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1.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4" r:id="rId4"/>
    <p:sldMasterId id="2147483702" r:id="rId5"/>
  </p:sldMasterIdLst>
  <p:notesMasterIdLst>
    <p:notesMasterId r:id="rId125"/>
  </p:notesMasterIdLst>
  <p:sldIdLst>
    <p:sldId id="256" r:id="rId6"/>
    <p:sldId id="396" r:id="rId7"/>
    <p:sldId id="398" r:id="rId8"/>
    <p:sldId id="399" r:id="rId9"/>
    <p:sldId id="400" r:id="rId10"/>
    <p:sldId id="401" r:id="rId11"/>
    <p:sldId id="402" r:id="rId12"/>
    <p:sldId id="403" r:id="rId13"/>
    <p:sldId id="404" r:id="rId14"/>
    <p:sldId id="405" r:id="rId15"/>
    <p:sldId id="406" r:id="rId16"/>
    <p:sldId id="458" r:id="rId17"/>
    <p:sldId id="407" r:id="rId18"/>
    <p:sldId id="408" r:id="rId19"/>
    <p:sldId id="409" r:id="rId20"/>
    <p:sldId id="410" r:id="rId21"/>
    <p:sldId id="411" r:id="rId22"/>
    <p:sldId id="412" r:id="rId23"/>
    <p:sldId id="434" r:id="rId24"/>
    <p:sldId id="349" r:id="rId25"/>
    <p:sldId id="257" r:id="rId26"/>
    <p:sldId id="261" r:id="rId27"/>
    <p:sldId id="350" r:id="rId28"/>
    <p:sldId id="351" r:id="rId29"/>
    <p:sldId id="263" r:id="rId30"/>
    <p:sldId id="277" r:id="rId31"/>
    <p:sldId id="264" r:id="rId32"/>
    <p:sldId id="279" r:id="rId33"/>
    <p:sldId id="265" r:id="rId34"/>
    <p:sldId id="278" r:id="rId35"/>
    <p:sldId id="266" r:id="rId36"/>
    <p:sldId id="437" r:id="rId37"/>
    <p:sldId id="267" r:id="rId38"/>
    <p:sldId id="270" r:id="rId39"/>
    <p:sldId id="271" r:id="rId40"/>
    <p:sldId id="453" r:id="rId41"/>
    <p:sldId id="268" r:id="rId42"/>
    <p:sldId id="282" r:id="rId43"/>
    <p:sldId id="465" r:id="rId44"/>
    <p:sldId id="283" r:id="rId45"/>
    <p:sldId id="284" r:id="rId46"/>
    <p:sldId id="285" r:id="rId47"/>
    <p:sldId id="292" r:id="rId48"/>
    <p:sldId id="387" r:id="rId49"/>
    <p:sldId id="454" r:id="rId50"/>
    <p:sldId id="455" r:id="rId51"/>
    <p:sldId id="288" r:id="rId52"/>
    <p:sldId id="286" r:id="rId53"/>
    <p:sldId id="289" r:id="rId54"/>
    <p:sldId id="290" r:id="rId55"/>
    <p:sldId id="438" r:id="rId56"/>
    <p:sldId id="294" r:id="rId57"/>
    <p:sldId id="272" r:id="rId58"/>
    <p:sldId id="456" r:id="rId59"/>
    <p:sldId id="464" r:id="rId60"/>
    <p:sldId id="460" r:id="rId61"/>
    <p:sldId id="461" r:id="rId62"/>
    <p:sldId id="463" r:id="rId63"/>
    <p:sldId id="466" r:id="rId64"/>
    <p:sldId id="441" r:id="rId65"/>
    <p:sldId id="442" r:id="rId66"/>
    <p:sldId id="443" r:id="rId67"/>
    <p:sldId id="444" r:id="rId68"/>
    <p:sldId id="445" r:id="rId69"/>
    <p:sldId id="447" r:id="rId70"/>
    <p:sldId id="448" r:id="rId71"/>
    <p:sldId id="449" r:id="rId72"/>
    <p:sldId id="450" r:id="rId73"/>
    <p:sldId id="451" r:id="rId74"/>
    <p:sldId id="452" r:id="rId75"/>
    <p:sldId id="293" r:id="rId76"/>
    <p:sldId id="295" r:id="rId77"/>
    <p:sldId id="273" r:id="rId78"/>
    <p:sldId id="274" r:id="rId79"/>
    <p:sldId id="275" r:id="rId80"/>
    <p:sldId id="352" r:id="rId81"/>
    <p:sldId id="276" r:id="rId82"/>
    <p:sldId id="457" r:id="rId83"/>
    <p:sldId id="291" r:id="rId84"/>
    <p:sldId id="353" r:id="rId85"/>
    <p:sldId id="459" r:id="rId86"/>
    <p:sldId id="362" r:id="rId87"/>
    <p:sldId id="357" r:id="rId88"/>
    <p:sldId id="469" r:id="rId89"/>
    <p:sldId id="359" r:id="rId90"/>
    <p:sldId id="365" r:id="rId91"/>
    <p:sldId id="360" r:id="rId92"/>
    <p:sldId id="363" r:id="rId93"/>
    <p:sldId id="364" r:id="rId94"/>
    <p:sldId id="361" r:id="rId95"/>
    <p:sldId id="413" r:id="rId96"/>
    <p:sldId id="414" r:id="rId97"/>
    <p:sldId id="415" r:id="rId98"/>
    <p:sldId id="416" r:id="rId99"/>
    <p:sldId id="417" r:id="rId100"/>
    <p:sldId id="418" r:id="rId101"/>
    <p:sldId id="419" r:id="rId102"/>
    <p:sldId id="421" r:id="rId103"/>
    <p:sldId id="422" r:id="rId104"/>
    <p:sldId id="423" r:id="rId105"/>
    <p:sldId id="425" r:id="rId106"/>
    <p:sldId id="426" r:id="rId107"/>
    <p:sldId id="427" r:id="rId108"/>
    <p:sldId id="428" r:id="rId109"/>
    <p:sldId id="429" r:id="rId110"/>
    <p:sldId id="430" r:id="rId111"/>
    <p:sldId id="431" r:id="rId112"/>
    <p:sldId id="432" r:id="rId113"/>
    <p:sldId id="433" r:id="rId114"/>
    <p:sldId id="374" r:id="rId115"/>
    <p:sldId id="470" r:id="rId116"/>
    <p:sldId id="471" r:id="rId117"/>
    <p:sldId id="472" r:id="rId118"/>
    <p:sldId id="304" r:id="rId119"/>
    <p:sldId id="303" r:id="rId120"/>
    <p:sldId id="473" r:id="rId121"/>
    <p:sldId id="301" r:id="rId122"/>
    <p:sldId id="313" r:id="rId123"/>
    <p:sldId id="312" r:id="rId1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eang, Paul I" initials="DPI" lastIdx="3" clrIdx="6">
    <p:extLst>
      <p:ext uri="{19B8F6BF-5375-455C-9EA6-DF929625EA0E}">
        <p15:presenceInfo xmlns:p15="http://schemas.microsoft.com/office/powerpoint/2012/main" userId="S-1-5-21-1343024091-1078145449-682003330-161727" providerId="AD"/>
      </p:ext>
    </p:extLst>
  </p:cmAuthor>
  <p:cmAuthor id="1" name="Biermayer, Peter" initials="BP" lastIdx="1" clrIdx="0">
    <p:extLst>
      <p:ext uri="{19B8F6BF-5375-455C-9EA6-DF929625EA0E}">
        <p15:presenceInfo xmlns:p15="http://schemas.microsoft.com/office/powerpoint/2012/main" userId="S::Peter.Biermayer@cpuc.ca.gov::4724b598-1eee-4f13-bcfc-9ecc72fe61c4" providerId="AD"/>
      </p:ext>
    </p:extLst>
  </p:cmAuthor>
  <p:cmAuthor id="8" name="Jenkins, Rebecca L" initials="JRL" lastIdx="12" clrIdx="7">
    <p:extLst>
      <p:ext uri="{19B8F6BF-5375-455C-9EA6-DF929625EA0E}">
        <p15:presenceInfo xmlns:p15="http://schemas.microsoft.com/office/powerpoint/2012/main" userId="S-1-5-21-1343024091-1078145449-682003330-402401" providerId="AD"/>
      </p:ext>
    </p:extLst>
  </p:cmAuthor>
  <p:cmAuthor id="2" name="Lai, Peter" initials="LP" lastIdx="3" clrIdx="1">
    <p:extLst>
      <p:ext uri="{19B8F6BF-5375-455C-9EA6-DF929625EA0E}">
        <p15:presenceInfo xmlns:p15="http://schemas.microsoft.com/office/powerpoint/2012/main" userId="S::peter.lai@cpuc.ca.gov::a74d27ee-b823-41c6-9d56-19721b1fcb5c" providerId="AD"/>
      </p:ext>
    </p:extLst>
  </p:cmAuthor>
  <p:cmAuthor id="9" name="Pruschki, Paul" initials="PP" lastIdx="1" clrIdx="8">
    <p:extLst>
      <p:ext uri="{19B8F6BF-5375-455C-9EA6-DF929625EA0E}">
        <p15:presenceInfo xmlns:p15="http://schemas.microsoft.com/office/powerpoint/2012/main" userId="S-1-5-21-1343024091-1078145449-682003330-30471" providerId="AD"/>
      </p:ext>
    </p:extLst>
  </p:cmAuthor>
  <p:cmAuthor id="3" name="Lakhanpal, Manisha" initials="LM" lastIdx="5" clrIdx="2">
    <p:extLst>
      <p:ext uri="{19B8F6BF-5375-455C-9EA6-DF929625EA0E}">
        <p15:presenceInfo xmlns:p15="http://schemas.microsoft.com/office/powerpoint/2012/main" userId="S::Manisha.Lakhanpal@cpuc.ca.gov::b6ecd085-2f95-4bd8-bbef-25429f54be68" providerId="AD"/>
      </p:ext>
    </p:extLst>
  </p:cmAuthor>
  <p:cmAuthor id="4" name="Ramirez, Robert" initials="RR" lastIdx="15" clrIdx="3">
    <p:extLst>
      <p:ext uri="{19B8F6BF-5375-455C-9EA6-DF929625EA0E}">
        <p15:presenceInfo xmlns:p15="http://schemas.microsoft.com/office/powerpoint/2012/main" userId="S-1-5-21-606747145-796845957-725345543-708098" providerId="AD"/>
      </p:ext>
    </p:extLst>
  </p:cmAuthor>
  <p:cmAuthor id="5" name="Susan Haselhorst" initials="SKH" lastIdx="16" clrIdx="4">
    <p:extLst>
      <p:ext uri="{19B8F6BF-5375-455C-9EA6-DF929625EA0E}">
        <p15:presenceInfo xmlns:p15="http://schemas.microsoft.com/office/powerpoint/2012/main" userId="Susan Haselhorst" providerId="None"/>
      </p:ext>
    </p:extLst>
  </p:cmAuthor>
  <p:cmAuthor id="6" name="Lakhanpal, Manisha" initials="LM [2]" lastIdx="4" clrIdx="5">
    <p:extLst>
      <p:ext uri="{19B8F6BF-5375-455C-9EA6-DF929625EA0E}">
        <p15:presenceInfo xmlns:p15="http://schemas.microsoft.com/office/powerpoint/2012/main" userId="S-1-5-21-2026328644-14823045-632688529-240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7" autoAdjust="0"/>
    <p:restoredTop sz="96366" autoAdjust="0"/>
  </p:normalViewPr>
  <p:slideViewPr>
    <p:cSldViewPr snapToGrid="0">
      <p:cViewPr>
        <p:scale>
          <a:sx n="101" d="100"/>
          <a:sy n="101" d="100"/>
        </p:scale>
        <p:origin x="126" y="28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viewProps" Target="viewProps.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theme" Target="theme/theme1.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tableStyles" Target="tableStyles.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4" Type="http://schemas.openxmlformats.org/officeDocument/2006/relationships/slideMaster" Target="slideMasters/slideMaster4.xml"/><Relationship Id="rId9" Type="http://schemas.openxmlformats.org/officeDocument/2006/relationships/slide" Target="slides/slide4.xml"/><Relationship Id="rId26" Type="http://schemas.openxmlformats.org/officeDocument/2006/relationships/slide" Target="slides/slide21.xml"/></Relationships>
</file>

<file path=ppt/comments/comment1.xml><?xml version="1.0" encoding="utf-8"?>
<p:cmLst xmlns:a="http://schemas.openxmlformats.org/drawingml/2006/main" xmlns:r="http://schemas.openxmlformats.org/officeDocument/2006/relationships" xmlns:p="http://schemas.openxmlformats.org/presentationml/2006/main">
  <p:cm authorId="5" dt="2018-11-12T18:12:10.134" idx="12">
    <p:pos x="10" y="10"/>
    <p:text>This is intended to be an embellishment on Martin's presentation emphasizing the pieces i think where a naive 3P could stumble.</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4D3968-C7A4-4AFD-89F7-06E52E3A1CCD}" type="doc">
      <dgm:prSet loTypeId="urn:microsoft.com/office/officeart/2005/8/layout/radial4" loCatId="relationship" qsTypeId="urn:microsoft.com/office/officeart/2005/8/quickstyle/simple3" qsCatId="simple" csTypeId="urn:microsoft.com/office/officeart/2005/8/colors/colorful2" csCatId="colorful" phldr="1"/>
      <dgm:spPr/>
      <dgm:t>
        <a:bodyPr/>
        <a:lstStyle/>
        <a:p>
          <a:endParaRPr lang="en-US"/>
        </a:p>
      </dgm:t>
    </dgm:pt>
    <dgm:pt modelId="{23FD19A2-EEC7-4EA4-89E6-BDC95D83DCC3}">
      <dgm:prSet phldrT="[Text]"/>
      <dgm:spPr/>
      <dgm:t>
        <a:bodyPr/>
        <a:lstStyle/>
        <a:p>
          <a:r>
            <a:rPr lang="en-US" dirty="0"/>
            <a:t>Workpaper</a:t>
          </a:r>
        </a:p>
      </dgm:t>
    </dgm:pt>
    <dgm:pt modelId="{BE11AB89-686B-4A64-A6CA-8D7B7FABD148}" type="parTrans" cxnId="{19599831-6A3F-4DA0-A15F-F79D005562E9}">
      <dgm:prSet/>
      <dgm:spPr/>
      <dgm:t>
        <a:bodyPr/>
        <a:lstStyle/>
        <a:p>
          <a:endParaRPr lang="en-US"/>
        </a:p>
      </dgm:t>
    </dgm:pt>
    <dgm:pt modelId="{2C7C5533-CAFC-4BDF-9958-5D0ADEEE536F}" type="sibTrans" cxnId="{19599831-6A3F-4DA0-A15F-F79D005562E9}">
      <dgm:prSet/>
      <dgm:spPr/>
      <dgm:t>
        <a:bodyPr/>
        <a:lstStyle/>
        <a:p>
          <a:endParaRPr lang="en-US"/>
        </a:p>
      </dgm:t>
    </dgm:pt>
    <dgm:pt modelId="{C14F496D-AF41-4028-BDBD-0F7A67495E8E}">
      <dgm:prSet phldrT="[Text]"/>
      <dgm:spPr/>
      <dgm:t>
        <a:bodyPr/>
        <a:lstStyle/>
        <a:p>
          <a:r>
            <a:rPr lang="en-US" dirty="0"/>
            <a:t>Proposal for new measure</a:t>
          </a:r>
        </a:p>
      </dgm:t>
    </dgm:pt>
    <dgm:pt modelId="{CDE64E72-490A-4C85-BA48-119E33620F70}" type="parTrans" cxnId="{902A8EB8-85CD-4C7D-AADB-812191FCA0CA}">
      <dgm:prSet/>
      <dgm:spPr/>
      <dgm:t>
        <a:bodyPr/>
        <a:lstStyle/>
        <a:p>
          <a:endParaRPr lang="en-US"/>
        </a:p>
      </dgm:t>
    </dgm:pt>
    <dgm:pt modelId="{F266EC9E-FF73-4888-99AA-6EF17CD289F8}" type="sibTrans" cxnId="{902A8EB8-85CD-4C7D-AADB-812191FCA0CA}">
      <dgm:prSet/>
      <dgm:spPr/>
      <dgm:t>
        <a:bodyPr/>
        <a:lstStyle/>
        <a:p>
          <a:endParaRPr lang="en-US"/>
        </a:p>
      </dgm:t>
    </dgm:pt>
    <dgm:pt modelId="{7AEE9AC4-CA5D-493C-8C0E-93E8EE219A83}">
      <dgm:prSet phldrT="[Text]"/>
      <dgm:spPr/>
      <dgm:t>
        <a:bodyPr/>
        <a:lstStyle/>
        <a:p>
          <a:r>
            <a:rPr lang="en-US" dirty="0"/>
            <a:t>Describes baseline and measure technologies</a:t>
          </a:r>
        </a:p>
      </dgm:t>
    </dgm:pt>
    <dgm:pt modelId="{A6A04D7F-4271-4F64-A657-14A818392693}" type="parTrans" cxnId="{8A96422F-450B-423B-9532-98E2A33C2C5B}">
      <dgm:prSet/>
      <dgm:spPr/>
      <dgm:t>
        <a:bodyPr/>
        <a:lstStyle/>
        <a:p>
          <a:endParaRPr lang="en-US"/>
        </a:p>
      </dgm:t>
    </dgm:pt>
    <dgm:pt modelId="{01DE523D-A983-49A9-B0C6-1FDC2A83AD80}" type="sibTrans" cxnId="{8A96422F-450B-423B-9532-98E2A33C2C5B}">
      <dgm:prSet/>
      <dgm:spPr/>
      <dgm:t>
        <a:bodyPr/>
        <a:lstStyle/>
        <a:p>
          <a:endParaRPr lang="en-US"/>
        </a:p>
      </dgm:t>
    </dgm:pt>
    <dgm:pt modelId="{34778134-100F-4467-85EF-653A3658D9D9}">
      <dgm:prSet phldrT="[Text]"/>
      <dgm:spPr/>
      <dgm:t>
        <a:bodyPr/>
        <a:lstStyle/>
        <a:p>
          <a:r>
            <a:rPr lang="en-US" dirty="0"/>
            <a:t>Describes program delivery method</a:t>
          </a:r>
        </a:p>
      </dgm:t>
    </dgm:pt>
    <dgm:pt modelId="{F1B1E6F5-78E6-42B2-AD31-3918699874BA}" type="parTrans" cxnId="{EE74A2A4-E6E7-4B71-ADB2-0D5303CB0476}">
      <dgm:prSet/>
      <dgm:spPr/>
      <dgm:t>
        <a:bodyPr/>
        <a:lstStyle/>
        <a:p>
          <a:endParaRPr lang="en-US"/>
        </a:p>
      </dgm:t>
    </dgm:pt>
    <dgm:pt modelId="{A576CF28-2381-4678-971A-5638F1D6944B}" type="sibTrans" cxnId="{EE74A2A4-E6E7-4B71-ADB2-0D5303CB0476}">
      <dgm:prSet/>
      <dgm:spPr/>
      <dgm:t>
        <a:bodyPr/>
        <a:lstStyle/>
        <a:p>
          <a:endParaRPr lang="en-US"/>
        </a:p>
      </dgm:t>
    </dgm:pt>
    <dgm:pt modelId="{B532E809-6141-464E-99D1-E4F407275184}">
      <dgm:prSet/>
      <dgm:spPr/>
      <dgm:t>
        <a:bodyPr/>
        <a:lstStyle/>
        <a:p>
          <a:r>
            <a:rPr lang="en-US" dirty="0"/>
            <a:t>Includes engineering calculations</a:t>
          </a:r>
        </a:p>
      </dgm:t>
    </dgm:pt>
    <dgm:pt modelId="{BB93D9B2-6276-4F32-BC49-6943841D0702}" type="parTrans" cxnId="{0CB193AB-0676-45ED-B2B7-BD5E31335F8F}">
      <dgm:prSet/>
      <dgm:spPr/>
      <dgm:t>
        <a:bodyPr/>
        <a:lstStyle/>
        <a:p>
          <a:endParaRPr lang="en-US"/>
        </a:p>
      </dgm:t>
    </dgm:pt>
    <dgm:pt modelId="{E5E9DFBE-B2F0-4EC9-A984-E4489C2F91F0}" type="sibTrans" cxnId="{0CB193AB-0676-45ED-B2B7-BD5E31335F8F}">
      <dgm:prSet/>
      <dgm:spPr/>
      <dgm:t>
        <a:bodyPr/>
        <a:lstStyle/>
        <a:p>
          <a:endParaRPr lang="en-US"/>
        </a:p>
      </dgm:t>
    </dgm:pt>
    <dgm:pt modelId="{F63F6DD3-2E32-443E-81C3-96C14FC92DA5}">
      <dgm:prSet/>
      <dgm:spPr/>
      <dgm:t>
        <a:bodyPr/>
        <a:lstStyle/>
        <a:p>
          <a:r>
            <a:rPr lang="en-US" dirty="0"/>
            <a:t>Sometimes includes building simulations</a:t>
          </a:r>
        </a:p>
      </dgm:t>
    </dgm:pt>
    <dgm:pt modelId="{C3B1736D-00E5-443F-96CC-A394D467EAE1}" type="parTrans" cxnId="{F030E92A-745A-46B2-9D9F-1E599E497412}">
      <dgm:prSet/>
      <dgm:spPr/>
      <dgm:t>
        <a:bodyPr/>
        <a:lstStyle/>
        <a:p>
          <a:endParaRPr lang="en-US"/>
        </a:p>
      </dgm:t>
    </dgm:pt>
    <dgm:pt modelId="{A317C42B-8B9E-4EAB-91CC-EFF3E037D95F}" type="sibTrans" cxnId="{F030E92A-745A-46B2-9D9F-1E599E497412}">
      <dgm:prSet/>
      <dgm:spPr/>
      <dgm:t>
        <a:bodyPr/>
        <a:lstStyle/>
        <a:p>
          <a:endParaRPr lang="en-US"/>
        </a:p>
      </dgm:t>
    </dgm:pt>
    <dgm:pt modelId="{DE673D02-D4A0-4999-999C-650C116850EC}">
      <dgm:prSet/>
      <dgm:spPr/>
      <dgm:t>
        <a:bodyPr/>
        <a:lstStyle/>
        <a:p>
          <a:r>
            <a:rPr lang="en-US" dirty="0"/>
            <a:t>Outputs energy savings, net-to-gross, effective useful life, measure cost estimates</a:t>
          </a:r>
        </a:p>
      </dgm:t>
    </dgm:pt>
    <dgm:pt modelId="{95C0376A-0734-48C2-906B-4A752F19F423}" type="parTrans" cxnId="{1FC3E1C6-D202-431D-8FB5-E2ABA9CABF58}">
      <dgm:prSet/>
      <dgm:spPr/>
      <dgm:t>
        <a:bodyPr/>
        <a:lstStyle/>
        <a:p>
          <a:endParaRPr lang="en-US"/>
        </a:p>
      </dgm:t>
    </dgm:pt>
    <dgm:pt modelId="{BF695936-6DDB-44FD-8D9D-8C7CCF6B2F44}" type="sibTrans" cxnId="{1FC3E1C6-D202-431D-8FB5-E2ABA9CABF58}">
      <dgm:prSet/>
      <dgm:spPr/>
      <dgm:t>
        <a:bodyPr/>
        <a:lstStyle/>
        <a:p>
          <a:endParaRPr lang="en-US"/>
        </a:p>
      </dgm:t>
    </dgm:pt>
    <dgm:pt modelId="{9B1FE0B8-A1B9-4BC4-B8E4-70888F0423CF}" type="pres">
      <dgm:prSet presAssocID="{454D3968-C7A4-4AFD-89F7-06E52E3A1CCD}" presName="cycle" presStyleCnt="0">
        <dgm:presLayoutVars>
          <dgm:chMax val="1"/>
          <dgm:dir/>
          <dgm:animLvl val="ctr"/>
          <dgm:resizeHandles val="exact"/>
        </dgm:presLayoutVars>
      </dgm:prSet>
      <dgm:spPr/>
    </dgm:pt>
    <dgm:pt modelId="{870C2A6F-898D-4478-99F3-07136BDC124C}" type="pres">
      <dgm:prSet presAssocID="{23FD19A2-EEC7-4EA4-89E6-BDC95D83DCC3}" presName="centerShape" presStyleLbl="node0" presStyleIdx="0" presStyleCnt="1"/>
      <dgm:spPr/>
    </dgm:pt>
    <dgm:pt modelId="{45021FAF-3725-4382-8BE7-FB887B000FC1}" type="pres">
      <dgm:prSet presAssocID="{CDE64E72-490A-4C85-BA48-119E33620F70}" presName="parTrans" presStyleLbl="bgSibTrans2D1" presStyleIdx="0" presStyleCnt="6" custLinFactNeighborX="3429" custLinFactNeighborY="-3632"/>
      <dgm:spPr/>
    </dgm:pt>
    <dgm:pt modelId="{7892B8AD-7318-4F48-ADE8-1AEFE67CB09F}" type="pres">
      <dgm:prSet presAssocID="{C14F496D-AF41-4028-BDBD-0F7A67495E8E}" presName="node" presStyleLbl="node1" presStyleIdx="0" presStyleCnt="6" custScaleX="109894">
        <dgm:presLayoutVars>
          <dgm:bulletEnabled val="1"/>
        </dgm:presLayoutVars>
      </dgm:prSet>
      <dgm:spPr/>
    </dgm:pt>
    <dgm:pt modelId="{03B0EAB4-B58A-45E8-8406-2E03902D5D18}" type="pres">
      <dgm:prSet presAssocID="{A6A04D7F-4271-4F64-A657-14A818392693}" presName="parTrans" presStyleLbl="bgSibTrans2D1" presStyleIdx="1" presStyleCnt="6"/>
      <dgm:spPr/>
    </dgm:pt>
    <dgm:pt modelId="{5CB29877-9DE1-42FD-BAB2-B116B1FB1B04}" type="pres">
      <dgm:prSet presAssocID="{7AEE9AC4-CA5D-493C-8C0E-93E8EE219A83}" presName="node" presStyleLbl="node1" presStyleIdx="1" presStyleCnt="6" custScaleX="117875" custRadScaleRad="113873" custRadScaleInc="-18456">
        <dgm:presLayoutVars>
          <dgm:bulletEnabled val="1"/>
        </dgm:presLayoutVars>
      </dgm:prSet>
      <dgm:spPr/>
    </dgm:pt>
    <dgm:pt modelId="{607ABC5C-655E-4B98-BED3-2DBC9CF1B130}" type="pres">
      <dgm:prSet presAssocID="{F1B1E6F5-78E6-42B2-AD31-3918699874BA}" presName="parTrans" presStyleLbl="bgSibTrans2D1" presStyleIdx="2" presStyleCnt="6"/>
      <dgm:spPr/>
    </dgm:pt>
    <dgm:pt modelId="{8FC1F026-1234-4454-84DB-5A12A2504882}" type="pres">
      <dgm:prSet presAssocID="{34778134-100F-4467-85EF-653A3658D9D9}" presName="node" presStyleLbl="node1" presStyleIdx="2" presStyleCnt="6" custScaleX="122705" custRadScaleRad="102993" custRadScaleInc="-15230">
        <dgm:presLayoutVars>
          <dgm:bulletEnabled val="1"/>
        </dgm:presLayoutVars>
      </dgm:prSet>
      <dgm:spPr/>
    </dgm:pt>
    <dgm:pt modelId="{F100545D-7C80-4723-ACDC-B396984233E2}" type="pres">
      <dgm:prSet presAssocID="{BB93D9B2-6276-4F32-BC49-6943841D0702}" presName="parTrans" presStyleLbl="bgSibTrans2D1" presStyleIdx="3" presStyleCnt="6"/>
      <dgm:spPr/>
    </dgm:pt>
    <dgm:pt modelId="{2478633A-28F2-4368-9A5D-7D49426C15E2}" type="pres">
      <dgm:prSet presAssocID="{B532E809-6141-464E-99D1-E4F407275184}" presName="node" presStyleLbl="node1" presStyleIdx="3" presStyleCnt="6" custScaleX="132323" custRadScaleRad="100252" custRadScaleInc="1459">
        <dgm:presLayoutVars>
          <dgm:bulletEnabled val="1"/>
        </dgm:presLayoutVars>
      </dgm:prSet>
      <dgm:spPr/>
    </dgm:pt>
    <dgm:pt modelId="{A9756DFE-FBA5-4722-8CBD-31B9EE3BEB30}" type="pres">
      <dgm:prSet presAssocID="{C3B1736D-00E5-443F-96CC-A394D467EAE1}" presName="parTrans" presStyleLbl="bgSibTrans2D1" presStyleIdx="4" presStyleCnt="6"/>
      <dgm:spPr/>
    </dgm:pt>
    <dgm:pt modelId="{CD41186A-6C9A-4353-AD1E-C07F162942A3}" type="pres">
      <dgm:prSet presAssocID="{F63F6DD3-2E32-443E-81C3-96C14FC92DA5}" presName="node" presStyleLbl="node1" presStyleIdx="4" presStyleCnt="6" custScaleX="127493" custRadScaleRad="111940" custRadScaleInc="14461">
        <dgm:presLayoutVars>
          <dgm:bulletEnabled val="1"/>
        </dgm:presLayoutVars>
      </dgm:prSet>
      <dgm:spPr/>
    </dgm:pt>
    <dgm:pt modelId="{03E3C5B8-8AD3-4111-AC4F-D15253490207}" type="pres">
      <dgm:prSet presAssocID="{95C0376A-0734-48C2-906B-4A752F19F423}" presName="parTrans" presStyleLbl="bgSibTrans2D1" presStyleIdx="5" presStyleCnt="6"/>
      <dgm:spPr/>
    </dgm:pt>
    <dgm:pt modelId="{FC1C171D-F639-45E8-AB33-6817B79DE8E8}" type="pres">
      <dgm:prSet presAssocID="{DE673D02-D4A0-4999-999C-650C116850EC}" presName="node" presStyleLbl="node1" presStyleIdx="5" presStyleCnt="6" custScaleX="134490" custScaleY="116748" custRadScaleRad="108039">
        <dgm:presLayoutVars>
          <dgm:bulletEnabled val="1"/>
        </dgm:presLayoutVars>
      </dgm:prSet>
      <dgm:spPr/>
    </dgm:pt>
  </dgm:ptLst>
  <dgm:cxnLst>
    <dgm:cxn modelId="{AA65E316-03DB-4242-B60B-900130AB1036}" type="presOf" srcId="{23FD19A2-EEC7-4EA4-89E6-BDC95D83DCC3}" destId="{870C2A6F-898D-4478-99F3-07136BDC124C}" srcOrd="0" destOrd="0" presId="urn:microsoft.com/office/officeart/2005/8/layout/radial4"/>
    <dgm:cxn modelId="{F030E92A-745A-46B2-9D9F-1E599E497412}" srcId="{23FD19A2-EEC7-4EA4-89E6-BDC95D83DCC3}" destId="{F63F6DD3-2E32-443E-81C3-96C14FC92DA5}" srcOrd="4" destOrd="0" parTransId="{C3B1736D-00E5-443F-96CC-A394D467EAE1}" sibTransId="{A317C42B-8B9E-4EAB-91CC-EFF3E037D95F}"/>
    <dgm:cxn modelId="{8A96422F-450B-423B-9532-98E2A33C2C5B}" srcId="{23FD19A2-EEC7-4EA4-89E6-BDC95D83DCC3}" destId="{7AEE9AC4-CA5D-493C-8C0E-93E8EE219A83}" srcOrd="1" destOrd="0" parTransId="{A6A04D7F-4271-4F64-A657-14A818392693}" sibTransId="{01DE523D-A983-49A9-B0C6-1FDC2A83AD80}"/>
    <dgm:cxn modelId="{AA6B1F31-0897-48C9-B1F9-1BF06BEF08F1}" type="presOf" srcId="{A6A04D7F-4271-4F64-A657-14A818392693}" destId="{03B0EAB4-B58A-45E8-8406-2E03902D5D18}" srcOrd="0" destOrd="0" presId="urn:microsoft.com/office/officeart/2005/8/layout/radial4"/>
    <dgm:cxn modelId="{19599831-6A3F-4DA0-A15F-F79D005562E9}" srcId="{454D3968-C7A4-4AFD-89F7-06E52E3A1CCD}" destId="{23FD19A2-EEC7-4EA4-89E6-BDC95D83DCC3}" srcOrd="0" destOrd="0" parTransId="{BE11AB89-686B-4A64-A6CA-8D7B7FABD148}" sibTransId="{2C7C5533-CAFC-4BDF-9958-5D0ADEEE536F}"/>
    <dgm:cxn modelId="{DAFEA567-F11F-4ADE-9259-55C5838CAFEA}" type="presOf" srcId="{C3B1736D-00E5-443F-96CC-A394D467EAE1}" destId="{A9756DFE-FBA5-4722-8CBD-31B9EE3BEB30}" srcOrd="0" destOrd="0" presId="urn:microsoft.com/office/officeart/2005/8/layout/radial4"/>
    <dgm:cxn modelId="{7E73107A-6D53-406D-B341-1A97A1E21C5B}" type="presOf" srcId="{DE673D02-D4A0-4999-999C-650C116850EC}" destId="{FC1C171D-F639-45E8-AB33-6817B79DE8E8}" srcOrd="0" destOrd="0" presId="urn:microsoft.com/office/officeart/2005/8/layout/radial4"/>
    <dgm:cxn modelId="{6AFE227E-51B7-4AD8-A12F-04B39ABC0D8B}" type="presOf" srcId="{B532E809-6141-464E-99D1-E4F407275184}" destId="{2478633A-28F2-4368-9A5D-7D49426C15E2}" srcOrd="0" destOrd="0" presId="urn:microsoft.com/office/officeart/2005/8/layout/radial4"/>
    <dgm:cxn modelId="{6EE19790-1C74-49E2-B55F-E6EF34887D30}" type="presOf" srcId="{F1B1E6F5-78E6-42B2-AD31-3918699874BA}" destId="{607ABC5C-655E-4B98-BED3-2DBC9CF1B130}" srcOrd="0" destOrd="0" presId="urn:microsoft.com/office/officeart/2005/8/layout/radial4"/>
    <dgm:cxn modelId="{9151FA92-9162-47C8-A96F-64C5569E3AD1}" type="presOf" srcId="{7AEE9AC4-CA5D-493C-8C0E-93E8EE219A83}" destId="{5CB29877-9DE1-42FD-BAB2-B116B1FB1B04}" srcOrd="0" destOrd="0" presId="urn:microsoft.com/office/officeart/2005/8/layout/radial4"/>
    <dgm:cxn modelId="{EE74A2A4-E6E7-4B71-ADB2-0D5303CB0476}" srcId="{23FD19A2-EEC7-4EA4-89E6-BDC95D83DCC3}" destId="{34778134-100F-4467-85EF-653A3658D9D9}" srcOrd="2" destOrd="0" parTransId="{F1B1E6F5-78E6-42B2-AD31-3918699874BA}" sibTransId="{A576CF28-2381-4678-971A-5638F1D6944B}"/>
    <dgm:cxn modelId="{0CB193AB-0676-45ED-B2B7-BD5E31335F8F}" srcId="{23FD19A2-EEC7-4EA4-89E6-BDC95D83DCC3}" destId="{B532E809-6141-464E-99D1-E4F407275184}" srcOrd="3" destOrd="0" parTransId="{BB93D9B2-6276-4F32-BC49-6943841D0702}" sibTransId="{E5E9DFBE-B2F0-4EC9-A984-E4489C2F91F0}"/>
    <dgm:cxn modelId="{10519CB6-66CF-41D9-B1B2-CFA2D8E372AD}" type="presOf" srcId="{F63F6DD3-2E32-443E-81C3-96C14FC92DA5}" destId="{CD41186A-6C9A-4353-AD1E-C07F162942A3}" srcOrd="0" destOrd="0" presId="urn:microsoft.com/office/officeart/2005/8/layout/radial4"/>
    <dgm:cxn modelId="{902A8EB8-85CD-4C7D-AADB-812191FCA0CA}" srcId="{23FD19A2-EEC7-4EA4-89E6-BDC95D83DCC3}" destId="{C14F496D-AF41-4028-BDBD-0F7A67495E8E}" srcOrd="0" destOrd="0" parTransId="{CDE64E72-490A-4C85-BA48-119E33620F70}" sibTransId="{F266EC9E-FF73-4888-99AA-6EF17CD289F8}"/>
    <dgm:cxn modelId="{21DC5CBA-7D5E-437A-BD13-4449F842209E}" type="presOf" srcId="{34778134-100F-4467-85EF-653A3658D9D9}" destId="{8FC1F026-1234-4454-84DB-5A12A2504882}" srcOrd="0" destOrd="0" presId="urn:microsoft.com/office/officeart/2005/8/layout/radial4"/>
    <dgm:cxn modelId="{48D59EC6-C786-470E-9634-8380ADB31FFD}" type="presOf" srcId="{C14F496D-AF41-4028-BDBD-0F7A67495E8E}" destId="{7892B8AD-7318-4F48-ADE8-1AEFE67CB09F}" srcOrd="0" destOrd="0" presId="urn:microsoft.com/office/officeart/2005/8/layout/radial4"/>
    <dgm:cxn modelId="{1FC3E1C6-D202-431D-8FB5-E2ABA9CABF58}" srcId="{23FD19A2-EEC7-4EA4-89E6-BDC95D83DCC3}" destId="{DE673D02-D4A0-4999-999C-650C116850EC}" srcOrd="5" destOrd="0" parTransId="{95C0376A-0734-48C2-906B-4A752F19F423}" sibTransId="{BF695936-6DDB-44FD-8D9D-8C7CCF6B2F44}"/>
    <dgm:cxn modelId="{21F2CAD1-E523-40B6-984A-570BF9485B64}" type="presOf" srcId="{BB93D9B2-6276-4F32-BC49-6943841D0702}" destId="{F100545D-7C80-4723-ACDC-B396984233E2}" srcOrd="0" destOrd="0" presId="urn:microsoft.com/office/officeart/2005/8/layout/radial4"/>
    <dgm:cxn modelId="{BD2509F3-A620-4173-B2B7-6380F84B3FA4}" type="presOf" srcId="{95C0376A-0734-48C2-906B-4A752F19F423}" destId="{03E3C5B8-8AD3-4111-AC4F-D15253490207}" srcOrd="0" destOrd="0" presId="urn:microsoft.com/office/officeart/2005/8/layout/radial4"/>
    <dgm:cxn modelId="{818A30F4-4AE1-4129-80E6-52067132D61E}" type="presOf" srcId="{454D3968-C7A4-4AFD-89F7-06E52E3A1CCD}" destId="{9B1FE0B8-A1B9-4BC4-B8E4-70888F0423CF}" srcOrd="0" destOrd="0" presId="urn:microsoft.com/office/officeart/2005/8/layout/radial4"/>
    <dgm:cxn modelId="{D1A1FFF8-F369-4DF9-A8D7-CFD181174764}" type="presOf" srcId="{CDE64E72-490A-4C85-BA48-119E33620F70}" destId="{45021FAF-3725-4382-8BE7-FB887B000FC1}" srcOrd="0" destOrd="0" presId="urn:microsoft.com/office/officeart/2005/8/layout/radial4"/>
    <dgm:cxn modelId="{75F6C4CF-A469-4CA8-81D2-47DC7EF120BF}" type="presParOf" srcId="{9B1FE0B8-A1B9-4BC4-B8E4-70888F0423CF}" destId="{870C2A6F-898D-4478-99F3-07136BDC124C}" srcOrd="0" destOrd="0" presId="urn:microsoft.com/office/officeart/2005/8/layout/radial4"/>
    <dgm:cxn modelId="{B499504D-C8B3-4468-9048-95B8935A11EA}" type="presParOf" srcId="{9B1FE0B8-A1B9-4BC4-B8E4-70888F0423CF}" destId="{45021FAF-3725-4382-8BE7-FB887B000FC1}" srcOrd="1" destOrd="0" presId="urn:microsoft.com/office/officeart/2005/8/layout/radial4"/>
    <dgm:cxn modelId="{4D557F2C-BFBD-4230-A56F-42B69FFBACAF}" type="presParOf" srcId="{9B1FE0B8-A1B9-4BC4-B8E4-70888F0423CF}" destId="{7892B8AD-7318-4F48-ADE8-1AEFE67CB09F}" srcOrd="2" destOrd="0" presId="urn:microsoft.com/office/officeart/2005/8/layout/radial4"/>
    <dgm:cxn modelId="{D9894B39-2BCB-4924-9513-60E87BC0A0AA}" type="presParOf" srcId="{9B1FE0B8-A1B9-4BC4-B8E4-70888F0423CF}" destId="{03B0EAB4-B58A-45E8-8406-2E03902D5D18}" srcOrd="3" destOrd="0" presId="urn:microsoft.com/office/officeart/2005/8/layout/radial4"/>
    <dgm:cxn modelId="{5A8C4C57-2BB2-4D3E-95E7-079C6E0B8CAA}" type="presParOf" srcId="{9B1FE0B8-A1B9-4BC4-B8E4-70888F0423CF}" destId="{5CB29877-9DE1-42FD-BAB2-B116B1FB1B04}" srcOrd="4" destOrd="0" presId="urn:microsoft.com/office/officeart/2005/8/layout/radial4"/>
    <dgm:cxn modelId="{8CAD5E25-BB38-4990-BECF-00270DDFA9C5}" type="presParOf" srcId="{9B1FE0B8-A1B9-4BC4-B8E4-70888F0423CF}" destId="{607ABC5C-655E-4B98-BED3-2DBC9CF1B130}" srcOrd="5" destOrd="0" presId="urn:microsoft.com/office/officeart/2005/8/layout/radial4"/>
    <dgm:cxn modelId="{AF082E96-57A9-4E2D-8B46-708F9A46BEE6}" type="presParOf" srcId="{9B1FE0B8-A1B9-4BC4-B8E4-70888F0423CF}" destId="{8FC1F026-1234-4454-84DB-5A12A2504882}" srcOrd="6" destOrd="0" presId="urn:microsoft.com/office/officeart/2005/8/layout/radial4"/>
    <dgm:cxn modelId="{3624DDD3-2E16-4C07-ABED-5508F720ADBC}" type="presParOf" srcId="{9B1FE0B8-A1B9-4BC4-B8E4-70888F0423CF}" destId="{F100545D-7C80-4723-ACDC-B396984233E2}" srcOrd="7" destOrd="0" presId="urn:microsoft.com/office/officeart/2005/8/layout/radial4"/>
    <dgm:cxn modelId="{F1AE5ABE-BEFF-4FB3-95B7-92C784C41182}" type="presParOf" srcId="{9B1FE0B8-A1B9-4BC4-B8E4-70888F0423CF}" destId="{2478633A-28F2-4368-9A5D-7D49426C15E2}" srcOrd="8" destOrd="0" presId="urn:microsoft.com/office/officeart/2005/8/layout/radial4"/>
    <dgm:cxn modelId="{EE1AAC79-2A0A-464E-88F1-50AD54A73A39}" type="presParOf" srcId="{9B1FE0B8-A1B9-4BC4-B8E4-70888F0423CF}" destId="{A9756DFE-FBA5-4722-8CBD-31B9EE3BEB30}" srcOrd="9" destOrd="0" presId="urn:microsoft.com/office/officeart/2005/8/layout/radial4"/>
    <dgm:cxn modelId="{9A3CA623-21F1-4BFD-89F8-3082160597E1}" type="presParOf" srcId="{9B1FE0B8-A1B9-4BC4-B8E4-70888F0423CF}" destId="{CD41186A-6C9A-4353-AD1E-C07F162942A3}" srcOrd="10" destOrd="0" presId="urn:microsoft.com/office/officeart/2005/8/layout/radial4"/>
    <dgm:cxn modelId="{8E59DAD2-70D3-478A-B5A9-03DB1724084C}" type="presParOf" srcId="{9B1FE0B8-A1B9-4BC4-B8E4-70888F0423CF}" destId="{03E3C5B8-8AD3-4111-AC4F-D15253490207}" srcOrd="11" destOrd="0" presId="urn:microsoft.com/office/officeart/2005/8/layout/radial4"/>
    <dgm:cxn modelId="{8416E182-18BF-4466-A24B-147AB5132EED}" type="presParOf" srcId="{9B1FE0B8-A1B9-4BC4-B8E4-70888F0423CF}" destId="{FC1C171D-F639-45E8-AB33-6817B79DE8E8}"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8A6816F-7F2B-4177-8726-97D62F0DBE2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A6FCCCE-E007-4EBE-BF7E-041724376D80}">
      <dgm:prSet phldrT="[Text]" custT="1"/>
      <dgm:spPr/>
      <dgm:t>
        <a:bodyPr/>
        <a:lstStyle/>
        <a:p>
          <a:r>
            <a:rPr lang="en-US" sz="1800" dirty="0"/>
            <a:t>1. Was DEER or CPUC Approved WPs Referenced?</a:t>
          </a:r>
        </a:p>
      </dgm:t>
    </dgm:pt>
    <dgm:pt modelId="{ECDC7D3E-1A15-45B4-85F2-263A8A44C51E}" type="parTrans" cxnId="{260702CF-0513-4661-8166-E1FA3A9429F3}">
      <dgm:prSet/>
      <dgm:spPr/>
      <dgm:t>
        <a:bodyPr/>
        <a:lstStyle/>
        <a:p>
          <a:endParaRPr lang="en-US"/>
        </a:p>
      </dgm:t>
    </dgm:pt>
    <dgm:pt modelId="{36266157-7E7B-46F2-A727-0F98E7476B0C}" type="sibTrans" cxnId="{260702CF-0513-4661-8166-E1FA3A9429F3}">
      <dgm:prSet/>
      <dgm:spPr/>
      <dgm:t>
        <a:bodyPr/>
        <a:lstStyle/>
        <a:p>
          <a:endParaRPr lang="en-US"/>
        </a:p>
      </dgm:t>
    </dgm:pt>
    <dgm:pt modelId="{585E8F47-9AED-43D5-852D-AE7B348926A3}">
      <dgm:prSet phldrT="[Text]" custT="1"/>
      <dgm:spPr/>
      <dgm:t>
        <a:bodyPr/>
        <a:lstStyle/>
        <a:p>
          <a:r>
            <a:rPr lang="en-US" sz="1800" dirty="0"/>
            <a:t>2a. Deviating from DEER or WPs?</a:t>
          </a:r>
        </a:p>
        <a:p>
          <a:r>
            <a:rPr lang="en-US" sz="1800" dirty="0"/>
            <a:t>2b. Sufficient data to support the wp development?</a:t>
          </a:r>
        </a:p>
      </dgm:t>
    </dgm:pt>
    <dgm:pt modelId="{DB5545CE-177B-4F13-A33D-2CC51B54CD79}" type="parTrans" cxnId="{6E14C863-B223-4472-A186-4FE955CA7E4E}">
      <dgm:prSet/>
      <dgm:spPr/>
      <dgm:t>
        <a:bodyPr/>
        <a:lstStyle/>
        <a:p>
          <a:endParaRPr lang="en-US"/>
        </a:p>
      </dgm:t>
    </dgm:pt>
    <dgm:pt modelId="{53BB71BB-05DB-4C8A-BCFE-A7EE3F49AAA6}" type="sibTrans" cxnId="{6E14C863-B223-4472-A186-4FE955CA7E4E}">
      <dgm:prSet/>
      <dgm:spPr/>
      <dgm:t>
        <a:bodyPr/>
        <a:lstStyle/>
        <a:p>
          <a:endParaRPr lang="en-US"/>
        </a:p>
      </dgm:t>
    </dgm:pt>
    <dgm:pt modelId="{BE5B925B-C7C6-4EE3-BCDF-C0D9B0792ADE}">
      <dgm:prSet phldrT="[Text]" custT="1"/>
      <dgm:spPr/>
      <dgm:t>
        <a:bodyPr/>
        <a:lstStyle/>
        <a:p>
          <a:r>
            <a:rPr lang="en-US" sz="1800" dirty="0"/>
            <a:t>3a. Appropriate staff and competency to develop the wp?</a:t>
          </a:r>
        </a:p>
        <a:p>
          <a:r>
            <a:rPr lang="en-US" sz="1800" dirty="0"/>
            <a:t>3b. Outsource?</a:t>
          </a:r>
        </a:p>
      </dgm:t>
    </dgm:pt>
    <dgm:pt modelId="{50023988-1D94-4346-99C3-47A0C34FEBCA}" type="parTrans" cxnId="{FD98D190-14C3-47A5-8EBB-F89A6B756ACF}">
      <dgm:prSet/>
      <dgm:spPr/>
      <dgm:t>
        <a:bodyPr/>
        <a:lstStyle/>
        <a:p>
          <a:endParaRPr lang="en-US"/>
        </a:p>
      </dgm:t>
    </dgm:pt>
    <dgm:pt modelId="{C62772C7-E3AC-487E-A3A8-81133604EF73}" type="sibTrans" cxnId="{FD98D190-14C3-47A5-8EBB-F89A6B756ACF}">
      <dgm:prSet/>
      <dgm:spPr/>
      <dgm:t>
        <a:bodyPr/>
        <a:lstStyle/>
        <a:p>
          <a:endParaRPr lang="en-US"/>
        </a:p>
      </dgm:t>
    </dgm:pt>
    <dgm:pt modelId="{8ACCE5C7-487C-4CB1-98A6-394ABBFD84B0}" type="pres">
      <dgm:prSet presAssocID="{98A6816F-7F2B-4177-8726-97D62F0DBE24}" presName="linear" presStyleCnt="0">
        <dgm:presLayoutVars>
          <dgm:dir/>
          <dgm:animLvl val="lvl"/>
          <dgm:resizeHandles val="exact"/>
        </dgm:presLayoutVars>
      </dgm:prSet>
      <dgm:spPr/>
    </dgm:pt>
    <dgm:pt modelId="{AFA5B106-2169-4A73-A3CD-B1337716FD7B}" type="pres">
      <dgm:prSet presAssocID="{2A6FCCCE-E007-4EBE-BF7E-041724376D80}" presName="parentLin" presStyleCnt="0"/>
      <dgm:spPr/>
    </dgm:pt>
    <dgm:pt modelId="{EE6BC798-0272-4369-BC59-0493D106FE47}" type="pres">
      <dgm:prSet presAssocID="{2A6FCCCE-E007-4EBE-BF7E-041724376D80}" presName="parentLeftMargin" presStyleLbl="node1" presStyleIdx="0" presStyleCnt="3"/>
      <dgm:spPr/>
    </dgm:pt>
    <dgm:pt modelId="{EDCF6892-B493-4B7D-BE8B-F35791755057}" type="pres">
      <dgm:prSet presAssocID="{2A6FCCCE-E007-4EBE-BF7E-041724376D80}" presName="parentText" presStyleLbl="node1" presStyleIdx="0" presStyleCnt="3" custScaleY="145931">
        <dgm:presLayoutVars>
          <dgm:chMax val="0"/>
          <dgm:bulletEnabled val="1"/>
        </dgm:presLayoutVars>
      </dgm:prSet>
      <dgm:spPr/>
    </dgm:pt>
    <dgm:pt modelId="{FE7F73E6-5701-487A-BE76-6B90B7269D9D}" type="pres">
      <dgm:prSet presAssocID="{2A6FCCCE-E007-4EBE-BF7E-041724376D80}" presName="negativeSpace" presStyleCnt="0"/>
      <dgm:spPr/>
    </dgm:pt>
    <dgm:pt modelId="{E7A78A91-308F-4589-B3D4-F835E5C477B3}" type="pres">
      <dgm:prSet presAssocID="{2A6FCCCE-E007-4EBE-BF7E-041724376D80}" presName="childText" presStyleLbl="conFgAcc1" presStyleIdx="0" presStyleCnt="3">
        <dgm:presLayoutVars>
          <dgm:bulletEnabled val="1"/>
        </dgm:presLayoutVars>
      </dgm:prSet>
      <dgm:spPr/>
    </dgm:pt>
    <dgm:pt modelId="{5CBA29F3-0CC7-47AB-8A10-C8F56B4300B5}" type="pres">
      <dgm:prSet presAssocID="{36266157-7E7B-46F2-A727-0F98E7476B0C}" presName="spaceBetweenRectangles" presStyleCnt="0"/>
      <dgm:spPr/>
    </dgm:pt>
    <dgm:pt modelId="{2881BAF7-6B23-46CE-870D-687C40C4AF78}" type="pres">
      <dgm:prSet presAssocID="{585E8F47-9AED-43D5-852D-AE7B348926A3}" presName="parentLin" presStyleCnt="0"/>
      <dgm:spPr/>
    </dgm:pt>
    <dgm:pt modelId="{5AF70A29-403D-4061-BDC3-8F3D85F9633E}" type="pres">
      <dgm:prSet presAssocID="{585E8F47-9AED-43D5-852D-AE7B348926A3}" presName="parentLeftMargin" presStyleLbl="node1" presStyleIdx="0" presStyleCnt="3"/>
      <dgm:spPr/>
    </dgm:pt>
    <dgm:pt modelId="{B166DAAF-2B78-462E-ADB7-1B61431A1C4B}" type="pres">
      <dgm:prSet presAssocID="{585E8F47-9AED-43D5-852D-AE7B348926A3}" presName="parentText" presStyleLbl="node1" presStyleIdx="1" presStyleCnt="3" custScaleY="184250">
        <dgm:presLayoutVars>
          <dgm:chMax val="0"/>
          <dgm:bulletEnabled val="1"/>
        </dgm:presLayoutVars>
      </dgm:prSet>
      <dgm:spPr/>
    </dgm:pt>
    <dgm:pt modelId="{27555F44-959F-4F17-A270-0A00AE249A42}" type="pres">
      <dgm:prSet presAssocID="{585E8F47-9AED-43D5-852D-AE7B348926A3}" presName="negativeSpace" presStyleCnt="0"/>
      <dgm:spPr/>
    </dgm:pt>
    <dgm:pt modelId="{D1828A24-8161-4D43-A2BC-8DF62B177C10}" type="pres">
      <dgm:prSet presAssocID="{585E8F47-9AED-43D5-852D-AE7B348926A3}" presName="childText" presStyleLbl="conFgAcc1" presStyleIdx="1" presStyleCnt="3">
        <dgm:presLayoutVars>
          <dgm:bulletEnabled val="1"/>
        </dgm:presLayoutVars>
      </dgm:prSet>
      <dgm:spPr/>
    </dgm:pt>
    <dgm:pt modelId="{B02649E5-DC50-42FC-800B-8C76C020B5FE}" type="pres">
      <dgm:prSet presAssocID="{53BB71BB-05DB-4C8A-BCFE-A7EE3F49AAA6}" presName="spaceBetweenRectangles" presStyleCnt="0"/>
      <dgm:spPr/>
    </dgm:pt>
    <dgm:pt modelId="{A636283A-DDDA-4C2B-9202-F5972FDE273F}" type="pres">
      <dgm:prSet presAssocID="{BE5B925B-C7C6-4EE3-BCDF-C0D9B0792ADE}" presName="parentLin" presStyleCnt="0"/>
      <dgm:spPr/>
    </dgm:pt>
    <dgm:pt modelId="{252CE3C9-5570-4428-9ED8-B370F093A043}" type="pres">
      <dgm:prSet presAssocID="{BE5B925B-C7C6-4EE3-BCDF-C0D9B0792ADE}" presName="parentLeftMargin" presStyleLbl="node1" presStyleIdx="1" presStyleCnt="3"/>
      <dgm:spPr/>
    </dgm:pt>
    <dgm:pt modelId="{3C581C8F-F40C-4352-A68C-E303EB6DC547}" type="pres">
      <dgm:prSet presAssocID="{BE5B925B-C7C6-4EE3-BCDF-C0D9B0792ADE}" presName="parentText" presStyleLbl="node1" presStyleIdx="2" presStyleCnt="3" custScaleY="167780">
        <dgm:presLayoutVars>
          <dgm:chMax val="0"/>
          <dgm:bulletEnabled val="1"/>
        </dgm:presLayoutVars>
      </dgm:prSet>
      <dgm:spPr/>
    </dgm:pt>
    <dgm:pt modelId="{BCC88DBC-E871-4B9E-9464-2CFF9053F18D}" type="pres">
      <dgm:prSet presAssocID="{BE5B925B-C7C6-4EE3-BCDF-C0D9B0792ADE}" presName="negativeSpace" presStyleCnt="0"/>
      <dgm:spPr/>
    </dgm:pt>
    <dgm:pt modelId="{E2AB970D-84E3-4F77-AD09-8C53FC3CAB16}" type="pres">
      <dgm:prSet presAssocID="{BE5B925B-C7C6-4EE3-BCDF-C0D9B0792ADE}" presName="childText" presStyleLbl="conFgAcc1" presStyleIdx="2" presStyleCnt="3">
        <dgm:presLayoutVars>
          <dgm:bulletEnabled val="1"/>
        </dgm:presLayoutVars>
      </dgm:prSet>
      <dgm:spPr/>
    </dgm:pt>
  </dgm:ptLst>
  <dgm:cxnLst>
    <dgm:cxn modelId="{AF69FA20-BA17-4B24-B56D-5914BF4AC565}" type="presOf" srcId="{BE5B925B-C7C6-4EE3-BCDF-C0D9B0792ADE}" destId="{3C581C8F-F40C-4352-A68C-E303EB6DC547}" srcOrd="1" destOrd="0" presId="urn:microsoft.com/office/officeart/2005/8/layout/list1"/>
    <dgm:cxn modelId="{6E14C863-B223-4472-A186-4FE955CA7E4E}" srcId="{98A6816F-7F2B-4177-8726-97D62F0DBE24}" destId="{585E8F47-9AED-43D5-852D-AE7B348926A3}" srcOrd="1" destOrd="0" parTransId="{DB5545CE-177B-4F13-A33D-2CC51B54CD79}" sibTransId="{53BB71BB-05DB-4C8A-BCFE-A7EE3F49AAA6}"/>
    <dgm:cxn modelId="{27C79B49-ABE0-4E56-94FE-717A0829F64D}" type="presOf" srcId="{585E8F47-9AED-43D5-852D-AE7B348926A3}" destId="{5AF70A29-403D-4061-BDC3-8F3D85F9633E}" srcOrd="0" destOrd="0" presId="urn:microsoft.com/office/officeart/2005/8/layout/list1"/>
    <dgm:cxn modelId="{9F916871-1943-4A4F-99E4-022BF99D7965}" type="presOf" srcId="{BE5B925B-C7C6-4EE3-BCDF-C0D9B0792ADE}" destId="{252CE3C9-5570-4428-9ED8-B370F093A043}" srcOrd="0" destOrd="0" presId="urn:microsoft.com/office/officeart/2005/8/layout/list1"/>
    <dgm:cxn modelId="{96AD3E73-1666-456A-95F9-243139263570}" type="presOf" srcId="{2A6FCCCE-E007-4EBE-BF7E-041724376D80}" destId="{EDCF6892-B493-4B7D-BE8B-F35791755057}" srcOrd="1" destOrd="0" presId="urn:microsoft.com/office/officeart/2005/8/layout/list1"/>
    <dgm:cxn modelId="{FD98D190-14C3-47A5-8EBB-F89A6B756ACF}" srcId="{98A6816F-7F2B-4177-8726-97D62F0DBE24}" destId="{BE5B925B-C7C6-4EE3-BCDF-C0D9B0792ADE}" srcOrd="2" destOrd="0" parTransId="{50023988-1D94-4346-99C3-47A0C34FEBCA}" sibTransId="{C62772C7-E3AC-487E-A3A8-81133604EF73}"/>
    <dgm:cxn modelId="{0E8466BC-B479-4D35-AFED-EB1853FA9216}" type="presOf" srcId="{2A6FCCCE-E007-4EBE-BF7E-041724376D80}" destId="{EE6BC798-0272-4369-BC59-0493D106FE47}" srcOrd="0" destOrd="0" presId="urn:microsoft.com/office/officeart/2005/8/layout/list1"/>
    <dgm:cxn modelId="{0B380DC9-A18B-4C70-BFB7-03D2D7BD8B28}" type="presOf" srcId="{585E8F47-9AED-43D5-852D-AE7B348926A3}" destId="{B166DAAF-2B78-462E-ADB7-1B61431A1C4B}" srcOrd="1" destOrd="0" presId="urn:microsoft.com/office/officeart/2005/8/layout/list1"/>
    <dgm:cxn modelId="{260702CF-0513-4661-8166-E1FA3A9429F3}" srcId="{98A6816F-7F2B-4177-8726-97D62F0DBE24}" destId="{2A6FCCCE-E007-4EBE-BF7E-041724376D80}" srcOrd="0" destOrd="0" parTransId="{ECDC7D3E-1A15-45B4-85F2-263A8A44C51E}" sibTransId="{36266157-7E7B-46F2-A727-0F98E7476B0C}"/>
    <dgm:cxn modelId="{FD4B8BD7-7F79-4FE9-BF3B-C14EF4703204}" type="presOf" srcId="{98A6816F-7F2B-4177-8726-97D62F0DBE24}" destId="{8ACCE5C7-487C-4CB1-98A6-394ABBFD84B0}" srcOrd="0" destOrd="0" presId="urn:microsoft.com/office/officeart/2005/8/layout/list1"/>
    <dgm:cxn modelId="{225D91DF-DA56-4E62-B4AC-B28E9217C335}" type="presParOf" srcId="{8ACCE5C7-487C-4CB1-98A6-394ABBFD84B0}" destId="{AFA5B106-2169-4A73-A3CD-B1337716FD7B}" srcOrd="0" destOrd="0" presId="urn:microsoft.com/office/officeart/2005/8/layout/list1"/>
    <dgm:cxn modelId="{07E50CB8-6B00-4146-AE50-F63E87824848}" type="presParOf" srcId="{AFA5B106-2169-4A73-A3CD-B1337716FD7B}" destId="{EE6BC798-0272-4369-BC59-0493D106FE47}" srcOrd="0" destOrd="0" presId="urn:microsoft.com/office/officeart/2005/8/layout/list1"/>
    <dgm:cxn modelId="{5BD6C79D-ADF0-499E-9145-C1C19E1F455A}" type="presParOf" srcId="{AFA5B106-2169-4A73-A3CD-B1337716FD7B}" destId="{EDCF6892-B493-4B7D-BE8B-F35791755057}" srcOrd="1" destOrd="0" presId="urn:microsoft.com/office/officeart/2005/8/layout/list1"/>
    <dgm:cxn modelId="{41DE96AA-4760-4BAE-A4CF-31014020ABD7}" type="presParOf" srcId="{8ACCE5C7-487C-4CB1-98A6-394ABBFD84B0}" destId="{FE7F73E6-5701-487A-BE76-6B90B7269D9D}" srcOrd="1" destOrd="0" presId="urn:microsoft.com/office/officeart/2005/8/layout/list1"/>
    <dgm:cxn modelId="{F0697BA2-0F2D-4F92-96A5-AA9069DCD24C}" type="presParOf" srcId="{8ACCE5C7-487C-4CB1-98A6-394ABBFD84B0}" destId="{E7A78A91-308F-4589-B3D4-F835E5C477B3}" srcOrd="2" destOrd="0" presId="urn:microsoft.com/office/officeart/2005/8/layout/list1"/>
    <dgm:cxn modelId="{6208AEEA-47C8-4FA8-B3BF-BCBBFAB61407}" type="presParOf" srcId="{8ACCE5C7-487C-4CB1-98A6-394ABBFD84B0}" destId="{5CBA29F3-0CC7-47AB-8A10-C8F56B4300B5}" srcOrd="3" destOrd="0" presId="urn:microsoft.com/office/officeart/2005/8/layout/list1"/>
    <dgm:cxn modelId="{2F2BF0FE-37C0-4C0F-BB58-01E2A825C7CD}" type="presParOf" srcId="{8ACCE5C7-487C-4CB1-98A6-394ABBFD84B0}" destId="{2881BAF7-6B23-46CE-870D-687C40C4AF78}" srcOrd="4" destOrd="0" presId="urn:microsoft.com/office/officeart/2005/8/layout/list1"/>
    <dgm:cxn modelId="{A37C1EE6-0A40-47D9-9830-80FA3C25496F}" type="presParOf" srcId="{2881BAF7-6B23-46CE-870D-687C40C4AF78}" destId="{5AF70A29-403D-4061-BDC3-8F3D85F9633E}" srcOrd="0" destOrd="0" presId="urn:microsoft.com/office/officeart/2005/8/layout/list1"/>
    <dgm:cxn modelId="{42548696-45DA-4A79-A01A-99C581A7DA79}" type="presParOf" srcId="{2881BAF7-6B23-46CE-870D-687C40C4AF78}" destId="{B166DAAF-2B78-462E-ADB7-1B61431A1C4B}" srcOrd="1" destOrd="0" presId="urn:microsoft.com/office/officeart/2005/8/layout/list1"/>
    <dgm:cxn modelId="{45945299-4CD6-4213-8EAC-A6C3D93D245F}" type="presParOf" srcId="{8ACCE5C7-487C-4CB1-98A6-394ABBFD84B0}" destId="{27555F44-959F-4F17-A270-0A00AE249A42}" srcOrd="5" destOrd="0" presId="urn:microsoft.com/office/officeart/2005/8/layout/list1"/>
    <dgm:cxn modelId="{CD7D7430-D798-4E9B-8642-F23664706BA8}" type="presParOf" srcId="{8ACCE5C7-487C-4CB1-98A6-394ABBFD84B0}" destId="{D1828A24-8161-4D43-A2BC-8DF62B177C10}" srcOrd="6" destOrd="0" presId="urn:microsoft.com/office/officeart/2005/8/layout/list1"/>
    <dgm:cxn modelId="{EF36EA36-CB19-4E54-83AD-E3915A897D09}" type="presParOf" srcId="{8ACCE5C7-487C-4CB1-98A6-394ABBFD84B0}" destId="{B02649E5-DC50-42FC-800B-8C76C020B5FE}" srcOrd="7" destOrd="0" presId="urn:microsoft.com/office/officeart/2005/8/layout/list1"/>
    <dgm:cxn modelId="{9D457E34-AA63-4F14-8293-B4615B76B55A}" type="presParOf" srcId="{8ACCE5C7-487C-4CB1-98A6-394ABBFD84B0}" destId="{A636283A-DDDA-4C2B-9202-F5972FDE273F}" srcOrd="8" destOrd="0" presId="urn:microsoft.com/office/officeart/2005/8/layout/list1"/>
    <dgm:cxn modelId="{FC719675-4B8F-40FE-AD04-030CE418F598}" type="presParOf" srcId="{A636283A-DDDA-4C2B-9202-F5972FDE273F}" destId="{252CE3C9-5570-4428-9ED8-B370F093A043}" srcOrd="0" destOrd="0" presId="urn:microsoft.com/office/officeart/2005/8/layout/list1"/>
    <dgm:cxn modelId="{5FE83853-6D18-4C6B-821D-5752C349046C}" type="presParOf" srcId="{A636283A-DDDA-4C2B-9202-F5972FDE273F}" destId="{3C581C8F-F40C-4352-A68C-E303EB6DC547}" srcOrd="1" destOrd="0" presId="urn:microsoft.com/office/officeart/2005/8/layout/list1"/>
    <dgm:cxn modelId="{45FA8CF1-0EEC-40DD-8856-D358D30681CC}" type="presParOf" srcId="{8ACCE5C7-487C-4CB1-98A6-394ABBFD84B0}" destId="{BCC88DBC-E871-4B9E-9464-2CFF9053F18D}" srcOrd="9" destOrd="0" presId="urn:microsoft.com/office/officeart/2005/8/layout/list1"/>
    <dgm:cxn modelId="{F28D9B9B-FF89-4814-9FF6-3A07E490E747}" type="presParOf" srcId="{8ACCE5C7-487C-4CB1-98A6-394ABBFD84B0}" destId="{E2AB970D-84E3-4F77-AD09-8C53FC3CAB16}" srcOrd="10" destOrd="0" presId="urn:microsoft.com/office/officeart/2005/8/layout/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62602E-9520-4B28-A2C1-DE2BF03008C8}" type="doc">
      <dgm:prSet loTypeId="urn:microsoft.com/office/officeart/2005/8/layout/vProcess5" loCatId="process" qsTypeId="urn:microsoft.com/office/officeart/2005/8/quickstyle/simple3" qsCatId="simple" csTypeId="urn:microsoft.com/office/officeart/2005/8/colors/accent2_5" csCatId="accent2" phldr="1"/>
      <dgm:spPr/>
      <dgm:t>
        <a:bodyPr/>
        <a:lstStyle/>
        <a:p>
          <a:endParaRPr lang="en-US"/>
        </a:p>
      </dgm:t>
    </dgm:pt>
    <dgm:pt modelId="{1B5C4CDA-1916-4563-969E-40A0580718A8}">
      <dgm:prSet phldrT="[Text]" custT="1"/>
      <dgm:spPr/>
      <dgm:t>
        <a:bodyPr/>
        <a:lstStyle/>
        <a:p>
          <a:r>
            <a:rPr lang="en-US" sz="2400" dirty="0">
              <a:latin typeface="Calibri" panose="020F0502020204030204" pitchFamily="34" charset="0"/>
            </a:rPr>
            <a:t>Workpapers are the only way program administrators can introduce new deemed measures into the portfolio</a:t>
          </a:r>
        </a:p>
      </dgm:t>
    </dgm:pt>
    <dgm:pt modelId="{BCA47603-9E54-4CB5-8889-F28BAA701689}" type="parTrans" cxnId="{5B6327E2-1260-4EAF-BBDE-7A1D5CA81C36}">
      <dgm:prSet/>
      <dgm:spPr/>
      <dgm:t>
        <a:bodyPr/>
        <a:lstStyle/>
        <a:p>
          <a:endParaRPr lang="en-US" sz="2400">
            <a:latin typeface="Calibri" panose="020F0502020204030204" pitchFamily="34" charset="0"/>
          </a:endParaRPr>
        </a:p>
      </dgm:t>
    </dgm:pt>
    <dgm:pt modelId="{C1A97CDE-98BD-4582-AE4E-A35B4D0D5D0B}" type="sibTrans" cxnId="{5B6327E2-1260-4EAF-BBDE-7A1D5CA81C36}">
      <dgm:prSet custT="1"/>
      <dgm:spPr/>
      <dgm:t>
        <a:bodyPr/>
        <a:lstStyle/>
        <a:p>
          <a:endParaRPr lang="en-US" sz="2400">
            <a:latin typeface="Calibri" panose="020F0502020204030204" pitchFamily="34" charset="0"/>
          </a:endParaRPr>
        </a:p>
      </dgm:t>
    </dgm:pt>
    <dgm:pt modelId="{6781208D-A8B3-40D8-AD07-84AFE60B5F78}">
      <dgm:prSet phldrT="[Text]" custT="1"/>
      <dgm:spPr/>
      <dgm:t>
        <a:bodyPr/>
        <a:lstStyle/>
        <a:p>
          <a:r>
            <a:rPr lang="en-US" sz="2400" dirty="0">
              <a:latin typeface="Calibri" panose="020F0502020204030204" pitchFamily="34" charset="0"/>
            </a:rPr>
            <a:t>All deemed measures need an approved workpaper before they can be offered in a program</a:t>
          </a:r>
        </a:p>
      </dgm:t>
    </dgm:pt>
    <dgm:pt modelId="{A80CC7A3-7FD7-46D6-8831-4FF921079948}" type="parTrans" cxnId="{3C34D8D5-CE85-4D3A-BF65-613B9FD5905F}">
      <dgm:prSet/>
      <dgm:spPr/>
      <dgm:t>
        <a:bodyPr/>
        <a:lstStyle/>
        <a:p>
          <a:endParaRPr lang="en-US" sz="2400">
            <a:latin typeface="Calibri" panose="020F0502020204030204" pitchFamily="34" charset="0"/>
          </a:endParaRPr>
        </a:p>
      </dgm:t>
    </dgm:pt>
    <dgm:pt modelId="{D08BB7C7-C4FE-40FC-9766-6DE4CE06B619}" type="sibTrans" cxnId="{3C34D8D5-CE85-4D3A-BF65-613B9FD5905F}">
      <dgm:prSet custT="1"/>
      <dgm:spPr/>
      <dgm:t>
        <a:bodyPr/>
        <a:lstStyle/>
        <a:p>
          <a:endParaRPr lang="en-US" sz="2400">
            <a:latin typeface="Calibri" panose="020F0502020204030204" pitchFamily="34" charset="0"/>
          </a:endParaRPr>
        </a:p>
      </dgm:t>
    </dgm:pt>
    <dgm:pt modelId="{F0BB2E87-6487-4FB3-8CEC-6582263C6614}">
      <dgm:prSet custT="1"/>
      <dgm:spPr/>
      <dgm:t>
        <a:bodyPr/>
        <a:lstStyle/>
        <a:p>
          <a:r>
            <a:rPr lang="en-US" sz="2400" dirty="0">
              <a:latin typeface="Calibri" panose="020F0502020204030204" pitchFamily="34" charset="0"/>
            </a:rPr>
            <a:t>Lessons learned from program implementation and impact and market characterization studies can feed into workpaper updates</a:t>
          </a:r>
        </a:p>
      </dgm:t>
    </dgm:pt>
    <dgm:pt modelId="{31FB2568-1644-4DE6-8AF8-5399C80B52C7}" type="parTrans" cxnId="{2C9D9124-8C3A-43BC-B95F-07E1FA6F919B}">
      <dgm:prSet/>
      <dgm:spPr/>
      <dgm:t>
        <a:bodyPr/>
        <a:lstStyle/>
        <a:p>
          <a:endParaRPr lang="en-US" sz="2400">
            <a:latin typeface="Calibri" panose="020F0502020204030204" pitchFamily="34" charset="0"/>
          </a:endParaRPr>
        </a:p>
      </dgm:t>
    </dgm:pt>
    <dgm:pt modelId="{CEE3AD54-093F-478F-A026-A55298C7B7E9}" type="sibTrans" cxnId="{2C9D9124-8C3A-43BC-B95F-07E1FA6F919B}">
      <dgm:prSet/>
      <dgm:spPr/>
      <dgm:t>
        <a:bodyPr/>
        <a:lstStyle/>
        <a:p>
          <a:endParaRPr lang="en-US" sz="2400">
            <a:latin typeface="Calibri" panose="020F0502020204030204" pitchFamily="34" charset="0"/>
          </a:endParaRPr>
        </a:p>
      </dgm:t>
    </dgm:pt>
    <dgm:pt modelId="{D4747AE0-1C9D-4C3A-8215-4D5B73D0C58E}">
      <dgm:prSet custT="1"/>
      <dgm:spPr/>
      <dgm:t>
        <a:bodyPr/>
        <a:lstStyle/>
        <a:p>
          <a:r>
            <a:rPr lang="en-US" sz="2400" dirty="0">
              <a:latin typeface="Calibri" panose="020F0502020204030204" pitchFamily="34" charset="0"/>
            </a:rPr>
            <a:t>Ex ante estimates from workpapers feed into measure/program/portfolio cost-effectiveness analysis</a:t>
          </a:r>
        </a:p>
      </dgm:t>
    </dgm:pt>
    <dgm:pt modelId="{0F021D48-A4E0-4106-B726-5515893C048C}" type="parTrans" cxnId="{EAFC3A90-F749-4E3C-8F2F-A3C6A1B332B4}">
      <dgm:prSet/>
      <dgm:spPr/>
      <dgm:t>
        <a:bodyPr/>
        <a:lstStyle/>
        <a:p>
          <a:endParaRPr lang="en-US" sz="2400">
            <a:latin typeface="Calibri" panose="020F0502020204030204" pitchFamily="34" charset="0"/>
          </a:endParaRPr>
        </a:p>
      </dgm:t>
    </dgm:pt>
    <dgm:pt modelId="{7C29C8E4-A2A1-48D4-9FB7-921EE8120242}" type="sibTrans" cxnId="{EAFC3A90-F749-4E3C-8F2F-A3C6A1B332B4}">
      <dgm:prSet custT="1"/>
      <dgm:spPr/>
      <dgm:t>
        <a:bodyPr/>
        <a:lstStyle/>
        <a:p>
          <a:endParaRPr lang="en-US" sz="2400">
            <a:latin typeface="Calibri" panose="020F0502020204030204" pitchFamily="34" charset="0"/>
          </a:endParaRPr>
        </a:p>
      </dgm:t>
    </dgm:pt>
    <dgm:pt modelId="{6D0A1699-60B2-422C-B109-F0E23A504D9B}" type="pres">
      <dgm:prSet presAssocID="{CF62602E-9520-4B28-A2C1-DE2BF03008C8}" presName="outerComposite" presStyleCnt="0">
        <dgm:presLayoutVars>
          <dgm:chMax val="5"/>
          <dgm:dir/>
          <dgm:resizeHandles val="exact"/>
        </dgm:presLayoutVars>
      </dgm:prSet>
      <dgm:spPr/>
    </dgm:pt>
    <dgm:pt modelId="{48F35245-1DD0-4CD3-B3D0-3A759A0BE681}" type="pres">
      <dgm:prSet presAssocID="{CF62602E-9520-4B28-A2C1-DE2BF03008C8}" presName="dummyMaxCanvas" presStyleCnt="0">
        <dgm:presLayoutVars/>
      </dgm:prSet>
      <dgm:spPr/>
    </dgm:pt>
    <dgm:pt modelId="{E6F34797-0B20-4CB2-9331-174B93B9B3D6}" type="pres">
      <dgm:prSet presAssocID="{CF62602E-9520-4B28-A2C1-DE2BF03008C8}" presName="FourNodes_1" presStyleLbl="node1" presStyleIdx="0" presStyleCnt="4">
        <dgm:presLayoutVars>
          <dgm:bulletEnabled val="1"/>
        </dgm:presLayoutVars>
      </dgm:prSet>
      <dgm:spPr/>
    </dgm:pt>
    <dgm:pt modelId="{681DFDB0-43F5-436F-927F-4E80926D6C87}" type="pres">
      <dgm:prSet presAssocID="{CF62602E-9520-4B28-A2C1-DE2BF03008C8}" presName="FourNodes_2" presStyleLbl="node1" presStyleIdx="1" presStyleCnt="4">
        <dgm:presLayoutVars>
          <dgm:bulletEnabled val="1"/>
        </dgm:presLayoutVars>
      </dgm:prSet>
      <dgm:spPr/>
    </dgm:pt>
    <dgm:pt modelId="{C7130A48-C667-455B-8A66-1F6B31883C47}" type="pres">
      <dgm:prSet presAssocID="{CF62602E-9520-4B28-A2C1-DE2BF03008C8}" presName="FourNodes_3" presStyleLbl="node1" presStyleIdx="2" presStyleCnt="4">
        <dgm:presLayoutVars>
          <dgm:bulletEnabled val="1"/>
        </dgm:presLayoutVars>
      </dgm:prSet>
      <dgm:spPr/>
    </dgm:pt>
    <dgm:pt modelId="{C2766A70-C5C4-4425-9205-3CEA576C84DA}" type="pres">
      <dgm:prSet presAssocID="{CF62602E-9520-4B28-A2C1-DE2BF03008C8}" presName="FourNodes_4" presStyleLbl="node1" presStyleIdx="3" presStyleCnt="4">
        <dgm:presLayoutVars>
          <dgm:bulletEnabled val="1"/>
        </dgm:presLayoutVars>
      </dgm:prSet>
      <dgm:spPr/>
    </dgm:pt>
    <dgm:pt modelId="{8769BD35-49A0-4EAA-AA24-1A5933C5137D}" type="pres">
      <dgm:prSet presAssocID="{CF62602E-9520-4B28-A2C1-DE2BF03008C8}" presName="FourConn_1-2" presStyleLbl="fgAccFollowNode1" presStyleIdx="0" presStyleCnt="3">
        <dgm:presLayoutVars>
          <dgm:bulletEnabled val="1"/>
        </dgm:presLayoutVars>
      </dgm:prSet>
      <dgm:spPr/>
    </dgm:pt>
    <dgm:pt modelId="{472DAC2B-2B69-4593-AB35-FC6AB7A0B88F}" type="pres">
      <dgm:prSet presAssocID="{CF62602E-9520-4B28-A2C1-DE2BF03008C8}" presName="FourConn_2-3" presStyleLbl="fgAccFollowNode1" presStyleIdx="1" presStyleCnt="3">
        <dgm:presLayoutVars>
          <dgm:bulletEnabled val="1"/>
        </dgm:presLayoutVars>
      </dgm:prSet>
      <dgm:spPr/>
    </dgm:pt>
    <dgm:pt modelId="{A2A65F42-9513-4082-AD82-DB8FF256CB3A}" type="pres">
      <dgm:prSet presAssocID="{CF62602E-9520-4B28-A2C1-DE2BF03008C8}" presName="FourConn_3-4" presStyleLbl="fgAccFollowNode1" presStyleIdx="2" presStyleCnt="3" custScaleY="100000" custLinFactNeighborY="-5308">
        <dgm:presLayoutVars>
          <dgm:bulletEnabled val="1"/>
        </dgm:presLayoutVars>
      </dgm:prSet>
      <dgm:spPr/>
    </dgm:pt>
    <dgm:pt modelId="{F19FA87F-478F-48D0-BCF8-1E3F909F67DC}" type="pres">
      <dgm:prSet presAssocID="{CF62602E-9520-4B28-A2C1-DE2BF03008C8}" presName="FourNodes_1_text" presStyleLbl="node1" presStyleIdx="3" presStyleCnt="4">
        <dgm:presLayoutVars>
          <dgm:bulletEnabled val="1"/>
        </dgm:presLayoutVars>
      </dgm:prSet>
      <dgm:spPr/>
    </dgm:pt>
    <dgm:pt modelId="{302EE01F-4B4F-4C42-B606-C1349588BDBF}" type="pres">
      <dgm:prSet presAssocID="{CF62602E-9520-4B28-A2C1-DE2BF03008C8}" presName="FourNodes_2_text" presStyleLbl="node1" presStyleIdx="3" presStyleCnt="4">
        <dgm:presLayoutVars>
          <dgm:bulletEnabled val="1"/>
        </dgm:presLayoutVars>
      </dgm:prSet>
      <dgm:spPr/>
    </dgm:pt>
    <dgm:pt modelId="{479C4430-3208-45E8-AF5A-EC704F99B1EE}" type="pres">
      <dgm:prSet presAssocID="{CF62602E-9520-4B28-A2C1-DE2BF03008C8}" presName="FourNodes_3_text" presStyleLbl="node1" presStyleIdx="3" presStyleCnt="4">
        <dgm:presLayoutVars>
          <dgm:bulletEnabled val="1"/>
        </dgm:presLayoutVars>
      </dgm:prSet>
      <dgm:spPr/>
    </dgm:pt>
    <dgm:pt modelId="{4EE45163-FCEE-4E6B-8501-801FA8FE67C5}" type="pres">
      <dgm:prSet presAssocID="{CF62602E-9520-4B28-A2C1-DE2BF03008C8}" presName="FourNodes_4_text" presStyleLbl="node1" presStyleIdx="3" presStyleCnt="4">
        <dgm:presLayoutVars>
          <dgm:bulletEnabled val="1"/>
        </dgm:presLayoutVars>
      </dgm:prSet>
      <dgm:spPr/>
    </dgm:pt>
  </dgm:ptLst>
  <dgm:cxnLst>
    <dgm:cxn modelId="{ED92C10B-5FA1-4379-B4B3-99D28F432324}" type="presOf" srcId="{D4747AE0-1C9D-4C3A-8215-4D5B73D0C58E}" destId="{479C4430-3208-45E8-AF5A-EC704F99B1EE}" srcOrd="1" destOrd="0" presId="urn:microsoft.com/office/officeart/2005/8/layout/vProcess5"/>
    <dgm:cxn modelId="{A7A7B214-AF73-47B7-A46A-85459EEE14A1}" type="presOf" srcId="{6781208D-A8B3-40D8-AD07-84AFE60B5F78}" destId="{302EE01F-4B4F-4C42-B606-C1349588BDBF}" srcOrd="1" destOrd="0" presId="urn:microsoft.com/office/officeart/2005/8/layout/vProcess5"/>
    <dgm:cxn modelId="{2C9D9124-8C3A-43BC-B95F-07E1FA6F919B}" srcId="{CF62602E-9520-4B28-A2C1-DE2BF03008C8}" destId="{F0BB2E87-6487-4FB3-8CEC-6582263C6614}" srcOrd="3" destOrd="0" parTransId="{31FB2568-1644-4DE6-8AF8-5399C80B52C7}" sibTransId="{CEE3AD54-093F-478F-A026-A55298C7B7E9}"/>
    <dgm:cxn modelId="{2B6B1B2B-02CB-4C07-8ECC-8F4DC9CAA6C9}" type="presOf" srcId="{D4747AE0-1C9D-4C3A-8215-4D5B73D0C58E}" destId="{C7130A48-C667-455B-8A66-1F6B31883C47}" srcOrd="0" destOrd="0" presId="urn:microsoft.com/office/officeart/2005/8/layout/vProcess5"/>
    <dgm:cxn modelId="{98ACCE3C-EFB1-49D0-95B5-7C8870957957}" type="presOf" srcId="{D08BB7C7-C4FE-40FC-9766-6DE4CE06B619}" destId="{472DAC2B-2B69-4593-AB35-FC6AB7A0B88F}" srcOrd="0" destOrd="0" presId="urn:microsoft.com/office/officeart/2005/8/layout/vProcess5"/>
    <dgm:cxn modelId="{50E33F42-66DE-4388-ADA2-0A4F243F1F09}" type="presOf" srcId="{C1A97CDE-98BD-4582-AE4E-A35B4D0D5D0B}" destId="{8769BD35-49A0-4EAA-AA24-1A5933C5137D}" srcOrd="0" destOrd="0" presId="urn:microsoft.com/office/officeart/2005/8/layout/vProcess5"/>
    <dgm:cxn modelId="{744B9764-27FE-4CB5-85F1-C641A24F60DD}" type="presOf" srcId="{6781208D-A8B3-40D8-AD07-84AFE60B5F78}" destId="{681DFDB0-43F5-436F-927F-4E80926D6C87}" srcOrd="0" destOrd="0" presId="urn:microsoft.com/office/officeart/2005/8/layout/vProcess5"/>
    <dgm:cxn modelId="{50352049-A806-494F-BC7C-91D141E6DBD3}" type="presOf" srcId="{F0BB2E87-6487-4FB3-8CEC-6582263C6614}" destId="{C2766A70-C5C4-4425-9205-3CEA576C84DA}" srcOrd="0" destOrd="0" presId="urn:microsoft.com/office/officeart/2005/8/layout/vProcess5"/>
    <dgm:cxn modelId="{D09BE56C-5292-496E-A57F-445EE490E4BC}" type="presOf" srcId="{F0BB2E87-6487-4FB3-8CEC-6582263C6614}" destId="{4EE45163-FCEE-4E6B-8501-801FA8FE67C5}" srcOrd="1" destOrd="0" presId="urn:microsoft.com/office/officeart/2005/8/layout/vProcess5"/>
    <dgm:cxn modelId="{CD19098D-5873-44BA-BA93-2F912C4FC710}" type="presOf" srcId="{CF62602E-9520-4B28-A2C1-DE2BF03008C8}" destId="{6D0A1699-60B2-422C-B109-F0E23A504D9B}" srcOrd="0" destOrd="0" presId="urn:microsoft.com/office/officeart/2005/8/layout/vProcess5"/>
    <dgm:cxn modelId="{EAFC3A90-F749-4E3C-8F2F-A3C6A1B332B4}" srcId="{CF62602E-9520-4B28-A2C1-DE2BF03008C8}" destId="{D4747AE0-1C9D-4C3A-8215-4D5B73D0C58E}" srcOrd="2" destOrd="0" parTransId="{0F021D48-A4E0-4106-B726-5515893C048C}" sibTransId="{7C29C8E4-A2A1-48D4-9FB7-921EE8120242}"/>
    <dgm:cxn modelId="{6462C3C7-BC41-4BCE-BE8F-7225C4337DEE}" type="presOf" srcId="{1B5C4CDA-1916-4563-969E-40A0580718A8}" destId="{E6F34797-0B20-4CB2-9331-174B93B9B3D6}" srcOrd="0" destOrd="0" presId="urn:microsoft.com/office/officeart/2005/8/layout/vProcess5"/>
    <dgm:cxn modelId="{07DE55CC-2B16-4F05-9799-AFDA3DA3881D}" type="presOf" srcId="{7C29C8E4-A2A1-48D4-9FB7-921EE8120242}" destId="{A2A65F42-9513-4082-AD82-DB8FF256CB3A}" srcOrd="0" destOrd="0" presId="urn:microsoft.com/office/officeart/2005/8/layout/vProcess5"/>
    <dgm:cxn modelId="{3C34D8D5-CE85-4D3A-BF65-613B9FD5905F}" srcId="{CF62602E-9520-4B28-A2C1-DE2BF03008C8}" destId="{6781208D-A8B3-40D8-AD07-84AFE60B5F78}" srcOrd="1" destOrd="0" parTransId="{A80CC7A3-7FD7-46D6-8831-4FF921079948}" sibTransId="{D08BB7C7-C4FE-40FC-9766-6DE4CE06B619}"/>
    <dgm:cxn modelId="{5B6327E2-1260-4EAF-BBDE-7A1D5CA81C36}" srcId="{CF62602E-9520-4B28-A2C1-DE2BF03008C8}" destId="{1B5C4CDA-1916-4563-969E-40A0580718A8}" srcOrd="0" destOrd="0" parTransId="{BCA47603-9E54-4CB5-8889-F28BAA701689}" sibTransId="{C1A97CDE-98BD-4582-AE4E-A35B4D0D5D0B}"/>
    <dgm:cxn modelId="{14D51FFF-BEB6-4F03-85B2-53151FF406C3}" type="presOf" srcId="{1B5C4CDA-1916-4563-969E-40A0580718A8}" destId="{F19FA87F-478F-48D0-BCF8-1E3F909F67DC}" srcOrd="1" destOrd="0" presId="urn:microsoft.com/office/officeart/2005/8/layout/vProcess5"/>
    <dgm:cxn modelId="{D5A3AC51-50BE-42BB-8B8E-37D6E694E284}" type="presParOf" srcId="{6D0A1699-60B2-422C-B109-F0E23A504D9B}" destId="{48F35245-1DD0-4CD3-B3D0-3A759A0BE681}" srcOrd="0" destOrd="0" presId="urn:microsoft.com/office/officeart/2005/8/layout/vProcess5"/>
    <dgm:cxn modelId="{DABD532C-8BD5-402E-AED7-311A641FD371}" type="presParOf" srcId="{6D0A1699-60B2-422C-B109-F0E23A504D9B}" destId="{E6F34797-0B20-4CB2-9331-174B93B9B3D6}" srcOrd="1" destOrd="0" presId="urn:microsoft.com/office/officeart/2005/8/layout/vProcess5"/>
    <dgm:cxn modelId="{319FE8BF-E910-4FF4-915F-F5EB8A735579}" type="presParOf" srcId="{6D0A1699-60B2-422C-B109-F0E23A504D9B}" destId="{681DFDB0-43F5-436F-927F-4E80926D6C87}" srcOrd="2" destOrd="0" presId="urn:microsoft.com/office/officeart/2005/8/layout/vProcess5"/>
    <dgm:cxn modelId="{A0E4D53C-03D8-48BB-807D-23958AC86892}" type="presParOf" srcId="{6D0A1699-60B2-422C-B109-F0E23A504D9B}" destId="{C7130A48-C667-455B-8A66-1F6B31883C47}" srcOrd="3" destOrd="0" presId="urn:microsoft.com/office/officeart/2005/8/layout/vProcess5"/>
    <dgm:cxn modelId="{BD7B4C4B-D0FD-49D8-808A-DD746194D75C}" type="presParOf" srcId="{6D0A1699-60B2-422C-B109-F0E23A504D9B}" destId="{C2766A70-C5C4-4425-9205-3CEA576C84DA}" srcOrd="4" destOrd="0" presId="urn:microsoft.com/office/officeart/2005/8/layout/vProcess5"/>
    <dgm:cxn modelId="{1F96BEE4-7570-46BD-AD4B-DC12621D9AF0}" type="presParOf" srcId="{6D0A1699-60B2-422C-B109-F0E23A504D9B}" destId="{8769BD35-49A0-4EAA-AA24-1A5933C5137D}" srcOrd="5" destOrd="0" presId="urn:microsoft.com/office/officeart/2005/8/layout/vProcess5"/>
    <dgm:cxn modelId="{80FFEC51-1117-4CED-9716-92C2A6930D8E}" type="presParOf" srcId="{6D0A1699-60B2-422C-B109-F0E23A504D9B}" destId="{472DAC2B-2B69-4593-AB35-FC6AB7A0B88F}" srcOrd="6" destOrd="0" presId="urn:microsoft.com/office/officeart/2005/8/layout/vProcess5"/>
    <dgm:cxn modelId="{36C53EF2-A2C6-4E83-B76D-FAC3DF88D05A}" type="presParOf" srcId="{6D0A1699-60B2-422C-B109-F0E23A504D9B}" destId="{A2A65F42-9513-4082-AD82-DB8FF256CB3A}" srcOrd="7" destOrd="0" presId="urn:microsoft.com/office/officeart/2005/8/layout/vProcess5"/>
    <dgm:cxn modelId="{4A1878DC-6AF9-4A93-BBD8-058D85D12388}" type="presParOf" srcId="{6D0A1699-60B2-422C-B109-F0E23A504D9B}" destId="{F19FA87F-478F-48D0-BCF8-1E3F909F67DC}" srcOrd="8" destOrd="0" presId="urn:microsoft.com/office/officeart/2005/8/layout/vProcess5"/>
    <dgm:cxn modelId="{DAC78BB8-BCC3-4085-802D-FDC0D7B3C4AE}" type="presParOf" srcId="{6D0A1699-60B2-422C-B109-F0E23A504D9B}" destId="{302EE01F-4B4F-4C42-B606-C1349588BDBF}" srcOrd="9" destOrd="0" presId="urn:microsoft.com/office/officeart/2005/8/layout/vProcess5"/>
    <dgm:cxn modelId="{01C7E6E9-1345-4A2B-AE98-7872C3B5B565}" type="presParOf" srcId="{6D0A1699-60B2-422C-B109-F0E23A504D9B}" destId="{479C4430-3208-45E8-AF5A-EC704F99B1EE}" srcOrd="10" destOrd="0" presId="urn:microsoft.com/office/officeart/2005/8/layout/vProcess5"/>
    <dgm:cxn modelId="{957407A4-57C1-4EA2-8EB1-D8EF46F7EB97}" type="presParOf" srcId="{6D0A1699-60B2-422C-B109-F0E23A504D9B}" destId="{4EE45163-FCEE-4E6B-8501-801FA8FE67C5}"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86B4EB-B44A-4448-BC95-00FF706F2EB1}"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79AEB880-2AB4-4471-B606-FEB1551BDD42}">
      <dgm:prSet custT="1"/>
      <dgm:spPr/>
      <dgm:t>
        <a:bodyPr/>
        <a:lstStyle/>
        <a:p>
          <a:pPr rtl="0"/>
          <a:r>
            <a:rPr lang="en-US" sz="2800" b="1"/>
            <a:t>Not</a:t>
          </a:r>
          <a:r>
            <a:rPr lang="en-US" sz="2800"/>
            <a:t> to supplement the utility reviewer</a:t>
          </a:r>
        </a:p>
      </dgm:t>
    </dgm:pt>
    <dgm:pt modelId="{55D25842-7CA8-44E3-84E3-6AADA4011D1C}" type="parTrans" cxnId="{7F538825-3DDE-4B7A-A91E-E38E24EDC948}">
      <dgm:prSet/>
      <dgm:spPr/>
      <dgm:t>
        <a:bodyPr/>
        <a:lstStyle/>
        <a:p>
          <a:endParaRPr lang="en-US"/>
        </a:p>
      </dgm:t>
    </dgm:pt>
    <dgm:pt modelId="{A1B9EF48-858F-438A-B862-3AF9E01150C4}" type="sibTrans" cxnId="{7F538825-3DDE-4B7A-A91E-E38E24EDC948}">
      <dgm:prSet/>
      <dgm:spPr/>
      <dgm:t>
        <a:bodyPr/>
        <a:lstStyle/>
        <a:p>
          <a:endParaRPr lang="en-US"/>
        </a:p>
      </dgm:t>
    </dgm:pt>
    <dgm:pt modelId="{858D6BEB-247C-46BC-BDCE-28ED89549924}">
      <dgm:prSet custT="1"/>
      <dgm:spPr/>
      <dgm:t>
        <a:bodyPr/>
        <a:lstStyle/>
        <a:p>
          <a:pPr algn="l" rtl="0"/>
          <a:r>
            <a:rPr lang="en-US" sz="2800" dirty="0"/>
            <a:t>Review and help improve the PA’s internal review efforts to accomplish the Commission’s goals:</a:t>
          </a:r>
        </a:p>
      </dgm:t>
    </dgm:pt>
    <dgm:pt modelId="{4D20CA22-0FC4-485F-9995-804D40950FAF}" type="parTrans" cxnId="{3BE30A1B-FB03-4ED6-A443-BE8888F49AB7}">
      <dgm:prSet/>
      <dgm:spPr/>
      <dgm:t>
        <a:bodyPr/>
        <a:lstStyle/>
        <a:p>
          <a:endParaRPr lang="en-US"/>
        </a:p>
      </dgm:t>
    </dgm:pt>
    <dgm:pt modelId="{4AA53CDB-55FF-47EA-A0C9-F27872700606}" type="sibTrans" cxnId="{3BE30A1B-FB03-4ED6-A443-BE8888F49AB7}">
      <dgm:prSet/>
      <dgm:spPr/>
      <dgm:t>
        <a:bodyPr/>
        <a:lstStyle/>
        <a:p>
          <a:endParaRPr lang="en-US"/>
        </a:p>
      </dgm:t>
    </dgm:pt>
    <dgm:pt modelId="{35ACB9AE-F739-4A4A-9963-55FDC65295DB}">
      <dgm:prSet custT="1"/>
      <dgm:spPr/>
      <dgm:t>
        <a:bodyPr/>
        <a:lstStyle/>
        <a:p>
          <a:pPr rtl="0"/>
          <a:r>
            <a:rPr lang="en-US" sz="2400" dirty="0"/>
            <a:t>Improving the reliability of the savings estimate</a:t>
          </a:r>
        </a:p>
      </dgm:t>
    </dgm:pt>
    <dgm:pt modelId="{AA422D3E-4CBA-4F5A-9B09-177775789083}" type="parTrans" cxnId="{19C73BEB-2E1D-4C42-8AD0-239CA0E5FD83}">
      <dgm:prSet/>
      <dgm:spPr/>
      <dgm:t>
        <a:bodyPr/>
        <a:lstStyle/>
        <a:p>
          <a:endParaRPr lang="en-US"/>
        </a:p>
      </dgm:t>
    </dgm:pt>
    <dgm:pt modelId="{447D2DBA-4958-4E26-B718-6F1AF20006EF}" type="sibTrans" cxnId="{19C73BEB-2E1D-4C42-8AD0-239CA0E5FD83}">
      <dgm:prSet/>
      <dgm:spPr/>
      <dgm:t>
        <a:bodyPr/>
        <a:lstStyle/>
        <a:p>
          <a:endParaRPr lang="en-US"/>
        </a:p>
      </dgm:t>
    </dgm:pt>
    <dgm:pt modelId="{5DFEE0A9-D0B0-4F0B-A77C-9724E4981803}">
      <dgm:prSet custT="1"/>
      <dgm:spPr/>
      <dgm:t>
        <a:bodyPr/>
        <a:lstStyle/>
        <a:p>
          <a:pPr rtl="0"/>
          <a:r>
            <a:rPr lang="en-US" sz="2400" dirty="0"/>
            <a:t>Savings are a primary driver of program cost-effectiveness</a:t>
          </a:r>
        </a:p>
      </dgm:t>
    </dgm:pt>
    <dgm:pt modelId="{132B032B-96E8-478E-9C73-B4AC1C9C1B51}" type="parTrans" cxnId="{E72E7658-BF9E-4C8F-9625-07B5BC8DA542}">
      <dgm:prSet/>
      <dgm:spPr/>
      <dgm:t>
        <a:bodyPr/>
        <a:lstStyle/>
        <a:p>
          <a:endParaRPr lang="en-US"/>
        </a:p>
      </dgm:t>
    </dgm:pt>
    <dgm:pt modelId="{152851E1-F40D-4157-A140-E49FA4E0F349}" type="sibTrans" cxnId="{E72E7658-BF9E-4C8F-9625-07B5BC8DA542}">
      <dgm:prSet/>
      <dgm:spPr/>
      <dgm:t>
        <a:bodyPr/>
        <a:lstStyle/>
        <a:p>
          <a:endParaRPr lang="en-US"/>
        </a:p>
      </dgm:t>
    </dgm:pt>
    <dgm:pt modelId="{896DA903-9F10-4782-8432-BED1DB84E821}">
      <dgm:prSet custT="1"/>
      <dgm:spPr/>
      <dgm:t>
        <a:bodyPr/>
        <a:lstStyle/>
        <a:p>
          <a:pPr rtl="0"/>
          <a:r>
            <a:rPr lang="en-US" sz="2400" dirty="0"/>
            <a:t>Ensure compliance with CPUC rules and policies</a:t>
          </a:r>
        </a:p>
      </dgm:t>
    </dgm:pt>
    <dgm:pt modelId="{AF40ECE0-1333-4DEC-B749-F53AF7D1A8F5}" type="parTrans" cxnId="{C0BF94F6-0862-48C1-A745-EC840CE799C2}">
      <dgm:prSet/>
      <dgm:spPr/>
      <dgm:t>
        <a:bodyPr/>
        <a:lstStyle/>
        <a:p>
          <a:endParaRPr lang="en-US"/>
        </a:p>
      </dgm:t>
    </dgm:pt>
    <dgm:pt modelId="{8F3F245C-02EA-40D7-AC41-87E32E65B372}" type="sibTrans" cxnId="{C0BF94F6-0862-48C1-A745-EC840CE799C2}">
      <dgm:prSet/>
      <dgm:spPr/>
      <dgm:t>
        <a:bodyPr/>
        <a:lstStyle/>
        <a:p>
          <a:endParaRPr lang="en-US"/>
        </a:p>
      </dgm:t>
    </dgm:pt>
    <dgm:pt modelId="{CD57E65D-D6E1-4682-A8F3-63F67B44F7CE}" type="pres">
      <dgm:prSet presAssocID="{F886B4EB-B44A-4448-BC95-00FF706F2EB1}" presName="linear" presStyleCnt="0">
        <dgm:presLayoutVars>
          <dgm:animLvl val="lvl"/>
          <dgm:resizeHandles val="exact"/>
        </dgm:presLayoutVars>
      </dgm:prSet>
      <dgm:spPr/>
    </dgm:pt>
    <dgm:pt modelId="{71050BCE-07F6-45A7-BE26-E08F57A6E4FF}" type="pres">
      <dgm:prSet presAssocID="{79AEB880-2AB4-4471-B606-FEB1551BDD42}" presName="parentText" presStyleLbl="node1" presStyleIdx="0" presStyleCnt="2">
        <dgm:presLayoutVars>
          <dgm:chMax val="0"/>
          <dgm:bulletEnabled val="1"/>
        </dgm:presLayoutVars>
      </dgm:prSet>
      <dgm:spPr/>
    </dgm:pt>
    <dgm:pt modelId="{748E8136-E8A9-4ED5-87D8-AC5CED06D9F4}" type="pres">
      <dgm:prSet presAssocID="{A1B9EF48-858F-438A-B862-3AF9E01150C4}" presName="spacer" presStyleCnt="0"/>
      <dgm:spPr/>
    </dgm:pt>
    <dgm:pt modelId="{77D08529-F682-4732-B093-454E12F2890A}" type="pres">
      <dgm:prSet presAssocID="{858D6BEB-247C-46BC-BDCE-28ED89549924}" presName="parentText" presStyleLbl="node1" presStyleIdx="1" presStyleCnt="2" custScaleY="121307">
        <dgm:presLayoutVars>
          <dgm:chMax val="0"/>
          <dgm:bulletEnabled val="1"/>
        </dgm:presLayoutVars>
      </dgm:prSet>
      <dgm:spPr/>
    </dgm:pt>
    <dgm:pt modelId="{BB3DA0B6-E18B-4A1D-87BB-8318AAC2BBAA}" type="pres">
      <dgm:prSet presAssocID="{858D6BEB-247C-46BC-BDCE-28ED89549924}" presName="childText" presStyleLbl="revTx" presStyleIdx="0" presStyleCnt="1" custLinFactNeighborX="-116" custLinFactNeighborY="7497">
        <dgm:presLayoutVars>
          <dgm:bulletEnabled val="1"/>
        </dgm:presLayoutVars>
      </dgm:prSet>
      <dgm:spPr/>
    </dgm:pt>
  </dgm:ptLst>
  <dgm:cxnLst>
    <dgm:cxn modelId="{3BE30A1B-FB03-4ED6-A443-BE8888F49AB7}" srcId="{F886B4EB-B44A-4448-BC95-00FF706F2EB1}" destId="{858D6BEB-247C-46BC-BDCE-28ED89549924}" srcOrd="1" destOrd="0" parTransId="{4D20CA22-0FC4-485F-9995-804D40950FAF}" sibTransId="{4AA53CDB-55FF-47EA-A0C9-F27872700606}"/>
    <dgm:cxn modelId="{7F538825-3DDE-4B7A-A91E-E38E24EDC948}" srcId="{F886B4EB-B44A-4448-BC95-00FF706F2EB1}" destId="{79AEB880-2AB4-4471-B606-FEB1551BDD42}" srcOrd="0" destOrd="0" parTransId="{55D25842-7CA8-44E3-84E3-6AADA4011D1C}" sibTransId="{A1B9EF48-858F-438A-B862-3AF9E01150C4}"/>
    <dgm:cxn modelId="{E06FE562-5961-42E2-B149-D971BAEAA3FA}" type="presOf" srcId="{F886B4EB-B44A-4448-BC95-00FF706F2EB1}" destId="{CD57E65D-D6E1-4682-A8F3-63F67B44F7CE}" srcOrd="0" destOrd="0" presId="urn:microsoft.com/office/officeart/2005/8/layout/vList2"/>
    <dgm:cxn modelId="{6AF5484D-8D96-4DE8-A4D7-1881B24634FC}" type="presOf" srcId="{896DA903-9F10-4782-8432-BED1DB84E821}" destId="{BB3DA0B6-E18B-4A1D-87BB-8318AAC2BBAA}" srcOrd="0" destOrd="2" presId="urn:microsoft.com/office/officeart/2005/8/layout/vList2"/>
    <dgm:cxn modelId="{E72E7658-BF9E-4C8F-9625-07B5BC8DA542}" srcId="{858D6BEB-247C-46BC-BDCE-28ED89549924}" destId="{5DFEE0A9-D0B0-4F0B-A77C-9724E4981803}" srcOrd="1" destOrd="0" parTransId="{132B032B-96E8-478E-9C73-B4AC1C9C1B51}" sibTransId="{152851E1-F40D-4157-A140-E49FA4E0F349}"/>
    <dgm:cxn modelId="{2A91C686-63C7-4842-AFD6-192A0258A12D}" type="presOf" srcId="{35ACB9AE-F739-4A4A-9963-55FDC65295DB}" destId="{BB3DA0B6-E18B-4A1D-87BB-8318AAC2BBAA}" srcOrd="0" destOrd="0" presId="urn:microsoft.com/office/officeart/2005/8/layout/vList2"/>
    <dgm:cxn modelId="{A7220E90-3819-4ED4-A8CA-E01F4C6AF33B}" type="presOf" srcId="{5DFEE0A9-D0B0-4F0B-A77C-9724E4981803}" destId="{BB3DA0B6-E18B-4A1D-87BB-8318AAC2BBAA}" srcOrd="0" destOrd="1" presId="urn:microsoft.com/office/officeart/2005/8/layout/vList2"/>
    <dgm:cxn modelId="{A118E393-6FF5-4C90-A350-97188E400B32}" type="presOf" srcId="{79AEB880-2AB4-4471-B606-FEB1551BDD42}" destId="{71050BCE-07F6-45A7-BE26-E08F57A6E4FF}" srcOrd="0" destOrd="0" presId="urn:microsoft.com/office/officeart/2005/8/layout/vList2"/>
    <dgm:cxn modelId="{71C50DDE-56E6-4009-8F70-7BAF4D811FA2}" type="presOf" srcId="{858D6BEB-247C-46BC-BDCE-28ED89549924}" destId="{77D08529-F682-4732-B093-454E12F2890A}" srcOrd="0" destOrd="0" presId="urn:microsoft.com/office/officeart/2005/8/layout/vList2"/>
    <dgm:cxn modelId="{19C73BEB-2E1D-4C42-8AD0-239CA0E5FD83}" srcId="{858D6BEB-247C-46BC-BDCE-28ED89549924}" destId="{35ACB9AE-F739-4A4A-9963-55FDC65295DB}" srcOrd="0" destOrd="0" parTransId="{AA422D3E-4CBA-4F5A-9B09-177775789083}" sibTransId="{447D2DBA-4958-4E26-B718-6F1AF20006EF}"/>
    <dgm:cxn modelId="{C0BF94F6-0862-48C1-A745-EC840CE799C2}" srcId="{858D6BEB-247C-46BC-BDCE-28ED89549924}" destId="{896DA903-9F10-4782-8432-BED1DB84E821}" srcOrd="2" destOrd="0" parTransId="{AF40ECE0-1333-4DEC-B749-F53AF7D1A8F5}" sibTransId="{8F3F245C-02EA-40D7-AC41-87E32E65B372}"/>
    <dgm:cxn modelId="{26584991-CD40-4D48-AFE9-B218F036434A}" type="presParOf" srcId="{CD57E65D-D6E1-4682-A8F3-63F67B44F7CE}" destId="{71050BCE-07F6-45A7-BE26-E08F57A6E4FF}" srcOrd="0" destOrd="0" presId="urn:microsoft.com/office/officeart/2005/8/layout/vList2"/>
    <dgm:cxn modelId="{38F07705-80AF-408E-9A65-1A33B0BB6802}" type="presParOf" srcId="{CD57E65D-D6E1-4682-A8F3-63F67B44F7CE}" destId="{748E8136-E8A9-4ED5-87D8-AC5CED06D9F4}" srcOrd="1" destOrd="0" presId="urn:microsoft.com/office/officeart/2005/8/layout/vList2"/>
    <dgm:cxn modelId="{9CACEC9D-CDFE-4D10-B0D3-52E5AA3E2DB9}" type="presParOf" srcId="{CD57E65D-D6E1-4682-A8F3-63F67B44F7CE}" destId="{77D08529-F682-4732-B093-454E12F2890A}" srcOrd="2" destOrd="0" presId="urn:microsoft.com/office/officeart/2005/8/layout/vList2"/>
    <dgm:cxn modelId="{0DEE1D3A-5D58-428F-AA18-70DF8D4F68E1}" type="presParOf" srcId="{CD57E65D-D6E1-4682-A8F3-63F67B44F7CE}" destId="{BB3DA0B6-E18B-4A1D-87BB-8318AAC2BBA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F09056-4DC5-4464-B8C3-D6471D2FAC0F}"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064E9AF6-91D3-41AD-8789-D2BE1999AF27}">
      <dgm:prSet phldrT="[Text]"/>
      <dgm:spPr/>
      <dgm:t>
        <a:bodyPr/>
        <a:lstStyle/>
        <a:p>
          <a:r>
            <a:rPr lang="en-US" dirty="0"/>
            <a:t>HVAC</a:t>
          </a:r>
        </a:p>
      </dgm:t>
    </dgm:pt>
    <dgm:pt modelId="{C585DB59-4E9C-49D0-964F-950919600A9C}" type="parTrans" cxnId="{15E7DE2B-A594-4F9C-B1A0-0CFE62D93E1F}">
      <dgm:prSet/>
      <dgm:spPr/>
      <dgm:t>
        <a:bodyPr/>
        <a:lstStyle/>
        <a:p>
          <a:endParaRPr lang="en-US"/>
        </a:p>
      </dgm:t>
    </dgm:pt>
    <dgm:pt modelId="{33DD8F09-0B05-43E5-9ECB-A56CCA0F2F0C}" type="sibTrans" cxnId="{15E7DE2B-A594-4F9C-B1A0-0CFE62D93E1F}">
      <dgm:prSet/>
      <dgm:spPr/>
      <dgm:t>
        <a:bodyPr/>
        <a:lstStyle/>
        <a:p>
          <a:endParaRPr lang="en-US"/>
        </a:p>
      </dgm:t>
    </dgm:pt>
    <dgm:pt modelId="{DC3FA1CF-2841-45EA-9ABD-732574225870}">
      <dgm:prSet phldrT="[Text]"/>
      <dgm:spPr/>
      <dgm:t>
        <a:bodyPr/>
        <a:lstStyle/>
        <a:p>
          <a:r>
            <a:rPr lang="en-US" dirty="0"/>
            <a:t>Lighting</a:t>
          </a:r>
        </a:p>
      </dgm:t>
    </dgm:pt>
    <dgm:pt modelId="{AE455791-B025-410B-9E2A-F994D0CC5C2F}" type="parTrans" cxnId="{8E9F39EF-E040-4718-8A27-552A095C56C7}">
      <dgm:prSet/>
      <dgm:spPr/>
      <dgm:t>
        <a:bodyPr/>
        <a:lstStyle/>
        <a:p>
          <a:endParaRPr lang="en-US"/>
        </a:p>
      </dgm:t>
    </dgm:pt>
    <dgm:pt modelId="{C79E0615-517D-4D21-8EBB-051C3283E436}" type="sibTrans" cxnId="{8E9F39EF-E040-4718-8A27-552A095C56C7}">
      <dgm:prSet/>
      <dgm:spPr/>
      <dgm:t>
        <a:bodyPr/>
        <a:lstStyle/>
        <a:p>
          <a:endParaRPr lang="en-US"/>
        </a:p>
      </dgm:t>
    </dgm:pt>
    <dgm:pt modelId="{08D18075-F313-432F-ADBE-579405493D1E}">
      <dgm:prSet phldrT="[Text]"/>
      <dgm:spPr/>
      <dgm:t>
        <a:bodyPr/>
        <a:lstStyle/>
        <a:p>
          <a:r>
            <a:rPr lang="en-US" dirty="0"/>
            <a:t>Plug Load</a:t>
          </a:r>
        </a:p>
      </dgm:t>
    </dgm:pt>
    <dgm:pt modelId="{9D164821-1995-4A04-A070-EF427FD5C38C}" type="parTrans" cxnId="{561285A5-873A-4DAE-905B-2BE51FD06038}">
      <dgm:prSet/>
      <dgm:spPr/>
      <dgm:t>
        <a:bodyPr/>
        <a:lstStyle/>
        <a:p>
          <a:endParaRPr lang="en-US"/>
        </a:p>
      </dgm:t>
    </dgm:pt>
    <dgm:pt modelId="{2C2C4EBF-FC54-4A5B-AA01-6D7DC2074405}" type="sibTrans" cxnId="{561285A5-873A-4DAE-905B-2BE51FD06038}">
      <dgm:prSet/>
      <dgm:spPr/>
      <dgm:t>
        <a:bodyPr/>
        <a:lstStyle/>
        <a:p>
          <a:endParaRPr lang="en-US"/>
        </a:p>
      </dgm:t>
    </dgm:pt>
    <dgm:pt modelId="{8AB27AAB-ECAC-41E2-A658-C0D94F6202A3}">
      <dgm:prSet phldrT="[Text]"/>
      <dgm:spPr/>
      <dgm:t>
        <a:bodyPr/>
        <a:lstStyle/>
        <a:p>
          <a:r>
            <a:rPr lang="en-US" dirty="0"/>
            <a:t>Innovative Idea</a:t>
          </a:r>
        </a:p>
      </dgm:t>
    </dgm:pt>
    <dgm:pt modelId="{0DB0BE09-9FD3-4321-99C2-A39D878E048E}" type="parTrans" cxnId="{D9E0F462-385D-4907-B320-3E8915B2E292}">
      <dgm:prSet/>
      <dgm:spPr/>
      <dgm:t>
        <a:bodyPr/>
        <a:lstStyle/>
        <a:p>
          <a:endParaRPr lang="en-US"/>
        </a:p>
      </dgm:t>
    </dgm:pt>
    <dgm:pt modelId="{9132D8E6-0407-4C2E-AF99-6A8B20D5A6BA}" type="sibTrans" cxnId="{D9E0F462-385D-4907-B320-3E8915B2E292}">
      <dgm:prSet/>
      <dgm:spPr/>
      <dgm:t>
        <a:bodyPr/>
        <a:lstStyle/>
        <a:p>
          <a:endParaRPr lang="en-US"/>
        </a:p>
      </dgm:t>
    </dgm:pt>
    <dgm:pt modelId="{3C05F253-541D-4FCA-A1D8-421D806094E6}" type="pres">
      <dgm:prSet presAssocID="{C2F09056-4DC5-4464-B8C3-D6471D2FAC0F}" presName="Name0" presStyleCnt="0">
        <dgm:presLayoutVars>
          <dgm:chMax val="4"/>
          <dgm:resizeHandles val="exact"/>
        </dgm:presLayoutVars>
      </dgm:prSet>
      <dgm:spPr/>
    </dgm:pt>
    <dgm:pt modelId="{28AC1DE1-60A8-4F90-9B90-62BB14564B5B}" type="pres">
      <dgm:prSet presAssocID="{C2F09056-4DC5-4464-B8C3-D6471D2FAC0F}" presName="ellipse" presStyleLbl="trBgShp" presStyleIdx="0" presStyleCnt="1"/>
      <dgm:spPr/>
    </dgm:pt>
    <dgm:pt modelId="{493E43D0-4767-4E49-ABA6-F503EBF5C5DC}" type="pres">
      <dgm:prSet presAssocID="{C2F09056-4DC5-4464-B8C3-D6471D2FAC0F}" presName="arrow1" presStyleLbl="fgShp" presStyleIdx="0" presStyleCnt="1"/>
      <dgm:spPr/>
    </dgm:pt>
    <dgm:pt modelId="{0FAD7194-0205-4729-8B92-86CE59FAB4EF}" type="pres">
      <dgm:prSet presAssocID="{C2F09056-4DC5-4464-B8C3-D6471D2FAC0F}" presName="rectangle" presStyleLbl="revTx" presStyleIdx="0" presStyleCnt="1">
        <dgm:presLayoutVars>
          <dgm:bulletEnabled val="1"/>
        </dgm:presLayoutVars>
      </dgm:prSet>
      <dgm:spPr/>
    </dgm:pt>
    <dgm:pt modelId="{2126BD02-8FCE-40AC-86A7-74BCCC5E2243}" type="pres">
      <dgm:prSet presAssocID="{DC3FA1CF-2841-45EA-9ABD-732574225870}" presName="item1" presStyleLbl="node1" presStyleIdx="0" presStyleCnt="3">
        <dgm:presLayoutVars>
          <dgm:bulletEnabled val="1"/>
        </dgm:presLayoutVars>
      </dgm:prSet>
      <dgm:spPr/>
    </dgm:pt>
    <dgm:pt modelId="{3C5CF86C-249F-4FDF-80D1-B97E56A72ED0}" type="pres">
      <dgm:prSet presAssocID="{08D18075-F313-432F-ADBE-579405493D1E}" presName="item2" presStyleLbl="node1" presStyleIdx="1" presStyleCnt="3">
        <dgm:presLayoutVars>
          <dgm:bulletEnabled val="1"/>
        </dgm:presLayoutVars>
      </dgm:prSet>
      <dgm:spPr/>
    </dgm:pt>
    <dgm:pt modelId="{32BF21F0-D30A-4D6B-B141-6617929E2A08}" type="pres">
      <dgm:prSet presAssocID="{8AB27AAB-ECAC-41E2-A658-C0D94F6202A3}" presName="item3" presStyleLbl="node1" presStyleIdx="2" presStyleCnt="3">
        <dgm:presLayoutVars>
          <dgm:bulletEnabled val="1"/>
        </dgm:presLayoutVars>
      </dgm:prSet>
      <dgm:spPr/>
    </dgm:pt>
    <dgm:pt modelId="{BB4BE9E6-74C2-4B2B-A26A-110DEBAABA9E}" type="pres">
      <dgm:prSet presAssocID="{C2F09056-4DC5-4464-B8C3-D6471D2FAC0F}" presName="funnel" presStyleLbl="trAlignAcc1" presStyleIdx="0" presStyleCnt="1" custLinFactNeighborX="-2500" custLinFactNeighborY="5958"/>
      <dgm:spPr/>
    </dgm:pt>
  </dgm:ptLst>
  <dgm:cxnLst>
    <dgm:cxn modelId="{15E7DE2B-A594-4F9C-B1A0-0CFE62D93E1F}" srcId="{C2F09056-4DC5-4464-B8C3-D6471D2FAC0F}" destId="{064E9AF6-91D3-41AD-8789-D2BE1999AF27}" srcOrd="0" destOrd="0" parTransId="{C585DB59-4E9C-49D0-964F-950919600A9C}" sibTransId="{33DD8F09-0B05-43E5-9ECB-A56CCA0F2F0C}"/>
    <dgm:cxn modelId="{C3673430-10D3-430C-8050-DE0E46A5992E}" type="presOf" srcId="{8AB27AAB-ECAC-41E2-A658-C0D94F6202A3}" destId="{0FAD7194-0205-4729-8B92-86CE59FAB4EF}" srcOrd="0" destOrd="0" presId="urn:microsoft.com/office/officeart/2005/8/layout/funnel1"/>
    <dgm:cxn modelId="{7FBDE25E-DD25-4B58-B3B4-03B095AB3104}" type="presOf" srcId="{DC3FA1CF-2841-45EA-9ABD-732574225870}" destId="{3C5CF86C-249F-4FDF-80D1-B97E56A72ED0}" srcOrd="0" destOrd="0" presId="urn:microsoft.com/office/officeart/2005/8/layout/funnel1"/>
    <dgm:cxn modelId="{D9E0F462-385D-4907-B320-3E8915B2E292}" srcId="{C2F09056-4DC5-4464-B8C3-D6471D2FAC0F}" destId="{8AB27AAB-ECAC-41E2-A658-C0D94F6202A3}" srcOrd="3" destOrd="0" parTransId="{0DB0BE09-9FD3-4321-99C2-A39D878E048E}" sibTransId="{9132D8E6-0407-4C2E-AF99-6A8B20D5A6BA}"/>
    <dgm:cxn modelId="{7027E963-E60A-4DE6-9B28-846B1337877E}" type="presOf" srcId="{C2F09056-4DC5-4464-B8C3-D6471D2FAC0F}" destId="{3C05F253-541D-4FCA-A1D8-421D806094E6}" srcOrd="0" destOrd="0" presId="urn:microsoft.com/office/officeart/2005/8/layout/funnel1"/>
    <dgm:cxn modelId="{A8DFD349-0FD9-442B-918F-B1FB34F86A50}" type="presOf" srcId="{08D18075-F313-432F-ADBE-579405493D1E}" destId="{2126BD02-8FCE-40AC-86A7-74BCCC5E2243}" srcOrd="0" destOrd="0" presId="urn:microsoft.com/office/officeart/2005/8/layout/funnel1"/>
    <dgm:cxn modelId="{561285A5-873A-4DAE-905B-2BE51FD06038}" srcId="{C2F09056-4DC5-4464-B8C3-D6471D2FAC0F}" destId="{08D18075-F313-432F-ADBE-579405493D1E}" srcOrd="2" destOrd="0" parTransId="{9D164821-1995-4A04-A070-EF427FD5C38C}" sibTransId="{2C2C4EBF-FC54-4A5B-AA01-6D7DC2074405}"/>
    <dgm:cxn modelId="{669737E2-DDBE-4CD8-BCE3-537B72075F7C}" type="presOf" srcId="{064E9AF6-91D3-41AD-8789-D2BE1999AF27}" destId="{32BF21F0-D30A-4D6B-B141-6617929E2A08}" srcOrd="0" destOrd="0" presId="urn:microsoft.com/office/officeart/2005/8/layout/funnel1"/>
    <dgm:cxn modelId="{8E9F39EF-E040-4718-8A27-552A095C56C7}" srcId="{C2F09056-4DC5-4464-B8C3-D6471D2FAC0F}" destId="{DC3FA1CF-2841-45EA-9ABD-732574225870}" srcOrd="1" destOrd="0" parTransId="{AE455791-B025-410B-9E2A-F994D0CC5C2F}" sibTransId="{C79E0615-517D-4D21-8EBB-051C3283E436}"/>
    <dgm:cxn modelId="{0FDE5129-A9C5-453D-82D8-4A6F91765075}" type="presParOf" srcId="{3C05F253-541D-4FCA-A1D8-421D806094E6}" destId="{28AC1DE1-60A8-4F90-9B90-62BB14564B5B}" srcOrd="0" destOrd="0" presId="urn:microsoft.com/office/officeart/2005/8/layout/funnel1"/>
    <dgm:cxn modelId="{485D7E27-E42B-4199-979F-26363C8AA3A8}" type="presParOf" srcId="{3C05F253-541D-4FCA-A1D8-421D806094E6}" destId="{493E43D0-4767-4E49-ABA6-F503EBF5C5DC}" srcOrd="1" destOrd="0" presId="urn:microsoft.com/office/officeart/2005/8/layout/funnel1"/>
    <dgm:cxn modelId="{9B428E2C-D27D-48DB-9173-BBB80EA45529}" type="presParOf" srcId="{3C05F253-541D-4FCA-A1D8-421D806094E6}" destId="{0FAD7194-0205-4729-8B92-86CE59FAB4EF}" srcOrd="2" destOrd="0" presId="urn:microsoft.com/office/officeart/2005/8/layout/funnel1"/>
    <dgm:cxn modelId="{D8148306-A9DA-4C07-AB01-CB79851A32B2}" type="presParOf" srcId="{3C05F253-541D-4FCA-A1D8-421D806094E6}" destId="{2126BD02-8FCE-40AC-86A7-74BCCC5E2243}" srcOrd="3" destOrd="0" presId="urn:microsoft.com/office/officeart/2005/8/layout/funnel1"/>
    <dgm:cxn modelId="{E09D9E3E-C87B-49A3-9C4D-556B2E50DDE3}" type="presParOf" srcId="{3C05F253-541D-4FCA-A1D8-421D806094E6}" destId="{3C5CF86C-249F-4FDF-80D1-B97E56A72ED0}" srcOrd="4" destOrd="0" presId="urn:microsoft.com/office/officeart/2005/8/layout/funnel1"/>
    <dgm:cxn modelId="{D726CA88-66F3-488F-906D-175C399A2B8A}" type="presParOf" srcId="{3C05F253-541D-4FCA-A1D8-421D806094E6}" destId="{32BF21F0-D30A-4D6B-B141-6617929E2A08}" srcOrd="5" destOrd="0" presId="urn:microsoft.com/office/officeart/2005/8/layout/funnel1"/>
    <dgm:cxn modelId="{FE213C73-A278-4125-9D76-70021163B102}" type="presParOf" srcId="{3C05F253-541D-4FCA-A1D8-421D806094E6}" destId="{BB4BE9E6-74C2-4B2B-A26A-110DEBAABA9E}"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2EF533-67B5-4FE0-91AC-5CC453E60AD8}"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A9832FA6-6A6C-4898-A782-15E048C7B307}">
      <dgm:prSet phldrT="[Text]"/>
      <dgm:spPr/>
      <dgm:t>
        <a:bodyPr/>
        <a:lstStyle/>
        <a:p>
          <a:r>
            <a:rPr lang="en-US" dirty="0"/>
            <a:t>Deemed</a:t>
          </a:r>
        </a:p>
      </dgm:t>
    </dgm:pt>
    <dgm:pt modelId="{C273FFF6-EBBA-4987-95B9-E64D802B2F57}" type="parTrans" cxnId="{9E0169DB-A30B-4B4D-A74B-C55E6F18CD79}">
      <dgm:prSet/>
      <dgm:spPr/>
      <dgm:t>
        <a:bodyPr/>
        <a:lstStyle/>
        <a:p>
          <a:endParaRPr lang="en-US"/>
        </a:p>
      </dgm:t>
    </dgm:pt>
    <dgm:pt modelId="{5E4B8368-B231-41F6-8507-044DA24EDF30}" type="sibTrans" cxnId="{9E0169DB-A30B-4B4D-A74B-C55E6F18CD79}">
      <dgm:prSet/>
      <dgm:spPr/>
      <dgm:t>
        <a:bodyPr/>
        <a:lstStyle/>
        <a:p>
          <a:endParaRPr lang="en-US"/>
        </a:p>
      </dgm:t>
    </dgm:pt>
    <dgm:pt modelId="{5821CF39-CD7F-4415-A1C8-40FA40FE566F}">
      <dgm:prSet phldrT="[Text]"/>
      <dgm:spPr/>
      <dgm:t>
        <a:bodyPr/>
        <a:lstStyle/>
        <a:p>
          <a:r>
            <a:rPr lang="en-US" dirty="0"/>
            <a:t>Custom</a:t>
          </a:r>
        </a:p>
      </dgm:t>
    </dgm:pt>
    <dgm:pt modelId="{CE91D919-11A6-4683-8588-E9B960128AC1}" type="sibTrans" cxnId="{BEF4FE66-F9F4-4B2F-B56A-D43A569E212B}">
      <dgm:prSet/>
      <dgm:spPr/>
      <dgm:t>
        <a:bodyPr/>
        <a:lstStyle/>
        <a:p>
          <a:endParaRPr lang="en-US"/>
        </a:p>
      </dgm:t>
    </dgm:pt>
    <dgm:pt modelId="{1B6128D4-0402-4AF8-84D9-4B18BCD4EC6D}" type="parTrans" cxnId="{BEF4FE66-F9F4-4B2F-B56A-D43A569E212B}">
      <dgm:prSet/>
      <dgm:spPr/>
      <dgm:t>
        <a:bodyPr/>
        <a:lstStyle/>
        <a:p>
          <a:endParaRPr lang="en-US"/>
        </a:p>
      </dgm:t>
    </dgm:pt>
    <dgm:pt modelId="{4F007C73-2520-4618-85FE-3ECA193D638D}">
      <dgm:prSet phldrT="[Text]"/>
      <dgm:spPr/>
      <dgm:t>
        <a:bodyPr/>
        <a:lstStyle/>
        <a:p>
          <a:r>
            <a:rPr lang="en-US" dirty="0"/>
            <a:t>Technology 3</a:t>
          </a:r>
        </a:p>
      </dgm:t>
    </dgm:pt>
    <dgm:pt modelId="{A35B239B-7638-4B96-8139-99B2DBC03C63}" type="sibTrans" cxnId="{EE0590EB-269B-4C31-A8AF-80A380439C41}">
      <dgm:prSet/>
      <dgm:spPr/>
      <dgm:t>
        <a:bodyPr/>
        <a:lstStyle/>
        <a:p>
          <a:endParaRPr lang="en-US"/>
        </a:p>
      </dgm:t>
    </dgm:pt>
    <dgm:pt modelId="{99395624-1A70-42C3-B350-EEBC0285EB4A}" type="parTrans" cxnId="{EE0590EB-269B-4C31-A8AF-80A380439C41}">
      <dgm:prSet/>
      <dgm:spPr/>
      <dgm:t>
        <a:bodyPr/>
        <a:lstStyle/>
        <a:p>
          <a:endParaRPr lang="en-US"/>
        </a:p>
      </dgm:t>
    </dgm:pt>
    <dgm:pt modelId="{58EBAF1C-AA47-4568-BFDE-FA19A9869620}">
      <dgm:prSet phldrT="[Text]"/>
      <dgm:spPr/>
      <dgm:t>
        <a:bodyPr/>
        <a:lstStyle/>
        <a:p>
          <a:r>
            <a:rPr lang="en-US" dirty="0"/>
            <a:t>Technology 4</a:t>
          </a:r>
        </a:p>
      </dgm:t>
    </dgm:pt>
    <dgm:pt modelId="{3A19F9F7-BE2E-4D60-9FA9-BC9E9C848165}" type="sibTrans" cxnId="{FF4D7A7E-7D42-4926-97CC-EB708F183379}">
      <dgm:prSet/>
      <dgm:spPr/>
      <dgm:t>
        <a:bodyPr/>
        <a:lstStyle/>
        <a:p>
          <a:endParaRPr lang="en-US"/>
        </a:p>
      </dgm:t>
    </dgm:pt>
    <dgm:pt modelId="{0D13C901-9651-41DA-B768-CC662D1139EC}" type="parTrans" cxnId="{FF4D7A7E-7D42-4926-97CC-EB708F183379}">
      <dgm:prSet/>
      <dgm:spPr/>
      <dgm:t>
        <a:bodyPr/>
        <a:lstStyle/>
        <a:p>
          <a:endParaRPr lang="en-US"/>
        </a:p>
      </dgm:t>
    </dgm:pt>
    <dgm:pt modelId="{F3B6CA98-BDBB-49B0-8176-61EFB1BC7F89}">
      <dgm:prSet phldrT="[Text]"/>
      <dgm:spPr/>
      <dgm:t>
        <a:bodyPr/>
        <a:lstStyle/>
        <a:p>
          <a:r>
            <a:rPr lang="en-US" dirty="0"/>
            <a:t>Technology 1</a:t>
          </a:r>
        </a:p>
      </dgm:t>
    </dgm:pt>
    <dgm:pt modelId="{4239E944-16DC-4BAA-A70D-09BDCDDDB943}" type="sibTrans" cxnId="{F0260FC0-DC39-4913-AFBF-06E890B72CDE}">
      <dgm:prSet/>
      <dgm:spPr/>
      <dgm:t>
        <a:bodyPr/>
        <a:lstStyle/>
        <a:p>
          <a:endParaRPr lang="en-US"/>
        </a:p>
      </dgm:t>
    </dgm:pt>
    <dgm:pt modelId="{84DEEAA8-D22A-4FDA-825E-7557C29E8194}" type="parTrans" cxnId="{F0260FC0-DC39-4913-AFBF-06E890B72CDE}">
      <dgm:prSet/>
      <dgm:spPr/>
      <dgm:t>
        <a:bodyPr/>
        <a:lstStyle/>
        <a:p>
          <a:endParaRPr lang="en-US"/>
        </a:p>
      </dgm:t>
    </dgm:pt>
    <dgm:pt modelId="{9CECD70A-E38E-429F-8C9B-8F5835A167B1}">
      <dgm:prSet phldrT="[Text]"/>
      <dgm:spPr/>
      <dgm:t>
        <a:bodyPr/>
        <a:lstStyle/>
        <a:p>
          <a:r>
            <a:rPr lang="en-US" dirty="0"/>
            <a:t>Technology 2</a:t>
          </a:r>
        </a:p>
      </dgm:t>
    </dgm:pt>
    <dgm:pt modelId="{C27A57C0-ECC8-471E-B7BF-362E6BD31D7D}" type="sibTrans" cxnId="{143D5FDD-276A-49D2-96C6-FD0307CE2CB5}">
      <dgm:prSet/>
      <dgm:spPr/>
      <dgm:t>
        <a:bodyPr/>
        <a:lstStyle/>
        <a:p>
          <a:endParaRPr lang="en-US"/>
        </a:p>
      </dgm:t>
    </dgm:pt>
    <dgm:pt modelId="{BE48DDF8-28D3-44A0-8763-8C2AC83BC56C}" type="parTrans" cxnId="{143D5FDD-276A-49D2-96C6-FD0307CE2CB5}">
      <dgm:prSet/>
      <dgm:spPr/>
      <dgm:t>
        <a:bodyPr/>
        <a:lstStyle/>
        <a:p>
          <a:endParaRPr lang="en-US"/>
        </a:p>
      </dgm:t>
    </dgm:pt>
    <dgm:pt modelId="{CD734386-0348-40CB-BAF7-8D3FBEC27DB1}" type="pres">
      <dgm:prSet presAssocID="{3C2EF533-67B5-4FE0-91AC-5CC453E60AD8}" presName="Name0" presStyleCnt="0">
        <dgm:presLayoutVars>
          <dgm:dir/>
          <dgm:animLvl val="lvl"/>
          <dgm:resizeHandles/>
        </dgm:presLayoutVars>
      </dgm:prSet>
      <dgm:spPr/>
    </dgm:pt>
    <dgm:pt modelId="{259064BE-99CA-48A0-AEE7-87B484DC47F5}" type="pres">
      <dgm:prSet presAssocID="{A9832FA6-6A6C-4898-A782-15E048C7B307}" presName="linNode" presStyleCnt="0"/>
      <dgm:spPr/>
    </dgm:pt>
    <dgm:pt modelId="{16156CA1-93E7-4DBB-93B0-B7238A030A5E}" type="pres">
      <dgm:prSet presAssocID="{A9832FA6-6A6C-4898-A782-15E048C7B307}" presName="parentShp" presStyleLbl="node1" presStyleIdx="0" presStyleCnt="2">
        <dgm:presLayoutVars>
          <dgm:bulletEnabled val="1"/>
        </dgm:presLayoutVars>
      </dgm:prSet>
      <dgm:spPr/>
    </dgm:pt>
    <dgm:pt modelId="{48660ED1-9A39-4651-9B13-67116D0F3DC4}" type="pres">
      <dgm:prSet presAssocID="{A9832FA6-6A6C-4898-A782-15E048C7B307}" presName="childShp" presStyleLbl="bgAccFollowNode1" presStyleIdx="0" presStyleCnt="2">
        <dgm:presLayoutVars>
          <dgm:bulletEnabled val="1"/>
        </dgm:presLayoutVars>
      </dgm:prSet>
      <dgm:spPr/>
    </dgm:pt>
    <dgm:pt modelId="{50DD7E16-3D64-4C18-AA2E-8AF115A93EC6}" type="pres">
      <dgm:prSet presAssocID="{5E4B8368-B231-41F6-8507-044DA24EDF30}" presName="spacing" presStyleCnt="0"/>
      <dgm:spPr/>
    </dgm:pt>
    <dgm:pt modelId="{A661FE01-453C-4BD2-9B6C-773A7251643B}" type="pres">
      <dgm:prSet presAssocID="{5821CF39-CD7F-4415-A1C8-40FA40FE566F}" presName="linNode" presStyleCnt="0"/>
      <dgm:spPr/>
    </dgm:pt>
    <dgm:pt modelId="{1E72CC17-A7B1-4B5D-B457-04B306BECB7E}" type="pres">
      <dgm:prSet presAssocID="{5821CF39-CD7F-4415-A1C8-40FA40FE566F}" presName="parentShp" presStyleLbl="node1" presStyleIdx="1" presStyleCnt="2">
        <dgm:presLayoutVars>
          <dgm:bulletEnabled val="1"/>
        </dgm:presLayoutVars>
      </dgm:prSet>
      <dgm:spPr/>
    </dgm:pt>
    <dgm:pt modelId="{F45DF8BC-156E-4490-BAA4-20C413109720}" type="pres">
      <dgm:prSet presAssocID="{5821CF39-CD7F-4415-A1C8-40FA40FE566F}" presName="childShp" presStyleLbl="bgAccFollowNode1" presStyleIdx="1" presStyleCnt="2">
        <dgm:presLayoutVars>
          <dgm:bulletEnabled val="1"/>
        </dgm:presLayoutVars>
      </dgm:prSet>
      <dgm:spPr/>
    </dgm:pt>
  </dgm:ptLst>
  <dgm:cxnLst>
    <dgm:cxn modelId="{BEF4FE66-F9F4-4B2F-B56A-D43A569E212B}" srcId="{3C2EF533-67B5-4FE0-91AC-5CC453E60AD8}" destId="{5821CF39-CD7F-4415-A1C8-40FA40FE566F}" srcOrd="1" destOrd="0" parTransId="{1B6128D4-0402-4AF8-84D9-4B18BCD4EC6D}" sibTransId="{CE91D919-11A6-4683-8588-E9B960128AC1}"/>
    <dgm:cxn modelId="{AC33384A-2499-4F6D-91CA-F2CB14DD3451}" type="presOf" srcId="{58EBAF1C-AA47-4568-BFDE-FA19A9869620}" destId="{F45DF8BC-156E-4490-BAA4-20C413109720}" srcOrd="0" destOrd="1" presId="urn:microsoft.com/office/officeart/2005/8/layout/vList6"/>
    <dgm:cxn modelId="{23780C4D-DC73-4235-B034-0311E8C6195B}" type="presOf" srcId="{9CECD70A-E38E-429F-8C9B-8F5835A167B1}" destId="{48660ED1-9A39-4651-9B13-67116D0F3DC4}" srcOrd="0" destOrd="1" presId="urn:microsoft.com/office/officeart/2005/8/layout/vList6"/>
    <dgm:cxn modelId="{FFFF837B-6E73-487D-B3E3-6E010B852E0B}" type="presOf" srcId="{3C2EF533-67B5-4FE0-91AC-5CC453E60AD8}" destId="{CD734386-0348-40CB-BAF7-8D3FBEC27DB1}" srcOrd="0" destOrd="0" presId="urn:microsoft.com/office/officeart/2005/8/layout/vList6"/>
    <dgm:cxn modelId="{1615767C-9550-4AC0-99B3-1DE9FC475264}" type="presOf" srcId="{A9832FA6-6A6C-4898-A782-15E048C7B307}" destId="{16156CA1-93E7-4DBB-93B0-B7238A030A5E}" srcOrd="0" destOrd="0" presId="urn:microsoft.com/office/officeart/2005/8/layout/vList6"/>
    <dgm:cxn modelId="{2559587D-848B-401A-8E84-EA3855D69E8A}" type="presOf" srcId="{5821CF39-CD7F-4415-A1C8-40FA40FE566F}" destId="{1E72CC17-A7B1-4B5D-B457-04B306BECB7E}" srcOrd="0" destOrd="0" presId="urn:microsoft.com/office/officeart/2005/8/layout/vList6"/>
    <dgm:cxn modelId="{FF4D7A7E-7D42-4926-97CC-EB708F183379}" srcId="{5821CF39-CD7F-4415-A1C8-40FA40FE566F}" destId="{58EBAF1C-AA47-4568-BFDE-FA19A9869620}" srcOrd="1" destOrd="0" parTransId="{0D13C901-9651-41DA-B768-CC662D1139EC}" sibTransId="{3A19F9F7-BE2E-4D60-9FA9-BC9E9C848165}"/>
    <dgm:cxn modelId="{C66CDB8A-B243-42A2-84C7-FDDF6B7C84AC}" type="presOf" srcId="{F3B6CA98-BDBB-49B0-8176-61EFB1BC7F89}" destId="{48660ED1-9A39-4651-9B13-67116D0F3DC4}" srcOrd="0" destOrd="0" presId="urn:microsoft.com/office/officeart/2005/8/layout/vList6"/>
    <dgm:cxn modelId="{F0260FC0-DC39-4913-AFBF-06E890B72CDE}" srcId="{A9832FA6-6A6C-4898-A782-15E048C7B307}" destId="{F3B6CA98-BDBB-49B0-8176-61EFB1BC7F89}" srcOrd="0" destOrd="0" parTransId="{84DEEAA8-D22A-4FDA-825E-7557C29E8194}" sibTransId="{4239E944-16DC-4BAA-A70D-09BDCDDDB943}"/>
    <dgm:cxn modelId="{72CCB8C6-DF74-4781-BD8E-363124CA1DC6}" type="presOf" srcId="{4F007C73-2520-4618-85FE-3ECA193D638D}" destId="{F45DF8BC-156E-4490-BAA4-20C413109720}" srcOrd="0" destOrd="0" presId="urn:microsoft.com/office/officeart/2005/8/layout/vList6"/>
    <dgm:cxn modelId="{9E0169DB-A30B-4B4D-A74B-C55E6F18CD79}" srcId="{3C2EF533-67B5-4FE0-91AC-5CC453E60AD8}" destId="{A9832FA6-6A6C-4898-A782-15E048C7B307}" srcOrd="0" destOrd="0" parTransId="{C273FFF6-EBBA-4987-95B9-E64D802B2F57}" sibTransId="{5E4B8368-B231-41F6-8507-044DA24EDF30}"/>
    <dgm:cxn modelId="{143D5FDD-276A-49D2-96C6-FD0307CE2CB5}" srcId="{A9832FA6-6A6C-4898-A782-15E048C7B307}" destId="{9CECD70A-E38E-429F-8C9B-8F5835A167B1}" srcOrd="1" destOrd="0" parTransId="{BE48DDF8-28D3-44A0-8763-8C2AC83BC56C}" sibTransId="{C27A57C0-ECC8-471E-B7BF-362E6BD31D7D}"/>
    <dgm:cxn modelId="{EE0590EB-269B-4C31-A8AF-80A380439C41}" srcId="{5821CF39-CD7F-4415-A1C8-40FA40FE566F}" destId="{4F007C73-2520-4618-85FE-3ECA193D638D}" srcOrd="0" destOrd="0" parTransId="{99395624-1A70-42C3-B350-EEBC0285EB4A}" sibTransId="{A35B239B-7638-4B96-8139-99B2DBC03C63}"/>
    <dgm:cxn modelId="{1249777C-B2F0-4076-9434-9F21A929ADE1}" type="presParOf" srcId="{CD734386-0348-40CB-BAF7-8D3FBEC27DB1}" destId="{259064BE-99CA-48A0-AEE7-87B484DC47F5}" srcOrd="0" destOrd="0" presId="urn:microsoft.com/office/officeart/2005/8/layout/vList6"/>
    <dgm:cxn modelId="{0FBA8686-C54F-4BFD-B175-F3AA0C282B91}" type="presParOf" srcId="{259064BE-99CA-48A0-AEE7-87B484DC47F5}" destId="{16156CA1-93E7-4DBB-93B0-B7238A030A5E}" srcOrd="0" destOrd="0" presId="urn:microsoft.com/office/officeart/2005/8/layout/vList6"/>
    <dgm:cxn modelId="{4E8B7BDA-0824-478E-8238-414BD1E0881C}" type="presParOf" srcId="{259064BE-99CA-48A0-AEE7-87B484DC47F5}" destId="{48660ED1-9A39-4651-9B13-67116D0F3DC4}" srcOrd="1" destOrd="0" presId="urn:microsoft.com/office/officeart/2005/8/layout/vList6"/>
    <dgm:cxn modelId="{FB4C8221-1F4B-43BD-B784-FDCFB6350622}" type="presParOf" srcId="{CD734386-0348-40CB-BAF7-8D3FBEC27DB1}" destId="{50DD7E16-3D64-4C18-AA2E-8AF115A93EC6}" srcOrd="1" destOrd="0" presId="urn:microsoft.com/office/officeart/2005/8/layout/vList6"/>
    <dgm:cxn modelId="{1B164DB6-F420-42E9-B173-BD0947A9CB5A}" type="presParOf" srcId="{CD734386-0348-40CB-BAF7-8D3FBEC27DB1}" destId="{A661FE01-453C-4BD2-9B6C-773A7251643B}" srcOrd="2" destOrd="0" presId="urn:microsoft.com/office/officeart/2005/8/layout/vList6"/>
    <dgm:cxn modelId="{821D4D64-7F5D-4F01-BF0E-CB6362D47E5B}" type="presParOf" srcId="{A661FE01-453C-4BD2-9B6C-773A7251643B}" destId="{1E72CC17-A7B1-4B5D-B457-04B306BECB7E}" srcOrd="0" destOrd="0" presId="urn:microsoft.com/office/officeart/2005/8/layout/vList6"/>
    <dgm:cxn modelId="{CB3BF4D5-02B5-4579-BC3D-B68D880AEAA0}" type="presParOf" srcId="{A661FE01-453C-4BD2-9B6C-773A7251643B}" destId="{F45DF8BC-156E-4490-BAA4-20C413109720}" srcOrd="1" destOrd="0" presId="urn:microsoft.com/office/officeart/2005/8/layout/vList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7889798-931C-4928-997D-3EA34BBE2F6D}"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FCC259D8-CF8A-4ABA-8001-418929D8F133}">
      <dgm:prSet phldrT="[Text]"/>
      <dgm:spPr/>
      <dgm:t>
        <a:bodyPr/>
        <a:lstStyle/>
        <a:p>
          <a:r>
            <a:rPr lang="en-US" dirty="0"/>
            <a:t>1.</a:t>
          </a:r>
        </a:p>
      </dgm:t>
    </dgm:pt>
    <dgm:pt modelId="{EB13AE37-0852-4D89-8C95-17F4D859CFD3}" type="parTrans" cxnId="{0D5702D1-3026-4BCF-8E00-0EA6AF4AE984}">
      <dgm:prSet/>
      <dgm:spPr/>
      <dgm:t>
        <a:bodyPr/>
        <a:lstStyle/>
        <a:p>
          <a:endParaRPr lang="en-US"/>
        </a:p>
      </dgm:t>
    </dgm:pt>
    <dgm:pt modelId="{59E619B3-2755-4F2D-939B-8D18312DF510}" type="sibTrans" cxnId="{0D5702D1-3026-4BCF-8E00-0EA6AF4AE984}">
      <dgm:prSet/>
      <dgm:spPr/>
      <dgm:t>
        <a:bodyPr/>
        <a:lstStyle/>
        <a:p>
          <a:endParaRPr lang="en-US"/>
        </a:p>
      </dgm:t>
    </dgm:pt>
    <dgm:pt modelId="{22A27E2E-3FBD-4AC3-B49D-0908ECA61137}">
      <dgm:prSet phldrT="[Text]" custT="1"/>
      <dgm:spPr/>
      <dgm:t>
        <a:bodyPr/>
        <a:lstStyle/>
        <a:p>
          <a:r>
            <a:rPr lang="en-US" sz="2000" dirty="0"/>
            <a:t>Database for Energy Efficiency Resources (DEER)</a:t>
          </a:r>
        </a:p>
      </dgm:t>
    </dgm:pt>
    <dgm:pt modelId="{7EA2DA32-C65D-4A01-B49B-CC1640281962}" type="parTrans" cxnId="{2E45144D-F323-432A-AC60-608E429DCF7E}">
      <dgm:prSet/>
      <dgm:spPr/>
      <dgm:t>
        <a:bodyPr/>
        <a:lstStyle/>
        <a:p>
          <a:endParaRPr lang="en-US"/>
        </a:p>
      </dgm:t>
    </dgm:pt>
    <dgm:pt modelId="{A3B529FA-D31E-49D3-9112-95221C995BBB}" type="sibTrans" cxnId="{2E45144D-F323-432A-AC60-608E429DCF7E}">
      <dgm:prSet/>
      <dgm:spPr/>
      <dgm:t>
        <a:bodyPr/>
        <a:lstStyle/>
        <a:p>
          <a:endParaRPr lang="en-US"/>
        </a:p>
      </dgm:t>
    </dgm:pt>
    <dgm:pt modelId="{D6553F57-CC5B-4958-AE55-FB341D74E0FE}">
      <dgm:prSet phldrT="[Text]"/>
      <dgm:spPr/>
      <dgm:t>
        <a:bodyPr/>
        <a:lstStyle/>
        <a:p>
          <a:r>
            <a:rPr lang="en-US" dirty="0"/>
            <a:t>2.</a:t>
          </a:r>
        </a:p>
      </dgm:t>
    </dgm:pt>
    <dgm:pt modelId="{B26A6826-0B7B-4818-8EBB-2646892E8D42}" type="parTrans" cxnId="{26586460-66BB-4D27-9A1C-238CE125FDEA}">
      <dgm:prSet/>
      <dgm:spPr/>
      <dgm:t>
        <a:bodyPr/>
        <a:lstStyle/>
        <a:p>
          <a:endParaRPr lang="en-US"/>
        </a:p>
      </dgm:t>
    </dgm:pt>
    <dgm:pt modelId="{5A31F07F-9B05-45E2-934E-9977757013C0}" type="sibTrans" cxnId="{26586460-66BB-4D27-9A1C-238CE125FDEA}">
      <dgm:prSet/>
      <dgm:spPr/>
      <dgm:t>
        <a:bodyPr/>
        <a:lstStyle/>
        <a:p>
          <a:endParaRPr lang="en-US"/>
        </a:p>
      </dgm:t>
    </dgm:pt>
    <dgm:pt modelId="{DD624898-EDF4-4D34-A009-A84D5DEB1ACC}">
      <dgm:prSet phldrT="[Text]" custT="1"/>
      <dgm:spPr/>
      <dgm:t>
        <a:bodyPr/>
        <a:lstStyle/>
        <a:p>
          <a:r>
            <a:rPr lang="en-US" sz="2000" dirty="0"/>
            <a:t>Existing </a:t>
          </a:r>
          <a:r>
            <a:rPr lang="en-US" sz="2000" b="1" dirty="0">
              <a:solidFill>
                <a:srgbClr val="00B0F0"/>
              </a:solidFill>
            </a:rPr>
            <a:t>CPUC Approved </a:t>
          </a:r>
          <a:r>
            <a:rPr lang="en-US" sz="2000" dirty="0"/>
            <a:t>Non-DEER WPs</a:t>
          </a:r>
        </a:p>
      </dgm:t>
    </dgm:pt>
    <dgm:pt modelId="{FC57F068-A37A-4A49-A859-979B7ADCECAD}" type="parTrans" cxnId="{20C2547A-93B8-41BD-8F25-5119AF666CD8}">
      <dgm:prSet/>
      <dgm:spPr/>
      <dgm:t>
        <a:bodyPr/>
        <a:lstStyle/>
        <a:p>
          <a:endParaRPr lang="en-US"/>
        </a:p>
      </dgm:t>
    </dgm:pt>
    <dgm:pt modelId="{65FAD0A6-C927-4C70-8D27-062CCB6211D6}" type="sibTrans" cxnId="{20C2547A-93B8-41BD-8F25-5119AF666CD8}">
      <dgm:prSet/>
      <dgm:spPr/>
      <dgm:t>
        <a:bodyPr/>
        <a:lstStyle/>
        <a:p>
          <a:endParaRPr lang="en-US"/>
        </a:p>
      </dgm:t>
    </dgm:pt>
    <dgm:pt modelId="{125E168C-4B69-4BAD-BFEE-DDC9A4ECC3D2}">
      <dgm:prSet phldrT="[Text]"/>
      <dgm:spPr/>
      <dgm:t>
        <a:bodyPr/>
        <a:lstStyle/>
        <a:p>
          <a:r>
            <a:rPr lang="en-US" dirty="0"/>
            <a:t>3.</a:t>
          </a:r>
        </a:p>
      </dgm:t>
    </dgm:pt>
    <dgm:pt modelId="{F59EB9C5-AB69-4225-A7E3-9563AA17A897}" type="parTrans" cxnId="{CE1DD957-A46E-41F5-ABCB-D5BCBF9B1806}">
      <dgm:prSet/>
      <dgm:spPr/>
      <dgm:t>
        <a:bodyPr/>
        <a:lstStyle/>
        <a:p>
          <a:endParaRPr lang="en-US"/>
        </a:p>
      </dgm:t>
    </dgm:pt>
    <dgm:pt modelId="{92586171-94BB-4297-A029-34DE309D0DE8}" type="sibTrans" cxnId="{CE1DD957-A46E-41F5-ABCB-D5BCBF9B1806}">
      <dgm:prSet/>
      <dgm:spPr/>
      <dgm:t>
        <a:bodyPr/>
        <a:lstStyle/>
        <a:p>
          <a:endParaRPr lang="en-US"/>
        </a:p>
      </dgm:t>
    </dgm:pt>
    <dgm:pt modelId="{935C159B-B315-4458-AB5F-E6EFE39FA5AE}">
      <dgm:prSet phldrT="[Text]" custT="1"/>
      <dgm:spPr/>
      <dgm:t>
        <a:bodyPr/>
        <a:lstStyle/>
        <a:p>
          <a:r>
            <a:rPr lang="en-US" sz="2200" dirty="0"/>
            <a:t>3</a:t>
          </a:r>
          <a:r>
            <a:rPr lang="en-US" sz="2200" baseline="30000" dirty="0"/>
            <a:t>rd</a:t>
          </a:r>
          <a:r>
            <a:rPr lang="en-US" sz="2200" dirty="0"/>
            <a:t> Party WP Creation </a:t>
          </a:r>
        </a:p>
      </dgm:t>
    </dgm:pt>
    <dgm:pt modelId="{C5FF1DA4-FB34-4450-9A55-F0A7A436DD72}" type="parTrans" cxnId="{1D7696C6-2D85-4FF6-B287-1C42A054BE48}">
      <dgm:prSet/>
      <dgm:spPr/>
      <dgm:t>
        <a:bodyPr/>
        <a:lstStyle/>
        <a:p>
          <a:endParaRPr lang="en-US"/>
        </a:p>
      </dgm:t>
    </dgm:pt>
    <dgm:pt modelId="{39EB73A7-726B-4E9E-8225-5A49A4D07043}" type="sibTrans" cxnId="{1D7696C6-2D85-4FF6-B287-1C42A054BE48}">
      <dgm:prSet/>
      <dgm:spPr/>
      <dgm:t>
        <a:bodyPr/>
        <a:lstStyle/>
        <a:p>
          <a:endParaRPr lang="en-US"/>
        </a:p>
      </dgm:t>
    </dgm:pt>
    <dgm:pt modelId="{5C313A56-057F-4457-8A66-14CD6E7E8383}" type="pres">
      <dgm:prSet presAssocID="{37889798-931C-4928-997D-3EA34BBE2F6D}" presName="rootnode" presStyleCnt="0">
        <dgm:presLayoutVars>
          <dgm:chMax/>
          <dgm:chPref/>
          <dgm:dir/>
          <dgm:animLvl val="lvl"/>
        </dgm:presLayoutVars>
      </dgm:prSet>
      <dgm:spPr/>
    </dgm:pt>
    <dgm:pt modelId="{E6775CD2-2C60-47D5-B13D-7B6BEB1E58B3}" type="pres">
      <dgm:prSet presAssocID="{FCC259D8-CF8A-4ABA-8001-418929D8F133}" presName="composite" presStyleCnt="0"/>
      <dgm:spPr/>
    </dgm:pt>
    <dgm:pt modelId="{E069B80B-8757-4710-A831-3BE0353EBC94}" type="pres">
      <dgm:prSet presAssocID="{FCC259D8-CF8A-4ABA-8001-418929D8F133}" presName="bentUpArrow1" presStyleLbl="alignImgPlace1" presStyleIdx="0" presStyleCnt="2"/>
      <dgm:spPr/>
    </dgm:pt>
    <dgm:pt modelId="{F03F174E-A7A6-4EF2-9B9F-A688965941B0}" type="pres">
      <dgm:prSet presAssocID="{FCC259D8-CF8A-4ABA-8001-418929D8F133}" presName="ParentText" presStyleLbl="node1" presStyleIdx="0" presStyleCnt="3">
        <dgm:presLayoutVars>
          <dgm:chMax val="1"/>
          <dgm:chPref val="1"/>
          <dgm:bulletEnabled val="1"/>
        </dgm:presLayoutVars>
      </dgm:prSet>
      <dgm:spPr/>
    </dgm:pt>
    <dgm:pt modelId="{6049305F-8F41-44AF-AC21-1EFD700F85E8}" type="pres">
      <dgm:prSet presAssocID="{FCC259D8-CF8A-4ABA-8001-418929D8F133}" presName="ChildText" presStyleLbl="revTx" presStyleIdx="0" presStyleCnt="3" custScaleX="114667">
        <dgm:presLayoutVars>
          <dgm:chMax val="0"/>
          <dgm:chPref val="0"/>
          <dgm:bulletEnabled val="1"/>
        </dgm:presLayoutVars>
      </dgm:prSet>
      <dgm:spPr/>
    </dgm:pt>
    <dgm:pt modelId="{D39E42BF-BFE6-4389-A8F0-90BE9C8C38FB}" type="pres">
      <dgm:prSet presAssocID="{59E619B3-2755-4F2D-939B-8D18312DF510}" presName="sibTrans" presStyleCnt="0"/>
      <dgm:spPr/>
    </dgm:pt>
    <dgm:pt modelId="{74C25FC2-9A26-4512-A2BD-DCB46587E8CD}" type="pres">
      <dgm:prSet presAssocID="{D6553F57-CC5B-4958-AE55-FB341D74E0FE}" presName="composite" presStyleCnt="0"/>
      <dgm:spPr/>
    </dgm:pt>
    <dgm:pt modelId="{8A326E37-682C-4D8D-AB7B-A32CF184023C}" type="pres">
      <dgm:prSet presAssocID="{D6553F57-CC5B-4958-AE55-FB341D74E0FE}" presName="bentUpArrow1" presStyleLbl="alignImgPlace1" presStyleIdx="1" presStyleCnt="2"/>
      <dgm:spPr/>
    </dgm:pt>
    <dgm:pt modelId="{E6E3D55E-EA58-4408-BE6C-B6237A684EBE}" type="pres">
      <dgm:prSet presAssocID="{D6553F57-CC5B-4958-AE55-FB341D74E0FE}" presName="ParentText" presStyleLbl="node1" presStyleIdx="1" presStyleCnt="3">
        <dgm:presLayoutVars>
          <dgm:chMax val="1"/>
          <dgm:chPref val="1"/>
          <dgm:bulletEnabled val="1"/>
        </dgm:presLayoutVars>
      </dgm:prSet>
      <dgm:spPr/>
    </dgm:pt>
    <dgm:pt modelId="{515F3E93-DE7C-4E1D-8AEE-1350E353B314}" type="pres">
      <dgm:prSet presAssocID="{D6553F57-CC5B-4958-AE55-FB341D74E0FE}" presName="ChildText" presStyleLbl="revTx" presStyleIdx="1" presStyleCnt="3" custScaleX="127875">
        <dgm:presLayoutVars>
          <dgm:chMax val="0"/>
          <dgm:chPref val="0"/>
          <dgm:bulletEnabled val="1"/>
        </dgm:presLayoutVars>
      </dgm:prSet>
      <dgm:spPr/>
    </dgm:pt>
    <dgm:pt modelId="{C5E65B2B-2CA7-4613-8AF9-D2A64A5B80A9}" type="pres">
      <dgm:prSet presAssocID="{5A31F07F-9B05-45E2-934E-9977757013C0}" presName="sibTrans" presStyleCnt="0"/>
      <dgm:spPr/>
    </dgm:pt>
    <dgm:pt modelId="{39950661-A39B-4904-9BD0-1661EFAFFAB3}" type="pres">
      <dgm:prSet presAssocID="{125E168C-4B69-4BAD-BFEE-DDC9A4ECC3D2}" presName="composite" presStyleCnt="0"/>
      <dgm:spPr/>
    </dgm:pt>
    <dgm:pt modelId="{6B39A85A-D115-43DD-B15C-5FC39939F1F0}" type="pres">
      <dgm:prSet presAssocID="{125E168C-4B69-4BAD-BFEE-DDC9A4ECC3D2}" presName="ParentText" presStyleLbl="node1" presStyleIdx="2" presStyleCnt="3">
        <dgm:presLayoutVars>
          <dgm:chMax val="1"/>
          <dgm:chPref val="1"/>
          <dgm:bulletEnabled val="1"/>
        </dgm:presLayoutVars>
      </dgm:prSet>
      <dgm:spPr/>
    </dgm:pt>
    <dgm:pt modelId="{C267D59D-3AC4-410F-807B-8D5F0D46D889}" type="pres">
      <dgm:prSet presAssocID="{125E168C-4B69-4BAD-BFEE-DDC9A4ECC3D2}" presName="FinalChildText" presStyleLbl="revTx" presStyleIdx="2" presStyleCnt="3" custScaleX="115195">
        <dgm:presLayoutVars>
          <dgm:chMax val="0"/>
          <dgm:chPref val="0"/>
          <dgm:bulletEnabled val="1"/>
        </dgm:presLayoutVars>
      </dgm:prSet>
      <dgm:spPr/>
    </dgm:pt>
  </dgm:ptLst>
  <dgm:cxnLst>
    <dgm:cxn modelId="{67B84708-B5A6-4535-8BAF-E9851735E296}" type="presOf" srcId="{FCC259D8-CF8A-4ABA-8001-418929D8F133}" destId="{F03F174E-A7A6-4EF2-9B9F-A688965941B0}" srcOrd="0" destOrd="0" presId="urn:microsoft.com/office/officeart/2005/8/layout/StepDownProcess"/>
    <dgm:cxn modelId="{2F11BE13-EF5B-4AA7-BD84-4934717770B8}" type="presOf" srcId="{D6553F57-CC5B-4958-AE55-FB341D74E0FE}" destId="{E6E3D55E-EA58-4408-BE6C-B6237A684EBE}" srcOrd="0" destOrd="0" presId="urn:microsoft.com/office/officeart/2005/8/layout/StepDownProcess"/>
    <dgm:cxn modelId="{26586460-66BB-4D27-9A1C-238CE125FDEA}" srcId="{37889798-931C-4928-997D-3EA34BBE2F6D}" destId="{D6553F57-CC5B-4958-AE55-FB341D74E0FE}" srcOrd="1" destOrd="0" parTransId="{B26A6826-0B7B-4818-8EBB-2646892E8D42}" sibTransId="{5A31F07F-9B05-45E2-934E-9977757013C0}"/>
    <dgm:cxn modelId="{2E45144D-F323-432A-AC60-608E429DCF7E}" srcId="{FCC259D8-CF8A-4ABA-8001-418929D8F133}" destId="{22A27E2E-3FBD-4AC3-B49D-0908ECA61137}" srcOrd="0" destOrd="0" parTransId="{7EA2DA32-C65D-4A01-B49B-CC1640281962}" sibTransId="{A3B529FA-D31E-49D3-9112-95221C995BBB}"/>
    <dgm:cxn modelId="{CF981A57-68EB-4253-9CDB-BCBAD9B5D410}" type="presOf" srcId="{DD624898-EDF4-4D34-A009-A84D5DEB1ACC}" destId="{515F3E93-DE7C-4E1D-8AEE-1350E353B314}" srcOrd="0" destOrd="0" presId="urn:microsoft.com/office/officeart/2005/8/layout/StepDownProcess"/>
    <dgm:cxn modelId="{CE1DD957-A46E-41F5-ABCB-D5BCBF9B1806}" srcId="{37889798-931C-4928-997D-3EA34BBE2F6D}" destId="{125E168C-4B69-4BAD-BFEE-DDC9A4ECC3D2}" srcOrd="2" destOrd="0" parTransId="{F59EB9C5-AB69-4225-A7E3-9563AA17A897}" sibTransId="{92586171-94BB-4297-A029-34DE309D0DE8}"/>
    <dgm:cxn modelId="{20C2547A-93B8-41BD-8F25-5119AF666CD8}" srcId="{D6553F57-CC5B-4958-AE55-FB341D74E0FE}" destId="{DD624898-EDF4-4D34-A009-A84D5DEB1ACC}" srcOrd="0" destOrd="0" parTransId="{FC57F068-A37A-4A49-A859-979B7ADCECAD}" sibTransId="{65FAD0A6-C927-4C70-8D27-062CCB6211D6}"/>
    <dgm:cxn modelId="{B17AEE86-CEA7-4C2D-AEE0-F02E1BF85B6A}" type="presOf" srcId="{22A27E2E-3FBD-4AC3-B49D-0908ECA61137}" destId="{6049305F-8F41-44AF-AC21-1EFD700F85E8}" srcOrd="0" destOrd="0" presId="urn:microsoft.com/office/officeart/2005/8/layout/StepDownProcess"/>
    <dgm:cxn modelId="{AFC21589-9F0E-4D0F-9033-B0600D1099B7}" type="presOf" srcId="{125E168C-4B69-4BAD-BFEE-DDC9A4ECC3D2}" destId="{6B39A85A-D115-43DD-B15C-5FC39939F1F0}" srcOrd="0" destOrd="0" presId="urn:microsoft.com/office/officeart/2005/8/layout/StepDownProcess"/>
    <dgm:cxn modelId="{477B4BA7-11FD-4C6F-AD5D-D6E772F236EB}" type="presOf" srcId="{37889798-931C-4928-997D-3EA34BBE2F6D}" destId="{5C313A56-057F-4457-8A66-14CD6E7E8383}" srcOrd="0" destOrd="0" presId="urn:microsoft.com/office/officeart/2005/8/layout/StepDownProcess"/>
    <dgm:cxn modelId="{1D7696C6-2D85-4FF6-B287-1C42A054BE48}" srcId="{125E168C-4B69-4BAD-BFEE-DDC9A4ECC3D2}" destId="{935C159B-B315-4458-AB5F-E6EFE39FA5AE}" srcOrd="0" destOrd="0" parTransId="{C5FF1DA4-FB34-4450-9A55-F0A7A436DD72}" sibTransId="{39EB73A7-726B-4E9E-8225-5A49A4D07043}"/>
    <dgm:cxn modelId="{0D5702D1-3026-4BCF-8E00-0EA6AF4AE984}" srcId="{37889798-931C-4928-997D-3EA34BBE2F6D}" destId="{FCC259D8-CF8A-4ABA-8001-418929D8F133}" srcOrd="0" destOrd="0" parTransId="{EB13AE37-0852-4D89-8C95-17F4D859CFD3}" sibTransId="{59E619B3-2755-4F2D-939B-8D18312DF510}"/>
    <dgm:cxn modelId="{3AF722E8-2711-4D75-ADA0-DAA44A4EE006}" type="presOf" srcId="{935C159B-B315-4458-AB5F-E6EFE39FA5AE}" destId="{C267D59D-3AC4-410F-807B-8D5F0D46D889}" srcOrd="0" destOrd="0" presId="urn:microsoft.com/office/officeart/2005/8/layout/StepDownProcess"/>
    <dgm:cxn modelId="{49B15ECA-C26B-492B-A4A0-1FD884C061F5}" type="presParOf" srcId="{5C313A56-057F-4457-8A66-14CD6E7E8383}" destId="{E6775CD2-2C60-47D5-B13D-7B6BEB1E58B3}" srcOrd="0" destOrd="0" presId="urn:microsoft.com/office/officeart/2005/8/layout/StepDownProcess"/>
    <dgm:cxn modelId="{5EB987D8-97BE-4EE9-AF4A-D321D42E9CE4}" type="presParOf" srcId="{E6775CD2-2C60-47D5-B13D-7B6BEB1E58B3}" destId="{E069B80B-8757-4710-A831-3BE0353EBC94}" srcOrd="0" destOrd="0" presId="urn:microsoft.com/office/officeart/2005/8/layout/StepDownProcess"/>
    <dgm:cxn modelId="{7A9F13F0-754F-4C66-AA89-D5C3976C0384}" type="presParOf" srcId="{E6775CD2-2C60-47D5-B13D-7B6BEB1E58B3}" destId="{F03F174E-A7A6-4EF2-9B9F-A688965941B0}" srcOrd="1" destOrd="0" presId="urn:microsoft.com/office/officeart/2005/8/layout/StepDownProcess"/>
    <dgm:cxn modelId="{545EA506-ED94-4509-83DC-B4C512C52BDD}" type="presParOf" srcId="{E6775CD2-2C60-47D5-B13D-7B6BEB1E58B3}" destId="{6049305F-8F41-44AF-AC21-1EFD700F85E8}" srcOrd="2" destOrd="0" presId="urn:microsoft.com/office/officeart/2005/8/layout/StepDownProcess"/>
    <dgm:cxn modelId="{84542D93-A7E7-41AD-BD0A-D23B4F23F7CD}" type="presParOf" srcId="{5C313A56-057F-4457-8A66-14CD6E7E8383}" destId="{D39E42BF-BFE6-4389-A8F0-90BE9C8C38FB}" srcOrd="1" destOrd="0" presId="urn:microsoft.com/office/officeart/2005/8/layout/StepDownProcess"/>
    <dgm:cxn modelId="{CC36BAA0-988C-43F2-AC74-1F44E2778A2A}" type="presParOf" srcId="{5C313A56-057F-4457-8A66-14CD6E7E8383}" destId="{74C25FC2-9A26-4512-A2BD-DCB46587E8CD}" srcOrd="2" destOrd="0" presId="urn:microsoft.com/office/officeart/2005/8/layout/StepDownProcess"/>
    <dgm:cxn modelId="{22579CFE-8869-4A36-A8FF-8D72AB95C985}" type="presParOf" srcId="{74C25FC2-9A26-4512-A2BD-DCB46587E8CD}" destId="{8A326E37-682C-4D8D-AB7B-A32CF184023C}" srcOrd="0" destOrd="0" presId="urn:microsoft.com/office/officeart/2005/8/layout/StepDownProcess"/>
    <dgm:cxn modelId="{A8BCEA5A-D787-43F7-B7E8-B74DAC4962AC}" type="presParOf" srcId="{74C25FC2-9A26-4512-A2BD-DCB46587E8CD}" destId="{E6E3D55E-EA58-4408-BE6C-B6237A684EBE}" srcOrd="1" destOrd="0" presId="urn:microsoft.com/office/officeart/2005/8/layout/StepDownProcess"/>
    <dgm:cxn modelId="{6F1D7F1B-4AA1-4BEC-AA17-4FDDF4B95AE4}" type="presParOf" srcId="{74C25FC2-9A26-4512-A2BD-DCB46587E8CD}" destId="{515F3E93-DE7C-4E1D-8AEE-1350E353B314}" srcOrd="2" destOrd="0" presId="urn:microsoft.com/office/officeart/2005/8/layout/StepDownProcess"/>
    <dgm:cxn modelId="{0DC5C262-AE39-4123-88C2-6ED44D3E0EF1}" type="presParOf" srcId="{5C313A56-057F-4457-8A66-14CD6E7E8383}" destId="{C5E65B2B-2CA7-4613-8AF9-D2A64A5B80A9}" srcOrd="3" destOrd="0" presId="urn:microsoft.com/office/officeart/2005/8/layout/StepDownProcess"/>
    <dgm:cxn modelId="{514D8244-9C41-41B7-8795-78515F87CBD6}" type="presParOf" srcId="{5C313A56-057F-4457-8A66-14CD6E7E8383}" destId="{39950661-A39B-4904-9BD0-1661EFAFFAB3}" srcOrd="4" destOrd="0" presId="urn:microsoft.com/office/officeart/2005/8/layout/StepDownProcess"/>
    <dgm:cxn modelId="{B576EEFD-B24D-4B26-859F-9EDD0BCF31D8}" type="presParOf" srcId="{39950661-A39B-4904-9BD0-1661EFAFFAB3}" destId="{6B39A85A-D115-43DD-B15C-5FC39939F1F0}" srcOrd="0" destOrd="0" presId="urn:microsoft.com/office/officeart/2005/8/layout/StepDownProcess"/>
    <dgm:cxn modelId="{A769A6C0-B9AA-4607-AF1A-8D0AA206FD97}" type="presParOf" srcId="{39950661-A39B-4904-9BD0-1661EFAFFAB3}" destId="{C267D59D-3AC4-410F-807B-8D5F0D46D889}"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F8FDFA-76F7-44D6-97D6-2B94BC63185D}" type="doc">
      <dgm:prSet loTypeId="urn:microsoft.com/office/officeart/2005/8/layout/chevron1" loCatId="process" qsTypeId="urn:microsoft.com/office/officeart/2005/8/quickstyle/simple1" qsCatId="simple" csTypeId="urn:microsoft.com/office/officeart/2005/8/colors/accent1_2" csCatId="accent1" phldr="1"/>
      <dgm:spPr/>
    </dgm:pt>
    <dgm:pt modelId="{8A28358D-440E-4491-9A57-381401C63F37}">
      <dgm:prSet phldrT="[Text]"/>
      <dgm:spPr/>
      <dgm:t>
        <a:bodyPr/>
        <a:lstStyle/>
        <a:p>
          <a:r>
            <a:rPr lang="en-US" dirty="0"/>
            <a:t>Create New or Modify Existing WP?</a:t>
          </a:r>
        </a:p>
      </dgm:t>
    </dgm:pt>
    <dgm:pt modelId="{935FA5E9-9E35-4A22-8B83-6E863F68298D}" type="parTrans" cxnId="{356CBD86-E130-4CE5-95B7-9E3FF9C81A44}">
      <dgm:prSet/>
      <dgm:spPr/>
      <dgm:t>
        <a:bodyPr/>
        <a:lstStyle/>
        <a:p>
          <a:endParaRPr lang="en-US"/>
        </a:p>
      </dgm:t>
    </dgm:pt>
    <dgm:pt modelId="{0F42FC62-052F-4681-95BC-152666105ED6}" type="sibTrans" cxnId="{356CBD86-E130-4CE5-95B7-9E3FF9C81A44}">
      <dgm:prSet/>
      <dgm:spPr/>
      <dgm:t>
        <a:bodyPr/>
        <a:lstStyle/>
        <a:p>
          <a:endParaRPr lang="en-US"/>
        </a:p>
      </dgm:t>
    </dgm:pt>
    <dgm:pt modelId="{3BA6614F-0EBB-4B5B-91A5-1068E4F10955}" type="pres">
      <dgm:prSet presAssocID="{DFF8FDFA-76F7-44D6-97D6-2B94BC63185D}" presName="Name0" presStyleCnt="0">
        <dgm:presLayoutVars>
          <dgm:dir/>
          <dgm:animLvl val="lvl"/>
          <dgm:resizeHandles val="exact"/>
        </dgm:presLayoutVars>
      </dgm:prSet>
      <dgm:spPr/>
    </dgm:pt>
    <dgm:pt modelId="{D6109025-6DC0-4B2E-AF1B-407DC0D058ED}" type="pres">
      <dgm:prSet presAssocID="{8A28358D-440E-4491-9A57-381401C63F37}" presName="parTxOnly" presStyleLbl="node1" presStyleIdx="0" presStyleCnt="1">
        <dgm:presLayoutVars>
          <dgm:chMax val="0"/>
          <dgm:chPref val="0"/>
          <dgm:bulletEnabled val="1"/>
        </dgm:presLayoutVars>
      </dgm:prSet>
      <dgm:spPr/>
    </dgm:pt>
  </dgm:ptLst>
  <dgm:cxnLst>
    <dgm:cxn modelId="{356CBD86-E130-4CE5-95B7-9E3FF9C81A44}" srcId="{DFF8FDFA-76F7-44D6-97D6-2B94BC63185D}" destId="{8A28358D-440E-4491-9A57-381401C63F37}" srcOrd="0" destOrd="0" parTransId="{935FA5E9-9E35-4A22-8B83-6E863F68298D}" sibTransId="{0F42FC62-052F-4681-95BC-152666105ED6}"/>
    <dgm:cxn modelId="{5B6FC8A8-D224-42E0-B3F6-1569EB082C95}" type="presOf" srcId="{DFF8FDFA-76F7-44D6-97D6-2B94BC63185D}" destId="{3BA6614F-0EBB-4B5B-91A5-1068E4F10955}" srcOrd="0" destOrd="0" presId="urn:microsoft.com/office/officeart/2005/8/layout/chevron1"/>
    <dgm:cxn modelId="{7B4A71DF-4108-466C-BA0B-AC0B6CA4711B}" type="presOf" srcId="{8A28358D-440E-4491-9A57-381401C63F37}" destId="{D6109025-6DC0-4B2E-AF1B-407DC0D058ED}" srcOrd="0" destOrd="0" presId="urn:microsoft.com/office/officeart/2005/8/layout/chevron1"/>
    <dgm:cxn modelId="{74507523-F76C-4818-AA61-ABB302601AF3}" type="presParOf" srcId="{3BA6614F-0EBB-4B5B-91A5-1068E4F10955}" destId="{D6109025-6DC0-4B2E-AF1B-407DC0D058ED}" srcOrd="0"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8A6816F-7F2B-4177-8726-97D62F0DBE2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A6FCCCE-E007-4EBE-BF7E-041724376D80}">
      <dgm:prSet phldrT="[Text]" custT="1"/>
      <dgm:spPr/>
      <dgm:t>
        <a:bodyPr/>
        <a:lstStyle/>
        <a:p>
          <a:r>
            <a:rPr lang="en-US" sz="1800" dirty="0"/>
            <a:t>1. Was the Hierarchy Followed?</a:t>
          </a:r>
        </a:p>
      </dgm:t>
    </dgm:pt>
    <dgm:pt modelId="{ECDC7D3E-1A15-45B4-85F2-263A8A44C51E}" type="parTrans" cxnId="{260702CF-0513-4661-8166-E1FA3A9429F3}">
      <dgm:prSet/>
      <dgm:spPr/>
      <dgm:t>
        <a:bodyPr/>
        <a:lstStyle/>
        <a:p>
          <a:endParaRPr lang="en-US"/>
        </a:p>
      </dgm:t>
    </dgm:pt>
    <dgm:pt modelId="{36266157-7E7B-46F2-A727-0F98E7476B0C}" type="sibTrans" cxnId="{260702CF-0513-4661-8166-E1FA3A9429F3}">
      <dgm:prSet/>
      <dgm:spPr/>
      <dgm:t>
        <a:bodyPr/>
        <a:lstStyle/>
        <a:p>
          <a:endParaRPr lang="en-US"/>
        </a:p>
      </dgm:t>
    </dgm:pt>
    <dgm:pt modelId="{585E8F47-9AED-43D5-852D-AE7B348926A3}">
      <dgm:prSet phldrT="[Text]" custT="1"/>
      <dgm:spPr/>
      <dgm:t>
        <a:bodyPr/>
        <a:lstStyle/>
        <a:p>
          <a:r>
            <a:rPr lang="en-US" sz="1800" dirty="0"/>
            <a:t>2. Do I have sufficient data to support the wp for consideration?</a:t>
          </a:r>
        </a:p>
      </dgm:t>
    </dgm:pt>
    <dgm:pt modelId="{DB5545CE-177B-4F13-A33D-2CC51B54CD79}" type="parTrans" cxnId="{6E14C863-B223-4472-A186-4FE955CA7E4E}">
      <dgm:prSet/>
      <dgm:spPr/>
      <dgm:t>
        <a:bodyPr/>
        <a:lstStyle/>
        <a:p>
          <a:endParaRPr lang="en-US"/>
        </a:p>
      </dgm:t>
    </dgm:pt>
    <dgm:pt modelId="{53BB71BB-05DB-4C8A-BCFE-A7EE3F49AAA6}" type="sibTrans" cxnId="{6E14C863-B223-4472-A186-4FE955CA7E4E}">
      <dgm:prSet/>
      <dgm:spPr/>
      <dgm:t>
        <a:bodyPr/>
        <a:lstStyle/>
        <a:p>
          <a:endParaRPr lang="en-US"/>
        </a:p>
      </dgm:t>
    </dgm:pt>
    <dgm:pt modelId="{BE5B925B-C7C6-4EE3-BCDF-C0D9B0792ADE}">
      <dgm:prSet phldrT="[Text]" custT="1"/>
      <dgm:spPr/>
      <dgm:t>
        <a:bodyPr/>
        <a:lstStyle/>
        <a:p>
          <a:r>
            <a:rPr lang="en-US" sz="1800" dirty="0"/>
            <a:t>3. Do I have the resources and expertise to do this?</a:t>
          </a:r>
        </a:p>
      </dgm:t>
    </dgm:pt>
    <dgm:pt modelId="{50023988-1D94-4346-99C3-47A0C34FEBCA}" type="parTrans" cxnId="{FD98D190-14C3-47A5-8EBB-F89A6B756ACF}">
      <dgm:prSet/>
      <dgm:spPr/>
      <dgm:t>
        <a:bodyPr/>
        <a:lstStyle/>
        <a:p>
          <a:endParaRPr lang="en-US"/>
        </a:p>
      </dgm:t>
    </dgm:pt>
    <dgm:pt modelId="{C62772C7-E3AC-487E-A3A8-81133604EF73}" type="sibTrans" cxnId="{FD98D190-14C3-47A5-8EBB-F89A6B756ACF}">
      <dgm:prSet/>
      <dgm:spPr/>
      <dgm:t>
        <a:bodyPr/>
        <a:lstStyle/>
        <a:p>
          <a:endParaRPr lang="en-US"/>
        </a:p>
      </dgm:t>
    </dgm:pt>
    <dgm:pt modelId="{8ACCE5C7-487C-4CB1-98A6-394ABBFD84B0}" type="pres">
      <dgm:prSet presAssocID="{98A6816F-7F2B-4177-8726-97D62F0DBE24}" presName="linear" presStyleCnt="0">
        <dgm:presLayoutVars>
          <dgm:dir/>
          <dgm:animLvl val="lvl"/>
          <dgm:resizeHandles val="exact"/>
        </dgm:presLayoutVars>
      </dgm:prSet>
      <dgm:spPr/>
    </dgm:pt>
    <dgm:pt modelId="{AFA5B106-2169-4A73-A3CD-B1337716FD7B}" type="pres">
      <dgm:prSet presAssocID="{2A6FCCCE-E007-4EBE-BF7E-041724376D80}" presName="parentLin" presStyleCnt="0"/>
      <dgm:spPr/>
    </dgm:pt>
    <dgm:pt modelId="{EE6BC798-0272-4369-BC59-0493D106FE47}" type="pres">
      <dgm:prSet presAssocID="{2A6FCCCE-E007-4EBE-BF7E-041724376D80}" presName="parentLeftMargin" presStyleLbl="node1" presStyleIdx="0" presStyleCnt="3"/>
      <dgm:spPr/>
    </dgm:pt>
    <dgm:pt modelId="{EDCF6892-B493-4B7D-BE8B-F35791755057}" type="pres">
      <dgm:prSet presAssocID="{2A6FCCCE-E007-4EBE-BF7E-041724376D80}" presName="parentText" presStyleLbl="node1" presStyleIdx="0" presStyleCnt="3" custScaleY="145931">
        <dgm:presLayoutVars>
          <dgm:chMax val="0"/>
          <dgm:bulletEnabled val="1"/>
        </dgm:presLayoutVars>
      </dgm:prSet>
      <dgm:spPr/>
    </dgm:pt>
    <dgm:pt modelId="{FE7F73E6-5701-487A-BE76-6B90B7269D9D}" type="pres">
      <dgm:prSet presAssocID="{2A6FCCCE-E007-4EBE-BF7E-041724376D80}" presName="negativeSpace" presStyleCnt="0"/>
      <dgm:spPr/>
    </dgm:pt>
    <dgm:pt modelId="{E7A78A91-308F-4589-B3D4-F835E5C477B3}" type="pres">
      <dgm:prSet presAssocID="{2A6FCCCE-E007-4EBE-BF7E-041724376D80}" presName="childText" presStyleLbl="conFgAcc1" presStyleIdx="0" presStyleCnt="3">
        <dgm:presLayoutVars>
          <dgm:bulletEnabled val="1"/>
        </dgm:presLayoutVars>
      </dgm:prSet>
      <dgm:spPr/>
    </dgm:pt>
    <dgm:pt modelId="{5CBA29F3-0CC7-47AB-8A10-C8F56B4300B5}" type="pres">
      <dgm:prSet presAssocID="{36266157-7E7B-46F2-A727-0F98E7476B0C}" presName="spaceBetweenRectangles" presStyleCnt="0"/>
      <dgm:spPr/>
    </dgm:pt>
    <dgm:pt modelId="{2881BAF7-6B23-46CE-870D-687C40C4AF78}" type="pres">
      <dgm:prSet presAssocID="{585E8F47-9AED-43D5-852D-AE7B348926A3}" presName="parentLin" presStyleCnt="0"/>
      <dgm:spPr/>
    </dgm:pt>
    <dgm:pt modelId="{5AF70A29-403D-4061-BDC3-8F3D85F9633E}" type="pres">
      <dgm:prSet presAssocID="{585E8F47-9AED-43D5-852D-AE7B348926A3}" presName="parentLeftMargin" presStyleLbl="node1" presStyleIdx="0" presStyleCnt="3"/>
      <dgm:spPr/>
    </dgm:pt>
    <dgm:pt modelId="{B166DAAF-2B78-462E-ADB7-1B61431A1C4B}" type="pres">
      <dgm:prSet presAssocID="{585E8F47-9AED-43D5-852D-AE7B348926A3}" presName="parentText" presStyleLbl="node1" presStyleIdx="1" presStyleCnt="3" custScaleY="142807">
        <dgm:presLayoutVars>
          <dgm:chMax val="0"/>
          <dgm:bulletEnabled val="1"/>
        </dgm:presLayoutVars>
      </dgm:prSet>
      <dgm:spPr/>
    </dgm:pt>
    <dgm:pt modelId="{27555F44-959F-4F17-A270-0A00AE249A42}" type="pres">
      <dgm:prSet presAssocID="{585E8F47-9AED-43D5-852D-AE7B348926A3}" presName="negativeSpace" presStyleCnt="0"/>
      <dgm:spPr/>
    </dgm:pt>
    <dgm:pt modelId="{D1828A24-8161-4D43-A2BC-8DF62B177C10}" type="pres">
      <dgm:prSet presAssocID="{585E8F47-9AED-43D5-852D-AE7B348926A3}" presName="childText" presStyleLbl="conFgAcc1" presStyleIdx="1" presStyleCnt="3">
        <dgm:presLayoutVars>
          <dgm:bulletEnabled val="1"/>
        </dgm:presLayoutVars>
      </dgm:prSet>
      <dgm:spPr/>
    </dgm:pt>
    <dgm:pt modelId="{B02649E5-DC50-42FC-800B-8C76C020B5FE}" type="pres">
      <dgm:prSet presAssocID="{53BB71BB-05DB-4C8A-BCFE-A7EE3F49AAA6}" presName="spaceBetweenRectangles" presStyleCnt="0"/>
      <dgm:spPr/>
    </dgm:pt>
    <dgm:pt modelId="{A636283A-DDDA-4C2B-9202-F5972FDE273F}" type="pres">
      <dgm:prSet presAssocID="{BE5B925B-C7C6-4EE3-BCDF-C0D9B0792ADE}" presName="parentLin" presStyleCnt="0"/>
      <dgm:spPr/>
    </dgm:pt>
    <dgm:pt modelId="{252CE3C9-5570-4428-9ED8-B370F093A043}" type="pres">
      <dgm:prSet presAssocID="{BE5B925B-C7C6-4EE3-BCDF-C0D9B0792ADE}" presName="parentLeftMargin" presStyleLbl="node1" presStyleIdx="1" presStyleCnt="3"/>
      <dgm:spPr/>
    </dgm:pt>
    <dgm:pt modelId="{3C581C8F-F40C-4352-A68C-E303EB6DC547}" type="pres">
      <dgm:prSet presAssocID="{BE5B925B-C7C6-4EE3-BCDF-C0D9B0792ADE}" presName="parentText" presStyleLbl="node1" presStyleIdx="2" presStyleCnt="3" custScaleY="167780">
        <dgm:presLayoutVars>
          <dgm:chMax val="0"/>
          <dgm:bulletEnabled val="1"/>
        </dgm:presLayoutVars>
      </dgm:prSet>
      <dgm:spPr/>
    </dgm:pt>
    <dgm:pt modelId="{BCC88DBC-E871-4B9E-9464-2CFF9053F18D}" type="pres">
      <dgm:prSet presAssocID="{BE5B925B-C7C6-4EE3-BCDF-C0D9B0792ADE}" presName="negativeSpace" presStyleCnt="0"/>
      <dgm:spPr/>
    </dgm:pt>
    <dgm:pt modelId="{E2AB970D-84E3-4F77-AD09-8C53FC3CAB16}" type="pres">
      <dgm:prSet presAssocID="{BE5B925B-C7C6-4EE3-BCDF-C0D9B0792ADE}" presName="childText" presStyleLbl="conFgAcc1" presStyleIdx="2" presStyleCnt="3">
        <dgm:presLayoutVars>
          <dgm:bulletEnabled val="1"/>
        </dgm:presLayoutVars>
      </dgm:prSet>
      <dgm:spPr/>
    </dgm:pt>
  </dgm:ptLst>
  <dgm:cxnLst>
    <dgm:cxn modelId="{AF69FA20-BA17-4B24-B56D-5914BF4AC565}" type="presOf" srcId="{BE5B925B-C7C6-4EE3-BCDF-C0D9B0792ADE}" destId="{3C581C8F-F40C-4352-A68C-E303EB6DC547}" srcOrd="1" destOrd="0" presId="urn:microsoft.com/office/officeart/2005/8/layout/list1"/>
    <dgm:cxn modelId="{6E14C863-B223-4472-A186-4FE955CA7E4E}" srcId="{98A6816F-7F2B-4177-8726-97D62F0DBE24}" destId="{585E8F47-9AED-43D5-852D-AE7B348926A3}" srcOrd="1" destOrd="0" parTransId="{DB5545CE-177B-4F13-A33D-2CC51B54CD79}" sibTransId="{53BB71BB-05DB-4C8A-BCFE-A7EE3F49AAA6}"/>
    <dgm:cxn modelId="{27C79B49-ABE0-4E56-94FE-717A0829F64D}" type="presOf" srcId="{585E8F47-9AED-43D5-852D-AE7B348926A3}" destId="{5AF70A29-403D-4061-BDC3-8F3D85F9633E}" srcOrd="0" destOrd="0" presId="urn:microsoft.com/office/officeart/2005/8/layout/list1"/>
    <dgm:cxn modelId="{9F916871-1943-4A4F-99E4-022BF99D7965}" type="presOf" srcId="{BE5B925B-C7C6-4EE3-BCDF-C0D9B0792ADE}" destId="{252CE3C9-5570-4428-9ED8-B370F093A043}" srcOrd="0" destOrd="0" presId="urn:microsoft.com/office/officeart/2005/8/layout/list1"/>
    <dgm:cxn modelId="{96AD3E73-1666-456A-95F9-243139263570}" type="presOf" srcId="{2A6FCCCE-E007-4EBE-BF7E-041724376D80}" destId="{EDCF6892-B493-4B7D-BE8B-F35791755057}" srcOrd="1" destOrd="0" presId="urn:microsoft.com/office/officeart/2005/8/layout/list1"/>
    <dgm:cxn modelId="{FD98D190-14C3-47A5-8EBB-F89A6B756ACF}" srcId="{98A6816F-7F2B-4177-8726-97D62F0DBE24}" destId="{BE5B925B-C7C6-4EE3-BCDF-C0D9B0792ADE}" srcOrd="2" destOrd="0" parTransId="{50023988-1D94-4346-99C3-47A0C34FEBCA}" sibTransId="{C62772C7-E3AC-487E-A3A8-81133604EF73}"/>
    <dgm:cxn modelId="{0E8466BC-B479-4D35-AFED-EB1853FA9216}" type="presOf" srcId="{2A6FCCCE-E007-4EBE-BF7E-041724376D80}" destId="{EE6BC798-0272-4369-BC59-0493D106FE47}" srcOrd="0" destOrd="0" presId="urn:microsoft.com/office/officeart/2005/8/layout/list1"/>
    <dgm:cxn modelId="{0B380DC9-A18B-4C70-BFB7-03D2D7BD8B28}" type="presOf" srcId="{585E8F47-9AED-43D5-852D-AE7B348926A3}" destId="{B166DAAF-2B78-462E-ADB7-1B61431A1C4B}" srcOrd="1" destOrd="0" presId="urn:microsoft.com/office/officeart/2005/8/layout/list1"/>
    <dgm:cxn modelId="{260702CF-0513-4661-8166-E1FA3A9429F3}" srcId="{98A6816F-7F2B-4177-8726-97D62F0DBE24}" destId="{2A6FCCCE-E007-4EBE-BF7E-041724376D80}" srcOrd="0" destOrd="0" parTransId="{ECDC7D3E-1A15-45B4-85F2-263A8A44C51E}" sibTransId="{36266157-7E7B-46F2-A727-0F98E7476B0C}"/>
    <dgm:cxn modelId="{FD4B8BD7-7F79-4FE9-BF3B-C14EF4703204}" type="presOf" srcId="{98A6816F-7F2B-4177-8726-97D62F0DBE24}" destId="{8ACCE5C7-487C-4CB1-98A6-394ABBFD84B0}" srcOrd="0" destOrd="0" presId="urn:microsoft.com/office/officeart/2005/8/layout/list1"/>
    <dgm:cxn modelId="{225D91DF-DA56-4E62-B4AC-B28E9217C335}" type="presParOf" srcId="{8ACCE5C7-487C-4CB1-98A6-394ABBFD84B0}" destId="{AFA5B106-2169-4A73-A3CD-B1337716FD7B}" srcOrd="0" destOrd="0" presId="urn:microsoft.com/office/officeart/2005/8/layout/list1"/>
    <dgm:cxn modelId="{07E50CB8-6B00-4146-AE50-F63E87824848}" type="presParOf" srcId="{AFA5B106-2169-4A73-A3CD-B1337716FD7B}" destId="{EE6BC798-0272-4369-BC59-0493D106FE47}" srcOrd="0" destOrd="0" presId="urn:microsoft.com/office/officeart/2005/8/layout/list1"/>
    <dgm:cxn modelId="{5BD6C79D-ADF0-499E-9145-C1C19E1F455A}" type="presParOf" srcId="{AFA5B106-2169-4A73-A3CD-B1337716FD7B}" destId="{EDCF6892-B493-4B7D-BE8B-F35791755057}" srcOrd="1" destOrd="0" presId="urn:microsoft.com/office/officeart/2005/8/layout/list1"/>
    <dgm:cxn modelId="{41DE96AA-4760-4BAE-A4CF-31014020ABD7}" type="presParOf" srcId="{8ACCE5C7-487C-4CB1-98A6-394ABBFD84B0}" destId="{FE7F73E6-5701-487A-BE76-6B90B7269D9D}" srcOrd="1" destOrd="0" presId="urn:microsoft.com/office/officeart/2005/8/layout/list1"/>
    <dgm:cxn modelId="{F0697BA2-0F2D-4F92-96A5-AA9069DCD24C}" type="presParOf" srcId="{8ACCE5C7-487C-4CB1-98A6-394ABBFD84B0}" destId="{E7A78A91-308F-4589-B3D4-F835E5C477B3}" srcOrd="2" destOrd="0" presId="urn:microsoft.com/office/officeart/2005/8/layout/list1"/>
    <dgm:cxn modelId="{6208AEEA-47C8-4FA8-B3BF-BCBBFAB61407}" type="presParOf" srcId="{8ACCE5C7-487C-4CB1-98A6-394ABBFD84B0}" destId="{5CBA29F3-0CC7-47AB-8A10-C8F56B4300B5}" srcOrd="3" destOrd="0" presId="urn:microsoft.com/office/officeart/2005/8/layout/list1"/>
    <dgm:cxn modelId="{2F2BF0FE-37C0-4C0F-BB58-01E2A825C7CD}" type="presParOf" srcId="{8ACCE5C7-487C-4CB1-98A6-394ABBFD84B0}" destId="{2881BAF7-6B23-46CE-870D-687C40C4AF78}" srcOrd="4" destOrd="0" presId="urn:microsoft.com/office/officeart/2005/8/layout/list1"/>
    <dgm:cxn modelId="{A37C1EE6-0A40-47D9-9830-80FA3C25496F}" type="presParOf" srcId="{2881BAF7-6B23-46CE-870D-687C40C4AF78}" destId="{5AF70A29-403D-4061-BDC3-8F3D85F9633E}" srcOrd="0" destOrd="0" presId="urn:microsoft.com/office/officeart/2005/8/layout/list1"/>
    <dgm:cxn modelId="{42548696-45DA-4A79-A01A-99C581A7DA79}" type="presParOf" srcId="{2881BAF7-6B23-46CE-870D-687C40C4AF78}" destId="{B166DAAF-2B78-462E-ADB7-1B61431A1C4B}" srcOrd="1" destOrd="0" presId="urn:microsoft.com/office/officeart/2005/8/layout/list1"/>
    <dgm:cxn modelId="{45945299-4CD6-4213-8EAC-A6C3D93D245F}" type="presParOf" srcId="{8ACCE5C7-487C-4CB1-98A6-394ABBFD84B0}" destId="{27555F44-959F-4F17-A270-0A00AE249A42}" srcOrd="5" destOrd="0" presId="urn:microsoft.com/office/officeart/2005/8/layout/list1"/>
    <dgm:cxn modelId="{CD7D7430-D798-4E9B-8642-F23664706BA8}" type="presParOf" srcId="{8ACCE5C7-487C-4CB1-98A6-394ABBFD84B0}" destId="{D1828A24-8161-4D43-A2BC-8DF62B177C10}" srcOrd="6" destOrd="0" presId="urn:microsoft.com/office/officeart/2005/8/layout/list1"/>
    <dgm:cxn modelId="{EF36EA36-CB19-4E54-83AD-E3915A897D09}" type="presParOf" srcId="{8ACCE5C7-487C-4CB1-98A6-394ABBFD84B0}" destId="{B02649E5-DC50-42FC-800B-8C76C020B5FE}" srcOrd="7" destOrd="0" presId="urn:microsoft.com/office/officeart/2005/8/layout/list1"/>
    <dgm:cxn modelId="{9D457E34-AA63-4F14-8293-B4615B76B55A}" type="presParOf" srcId="{8ACCE5C7-487C-4CB1-98A6-394ABBFD84B0}" destId="{A636283A-DDDA-4C2B-9202-F5972FDE273F}" srcOrd="8" destOrd="0" presId="urn:microsoft.com/office/officeart/2005/8/layout/list1"/>
    <dgm:cxn modelId="{FC719675-4B8F-40FE-AD04-030CE418F598}" type="presParOf" srcId="{A636283A-DDDA-4C2B-9202-F5972FDE273F}" destId="{252CE3C9-5570-4428-9ED8-B370F093A043}" srcOrd="0" destOrd="0" presId="urn:microsoft.com/office/officeart/2005/8/layout/list1"/>
    <dgm:cxn modelId="{5FE83853-6D18-4C6B-821D-5752C349046C}" type="presParOf" srcId="{A636283A-DDDA-4C2B-9202-F5972FDE273F}" destId="{3C581C8F-F40C-4352-A68C-E303EB6DC547}" srcOrd="1" destOrd="0" presId="urn:microsoft.com/office/officeart/2005/8/layout/list1"/>
    <dgm:cxn modelId="{45FA8CF1-0EEC-40DD-8856-D358D30681CC}" type="presParOf" srcId="{8ACCE5C7-487C-4CB1-98A6-394ABBFD84B0}" destId="{BCC88DBC-E871-4B9E-9464-2CFF9053F18D}" srcOrd="9" destOrd="0" presId="urn:microsoft.com/office/officeart/2005/8/layout/list1"/>
    <dgm:cxn modelId="{F28D9B9B-FF89-4814-9FF6-3A07E490E747}" type="presParOf" srcId="{8ACCE5C7-487C-4CB1-98A6-394ABBFD84B0}" destId="{E2AB970D-84E3-4F77-AD09-8C53FC3CAB16}" srcOrd="10" destOrd="0" presId="urn:microsoft.com/office/officeart/2005/8/layout/lis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FF8FDFA-76F7-44D6-97D6-2B94BC63185D}" type="doc">
      <dgm:prSet loTypeId="urn:microsoft.com/office/officeart/2005/8/layout/chevron1" loCatId="process" qsTypeId="urn:microsoft.com/office/officeart/2005/8/quickstyle/simple1" qsCatId="simple" csTypeId="urn:microsoft.com/office/officeart/2005/8/colors/accent1_2" csCatId="accent1" phldr="1"/>
      <dgm:spPr/>
    </dgm:pt>
    <dgm:pt modelId="{8A28358D-440E-4491-9A57-381401C63F37}">
      <dgm:prSet phldrT="[Text]"/>
      <dgm:spPr/>
      <dgm:t>
        <a:bodyPr/>
        <a:lstStyle/>
        <a:p>
          <a:r>
            <a:rPr lang="en-US" dirty="0"/>
            <a:t>Hypothetical</a:t>
          </a:r>
        </a:p>
      </dgm:t>
    </dgm:pt>
    <dgm:pt modelId="{935FA5E9-9E35-4A22-8B83-6E863F68298D}" type="parTrans" cxnId="{356CBD86-E130-4CE5-95B7-9E3FF9C81A44}">
      <dgm:prSet/>
      <dgm:spPr/>
      <dgm:t>
        <a:bodyPr/>
        <a:lstStyle/>
        <a:p>
          <a:endParaRPr lang="en-US"/>
        </a:p>
      </dgm:t>
    </dgm:pt>
    <dgm:pt modelId="{0F42FC62-052F-4681-95BC-152666105ED6}" type="sibTrans" cxnId="{356CBD86-E130-4CE5-95B7-9E3FF9C81A44}">
      <dgm:prSet/>
      <dgm:spPr/>
      <dgm:t>
        <a:bodyPr/>
        <a:lstStyle/>
        <a:p>
          <a:endParaRPr lang="en-US"/>
        </a:p>
      </dgm:t>
    </dgm:pt>
    <dgm:pt modelId="{3BA6614F-0EBB-4B5B-91A5-1068E4F10955}" type="pres">
      <dgm:prSet presAssocID="{DFF8FDFA-76F7-44D6-97D6-2B94BC63185D}" presName="Name0" presStyleCnt="0">
        <dgm:presLayoutVars>
          <dgm:dir/>
          <dgm:animLvl val="lvl"/>
          <dgm:resizeHandles val="exact"/>
        </dgm:presLayoutVars>
      </dgm:prSet>
      <dgm:spPr/>
    </dgm:pt>
    <dgm:pt modelId="{D6109025-6DC0-4B2E-AF1B-407DC0D058ED}" type="pres">
      <dgm:prSet presAssocID="{8A28358D-440E-4491-9A57-381401C63F37}" presName="parTxOnly" presStyleLbl="node1" presStyleIdx="0" presStyleCnt="1">
        <dgm:presLayoutVars>
          <dgm:chMax val="0"/>
          <dgm:chPref val="0"/>
          <dgm:bulletEnabled val="1"/>
        </dgm:presLayoutVars>
      </dgm:prSet>
      <dgm:spPr/>
    </dgm:pt>
  </dgm:ptLst>
  <dgm:cxnLst>
    <dgm:cxn modelId="{356CBD86-E130-4CE5-95B7-9E3FF9C81A44}" srcId="{DFF8FDFA-76F7-44D6-97D6-2B94BC63185D}" destId="{8A28358D-440E-4491-9A57-381401C63F37}" srcOrd="0" destOrd="0" parTransId="{935FA5E9-9E35-4A22-8B83-6E863F68298D}" sibTransId="{0F42FC62-052F-4681-95BC-152666105ED6}"/>
    <dgm:cxn modelId="{5B6FC8A8-D224-42E0-B3F6-1569EB082C95}" type="presOf" srcId="{DFF8FDFA-76F7-44D6-97D6-2B94BC63185D}" destId="{3BA6614F-0EBB-4B5B-91A5-1068E4F10955}" srcOrd="0" destOrd="0" presId="urn:microsoft.com/office/officeart/2005/8/layout/chevron1"/>
    <dgm:cxn modelId="{7B4A71DF-4108-466C-BA0B-AC0B6CA4711B}" type="presOf" srcId="{8A28358D-440E-4491-9A57-381401C63F37}" destId="{D6109025-6DC0-4B2E-AF1B-407DC0D058ED}" srcOrd="0" destOrd="0" presId="urn:microsoft.com/office/officeart/2005/8/layout/chevron1"/>
    <dgm:cxn modelId="{74507523-F76C-4818-AA61-ABB302601AF3}" type="presParOf" srcId="{3BA6614F-0EBB-4B5B-91A5-1068E4F10955}" destId="{D6109025-6DC0-4B2E-AF1B-407DC0D058ED}" srcOrd="0"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0C2A6F-898D-4478-99F3-07136BDC124C}">
      <dsp:nvSpPr>
        <dsp:cNvPr id="0" name=""/>
        <dsp:cNvSpPr/>
      </dsp:nvSpPr>
      <dsp:spPr>
        <a:xfrm>
          <a:off x="2777891" y="2258154"/>
          <a:ext cx="1848743" cy="184874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Workpaper</a:t>
          </a:r>
        </a:p>
      </dsp:txBody>
      <dsp:txXfrm>
        <a:off x="3048633" y="2528896"/>
        <a:ext cx="1307259" cy="1307259"/>
      </dsp:txXfrm>
    </dsp:sp>
    <dsp:sp modelId="{45021FAF-3725-4382-8BE7-FB887B000FC1}">
      <dsp:nvSpPr>
        <dsp:cNvPr id="0" name=""/>
        <dsp:cNvSpPr/>
      </dsp:nvSpPr>
      <dsp:spPr>
        <a:xfrm rot="10800000">
          <a:off x="962516" y="2899943"/>
          <a:ext cx="1772981" cy="526891"/>
        </a:xfrm>
        <a:prstGeom prst="lef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7892B8AD-7318-4F48-ADE8-1AEFE67CB09F}">
      <dsp:nvSpPr>
        <dsp:cNvPr id="0" name=""/>
        <dsp:cNvSpPr/>
      </dsp:nvSpPr>
      <dsp:spPr>
        <a:xfrm>
          <a:off x="190641" y="2664878"/>
          <a:ext cx="1422160" cy="1035296"/>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Proposal for new measure</a:t>
          </a:r>
        </a:p>
      </dsp:txBody>
      <dsp:txXfrm>
        <a:off x="220964" y="2695201"/>
        <a:ext cx="1361514" cy="974650"/>
      </dsp:txXfrm>
    </dsp:sp>
    <dsp:sp modelId="{03B0EAB4-B58A-45E8-8406-2E03902D5D18}">
      <dsp:nvSpPr>
        <dsp:cNvPr id="0" name=""/>
        <dsp:cNvSpPr/>
      </dsp:nvSpPr>
      <dsp:spPr>
        <a:xfrm rot="12627792">
          <a:off x="805719" y="1844781"/>
          <a:ext cx="2140131" cy="526891"/>
        </a:xfrm>
        <a:prstGeom prst="leftArrow">
          <a:avLst>
            <a:gd name="adj1" fmla="val 60000"/>
            <a:gd name="adj2" fmla="val 50000"/>
          </a:avLst>
        </a:prstGeom>
        <a:gradFill rotWithShape="0">
          <a:gsLst>
            <a:gs pos="0">
              <a:schemeClr val="accent2">
                <a:hueOff val="-2880000"/>
                <a:satOff val="-10001"/>
                <a:lumOff val="12000"/>
                <a:alphaOff val="0"/>
                <a:tint val="50000"/>
                <a:satMod val="300000"/>
              </a:schemeClr>
            </a:gs>
            <a:gs pos="35000">
              <a:schemeClr val="accent2">
                <a:hueOff val="-2880000"/>
                <a:satOff val="-10001"/>
                <a:lumOff val="12000"/>
                <a:alphaOff val="0"/>
                <a:tint val="37000"/>
                <a:satMod val="300000"/>
              </a:schemeClr>
            </a:gs>
            <a:gs pos="100000">
              <a:schemeClr val="accent2">
                <a:hueOff val="-2880000"/>
                <a:satOff val="-10001"/>
                <a:lumOff val="1200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5CB29877-9DE1-42FD-BAB2-B116B1FB1B04}">
      <dsp:nvSpPr>
        <dsp:cNvPr id="0" name=""/>
        <dsp:cNvSpPr/>
      </dsp:nvSpPr>
      <dsp:spPr>
        <a:xfrm>
          <a:off x="190714" y="1048072"/>
          <a:ext cx="1525444" cy="1035296"/>
        </a:xfrm>
        <a:prstGeom prst="roundRect">
          <a:avLst>
            <a:gd name="adj" fmla="val 10000"/>
          </a:avLst>
        </a:prstGeom>
        <a:gradFill rotWithShape="0">
          <a:gsLst>
            <a:gs pos="0">
              <a:schemeClr val="accent2">
                <a:hueOff val="-2880000"/>
                <a:satOff val="-10001"/>
                <a:lumOff val="12000"/>
                <a:alphaOff val="0"/>
                <a:tint val="50000"/>
                <a:satMod val="300000"/>
              </a:schemeClr>
            </a:gs>
            <a:gs pos="35000">
              <a:schemeClr val="accent2">
                <a:hueOff val="-2880000"/>
                <a:satOff val="-10001"/>
                <a:lumOff val="12000"/>
                <a:alphaOff val="0"/>
                <a:tint val="37000"/>
                <a:satMod val="300000"/>
              </a:schemeClr>
            </a:gs>
            <a:gs pos="100000">
              <a:schemeClr val="accent2">
                <a:hueOff val="-2880000"/>
                <a:satOff val="-10001"/>
                <a:lumOff val="1200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Describes baseline and measure technologies</a:t>
          </a:r>
        </a:p>
      </dsp:txBody>
      <dsp:txXfrm>
        <a:off x="221037" y="1078395"/>
        <a:ext cx="1464798" cy="974650"/>
      </dsp:txXfrm>
    </dsp:sp>
    <dsp:sp modelId="{607ABC5C-655E-4B98-BED3-2DBC9CF1B130}">
      <dsp:nvSpPr>
        <dsp:cNvPr id="0" name=""/>
        <dsp:cNvSpPr/>
      </dsp:nvSpPr>
      <dsp:spPr>
        <a:xfrm rot="14845860">
          <a:off x="2024593" y="1110781"/>
          <a:ext cx="1852191" cy="526891"/>
        </a:xfrm>
        <a:prstGeom prst="leftArrow">
          <a:avLst>
            <a:gd name="adj1" fmla="val 60000"/>
            <a:gd name="adj2" fmla="val 50000"/>
          </a:avLst>
        </a:prstGeom>
        <a:gradFill rotWithShape="0">
          <a:gsLst>
            <a:gs pos="0">
              <a:schemeClr val="accent2">
                <a:hueOff val="-5760000"/>
                <a:satOff val="-20001"/>
                <a:lumOff val="24000"/>
                <a:alphaOff val="0"/>
                <a:tint val="50000"/>
                <a:satMod val="300000"/>
              </a:schemeClr>
            </a:gs>
            <a:gs pos="35000">
              <a:schemeClr val="accent2">
                <a:hueOff val="-5760000"/>
                <a:satOff val="-20001"/>
                <a:lumOff val="24000"/>
                <a:alphaOff val="0"/>
                <a:tint val="37000"/>
                <a:satMod val="300000"/>
              </a:schemeClr>
            </a:gs>
            <a:gs pos="100000">
              <a:schemeClr val="accent2">
                <a:hueOff val="-5760000"/>
                <a:satOff val="-20001"/>
                <a:lumOff val="2400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8FC1F026-1234-4454-84DB-5A12A2504882}">
      <dsp:nvSpPr>
        <dsp:cNvPr id="0" name=""/>
        <dsp:cNvSpPr/>
      </dsp:nvSpPr>
      <dsp:spPr>
        <a:xfrm>
          <a:off x="1801282" y="1405"/>
          <a:ext cx="1587950" cy="1035296"/>
        </a:xfrm>
        <a:prstGeom prst="roundRect">
          <a:avLst>
            <a:gd name="adj" fmla="val 10000"/>
          </a:avLst>
        </a:prstGeom>
        <a:gradFill rotWithShape="0">
          <a:gsLst>
            <a:gs pos="0">
              <a:schemeClr val="accent2">
                <a:hueOff val="-5760000"/>
                <a:satOff val="-20001"/>
                <a:lumOff val="24000"/>
                <a:alphaOff val="0"/>
                <a:tint val="50000"/>
                <a:satMod val="300000"/>
              </a:schemeClr>
            </a:gs>
            <a:gs pos="35000">
              <a:schemeClr val="accent2">
                <a:hueOff val="-5760000"/>
                <a:satOff val="-20001"/>
                <a:lumOff val="24000"/>
                <a:alphaOff val="0"/>
                <a:tint val="37000"/>
                <a:satMod val="300000"/>
              </a:schemeClr>
            </a:gs>
            <a:gs pos="100000">
              <a:schemeClr val="accent2">
                <a:hueOff val="-5760000"/>
                <a:satOff val="-20001"/>
                <a:lumOff val="2400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Describes program delivery method</a:t>
          </a:r>
        </a:p>
      </dsp:txBody>
      <dsp:txXfrm>
        <a:off x="1831605" y="31728"/>
        <a:ext cx="1527304" cy="974650"/>
      </dsp:txXfrm>
    </dsp:sp>
    <dsp:sp modelId="{F100545D-7C80-4723-ACDC-B396984233E2}">
      <dsp:nvSpPr>
        <dsp:cNvPr id="0" name=""/>
        <dsp:cNvSpPr/>
      </dsp:nvSpPr>
      <dsp:spPr>
        <a:xfrm rot="17306262">
          <a:off x="3418979" y="1099748"/>
          <a:ext cx="1779650" cy="526891"/>
        </a:xfrm>
        <a:prstGeom prst="leftArrow">
          <a:avLst>
            <a:gd name="adj1" fmla="val 60000"/>
            <a:gd name="adj2" fmla="val 50000"/>
          </a:avLst>
        </a:prstGeom>
        <a:gradFill rotWithShape="0">
          <a:gsLst>
            <a:gs pos="0">
              <a:schemeClr val="accent2">
                <a:hueOff val="-8640000"/>
                <a:satOff val="-30002"/>
                <a:lumOff val="36001"/>
                <a:alphaOff val="0"/>
                <a:tint val="50000"/>
                <a:satMod val="300000"/>
              </a:schemeClr>
            </a:gs>
            <a:gs pos="35000">
              <a:schemeClr val="accent2">
                <a:hueOff val="-8640000"/>
                <a:satOff val="-30002"/>
                <a:lumOff val="36001"/>
                <a:alphaOff val="0"/>
                <a:tint val="37000"/>
                <a:satMod val="300000"/>
              </a:schemeClr>
            </a:gs>
            <a:gs pos="100000">
              <a:schemeClr val="accent2">
                <a:hueOff val="-8640000"/>
                <a:satOff val="-30002"/>
                <a:lumOff val="36001"/>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478633A-28F2-4368-9A5D-7D49426C15E2}">
      <dsp:nvSpPr>
        <dsp:cNvPr id="0" name=""/>
        <dsp:cNvSpPr/>
      </dsp:nvSpPr>
      <dsp:spPr>
        <a:xfrm>
          <a:off x="3734023" y="1398"/>
          <a:ext cx="1712418" cy="1035296"/>
        </a:xfrm>
        <a:prstGeom prst="roundRect">
          <a:avLst>
            <a:gd name="adj" fmla="val 10000"/>
          </a:avLst>
        </a:prstGeom>
        <a:gradFill rotWithShape="0">
          <a:gsLst>
            <a:gs pos="0">
              <a:schemeClr val="accent2">
                <a:hueOff val="-8640000"/>
                <a:satOff val="-30002"/>
                <a:lumOff val="36001"/>
                <a:alphaOff val="0"/>
                <a:tint val="50000"/>
                <a:satMod val="300000"/>
              </a:schemeClr>
            </a:gs>
            <a:gs pos="35000">
              <a:schemeClr val="accent2">
                <a:hueOff val="-8640000"/>
                <a:satOff val="-30002"/>
                <a:lumOff val="36001"/>
                <a:alphaOff val="0"/>
                <a:tint val="37000"/>
                <a:satMod val="300000"/>
              </a:schemeClr>
            </a:gs>
            <a:gs pos="100000">
              <a:schemeClr val="accent2">
                <a:hueOff val="-8640000"/>
                <a:satOff val="-30002"/>
                <a:lumOff val="3600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Includes engineering calculations</a:t>
          </a:r>
        </a:p>
      </dsp:txBody>
      <dsp:txXfrm>
        <a:off x="3764346" y="31721"/>
        <a:ext cx="1651772" cy="974650"/>
      </dsp:txXfrm>
    </dsp:sp>
    <dsp:sp modelId="{A9756DFE-FBA5-4722-8CBD-31B9EE3BEB30}">
      <dsp:nvSpPr>
        <dsp:cNvPr id="0" name=""/>
        <dsp:cNvSpPr/>
      </dsp:nvSpPr>
      <dsp:spPr>
        <a:xfrm rot="19700298">
          <a:off x="4437079" y="1821802"/>
          <a:ext cx="2088974" cy="526891"/>
        </a:xfrm>
        <a:prstGeom prst="leftArrow">
          <a:avLst>
            <a:gd name="adj1" fmla="val 60000"/>
            <a:gd name="adj2" fmla="val 50000"/>
          </a:avLst>
        </a:prstGeom>
        <a:gradFill rotWithShape="0">
          <a:gsLst>
            <a:gs pos="0">
              <a:schemeClr val="accent2">
                <a:hueOff val="-11520000"/>
                <a:satOff val="-40002"/>
                <a:lumOff val="48001"/>
                <a:alphaOff val="0"/>
                <a:tint val="50000"/>
                <a:satMod val="300000"/>
              </a:schemeClr>
            </a:gs>
            <a:gs pos="35000">
              <a:schemeClr val="accent2">
                <a:hueOff val="-11520000"/>
                <a:satOff val="-40002"/>
                <a:lumOff val="48001"/>
                <a:alphaOff val="0"/>
                <a:tint val="37000"/>
                <a:satMod val="300000"/>
              </a:schemeClr>
            </a:gs>
            <a:gs pos="100000">
              <a:schemeClr val="accent2">
                <a:hueOff val="-11520000"/>
                <a:satOff val="-40002"/>
                <a:lumOff val="48001"/>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CD41186A-6C9A-4353-AD1E-C07F162942A3}">
      <dsp:nvSpPr>
        <dsp:cNvPr id="0" name=""/>
        <dsp:cNvSpPr/>
      </dsp:nvSpPr>
      <dsp:spPr>
        <a:xfrm>
          <a:off x="5545638" y="1019346"/>
          <a:ext cx="1649912" cy="1035296"/>
        </a:xfrm>
        <a:prstGeom prst="roundRect">
          <a:avLst>
            <a:gd name="adj" fmla="val 10000"/>
          </a:avLst>
        </a:prstGeom>
        <a:gradFill rotWithShape="0">
          <a:gsLst>
            <a:gs pos="0">
              <a:schemeClr val="accent2">
                <a:hueOff val="-11520000"/>
                <a:satOff val="-40002"/>
                <a:lumOff val="48001"/>
                <a:alphaOff val="0"/>
                <a:tint val="50000"/>
                <a:satMod val="300000"/>
              </a:schemeClr>
            </a:gs>
            <a:gs pos="35000">
              <a:schemeClr val="accent2">
                <a:hueOff val="-11520000"/>
                <a:satOff val="-40002"/>
                <a:lumOff val="48001"/>
                <a:alphaOff val="0"/>
                <a:tint val="37000"/>
                <a:satMod val="300000"/>
              </a:schemeClr>
            </a:gs>
            <a:gs pos="100000">
              <a:schemeClr val="accent2">
                <a:hueOff val="-11520000"/>
                <a:satOff val="-40002"/>
                <a:lumOff val="4800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Sometimes includes building simulations</a:t>
          </a:r>
        </a:p>
      </dsp:txBody>
      <dsp:txXfrm>
        <a:off x="5575961" y="1049669"/>
        <a:ext cx="1589266" cy="974650"/>
      </dsp:txXfrm>
    </dsp:sp>
    <dsp:sp modelId="{03E3C5B8-8AD3-4111-AC4F-D15253490207}">
      <dsp:nvSpPr>
        <dsp:cNvPr id="0" name=""/>
        <dsp:cNvSpPr/>
      </dsp:nvSpPr>
      <dsp:spPr>
        <a:xfrm>
          <a:off x="4740309" y="2919080"/>
          <a:ext cx="1953137" cy="526891"/>
        </a:xfrm>
        <a:prstGeom prst="leftArrow">
          <a:avLst>
            <a:gd name="adj1" fmla="val 60000"/>
            <a:gd name="adj2" fmla="val 50000"/>
          </a:avLst>
        </a:prstGeom>
        <a:gradFill rotWithShape="0">
          <a:gsLst>
            <a:gs pos="0">
              <a:schemeClr val="accent2">
                <a:hueOff val="-14400000"/>
                <a:satOff val="-50003"/>
                <a:lumOff val="60001"/>
                <a:alphaOff val="0"/>
                <a:tint val="50000"/>
                <a:satMod val="300000"/>
              </a:schemeClr>
            </a:gs>
            <a:gs pos="35000">
              <a:schemeClr val="accent2">
                <a:hueOff val="-14400000"/>
                <a:satOff val="-50003"/>
                <a:lumOff val="60001"/>
                <a:alphaOff val="0"/>
                <a:tint val="37000"/>
                <a:satMod val="300000"/>
              </a:schemeClr>
            </a:gs>
            <a:gs pos="100000">
              <a:schemeClr val="accent2">
                <a:hueOff val="-14400000"/>
                <a:satOff val="-50003"/>
                <a:lumOff val="60001"/>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FC1C171D-F639-45E8-AB33-6817B79DE8E8}">
      <dsp:nvSpPr>
        <dsp:cNvPr id="0" name=""/>
        <dsp:cNvSpPr/>
      </dsp:nvSpPr>
      <dsp:spPr>
        <a:xfrm>
          <a:off x="5823215" y="2578182"/>
          <a:ext cx="1740462" cy="1208687"/>
        </a:xfrm>
        <a:prstGeom prst="roundRect">
          <a:avLst>
            <a:gd name="adj" fmla="val 10000"/>
          </a:avLst>
        </a:prstGeom>
        <a:gradFill rotWithShape="0">
          <a:gsLst>
            <a:gs pos="0">
              <a:schemeClr val="accent2">
                <a:hueOff val="-14400000"/>
                <a:satOff val="-50003"/>
                <a:lumOff val="60001"/>
                <a:alphaOff val="0"/>
                <a:tint val="50000"/>
                <a:satMod val="300000"/>
              </a:schemeClr>
            </a:gs>
            <a:gs pos="35000">
              <a:schemeClr val="accent2">
                <a:hueOff val="-14400000"/>
                <a:satOff val="-50003"/>
                <a:lumOff val="60001"/>
                <a:alphaOff val="0"/>
                <a:tint val="37000"/>
                <a:satMod val="300000"/>
              </a:schemeClr>
            </a:gs>
            <a:gs pos="100000">
              <a:schemeClr val="accent2">
                <a:hueOff val="-14400000"/>
                <a:satOff val="-50003"/>
                <a:lumOff val="6000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Outputs energy savings, net-to-gross, effective useful life, measure cost estimates</a:t>
          </a:r>
        </a:p>
      </dsp:txBody>
      <dsp:txXfrm>
        <a:off x="5858616" y="2613583"/>
        <a:ext cx="1669660" cy="113788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78A91-308F-4589-B3D4-F835E5C477B3}">
      <dsp:nvSpPr>
        <dsp:cNvPr id="0" name=""/>
        <dsp:cNvSpPr/>
      </dsp:nvSpPr>
      <dsp:spPr>
        <a:xfrm>
          <a:off x="0" y="582653"/>
          <a:ext cx="5016188"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CF6892-B493-4B7D-BE8B-F35791755057}">
      <dsp:nvSpPr>
        <dsp:cNvPr id="0" name=""/>
        <dsp:cNvSpPr/>
      </dsp:nvSpPr>
      <dsp:spPr>
        <a:xfrm>
          <a:off x="250809" y="16277"/>
          <a:ext cx="3511331" cy="8615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720" tIns="0" rIns="132720" bIns="0" numCol="1" spcCol="1270" anchor="ctr" anchorCtr="0">
          <a:noAutofit/>
        </a:bodyPr>
        <a:lstStyle/>
        <a:p>
          <a:pPr marL="0" lvl="0" indent="0" algn="l" defTabSz="800100">
            <a:lnSpc>
              <a:spcPct val="90000"/>
            </a:lnSpc>
            <a:spcBef>
              <a:spcPct val="0"/>
            </a:spcBef>
            <a:spcAft>
              <a:spcPct val="35000"/>
            </a:spcAft>
            <a:buNone/>
          </a:pPr>
          <a:r>
            <a:rPr lang="en-US" sz="1800" kern="1200" dirty="0"/>
            <a:t>1. Was DEER or CPUC Approved WPs Referenced?</a:t>
          </a:r>
        </a:p>
      </dsp:txBody>
      <dsp:txXfrm>
        <a:off x="292868" y="58336"/>
        <a:ext cx="3427213" cy="777458"/>
      </dsp:txXfrm>
    </dsp:sp>
    <dsp:sp modelId="{D1828A24-8161-4D43-A2BC-8DF62B177C10}">
      <dsp:nvSpPr>
        <dsp:cNvPr id="0" name=""/>
        <dsp:cNvSpPr/>
      </dsp:nvSpPr>
      <dsp:spPr>
        <a:xfrm>
          <a:off x="0" y="1987265"/>
          <a:ext cx="5016188"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66DAAF-2B78-462E-ADB7-1B61431A1C4B}">
      <dsp:nvSpPr>
        <dsp:cNvPr id="0" name=""/>
        <dsp:cNvSpPr/>
      </dsp:nvSpPr>
      <dsp:spPr>
        <a:xfrm>
          <a:off x="250809" y="1194653"/>
          <a:ext cx="3511331" cy="10878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720" tIns="0" rIns="132720" bIns="0" numCol="1" spcCol="1270" anchor="ctr" anchorCtr="0">
          <a:noAutofit/>
        </a:bodyPr>
        <a:lstStyle/>
        <a:p>
          <a:pPr marL="0" lvl="0" indent="0" algn="l" defTabSz="800100">
            <a:lnSpc>
              <a:spcPct val="90000"/>
            </a:lnSpc>
            <a:spcBef>
              <a:spcPct val="0"/>
            </a:spcBef>
            <a:spcAft>
              <a:spcPct val="35000"/>
            </a:spcAft>
            <a:buNone/>
          </a:pPr>
          <a:r>
            <a:rPr lang="en-US" sz="1800" kern="1200" dirty="0"/>
            <a:t>2a. Deviating from DEER or WPs?</a:t>
          </a:r>
        </a:p>
        <a:p>
          <a:pPr marL="0" lvl="0" indent="0" algn="l" defTabSz="800100">
            <a:lnSpc>
              <a:spcPct val="90000"/>
            </a:lnSpc>
            <a:spcBef>
              <a:spcPct val="0"/>
            </a:spcBef>
            <a:spcAft>
              <a:spcPct val="35000"/>
            </a:spcAft>
            <a:buNone/>
          </a:pPr>
          <a:r>
            <a:rPr lang="en-US" sz="1800" kern="1200" dirty="0"/>
            <a:t>2b. Sufficient data to support the wp development?</a:t>
          </a:r>
        </a:p>
      </dsp:txBody>
      <dsp:txXfrm>
        <a:off x="303912" y="1247756"/>
        <a:ext cx="3405125" cy="981606"/>
      </dsp:txXfrm>
    </dsp:sp>
    <dsp:sp modelId="{E2AB970D-84E3-4F77-AD09-8C53FC3CAB16}">
      <dsp:nvSpPr>
        <dsp:cNvPr id="0" name=""/>
        <dsp:cNvSpPr/>
      </dsp:nvSpPr>
      <dsp:spPr>
        <a:xfrm>
          <a:off x="0" y="3294638"/>
          <a:ext cx="5016188"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581C8F-F40C-4352-A68C-E303EB6DC547}">
      <dsp:nvSpPr>
        <dsp:cNvPr id="0" name=""/>
        <dsp:cNvSpPr/>
      </dsp:nvSpPr>
      <dsp:spPr>
        <a:xfrm>
          <a:off x="250809" y="2599265"/>
          <a:ext cx="3511331" cy="9905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720" tIns="0" rIns="132720" bIns="0" numCol="1" spcCol="1270" anchor="ctr" anchorCtr="0">
          <a:noAutofit/>
        </a:bodyPr>
        <a:lstStyle/>
        <a:p>
          <a:pPr marL="0" lvl="0" indent="0" algn="l" defTabSz="800100">
            <a:lnSpc>
              <a:spcPct val="90000"/>
            </a:lnSpc>
            <a:spcBef>
              <a:spcPct val="0"/>
            </a:spcBef>
            <a:spcAft>
              <a:spcPct val="35000"/>
            </a:spcAft>
            <a:buNone/>
          </a:pPr>
          <a:r>
            <a:rPr lang="en-US" sz="1800" kern="1200" dirty="0"/>
            <a:t>3a. Appropriate staff and competency to develop the wp?</a:t>
          </a:r>
        </a:p>
        <a:p>
          <a:pPr marL="0" lvl="0" indent="0" algn="l" defTabSz="800100">
            <a:lnSpc>
              <a:spcPct val="90000"/>
            </a:lnSpc>
            <a:spcBef>
              <a:spcPct val="0"/>
            </a:spcBef>
            <a:spcAft>
              <a:spcPct val="35000"/>
            </a:spcAft>
            <a:buNone/>
          </a:pPr>
          <a:r>
            <a:rPr lang="en-US" sz="1800" kern="1200" dirty="0"/>
            <a:t>3b. Outsource?</a:t>
          </a:r>
        </a:p>
      </dsp:txBody>
      <dsp:txXfrm>
        <a:off x="299165" y="2647621"/>
        <a:ext cx="3414619" cy="8938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F34797-0B20-4CB2-9331-174B93B9B3D6}">
      <dsp:nvSpPr>
        <dsp:cNvPr id="0" name=""/>
        <dsp:cNvSpPr/>
      </dsp:nvSpPr>
      <dsp:spPr>
        <a:xfrm>
          <a:off x="0" y="0"/>
          <a:ext cx="8012212" cy="1000146"/>
        </a:xfrm>
        <a:prstGeom prst="roundRect">
          <a:avLst>
            <a:gd name="adj" fmla="val 10000"/>
          </a:avLst>
        </a:prstGeom>
        <a:gradFill rotWithShape="0">
          <a:gsLst>
            <a:gs pos="0">
              <a:schemeClr val="accent2">
                <a:alpha val="90000"/>
                <a:hueOff val="0"/>
                <a:satOff val="0"/>
                <a:lumOff val="0"/>
                <a:alphaOff val="0"/>
                <a:tint val="50000"/>
                <a:satMod val="300000"/>
              </a:schemeClr>
            </a:gs>
            <a:gs pos="35000">
              <a:schemeClr val="accent2">
                <a:alpha val="90000"/>
                <a:hueOff val="0"/>
                <a:satOff val="0"/>
                <a:lumOff val="0"/>
                <a:alphaOff val="0"/>
                <a:tint val="37000"/>
                <a:satMod val="300000"/>
              </a:schemeClr>
            </a:gs>
            <a:gs pos="100000">
              <a:schemeClr val="accent2">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alibri" panose="020F0502020204030204" pitchFamily="34" charset="0"/>
            </a:rPr>
            <a:t>Workpapers are the only way program administrators can introduce new deemed measures into the portfolio</a:t>
          </a:r>
        </a:p>
      </dsp:txBody>
      <dsp:txXfrm>
        <a:off x="29293" y="29293"/>
        <a:ext cx="6848465" cy="941560"/>
      </dsp:txXfrm>
    </dsp:sp>
    <dsp:sp modelId="{681DFDB0-43F5-436F-927F-4E80926D6C87}">
      <dsp:nvSpPr>
        <dsp:cNvPr id="0" name=""/>
        <dsp:cNvSpPr/>
      </dsp:nvSpPr>
      <dsp:spPr>
        <a:xfrm>
          <a:off x="671022" y="1181991"/>
          <a:ext cx="8012212" cy="1000146"/>
        </a:xfrm>
        <a:prstGeom prst="roundRect">
          <a:avLst>
            <a:gd name="adj" fmla="val 10000"/>
          </a:avLst>
        </a:prstGeom>
        <a:gradFill rotWithShape="0">
          <a:gsLst>
            <a:gs pos="0">
              <a:schemeClr val="accent2">
                <a:alpha val="90000"/>
                <a:hueOff val="0"/>
                <a:satOff val="0"/>
                <a:lumOff val="0"/>
                <a:alphaOff val="-13333"/>
                <a:tint val="50000"/>
                <a:satMod val="300000"/>
              </a:schemeClr>
            </a:gs>
            <a:gs pos="35000">
              <a:schemeClr val="accent2">
                <a:alpha val="90000"/>
                <a:hueOff val="0"/>
                <a:satOff val="0"/>
                <a:lumOff val="0"/>
                <a:alphaOff val="-13333"/>
                <a:tint val="37000"/>
                <a:satMod val="300000"/>
              </a:schemeClr>
            </a:gs>
            <a:gs pos="100000">
              <a:schemeClr val="accent2">
                <a:alpha val="90000"/>
                <a:hueOff val="0"/>
                <a:satOff val="0"/>
                <a:lumOff val="0"/>
                <a:alphaOff val="-13333"/>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alibri" panose="020F0502020204030204" pitchFamily="34" charset="0"/>
            </a:rPr>
            <a:t>All deemed measures need an approved workpaper before they can be offered in a program</a:t>
          </a:r>
        </a:p>
      </dsp:txBody>
      <dsp:txXfrm>
        <a:off x="700315" y="1211284"/>
        <a:ext cx="6632508" cy="941560"/>
      </dsp:txXfrm>
    </dsp:sp>
    <dsp:sp modelId="{C7130A48-C667-455B-8A66-1F6B31883C47}">
      <dsp:nvSpPr>
        <dsp:cNvPr id="0" name=""/>
        <dsp:cNvSpPr/>
      </dsp:nvSpPr>
      <dsp:spPr>
        <a:xfrm>
          <a:off x="1332030" y="2363982"/>
          <a:ext cx="8012212" cy="1000146"/>
        </a:xfrm>
        <a:prstGeom prst="roundRect">
          <a:avLst>
            <a:gd name="adj" fmla="val 10000"/>
          </a:avLst>
        </a:prstGeom>
        <a:gradFill rotWithShape="0">
          <a:gsLst>
            <a:gs pos="0">
              <a:schemeClr val="accent2">
                <a:alpha val="90000"/>
                <a:hueOff val="0"/>
                <a:satOff val="0"/>
                <a:lumOff val="0"/>
                <a:alphaOff val="-26667"/>
                <a:tint val="50000"/>
                <a:satMod val="300000"/>
              </a:schemeClr>
            </a:gs>
            <a:gs pos="35000">
              <a:schemeClr val="accent2">
                <a:alpha val="90000"/>
                <a:hueOff val="0"/>
                <a:satOff val="0"/>
                <a:lumOff val="0"/>
                <a:alphaOff val="-26667"/>
                <a:tint val="37000"/>
                <a:satMod val="300000"/>
              </a:schemeClr>
            </a:gs>
            <a:gs pos="100000">
              <a:schemeClr val="accent2">
                <a:alpha val="90000"/>
                <a:hueOff val="0"/>
                <a:satOff val="0"/>
                <a:lumOff val="0"/>
                <a:alphaOff val="-26667"/>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alibri" panose="020F0502020204030204" pitchFamily="34" charset="0"/>
            </a:rPr>
            <a:t>Ex ante estimates from workpapers feed into measure/program/portfolio cost-effectiveness analysis</a:t>
          </a:r>
        </a:p>
      </dsp:txBody>
      <dsp:txXfrm>
        <a:off x="1361323" y="2393275"/>
        <a:ext cx="6642524" cy="941560"/>
      </dsp:txXfrm>
    </dsp:sp>
    <dsp:sp modelId="{C2766A70-C5C4-4425-9205-3CEA576C84DA}">
      <dsp:nvSpPr>
        <dsp:cNvPr id="0" name=""/>
        <dsp:cNvSpPr/>
      </dsp:nvSpPr>
      <dsp:spPr>
        <a:xfrm>
          <a:off x="2003053" y="3545973"/>
          <a:ext cx="8012212" cy="1000146"/>
        </a:xfrm>
        <a:prstGeom prst="roundRect">
          <a:avLst>
            <a:gd name="adj" fmla="val 10000"/>
          </a:avLst>
        </a:prstGeom>
        <a:gradFill rotWithShape="0">
          <a:gsLst>
            <a:gs pos="0">
              <a:schemeClr val="accent2">
                <a:alpha val="90000"/>
                <a:hueOff val="0"/>
                <a:satOff val="0"/>
                <a:lumOff val="0"/>
                <a:alphaOff val="-40000"/>
                <a:tint val="50000"/>
                <a:satMod val="300000"/>
              </a:schemeClr>
            </a:gs>
            <a:gs pos="35000">
              <a:schemeClr val="accent2">
                <a:alpha val="90000"/>
                <a:hueOff val="0"/>
                <a:satOff val="0"/>
                <a:lumOff val="0"/>
                <a:alphaOff val="-40000"/>
                <a:tint val="37000"/>
                <a:satMod val="300000"/>
              </a:schemeClr>
            </a:gs>
            <a:gs pos="100000">
              <a:schemeClr val="accent2">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alibri" panose="020F0502020204030204" pitchFamily="34" charset="0"/>
            </a:rPr>
            <a:t>Lessons learned from program implementation and impact and market characterization studies can feed into workpaper updates</a:t>
          </a:r>
        </a:p>
      </dsp:txBody>
      <dsp:txXfrm>
        <a:off x="2032346" y="3575266"/>
        <a:ext cx="6632508" cy="941560"/>
      </dsp:txXfrm>
    </dsp:sp>
    <dsp:sp modelId="{8769BD35-49A0-4EAA-AA24-1A5933C5137D}">
      <dsp:nvSpPr>
        <dsp:cNvPr id="0" name=""/>
        <dsp:cNvSpPr/>
      </dsp:nvSpPr>
      <dsp:spPr>
        <a:xfrm>
          <a:off x="7362117" y="766021"/>
          <a:ext cx="650095" cy="650095"/>
        </a:xfrm>
        <a:prstGeom prst="downArrow">
          <a:avLst>
            <a:gd name="adj1" fmla="val 55000"/>
            <a:gd name="adj2" fmla="val 45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Calibri" panose="020F0502020204030204" pitchFamily="34" charset="0"/>
          </a:endParaRPr>
        </a:p>
      </dsp:txBody>
      <dsp:txXfrm>
        <a:off x="7508388" y="766021"/>
        <a:ext cx="357553" cy="489196"/>
      </dsp:txXfrm>
    </dsp:sp>
    <dsp:sp modelId="{472DAC2B-2B69-4593-AB35-FC6AB7A0B88F}">
      <dsp:nvSpPr>
        <dsp:cNvPr id="0" name=""/>
        <dsp:cNvSpPr/>
      </dsp:nvSpPr>
      <dsp:spPr>
        <a:xfrm>
          <a:off x="8033140" y="1948012"/>
          <a:ext cx="650095" cy="650095"/>
        </a:xfrm>
        <a:prstGeom prst="downArrow">
          <a:avLst>
            <a:gd name="adj1" fmla="val 55000"/>
            <a:gd name="adj2" fmla="val 45000"/>
          </a:avLst>
        </a:prstGeom>
        <a:solidFill>
          <a:schemeClr val="accent2">
            <a:alpha val="90000"/>
            <a:tint val="40000"/>
            <a:hueOff val="0"/>
            <a:satOff val="0"/>
            <a:lumOff val="0"/>
            <a:alphaOff val="-2000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Calibri" panose="020F0502020204030204" pitchFamily="34" charset="0"/>
          </a:endParaRPr>
        </a:p>
      </dsp:txBody>
      <dsp:txXfrm>
        <a:off x="8179411" y="1948012"/>
        <a:ext cx="357553" cy="489196"/>
      </dsp:txXfrm>
    </dsp:sp>
    <dsp:sp modelId="{A2A65F42-9513-4082-AD82-DB8FF256CB3A}">
      <dsp:nvSpPr>
        <dsp:cNvPr id="0" name=""/>
        <dsp:cNvSpPr/>
      </dsp:nvSpPr>
      <dsp:spPr>
        <a:xfrm>
          <a:off x="8694148" y="3095496"/>
          <a:ext cx="650095" cy="650095"/>
        </a:xfrm>
        <a:prstGeom prst="downArrow">
          <a:avLst>
            <a:gd name="adj1" fmla="val 55000"/>
            <a:gd name="adj2" fmla="val 45000"/>
          </a:avLst>
        </a:prstGeom>
        <a:solidFill>
          <a:schemeClr val="accent2">
            <a:alpha val="90000"/>
            <a:tint val="40000"/>
            <a:hueOff val="0"/>
            <a:satOff val="0"/>
            <a:lumOff val="0"/>
            <a:alphaOff val="-4000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Calibri" panose="020F0502020204030204" pitchFamily="34" charset="0"/>
          </a:endParaRPr>
        </a:p>
      </dsp:txBody>
      <dsp:txXfrm>
        <a:off x="8840419" y="3095496"/>
        <a:ext cx="357553" cy="4891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50BCE-07F6-45A7-BE26-E08F57A6E4FF}">
      <dsp:nvSpPr>
        <dsp:cNvPr id="0" name=""/>
        <dsp:cNvSpPr/>
      </dsp:nvSpPr>
      <dsp:spPr>
        <a:xfrm>
          <a:off x="0" y="232729"/>
          <a:ext cx="7458075" cy="97458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1" kern="1200"/>
            <a:t>Not</a:t>
          </a:r>
          <a:r>
            <a:rPr lang="en-US" sz="2800" kern="1200"/>
            <a:t> to supplement the utility reviewer</a:t>
          </a:r>
        </a:p>
      </dsp:txBody>
      <dsp:txXfrm>
        <a:off x="47575" y="280304"/>
        <a:ext cx="7362925" cy="879431"/>
      </dsp:txXfrm>
    </dsp:sp>
    <dsp:sp modelId="{77D08529-F682-4732-B093-454E12F2890A}">
      <dsp:nvSpPr>
        <dsp:cNvPr id="0" name=""/>
        <dsp:cNvSpPr/>
      </dsp:nvSpPr>
      <dsp:spPr>
        <a:xfrm>
          <a:off x="0" y="1218858"/>
          <a:ext cx="7458075" cy="118223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t>Review and help improve the PA’s internal review efforts to accomplish the Commission’s goals:</a:t>
          </a:r>
        </a:p>
      </dsp:txBody>
      <dsp:txXfrm>
        <a:off x="57712" y="1276570"/>
        <a:ext cx="7342651" cy="1066811"/>
      </dsp:txXfrm>
    </dsp:sp>
    <dsp:sp modelId="{BB3DA0B6-E18B-4A1D-87BB-8318AAC2BBAA}">
      <dsp:nvSpPr>
        <dsp:cNvPr id="0" name=""/>
        <dsp:cNvSpPr/>
      </dsp:nvSpPr>
      <dsp:spPr>
        <a:xfrm>
          <a:off x="0" y="2474158"/>
          <a:ext cx="7458075" cy="1195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794"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en-US" sz="2400" kern="1200" dirty="0"/>
            <a:t>Improving the reliability of the savings estimate</a:t>
          </a:r>
        </a:p>
        <a:p>
          <a:pPr marL="228600" lvl="1" indent="-228600" algn="l" defTabSz="1066800" rtl="0">
            <a:lnSpc>
              <a:spcPct val="90000"/>
            </a:lnSpc>
            <a:spcBef>
              <a:spcPct val="0"/>
            </a:spcBef>
            <a:spcAft>
              <a:spcPct val="20000"/>
            </a:spcAft>
            <a:buChar char="•"/>
          </a:pPr>
          <a:r>
            <a:rPr lang="en-US" sz="2400" kern="1200" dirty="0"/>
            <a:t>Savings are a primary driver of program cost-effectiveness</a:t>
          </a:r>
        </a:p>
        <a:p>
          <a:pPr marL="228600" lvl="1" indent="-228600" algn="l" defTabSz="1066800" rtl="0">
            <a:lnSpc>
              <a:spcPct val="90000"/>
            </a:lnSpc>
            <a:spcBef>
              <a:spcPct val="0"/>
            </a:spcBef>
            <a:spcAft>
              <a:spcPct val="20000"/>
            </a:spcAft>
            <a:buChar char="•"/>
          </a:pPr>
          <a:r>
            <a:rPr lang="en-US" sz="2400" kern="1200" dirty="0"/>
            <a:t>Ensure compliance with CPUC rules and policies</a:t>
          </a:r>
        </a:p>
      </dsp:txBody>
      <dsp:txXfrm>
        <a:off x="0" y="2474158"/>
        <a:ext cx="7458075" cy="11952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AC1DE1-60A8-4F90-9B90-62BB14564B5B}">
      <dsp:nvSpPr>
        <dsp:cNvPr id="0" name=""/>
        <dsp:cNvSpPr/>
      </dsp:nvSpPr>
      <dsp:spPr>
        <a:xfrm>
          <a:off x="719725" y="86557"/>
          <a:ext cx="1717829" cy="596579"/>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3E43D0-4767-4E49-ABA6-F503EBF5C5DC}">
      <dsp:nvSpPr>
        <dsp:cNvPr id="0" name=""/>
        <dsp:cNvSpPr/>
      </dsp:nvSpPr>
      <dsp:spPr>
        <a:xfrm>
          <a:off x="1414846" y="1547378"/>
          <a:ext cx="332912" cy="213064"/>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AD7194-0205-4729-8B92-86CE59FAB4EF}">
      <dsp:nvSpPr>
        <dsp:cNvPr id="0" name=""/>
        <dsp:cNvSpPr/>
      </dsp:nvSpPr>
      <dsp:spPr>
        <a:xfrm>
          <a:off x="782312" y="1717829"/>
          <a:ext cx="1597980" cy="399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Innovative Idea</a:t>
          </a:r>
        </a:p>
      </dsp:txBody>
      <dsp:txXfrm>
        <a:off x="782312" y="1717829"/>
        <a:ext cx="1597980" cy="399495"/>
      </dsp:txXfrm>
    </dsp:sp>
    <dsp:sp modelId="{2126BD02-8FCE-40AC-86A7-74BCCC5E2243}">
      <dsp:nvSpPr>
        <dsp:cNvPr id="0" name=""/>
        <dsp:cNvSpPr/>
      </dsp:nvSpPr>
      <dsp:spPr>
        <a:xfrm>
          <a:off x="1344269" y="729211"/>
          <a:ext cx="599242" cy="5992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Plug Load</a:t>
          </a:r>
        </a:p>
      </dsp:txBody>
      <dsp:txXfrm>
        <a:off x="1432026" y="816968"/>
        <a:ext cx="423728" cy="423728"/>
      </dsp:txXfrm>
    </dsp:sp>
    <dsp:sp modelId="{3C5CF86C-249F-4FDF-80D1-B97E56A72ED0}">
      <dsp:nvSpPr>
        <dsp:cNvPr id="0" name=""/>
        <dsp:cNvSpPr/>
      </dsp:nvSpPr>
      <dsp:spPr>
        <a:xfrm>
          <a:off x="915477" y="279646"/>
          <a:ext cx="599242" cy="5992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Lighting</a:t>
          </a:r>
        </a:p>
      </dsp:txBody>
      <dsp:txXfrm>
        <a:off x="1003234" y="367403"/>
        <a:ext cx="423728" cy="423728"/>
      </dsp:txXfrm>
    </dsp:sp>
    <dsp:sp modelId="{32BF21F0-D30A-4D6B-B141-6617929E2A08}">
      <dsp:nvSpPr>
        <dsp:cNvPr id="0" name=""/>
        <dsp:cNvSpPr/>
      </dsp:nvSpPr>
      <dsp:spPr>
        <a:xfrm>
          <a:off x="1528036" y="134763"/>
          <a:ext cx="599242" cy="5992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HVAC</a:t>
          </a:r>
        </a:p>
      </dsp:txBody>
      <dsp:txXfrm>
        <a:off x="1615793" y="222520"/>
        <a:ext cx="423728" cy="423728"/>
      </dsp:txXfrm>
    </dsp:sp>
    <dsp:sp modelId="{BB4BE9E6-74C2-4B2B-A26A-110DEBAABA9E}">
      <dsp:nvSpPr>
        <dsp:cNvPr id="0" name=""/>
        <dsp:cNvSpPr/>
      </dsp:nvSpPr>
      <dsp:spPr>
        <a:xfrm>
          <a:off x="602539" y="102177"/>
          <a:ext cx="1864310" cy="1491448"/>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660ED1-9A39-4651-9B13-67116D0F3DC4}">
      <dsp:nvSpPr>
        <dsp:cNvPr id="0" name=""/>
        <dsp:cNvSpPr/>
      </dsp:nvSpPr>
      <dsp:spPr>
        <a:xfrm>
          <a:off x="1385212" y="368"/>
          <a:ext cx="2077818" cy="143730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Technology 1</a:t>
          </a:r>
        </a:p>
        <a:p>
          <a:pPr marL="171450" lvl="1" indent="-171450" algn="l" defTabSz="800100">
            <a:lnSpc>
              <a:spcPct val="90000"/>
            </a:lnSpc>
            <a:spcBef>
              <a:spcPct val="0"/>
            </a:spcBef>
            <a:spcAft>
              <a:spcPct val="15000"/>
            </a:spcAft>
            <a:buChar char="•"/>
          </a:pPr>
          <a:r>
            <a:rPr lang="en-US" sz="1800" kern="1200" dirty="0"/>
            <a:t>Technology 2</a:t>
          </a:r>
        </a:p>
      </dsp:txBody>
      <dsp:txXfrm>
        <a:off x="1385212" y="180032"/>
        <a:ext cx="1538827" cy="1077981"/>
      </dsp:txXfrm>
    </dsp:sp>
    <dsp:sp modelId="{16156CA1-93E7-4DBB-93B0-B7238A030A5E}">
      <dsp:nvSpPr>
        <dsp:cNvPr id="0" name=""/>
        <dsp:cNvSpPr/>
      </dsp:nvSpPr>
      <dsp:spPr>
        <a:xfrm>
          <a:off x="0" y="368"/>
          <a:ext cx="1385212" cy="14373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Deemed</a:t>
          </a:r>
        </a:p>
      </dsp:txBody>
      <dsp:txXfrm>
        <a:off x="67620" y="67988"/>
        <a:ext cx="1249972" cy="1302069"/>
      </dsp:txXfrm>
    </dsp:sp>
    <dsp:sp modelId="{F45DF8BC-156E-4490-BAA4-20C413109720}">
      <dsp:nvSpPr>
        <dsp:cNvPr id="0" name=""/>
        <dsp:cNvSpPr/>
      </dsp:nvSpPr>
      <dsp:spPr>
        <a:xfrm>
          <a:off x="1385212" y="1581408"/>
          <a:ext cx="2077818" cy="143730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Technology 3</a:t>
          </a:r>
        </a:p>
        <a:p>
          <a:pPr marL="171450" lvl="1" indent="-171450" algn="l" defTabSz="800100">
            <a:lnSpc>
              <a:spcPct val="90000"/>
            </a:lnSpc>
            <a:spcBef>
              <a:spcPct val="0"/>
            </a:spcBef>
            <a:spcAft>
              <a:spcPct val="15000"/>
            </a:spcAft>
            <a:buChar char="•"/>
          </a:pPr>
          <a:r>
            <a:rPr lang="en-US" sz="1800" kern="1200" dirty="0"/>
            <a:t>Technology 4</a:t>
          </a:r>
        </a:p>
      </dsp:txBody>
      <dsp:txXfrm>
        <a:off x="1385212" y="1761072"/>
        <a:ext cx="1538827" cy="1077981"/>
      </dsp:txXfrm>
    </dsp:sp>
    <dsp:sp modelId="{1E72CC17-A7B1-4B5D-B457-04B306BECB7E}">
      <dsp:nvSpPr>
        <dsp:cNvPr id="0" name=""/>
        <dsp:cNvSpPr/>
      </dsp:nvSpPr>
      <dsp:spPr>
        <a:xfrm>
          <a:off x="0" y="1581408"/>
          <a:ext cx="1385212" cy="14373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Custom</a:t>
          </a:r>
        </a:p>
      </dsp:txBody>
      <dsp:txXfrm>
        <a:off x="67620" y="1649028"/>
        <a:ext cx="1249972" cy="13020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9B80B-8757-4710-A831-3BE0353EBC94}">
      <dsp:nvSpPr>
        <dsp:cNvPr id="0" name=""/>
        <dsp:cNvSpPr/>
      </dsp:nvSpPr>
      <dsp:spPr>
        <a:xfrm rot="5400000">
          <a:off x="275318" y="1198100"/>
          <a:ext cx="1036796" cy="1180355"/>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3F174E-A7A6-4EF2-9B9F-A688965941B0}">
      <dsp:nvSpPr>
        <dsp:cNvPr id="0" name=""/>
        <dsp:cNvSpPr/>
      </dsp:nvSpPr>
      <dsp:spPr>
        <a:xfrm>
          <a:off x="630" y="48791"/>
          <a:ext cx="1745354" cy="122169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dirty="0"/>
            <a:t>1.</a:t>
          </a:r>
        </a:p>
      </dsp:txBody>
      <dsp:txXfrm>
        <a:off x="60279" y="108440"/>
        <a:ext cx="1626056" cy="1102393"/>
      </dsp:txXfrm>
    </dsp:sp>
    <dsp:sp modelId="{6049305F-8F41-44AF-AC21-1EFD700F85E8}">
      <dsp:nvSpPr>
        <dsp:cNvPr id="0" name=""/>
        <dsp:cNvSpPr/>
      </dsp:nvSpPr>
      <dsp:spPr>
        <a:xfrm>
          <a:off x="1652893" y="165307"/>
          <a:ext cx="1455588" cy="987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Database for Energy Efficiency Resources (DEER)</a:t>
          </a:r>
        </a:p>
      </dsp:txBody>
      <dsp:txXfrm>
        <a:off x="1652893" y="165307"/>
        <a:ext cx="1455588" cy="987425"/>
      </dsp:txXfrm>
    </dsp:sp>
    <dsp:sp modelId="{8A326E37-682C-4D8D-AB7B-A32CF184023C}">
      <dsp:nvSpPr>
        <dsp:cNvPr id="0" name=""/>
        <dsp:cNvSpPr/>
      </dsp:nvSpPr>
      <dsp:spPr>
        <a:xfrm rot="5400000">
          <a:off x="1767086" y="2570463"/>
          <a:ext cx="1036796" cy="1180355"/>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E3D55E-EA58-4408-BE6C-B6237A684EBE}">
      <dsp:nvSpPr>
        <dsp:cNvPr id="0" name=""/>
        <dsp:cNvSpPr/>
      </dsp:nvSpPr>
      <dsp:spPr>
        <a:xfrm>
          <a:off x="1492398" y="1421154"/>
          <a:ext cx="1745354" cy="122169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dirty="0"/>
            <a:t>2.</a:t>
          </a:r>
        </a:p>
      </dsp:txBody>
      <dsp:txXfrm>
        <a:off x="1552047" y="1480803"/>
        <a:ext cx="1626056" cy="1102393"/>
      </dsp:txXfrm>
    </dsp:sp>
    <dsp:sp modelId="{515F3E93-DE7C-4E1D-8AEE-1350E353B314}">
      <dsp:nvSpPr>
        <dsp:cNvPr id="0" name=""/>
        <dsp:cNvSpPr/>
      </dsp:nvSpPr>
      <dsp:spPr>
        <a:xfrm>
          <a:off x="3060830" y="1537670"/>
          <a:ext cx="1623251" cy="987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Existing </a:t>
          </a:r>
          <a:r>
            <a:rPr lang="en-US" sz="2000" b="1" kern="1200" dirty="0">
              <a:solidFill>
                <a:srgbClr val="00B0F0"/>
              </a:solidFill>
            </a:rPr>
            <a:t>CPUC Approved </a:t>
          </a:r>
          <a:r>
            <a:rPr lang="en-US" sz="2000" kern="1200" dirty="0"/>
            <a:t>Non-DEER WPs</a:t>
          </a:r>
        </a:p>
      </dsp:txBody>
      <dsp:txXfrm>
        <a:off x="3060830" y="1537670"/>
        <a:ext cx="1623251" cy="987425"/>
      </dsp:txXfrm>
    </dsp:sp>
    <dsp:sp modelId="{6B39A85A-D115-43DD-B15C-5FC39939F1F0}">
      <dsp:nvSpPr>
        <dsp:cNvPr id="0" name=""/>
        <dsp:cNvSpPr/>
      </dsp:nvSpPr>
      <dsp:spPr>
        <a:xfrm>
          <a:off x="2984167" y="2793516"/>
          <a:ext cx="1745354" cy="122169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dirty="0"/>
            <a:t>3.</a:t>
          </a:r>
        </a:p>
      </dsp:txBody>
      <dsp:txXfrm>
        <a:off x="3043816" y="2853165"/>
        <a:ext cx="1626056" cy="1102393"/>
      </dsp:txXfrm>
    </dsp:sp>
    <dsp:sp modelId="{C267D59D-3AC4-410F-807B-8D5F0D46D889}">
      <dsp:nvSpPr>
        <dsp:cNvPr id="0" name=""/>
        <dsp:cNvSpPr/>
      </dsp:nvSpPr>
      <dsp:spPr>
        <a:xfrm>
          <a:off x="4633078" y="2910033"/>
          <a:ext cx="1462290" cy="987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3</a:t>
          </a:r>
          <a:r>
            <a:rPr lang="en-US" sz="2200" kern="1200" baseline="30000" dirty="0"/>
            <a:t>rd</a:t>
          </a:r>
          <a:r>
            <a:rPr lang="en-US" sz="2200" kern="1200" dirty="0"/>
            <a:t> Party WP Creation </a:t>
          </a:r>
        </a:p>
      </dsp:txBody>
      <dsp:txXfrm>
        <a:off x="4633078" y="2910033"/>
        <a:ext cx="1462290" cy="9874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09025-6DC0-4B2E-AF1B-407DC0D058ED}">
      <dsp:nvSpPr>
        <dsp:cNvPr id="0" name=""/>
        <dsp:cNvSpPr/>
      </dsp:nvSpPr>
      <dsp:spPr>
        <a:xfrm>
          <a:off x="0" y="580509"/>
          <a:ext cx="3031331" cy="121253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dirty="0"/>
            <a:t>Create New or Modify Existing WP?</a:t>
          </a:r>
        </a:p>
      </dsp:txBody>
      <dsp:txXfrm>
        <a:off x="606266" y="580509"/>
        <a:ext cx="1818799" cy="12125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78A91-308F-4589-B3D4-F835E5C477B3}">
      <dsp:nvSpPr>
        <dsp:cNvPr id="0" name=""/>
        <dsp:cNvSpPr/>
      </dsp:nvSpPr>
      <dsp:spPr>
        <a:xfrm>
          <a:off x="0" y="521947"/>
          <a:ext cx="5016188"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CF6892-B493-4B7D-BE8B-F35791755057}">
      <dsp:nvSpPr>
        <dsp:cNvPr id="0" name=""/>
        <dsp:cNvSpPr/>
      </dsp:nvSpPr>
      <dsp:spPr>
        <a:xfrm>
          <a:off x="250809" y="40527"/>
          <a:ext cx="3511331" cy="7323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720" tIns="0" rIns="132720" bIns="0" numCol="1" spcCol="1270" anchor="ctr" anchorCtr="0">
          <a:noAutofit/>
        </a:bodyPr>
        <a:lstStyle/>
        <a:p>
          <a:pPr marL="0" lvl="0" indent="0" algn="l" defTabSz="800100">
            <a:lnSpc>
              <a:spcPct val="90000"/>
            </a:lnSpc>
            <a:spcBef>
              <a:spcPct val="0"/>
            </a:spcBef>
            <a:spcAft>
              <a:spcPct val="35000"/>
            </a:spcAft>
            <a:buNone/>
          </a:pPr>
          <a:r>
            <a:rPr lang="en-US" sz="1800" kern="1200" dirty="0"/>
            <a:t>1. Was the Hierarchy Followed?</a:t>
          </a:r>
        </a:p>
      </dsp:txBody>
      <dsp:txXfrm>
        <a:off x="286559" y="76277"/>
        <a:ext cx="3439831" cy="660840"/>
      </dsp:txXfrm>
    </dsp:sp>
    <dsp:sp modelId="{D1828A24-8161-4D43-A2BC-8DF62B177C10}">
      <dsp:nvSpPr>
        <dsp:cNvPr id="0" name=""/>
        <dsp:cNvSpPr/>
      </dsp:nvSpPr>
      <dsp:spPr>
        <a:xfrm>
          <a:off x="0" y="1507889"/>
          <a:ext cx="5016188"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66DAAF-2B78-462E-ADB7-1B61431A1C4B}">
      <dsp:nvSpPr>
        <dsp:cNvPr id="0" name=""/>
        <dsp:cNvSpPr/>
      </dsp:nvSpPr>
      <dsp:spPr>
        <a:xfrm>
          <a:off x="250809" y="1042147"/>
          <a:ext cx="3511331" cy="7166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720" tIns="0" rIns="132720" bIns="0" numCol="1" spcCol="1270" anchor="ctr" anchorCtr="0">
          <a:noAutofit/>
        </a:bodyPr>
        <a:lstStyle/>
        <a:p>
          <a:pPr marL="0" lvl="0" indent="0" algn="l" defTabSz="800100">
            <a:lnSpc>
              <a:spcPct val="90000"/>
            </a:lnSpc>
            <a:spcBef>
              <a:spcPct val="0"/>
            </a:spcBef>
            <a:spcAft>
              <a:spcPct val="35000"/>
            </a:spcAft>
            <a:buNone/>
          </a:pPr>
          <a:r>
            <a:rPr lang="en-US" sz="1800" kern="1200" dirty="0"/>
            <a:t>2. Do I have sufficient data to support the wp for consideration?</a:t>
          </a:r>
        </a:p>
      </dsp:txBody>
      <dsp:txXfrm>
        <a:off x="285794" y="1077132"/>
        <a:ext cx="3441361" cy="646692"/>
      </dsp:txXfrm>
    </dsp:sp>
    <dsp:sp modelId="{E2AB970D-84E3-4F77-AD09-8C53FC3CAB16}">
      <dsp:nvSpPr>
        <dsp:cNvPr id="0" name=""/>
        <dsp:cNvSpPr/>
      </dsp:nvSpPr>
      <dsp:spPr>
        <a:xfrm>
          <a:off x="0" y="2619156"/>
          <a:ext cx="5016188"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581C8F-F40C-4352-A68C-E303EB6DC547}">
      <dsp:nvSpPr>
        <dsp:cNvPr id="0" name=""/>
        <dsp:cNvSpPr/>
      </dsp:nvSpPr>
      <dsp:spPr>
        <a:xfrm>
          <a:off x="250564" y="2028089"/>
          <a:ext cx="3507902" cy="8419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720" tIns="0" rIns="132720" bIns="0" numCol="1" spcCol="1270" anchor="ctr" anchorCtr="0">
          <a:noAutofit/>
        </a:bodyPr>
        <a:lstStyle/>
        <a:p>
          <a:pPr marL="0" lvl="0" indent="0" algn="l" defTabSz="800100">
            <a:lnSpc>
              <a:spcPct val="90000"/>
            </a:lnSpc>
            <a:spcBef>
              <a:spcPct val="0"/>
            </a:spcBef>
            <a:spcAft>
              <a:spcPct val="35000"/>
            </a:spcAft>
            <a:buNone/>
          </a:pPr>
          <a:r>
            <a:rPr lang="en-US" sz="1800" kern="1200" dirty="0"/>
            <a:t>3. Do I have the resources and expertise to do this?</a:t>
          </a:r>
        </a:p>
      </dsp:txBody>
      <dsp:txXfrm>
        <a:off x="291666" y="2069191"/>
        <a:ext cx="3425698" cy="75978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09025-6DC0-4B2E-AF1B-407DC0D058ED}">
      <dsp:nvSpPr>
        <dsp:cNvPr id="0" name=""/>
        <dsp:cNvSpPr/>
      </dsp:nvSpPr>
      <dsp:spPr>
        <a:xfrm>
          <a:off x="0" y="580509"/>
          <a:ext cx="3031331" cy="121253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dirty="0"/>
            <a:t>Hypothetical</a:t>
          </a:r>
        </a:p>
      </dsp:txBody>
      <dsp:txXfrm>
        <a:off x="606266" y="580509"/>
        <a:ext cx="1818799" cy="121253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7367065-219D-4BAA-AB65-7C8290AEDC64}" type="datetimeFigureOut">
              <a:rPr lang="en-US" smtClean="0"/>
              <a:t>12/11/2018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CA20BA9-D4D4-4F6A-B566-F290DAE3F116}" type="slidenum">
              <a:rPr lang="en-US" smtClean="0"/>
              <a:t>‹#›</a:t>
            </a:fld>
            <a:endParaRPr lang="en-US"/>
          </a:p>
        </p:txBody>
      </p:sp>
    </p:spTree>
    <p:extLst>
      <p:ext uri="{BB962C8B-B14F-4D97-AF65-F5344CB8AC3E}">
        <p14:creationId xmlns:p14="http://schemas.microsoft.com/office/powerpoint/2010/main" val="1723186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20BA9-D4D4-4F6A-B566-F290DAE3F116}" type="slidenum">
              <a:rPr lang="en-US" smtClean="0"/>
              <a:t>2</a:t>
            </a:fld>
            <a:endParaRPr lang="en-US"/>
          </a:p>
        </p:txBody>
      </p:sp>
    </p:spTree>
    <p:extLst>
      <p:ext uri="{BB962C8B-B14F-4D97-AF65-F5344CB8AC3E}">
        <p14:creationId xmlns:p14="http://schemas.microsoft.com/office/powerpoint/2010/main" val="4177891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0C8EF3-0A66-43AA-9F5A-CD3BB4A2275F}" type="slidenum">
              <a:rPr lang="en-US" smtClean="0"/>
              <a:t>89</a:t>
            </a:fld>
            <a:endParaRPr lang="en-US" dirty="0"/>
          </a:p>
        </p:txBody>
      </p:sp>
    </p:spTree>
    <p:extLst>
      <p:ext uri="{BB962C8B-B14F-4D97-AF65-F5344CB8AC3E}">
        <p14:creationId xmlns:p14="http://schemas.microsoft.com/office/powerpoint/2010/main" val="1913660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53EFD8-4B1A-4D01-BCC5-587E215FEF3C}"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69400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53EFD8-4B1A-4D01-BCC5-587E215FEF3C}"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32084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 are the submitting entity</a:t>
            </a:r>
          </a:p>
          <a:p>
            <a:r>
              <a:rPr lang="en-US" dirty="0"/>
              <a:t>All WPs affected by DEER updates and the resolution must be submitted by the PAs by January 1</a:t>
            </a:r>
          </a:p>
          <a:p>
            <a:pPr lvl="1"/>
            <a:r>
              <a:rPr lang="en-US" dirty="0"/>
              <a:t>These are Phase I workpapers</a:t>
            </a:r>
          </a:p>
          <a:p>
            <a:pPr lvl="1"/>
            <a:r>
              <a:rPr lang="en-US" dirty="0"/>
              <a:t>The trigger is the DEER update and resolution</a:t>
            </a:r>
          </a:p>
          <a:p>
            <a:r>
              <a:rPr lang="en-US" dirty="0"/>
              <a:t>All other WPs are submitted on a rolling basis on the 1</a:t>
            </a:r>
            <a:r>
              <a:rPr lang="en-US" baseline="30000" dirty="0"/>
              <a:t>st</a:t>
            </a:r>
            <a:r>
              <a:rPr lang="en-US" dirty="0"/>
              <a:t> and 3</a:t>
            </a:r>
            <a:r>
              <a:rPr lang="en-US" baseline="30000" dirty="0"/>
              <a:t>rd</a:t>
            </a:r>
            <a:r>
              <a:rPr lang="en-US" dirty="0"/>
              <a:t> Monday of the month</a:t>
            </a:r>
          </a:p>
          <a:p>
            <a:pPr lvl="1"/>
            <a:r>
              <a:rPr lang="en-US" dirty="0"/>
              <a:t>These are Phase II workpapers</a:t>
            </a:r>
          </a:p>
          <a:p>
            <a:pPr lvl="1"/>
            <a:r>
              <a:rPr lang="en-US" dirty="0"/>
              <a:t>The trigger is a new workpaper or a revision to an old WP due to non-DEER changes, including CPUC disposition guidance or new data</a:t>
            </a:r>
          </a:p>
          <a:p>
            <a:r>
              <a:rPr lang="en-US" dirty="0"/>
              <a:t>Phase I submission for PY2020 is an exception</a:t>
            </a:r>
          </a:p>
          <a:p>
            <a:pPr lvl="1"/>
            <a:r>
              <a:rPr lang="en-US" dirty="0"/>
              <a:t>Transition to statewide papers requires submission of the whole portfolio of WPs</a:t>
            </a:r>
          </a:p>
          <a:p>
            <a:pPr lvl="1"/>
            <a:r>
              <a:rPr lang="en-US" dirty="0"/>
              <a:t>Pending CPUC management approval, P1 PY2020 WPs extended to June 2019</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53EFD8-4B1A-4D01-BCC5-587E215FEF3C}"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16129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53EFD8-4B1A-4D01-BCC5-587E215FEF3C}"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31988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53EFD8-4B1A-4D01-BCC5-587E215FEF3C}"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20617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53EFD8-4B1A-4D01-BCC5-587E215FEF3C}"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23604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the version of the slide for the WP training.</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53EFD8-4B1A-4D01-BCC5-587E215FEF3C}"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45405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53EFD8-4B1A-4D01-BCC5-587E215FEF3C}"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101</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72322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Current process does not allow -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53EFD8-4B1A-4D01-BCC5-587E215FEF3C}"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102</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34752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C4D8B8-9E41-0E45-918F-82BFCF7439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86022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53EFD8-4B1A-4D01-BCC5-587E215FEF3C}"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104</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64793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53EFD8-4B1A-4D01-BCC5-587E215FEF3C}"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105</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90818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53EFD8-4B1A-4D01-BCC5-587E215FEF3C}"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106</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88356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53EFD8-4B1A-4D01-BCC5-587E215FEF3C}"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107</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95602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53EFD8-4B1A-4D01-BCC5-587E215FEF3C}"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108</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612717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53EFD8-4B1A-4D01-BCC5-587E215FEF3C}"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109</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167499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5D742C-688D-4DB5-939F-8AEE1CF531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46130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lvl="0" algn="l"/>
            <a:r>
              <a:rPr lang="en-US" sz="1200" dirty="0"/>
              <a:t>Created in 2014 by a broad group of stakeholders and is funded by participating program administrators.</a:t>
            </a:r>
          </a:p>
          <a:p>
            <a:pPr lvl="0" algn="l"/>
            <a:endParaRPr lang="en-US" sz="1200" dirty="0"/>
          </a:p>
          <a:p>
            <a:pPr lvl="0" algn="l"/>
            <a:r>
              <a:rPr lang="en-US" sz="1200" dirty="0"/>
              <a:t>Created to bring a peer review process to California</a:t>
            </a:r>
          </a:p>
          <a:p>
            <a:pPr lvl="0" algn="l"/>
            <a:endParaRPr lang="en-US" sz="1200" dirty="0"/>
          </a:p>
          <a:p>
            <a:pPr lvl="0" algn="l"/>
            <a:r>
              <a:rPr lang="en-US" sz="1200" dirty="0"/>
              <a:t>Realized that there was a need for a technical advisory committee </a:t>
            </a:r>
          </a:p>
          <a:p>
            <a:pPr lvl="0" algn="l"/>
            <a:endParaRPr lang="en-US" sz="1200" dirty="0"/>
          </a:p>
          <a:p>
            <a:pPr lvl="0" algn="l"/>
            <a:r>
              <a:rPr lang="en-US" sz="1200" dirty="0"/>
              <a:t>To bring broader input and perspectives from across our industry</a:t>
            </a:r>
          </a:p>
          <a:p>
            <a:pPr lvl="0" algn="l"/>
            <a:endParaRPr lang="en-US" sz="1200" dirty="0"/>
          </a:p>
          <a:p>
            <a:pPr lvl="0" algn="l"/>
            <a:r>
              <a:rPr lang="en-US" sz="1200" dirty="0"/>
              <a:t>Similar to the RTF in the Northwest</a:t>
            </a:r>
          </a:p>
          <a:p>
            <a:pPr lvl="0" algn="l"/>
            <a:endParaRPr lang="en-US" sz="1200" dirty="0"/>
          </a:p>
          <a:p>
            <a:pPr>
              <a:buSzPct val="120000"/>
            </a:pPr>
            <a:r>
              <a:rPr lang="en-US" sz="1200" dirty="0">
                <a:solidFill>
                  <a:srgbClr val="141313"/>
                </a:solidFill>
              </a:rPr>
              <a:t>TF Composition:</a:t>
            </a:r>
          </a:p>
          <a:p>
            <a:pPr marL="397090" lvl="2">
              <a:lnSpc>
                <a:spcPct val="200000"/>
              </a:lnSpc>
              <a:buClr>
                <a:srgbClr val="F8C01B"/>
              </a:buClr>
              <a:buSzPct val="120000"/>
            </a:pPr>
            <a:r>
              <a:rPr lang="en-US" sz="1200" dirty="0">
                <a:solidFill>
                  <a:srgbClr val="141313"/>
                </a:solidFill>
              </a:rPr>
              <a:t>35 members</a:t>
            </a:r>
          </a:p>
          <a:p>
            <a:pPr marL="397090" lvl="2">
              <a:lnSpc>
                <a:spcPct val="200000"/>
              </a:lnSpc>
              <a:buClr>
                <a:srgbClr val="F8C01B"/>
              </a:buClr>
              <a:buSzPct val="120000"/>
            </a:pPr>
            <a:r>
              <a:rPr lang="en-US" sz="1200" dirty="0">
                <a:solidFill>
                  <a:srgbClr val="141313"/>
                </a:solidFill>
              </a:rPr>
              <a:t>Collectively, technical expertise with wide range of energy efficiency technologies, methodologies, modeling, etc.</a:t>
            </a:r>
          </a:p>
          <a:p>
            <a:pPr marL="397090" lvl="2">
              <a:lnSpc>
                <a:spcPct val="200000"/>
              </a:lnSpc>
              <a:buClr>
                <a:srgbClr val="F8C01B"/>
              </a:buClr>
              <a:buSzPct val="120000"/>
            </a:pPr>
            <a:r>
              <a:rPr lang="en-US" sz="1200" dirty="0">
                <a:solidFill>
                  <a:srgbClr val="141313"/>
                </a:solidFill>
              </a:rPr>
              <a:t>Includes professionals from outside of California </a:t>
            </a:r>
          </a:p>
          <a:p>
            <a:pPr lvl="0" algn="l"/>
            <a:endParaRPr lang="en-US" sz="1200" dirty="0"/>
          </a:p>
          <a:p>
            <a:pPr>
              <a:lnSpc>
                <a:spcPct val="110000"/>
              </a:lnSpc>
              <a:spcBef>
                <a:spcPts val="643"/>
              </a:spcBef>
              <a:buSzPct val="120000"/>
            </a:pPr>
            <a:r>
              <a:rPr lang="en-US" sz="1200" dirty="0">
                <a:solidFill>
                  <a:srgbClr val="141313"/>
                </a:solidFill>
              </a:rPr>
              <a:t>Cal TF members are selected through a competitive RFQ process </a:t>
            </a:r>
          </a:p>
          <a:p>
            <a:pPr marL="453817" lvl="1" defTabSz="907633">
              <a:lnSpc>
                <a:spcPct val="110000"/>
              </a:lnSpc>
              <a:spcBef>
                <a:spcPts val="643"/>
              </a:spcBef>
              <a:buSzPct val="120000"/>
              <a:defRPr/>
            </a:pPr>
            <a:r>
              <a:rPr lang="en-US" sz="1200" dirty="0">
                <a:solidFill>
                  <a:srgbClr val="141313"/>
                </a:solidFill>
              </a:rPr>
              <a:t>CPUC provided input on selection criteria </a:t>
            </a:r>
          </a:p>
          <a:p>
            <a:pPr lvl="1">
              <a:lnSpc>
                <a:spcPct val="110000"/>
              </a:lnSpc>
              <a:spcBef>
                <a:spcPts val="643"/>
              </a:spcBef>
              <a:buSzPct val="120000"/>
            </a:pPr>
            <a:r>
              <a:rPr lang="en-US" sz="1200" dirty="0">
                <a:solidFill>
                  <a:srgbClr val="141313"/>
                </a:solidFill>
              </a:rPr>
              <a:t>with a ~50% selection rate</a:t>
            </a:r>
          </a:p>
          <a:p>
            <a:pPr lvl="1">
              <a:lnSpc>
                <a:spcPct val="110000"/>
              </a:lnSpc>
              <a:spcBef>
                <a:spcPts val="643"/>
              </a:spcBef>
              <a:buSzPct val="120000"/>
            </a:pPr>
            <a:r>
              <a:rPr lang="en-US" sz="1200" dirty="0">
                <a:solidFill>
                  <a:srgbClr val="141313"/>
                </a:solidFill>
              </a:rPr>
              <a:t>RFQ issued ~ every 2 years</a:t>
            </a:r>
          </a:p>
          <a:p>
            <a:pPr lvl="1">
              <a:lnSpc>
                <a:spcPct val="110000"/>
              </a:lnSpc>
              <a:spcBef>
                <a:spcPts val="643"/>
              </a:spcBef>
              <a:buSzPct val="120000"/>
            </a:pPr>
            <a:r>
              <a:rPr lang="en-US" sz="1200" dirty="0">
                <a:solidFill>
                  <a:srgbClr val="141313"/>
                </a:solidFill>
              </a:rPr>
              <a:t>Expect another RFQ to be issued late this year</a:t>
            </a:r>
          </a:p>
          <a:p>
            <a:pPr lvl="1">
              <a:lnSpc>
                <a:spcPct val="110000"/>
              </a:lnSpc>
              <a:spcBef>
                <a:spcPts val="643"/>
              </a:spcBef>
              <a:buSzPct val="120000"/>
            </a:pPr>
            <a:r>
              <a:rPr lang="en-US" sz="1200" cap="all" dirty="0">
                <a:solidFill>
                  <a:srgbClr val="141313"/>
                </a:solidFill>
              </a:rPr>
              <a:t>Members are independent and don’t represent their entities.  </a:t>
            </a:r>
          </a:p>
          <a:p>
            <a:pPr lvl="1">
              <a:lnSpc>
                <a:spcPct val="110000"/>
              </a:lnSpc>
              <a:spcBef>
                <a:spcPts val="643"/>
              </a:spcBef>
              <a:buSzPct val="120000"/>
            </a:pPr>
            <a:r>
              <a:rPr lang="en-US" sz="1200" dirty="0">
                <a:solidFill>
                  <a:srgbClr val="141313"/>
                </a:solidFill>
              </a:rPr>
              <a:t>So if a TF member leaves their company, the company doesn’t get to send someone else.</a:t>
            </a:r>
          </a:p>
          <a:p>
            <a:pPr lvl="1">
              <a:lnSpc>
                <a:spcPct val="110000"/>
              </a:lnSpc>
              <a:spcBef>
                <a:spcPts val="643"/>
              </a:spcBef>
              <a:buSzPct val="120000"/>
            </a:pPr>
            <a:r>
              <a:rPr lang="en-US" sz="1200" dirty="0">
                <a:solidFill>
                  <a:srgbClr val="141313"/>
                </a:solidFill>
              </a:rPr>
              <a:t>Asked to “render their best professional judgment” when they are selected and made their offer</a:t>
            </a:r>
          </a:p>
          <a:p>
            <a:pPr lvl="1"/>
            <a:endParaRPr lang="en-US" sz="1200" dirty="0"/>
          </a:p>
          <a:p>
            <a:r>
              <a:rPr lang="en-US" sz="1200"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5D742C-688D-4DB5-939F-8AEE1CF531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68642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7633"/>
            <a:r>
              <a:rPr lang="en-US" dirty="0"/>
              <a:t>The Cal TF Policy Advisory Committee determines the Cal TF vision, mission, guiding principles, and annual Business Plan. </a:t>
            </a:r>
          </a:p>
          <a:p>
            <a:pPr lvl="0"/>
            <a:endParaRPr lang="en-US" dirty="0"/>
          </a:p>
          <a:p>
            <a:pPr lvl="0"/>
            <a:r>
              <a:rPr lang="en-US" dirty="0"/>
              <a:t>These are the PAC organizations</a:t>
            </a:r>
          </a:p>
          <a:p>
            <a:pPr lvl="0"/>
            <a:endParaRPr lang="en-US" dirty="0"/>
          </a:p>
          <a:p>
            <a:pPr lvl="0"/>
            <a:r>
              <a:rPr lang="en-US" dirty="0"/>
              <a:t>They are statewide energy efficiency stakeholders</a:t>
            </a:r>
          </a:p>
          <a:p>
            <a:pPr lvl="0"/>
            <a:endParaRPr lang="en-US" dirty="0"/>
          </a:p>
          <a:p>
            <a:pPr lvl="0"/>
            <a:r>
              <a:rPr lang="en-US" dirty="0"/>
              <a:t>The representatives are senior leaders from key organizations in the state</a:t>
            </a:r>
          </a:p>
          <a:p>
            <a:pPr lvl="0"/>
            <a:endParaRPr lang="en-US" dirty="0"/>
          </a:p>
          <a:p>
            <a:pPr lvl="0"/>
            <a:r>
              <a:rPr lang="en-US" dirty="0"/>
              <a:t>They are not independent – they represent their organizations</a:t>
            </a:r>
          </a:p>
          <a:p>
            <a:pPr lvl="0"/>
            <a:endParaRPr lang="en-US" dirty="0"/>
          </a:p>
          <a:p>
            <a:pPr lvl="0"/>
            <a:r>
              <a:rPr lang="en-US" dirty="0"/>
              <a:t>They don’t render technical judgement </a:t>
            </a:r>
          </a:p>
          <a:p>
            <a:pPr lvl="1"/>
            <a:endParaRPr lang="en-US" dirty="0"/>
          </a:p>
          <a:p>
            <a:pPr lvl="0"/>
            <a:r>
              <a:rPr lang="en-US" dirty="0"/>
              <a:t>The TF is also supported by Cal TF staff who facilitate the technical review process and maintain a website  of Cal TF materials and TF recommendations.</a:t>
            </a:r>
          </a:p>
          <a:p>
            <a:pPr>
              <a:lnSpc>
                <a:spcPct val="110000"/>
              </a:lnSpc>
              <a:spcBef>
                <a:spcPts val="643"/>
              </a:spcBef>
              <a:buSzPct val="120000"/>
            </a:pPr>
            <a:endParaRPr lang="en-US" sz="2200" dirty="0">
              <a:solidFill>
                <a:srgbClr val="141313"/>
              </a:solidFil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5D742C-688D-4DB5-939F-8AEE1CF531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55740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800" dirty="0"/>
              <a:t>This is the California eTRM not to be confused with other uses of the term. </a:t>
            </a:r>
          </a:p>
          <a:p>
            <a:endParaRPr lang="en-US" sz="1800" dirty="0"/>
          </a:p>
          <a:p>
            <a:r>
              <a:rPr lang="en-US" sz="1800" b="1" dirty="0"/>
              <a:t>DEER is California’s current repository of deemed measures. </a:t>
            </a:r>
          </a:p>
          <a:p>
            <a:endParaRPr lang="en-US" sz="1800" dirty="0"/>
          </a:p>
          <a:p>
            <a:r>
              <a:rPr lang="en-US" sz="1800" dirty="0"/>
              <a:t>But it was developed in the early 1990s </a:t>
            </a:r>
          </a:p>
          <a:p>
            <a:endParaRPr lang="en-US" sz="1800" dirty="0"/>
          </a:p>
          <a:p>
            <a:r>
              <a:rPr lang="en-US" sz="1800" dirty="0"/>
              <a:t>and has been added onto as the needs have grown</a:t>
            </a:r>
          </a:p>
          <a:p>
            <a:endParaRPr lang="en-US" sz="1800" dirty="0"/>
          </a:p>
          <a:p>
            <a:r>
              <a:rPr lang="en-US" sz="1800" dirty="0"/>
              <a:t>But has never been completely overhauled</a:t>
            </a:r>
          </a:p>
          <a:p>
            <a:endParaRPr lang="en-US" sz="1800" dirty="0"/>
          </a:p>
          <a:p>
            <a:r>
              <a:rPr lang="en-US" sz="1800" dirty="0"/>
              <a:t>As a result, it is very difficult to find information</a:t>
            </a:r>
          </a:p>
          <a:p>
            <a:endParaRPr lang="en-US" sz="1800" dirty="0"/>
          </a:p>
          <a:p>
            <a:r>
              <a:rPr lang="en-US" sz="1800" b="1" dirty="0"/>
              <a:t>eTRM will us relational database structure which will link the different data elements together (savings, NTG, EUL, </a:t>
            </a:r>
            <a:r>
              <a:rPr lang="en-US" sz="1800" b="1" dirty="0" err="1"/>
              <a:t>etc</a:t>
            </a:r>
            <a:r>
              <a:rPr lang="en-US" sz="1800" b="1" dirty="0"/>
              <a:t>)</a:t>
            </a:r>
          </a:p>
          <a:p>
            <a:endParaRPr lang="en-US" sz="1800" dirty="0"/>
          </a:p>
          <a:p>
            <a:r>
              <a:rPr lang="en-US" sz="1800" dirty="0"/>
              <a:t>And allow us to present supporting information like calculations and references</a:t>
            </a:r>
          </a:p>
          <a:p>
            <a:endParaRPr lang="en-US" sz="1800" dirty="0"/>
          </a:p>
          <a:p>
            <a:r>
              <a:rPr lang="en-US" sz="1800" dirty="0"/>
              <a:t>It will also have workflow functions so developers can input measures, run them through their QA QC processes then send to the CPUC and EAR teams for their reviews</a:t>
            </a:r>
          </a:p>
          <a:p>
            <a:endParaRPr lang="en-US" sz="1800" dirty="0"/>
          </a:p>
          <a:p>
            <a:r>
              <a:rPr lang="en-US" sz="1800" b="1" dirty="0"/>
              <a:t>Cal TF is in the middle of consolidating all of the IOU and POU measures into single, statewide consistent measures</a:t>
            </a:r>
          </a:p>
          <a:p>
            <a:endParaRPr lang="en-US" sz="1800" dirty="0"/>
          </a:p>
          <a:p>
            <a:r>
              <a:rPr lang="en-US" sz="1800" dirty="0"/>
              <a:t>They will populate the eTRM and be available by mid-January</a:t>
            </a:r>
          </a:p>
          <a:p>
            <a:endParaRPr lang="en-US" sz="1800" dirty="0"/>
          </a:p>
          <a:p>
            <a:r>
              <a:rPr lang="en-US" sz="1800" dirty="0"/>
              <a:t>Once adopted, a measure currently only available in one service territory will be available statewide</a:t>
            </a:r>
          </a:p>
          <a:p>
            <a:endParaRPr lang="en-US" sz="1800" cap="all" baseline="0" dirty="0"/>
          </a:p>
          <a:p>
            <a:r>
              <a:rPr lang="en-US" sz="1800" b="1" cap="all" baseline="0" dirty="0"/>
              <a:t>One caveat,</a:t>
            </a:r>
            <a:r>
              <a:rPr lang="en-US" sz="1800" b="1" dirty="0"/>
              <a:t> the utilities have the final say as to whether a measure is accepted in their service territories.</a:t>
            </a:r>
          </a:p>
          <a:p>
            <a:r>
              <a:rPr lang="en-US" sz="1800" dirty="0"/>
              <a:t>For instance, there are some measures that the POUs rebate but the IOUs don’t.</a:t>
            </a:r>
          </a:p>
          <a:p>
            <a:r>
              <a:rPr lang="en-US" sz="1800" dirty="0"/>
              <a:t>Need to work out where this is communicated</a:t>
            </a:r>
          </a:p>
          <a:p>
            <a:endParaRPr lang="en-US" sz="1800" dirty="0"/>
          </a:p>
          <a:p>
            <a:r>
              <a:rPr lang="en-US" sz="1800" dirty="0"/>
              <a:t>Measure Consolidation fulfills an old CPUC mandate to make measures statewide.</a:t>
            </a:r>
          </a:p>
          <a:p>
            <a:endParaRPr lang="en-US" sz="1800" dirty="0"/>
          </a:p>
          <a:p>
            <a:r>
              <a:rPr lang="en-US" sz="1800" dirty="0"/>
              <a:t>The time is ripe for a SW eTRM since we are transitioning to statewide and SW 3P programs.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5D742C-688D-4DB5-939F-8AEE1CF531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4557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Phase 2 Workpapers – 3.2.5 D11 decision –</a:t>
            </a:r>
            <a:r>
              <a:rPr lang="en-US" baseline="0" dirty="0"/>
              <a:t> Non-DEER Measures not already identified as HIMs previously. How do we define HIM going forward? Do due diligence of phase 1 and phase 2.  If &gt; 1%, it’s HIM. </a:t>
            </a:r>
          </a:p>
          <a:p>
            <a:endParaRPr lang="en-US" baseline="0" dirty="0"/>
          </a:p>
          <a:p>
            <a:r>
              <a:rPr lang="en-US" baseline="0" dirty="0"/>
              <a:t>SDGE – WP approvals not necessarily needed at RFP contract award.</a:t>
            </a:r>
          </a:p>
          <a:p>
            <a:r>
              <a:rPr lang="en-US" dirty="0"/>
              <a:t>Statewide Programs – IOUs are different. Lead IOU will dictate</a:t>
            </a:r>
            <a:r>
              <a:rPr lang="en-US" baseline="0" dirty="0"/>
              <a:t> requirements.</a:t>
            </a:r>
            <a:endParaRPr lang="en-US" dirty="0"/>
          </a:p>
          <a:p>
            <a:r>
              <a:rPr lang="en-US" dirty="0"/>
              <a:t>SCG – Want approved workpaper before 3</a:t>
            </a:r>
            <a:r>
              <a:rPr lang="en-US" baseline="30000" dirty="0"/>
              <a:t>rd</a:t>
            </a:r>
            <a:r>
              <a:rPr lang="en-US" dirty="0"/>
              <a:t> parties offer in programs</a:t>
            </a:r>
          </a:p>
          <a:p>
            <a:endParaRPr lang="en-US" dirty="0"/>
          </a:p>
          <a:p>
            <a:r>
              <a:rPr lang="en-US" dirty="0"/>
              <a:t>RFP,</a:t>
            </a:r>
            <a:r>
              <a:rPr lang="en-US" baseline="0" dirty="0"/>
              <a:t> Award, Launch – Timelines are different.</a:t>
            </a:r>
            <a:endParaRPr lang="en-US" dirty="0"/>
          </a:p>
          <a:p>
            <a:endParaRPr lang="en-US" dirty="0"/>
          </a:p>
          <a:p>
            <a:r>
              <a:rPr lang="en-US" dirty="0"/>
              <a:t>SCG &amp; SCE – RFP submittal</a:t>
            </a:r>
          </a:p>
          <a:p>
            <a:r>
              <a:rPr lang="en-US" dirty="0"/>
              <a:t>SDGE &amp; PGE – Launch, provided</a:t>
            </a:r>
            <a:r>
              <a:rPr lang="en-US" baseline="0" dirty="0"/>
              <a:t> that majority</a:t>
            </a:r>
            <a:endParaRPr lang="en-US" dirty="0"/>
          </a:p>
          <a:p>
            <a:endParaRPr lang="en-US" dirty="0"/>
          </a:p>
          <a:p>
            <a:r>
              <a:rPr lang="en-US" sz="1200" kern="1200" dirty="0">
                <a:solidFill>
                  <a:schemeClr val="tx1"/>
                </a:solidFill>
                <a:effectLst/>
                <a:latin typeface="+mn-lt"/>
                <a:ea typeface="+mn-ea"/>
                <a:cs typeface="+mn-cs"/>
              </a:rPr>
              <a:t>SCE &amp; SCG: Solicitation respondents must use approved WP and/or DEER values to justify energy efficiency savings in their proposal.   In the RFA stage, SCE and SCG may consider abstracts with non-approved workpapers (WPs) or WP updates that are currently in process. These RFA proposals will be reviewed on a case-by-case basis.</a:t>
            </a:r>
          </a:p>
          <a:p>
            <a:r>
              <a:rPr lang="en-US" sz="1200" kern="1200" dirty="0">
                <a:solidFill>
                  <a:schemeClr val="tx1"/>
                </a:solidFill>
                <a:effectLst/>
                <a:latin typeface="+mn-lt"/>
                <a:ea typeface="+mn-ea"/>
                <a:cs typeface="+mn-cs"/>
              </a:rPr>
              <a:t>WPs need to be approved by the CPUC prior to an RFP proposal being submitted.</a:t>
            </a:r>
          </a:p>
          <a:p>
            <a:r>
              <a:rPr lang="en-US" sz="1200" kern="1200" dirty="0">
                <a:solidFill>
                  <a:schemeClr val="tx1"/>
                </a:solidFill>
                <a:effectLst/>
                <a:latin typeface="+mn-lt"/>
                <a:ea typeface="+mn-ea"/>
                <a:cs typeface="+mn-cs"/>
              </a:rPr>
              <a:t>SCE and SCG will not contract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Parties without CPUC approved WPs.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PG&amp;E &amp; SDG&amp;E: Solicitation respondents must use approved WP and/or DEER values to justify energy efficiency savings at the time of program launch.   In the RFA and RFP stage, PG&amp;E and SDG&amp;E may consider abstracts with non-approved workpapers (WPs) or WP updates that are currently in process. These RFA &amp; RFP proposals will be reviewed on a case-by-case basis.</a:t>
            </a:r>
          </a:p>
          <a:p>
            <a:r>
              <a:rPr lang="en-US" sz="1200" kern="1200" dirty="0">
                <a:solidFill>
                  <a:schemeClr val="tx1"/>
                </a:solidFill>
                <a:effectLst/>
                <a:latin typeface="+mn-lt"/>
                <a:ea typeface="+mn-ea"/>
                <a:cs typeface="+mn-cs"/>
              </a:rPr>
              <a:t>WPs need to be approved by the CPUC prior to program launch. If there are new measures/WPs, the program CET and savings cannot be primarily dependent of these measures due to the timing of the WP final CPUC disposition.</a:t>
            </a:r>
          </a:p>
          <a:p>
            <a:r>
              <a:rPr lang="en-US" sz="1200" kern="1200" dirty="0">
                <a:solidFill>
                  <a:schemeClr val="tx1"/>
                </a:solidFill>
                <a:effectLst/>
                <a:latin typeface="+mn-lt"/>
                <a:ea typeface="+mn-ea"/>
                <a:cs typeface="+mn-cs"/>
              </a:rPr>
              <a:t> Per 11/7/18 Statewide Meeting</a:t>
            </a:r>
          </a:p>
          <a:p>
            <a:endParaRPr lang="en-US" dirty="0"/>
          </a:p>
        </p:txBody>
      </p:sp>
      <p:sp>
        <p:nvSpPr>
          <p:cNvPr id="4" name="Slide Number Placeholder 3"/>
          <p:cNvSpPr>
            <a:spLocks noGrp="1"/>
          </p:cNvSpPr>
          <p:nvPr>
            <p:ph type="sldNum" sz="quarter" idx="10"/>
          </p:nvPr>
        </p:nvSpPr>
        <p:spPr/>
        <p:txBody>
          <a:bodyPr/>
          <a:lstStyle/>
          <a:p>
            <a:fld id="{920C8EF3-0A66-43AA-9F5A-CD3BB4A2275F}" type="slidenum">
              <a:rPr lang="en-US" smtClean="0"/>
              <a:t>80</a:t>
            </a:fld>
            <a:endParaRPr lang="en-US" dirty="0"/>
          </a:p>
        </p:txBody>
      </p:sp>
    </p:spTree>
    <p:extLst>
      <p:ext uri="{BB962C8B-B14F-4D97-AF65-F5344CB8AC3E}">
        <p14:creationId xmlns:p14="http://schemas.microsoft.com/office/powerpoint/2010/main" val="4340525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number of policy objectives that the eTRM will fulfill </a:t>
            </a:r>
          </a:p>
          <a:p>
            <a:endParaRPr lang="en-US" dirty="0"/>
          </a:p>
          <a:p>
            <a:r>
              <a:rPr lang="en-US" dirty="0"/>
              <a:t>The big one is that since 2012 the Commission has wanted to see statewide measures instead of individual IOU measures. </a:t>
            </a:r>
          </a:p>
          <a:p>
            <a:r>
              <a:rPr lang="en-US" dirty="0"/>
              <a:t>This has come up a few times</a:t>
            </a:r>
          </a:p>
          <a:p>
            <a:endParaRPr lang="en-US" dirty="0"/>
          </a:p>
          <a:p>
            <a:r>
              <a:rPr lang="en-US" dirty="0"/>
              <a:t>The Commission has also asked for:</a:t>
            </a:r>
          </a:p>
          <a:p>
            <a:endParaRPr lang="en-US" dirty="0"/>
          </a:p>
          <a:p>
            <a:pPr defTabSz="907633">
              <a:defRPr/>
            </a:pPr>
            <a:r>
              <a:rPr lang="en-US" dirty="0"/>
              <a:t>Transparency of ex ante values</a:t>
            </a:r>
          </a:p>
          <a:p>
            <a:endParaRPr lang="en-US" dirty="0"/>
          </a:p>
          <a:p>
            <a:r>
              <a:rPr lang="en-US" dirty="0"/>
              <a:t>A common platform for measures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5D742C-688D-4DB5-939F-8AEE1CF531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84797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800" dirty="0"/>
              <a:t>Numerous benefits of the eTRM.</a:t>
            </a:r>
          </a:p>
          <a:p>
            <a:endParaRPr lang="en-US" sz="1800" dirty="0"/>
          </a:p>
          <a:p>
            <a:r>
              <a:rPr lang="en-US" sz="1800" dirty="0"/>
              <a:t>This is an overview of the benefits and I’ll break them down by user type in subsequent slides.</a:t>
            </a:r>
          </a:p>
          <a:p>
            <a:endParaRPr lang="en-US" sz="1800" dirty="0"/>
          </a:p>
          <a:p>
            <a:r>
              <a:rPr lang="en-US" sz="1800" b="1" dirty="0"/>
              <a:t>All Measures are Fully Documented and Reproducible</a:t>
            </a:r>
            <a:endParaRPr lang="en-US" sz="1800" dirty="0"/>
          </a:p>
          <a:p>
            <a:pPr lvl="0"/>
            <a:endParaRPr lang="en-US" sz="1800" dirty="0"/>
          </a:p>
          <a:p>
            <a:pPr lvl="0"/>
            <a:r>
              <a:rPr lang="en-US" sz="1800" dirty="0"/>
              <a:t>Part of the measure consolidation process has been </a:t>
            </a:r>
            <a:r>
              <a:rPr lang="en-US" sz="1800" dirty="0">
                <a:solidFill>
                  <a:srgbClr val="FF0000"/>
                </a:solidFill>
              </a:rPr>
              <a:t>to </a:t>
            </a:r>
            <a:r>
              <a:rPr lang="en-US" sz="1800" dirty="0">
                <a:solidFill>
                  <a:srgbClr val="FF0000"/>
                </a:solidFill>
                <a:highlight>
                  <a:srgbClr val="FFFF00"/>
                </a:highlight>
              </a:rPr>
              <a:t>harmonize </a:t>
            </a:r>
            <a:r>
              <a:rPr lang="en-US" sz="1800" dirty="0">
                <a:solidFill>
                  <a:srgbClr val="FF0000"/>
                </a:solidFill>
              </a:rPr>
              <a:t>the </a:t>
            </a:r>
            <a:r>
              <a:rPr lang="en-US" sz="1800" dirty="0"/>
              <a:t>text documents so they clear, complete and easy to understand</a:t>
            </a:r>
          </a:p>
          <a:p>
            <a:pPr lvl="0"/>
            <a:endParaRPr lang="en-US" sz="1800" dirty="0"/>
          </a:p>
          <a:p>
            <a:pPr lvl="0"/>
            <a:r>
              <a:rPr lang="en-US" sz="1800" dirty="0"/>
              <a:t>We’ve also tracked down all of the documents for the citations so you’ll have the actual document in the eTRM</a:t>
            </a:r>
          </a:p>
          <a:p>
            <a:pPr lvl="0"/>
            <a:endParaRPr lang="en-US" sz="1800" dirty="0"/>
          </a:p>
          <a:p>
            <a:pPr lvl="0"/>
            <a:r>
              <a:rPr lang="en-US" sz="1800" dirty="0"/>
              <a:t>Our editor took pains to make the language clear and also identified areas that needed support or explanation</a:t>
            </a:r>
          </a:p>
          <a:p>
            <a:pPr lvl="1"/>
            <a:endParaRPr lang="en-US" sz="1800" dirty="0"/>
          </a:p>
          <a:p>
            <a:r>
              <a:rPr lang="en-US" sz="1800" b="1" dirty="0"/>
              <a:t>Automates Measure Updates when Inputs Change—Weather Files, Code Updates, Etc.  </a:t>
            </a:r>
          </a:p>
          <a:p>
            <a:pPr lvl="0"/>
            <a:r>
              <a:rPr lang="en-US" sz="1800" dirty="0"/>
              <a:t>Because it’s relational database, you can update a value or table and it will cascade down to every use of that value</a:t>
            </a:r>
          </a:p>
          <a:p>
            <a:pPr lvl="1"/>
            <a:endParaRPr lang="en-US" sz="1800" b="1" dirty="0"/>
          </a:p>
          <a:p>
            <a:r>
              <a:rPr lang="en-US" sz="1800" b="1" dirty="0"/>
              <a:t>Clear and Documented Workflow Management</a:t>
            </a:r>
          </a:p>
          <a:p>
            <a:pPr lvl="0"/>
            <a:endParaRPr lang="en-US" sz="1800" dirty="0"/>
          </a:p>
          <a:p>
            <a:pPr lvl="0"/>
            <a:r>
              <a:rPr lang="en-US" sz="1800" dirty="0"/>
              <a:t>Behind the scenes, there will be functionality for developing measures</a:t>
            </a:r>
          </a:p>
          <a:p>
            <a:pPr lvl="0"/>
            <a:endParaRPr lang="en-US" sz="1800" dirty="0"/>
          </a:p>
          <a:p>
            <a:pPr lvl="0"/>
            <a:r>
              <a:rPr lang="en-US" sz="1800" dirty="0"/>
              <a:t>The QA QC requirements will be baked in with roles for peer reviewer and manager review/approval</a:t>
            </a:r>
          </a:p>
          <a:p>
            <a:pPr lvl="0"/>
            <a:endParaRPr lang="en-US" sz="1800" dirty="0"/>
          </a:p>
          <a:p>
            <a:pPr lvl="0"/>
            <a:r>
              <a:rPr lang="en-US" sz="1800" dirty="0"/>
              <a:t>There will also be the ability for the CPUC staff and their EAR team to conduct their reviews</a:t>
            </a:r>
          </a:p>
          <a:p>
            <a:pPr lvl="0"/>
            <a:endParaRPr lang="en-US" sz="1800" dirty="0"/>
          </a:p>
          <a:p>
            <a:pPr lvl="0"/>
            <a:r>
              <a:rPr lang="en-US" sz="1800" dirty="0"/>
              <a:t>When the measure is fully approved, it will be published so it can be viewed and used.</a:t>
            </a:r>
          </a:p>
          <a:p>
            <a:pPr lvl="1"/>
            <a:endParaRPr lang="en-US" sz="1800" dirty="0"/>
          </a:p>
          <a:p>
            <a:r>
              <a:rPr lang="en-US" sz="1800" b="1" dirty="0"/>
              <a:t>Generates All Key Outputs (Ex Ante Data)</a:t>
            </a:r>
            <a:endParaRPr lang="en-US" sz="1800" dirty="0"/>
          </a:p>
          <a:p>
            <a:endParaRPr lang="en-US" sz="1800" dirty="0"/>
          </a:p>
          <a:p>
            <a:r>
              <a:rPr lang="en-US" sz="1800" dirty="0"/>
              <a:t>The current measure updating process is very resource intensive. </a:t>
            </a:r>
          </a:p>
          <a:p>
            <a:endParaRPr lang="en-US" sz="1800" dirty="0"/>
          </a:p>
          <a:p>
            <a:r>
              <a:rPr lang="en-US" sz="1800" dirty="0"/>
              <a:t>The updates happen in DEER</a:t>
            </a:r>
          </a:p>
          <a:p>
            <a:endParaRPr lang="en-US" sz="1800" dirty="0"/>
          </a:p>
          <a:p>
            <a:r>
              <a:rPr lang="en-US" sz="1800" dirty="0"/>
              <a:t>Then the IOUs have to comb through their work papers to change those parameters in their documents.</a:t>
            </a:r>
          </a:p>
          <a:p>
            <a:endParaRPr lang="en-US" sz="1800" dirty="0"/>
          </a:p>
          <a:p>
            <a:r>
              <a:rPr lang="en-US" sz="1800" dirty="0"/>
              <a:t>The eTRM will replace the individual IOU work papers</a:t>
            </a:r>
          </a:p>
          <a:p>
            <a:endParaRPr lang="en-US" sz="1800" dirty="0"/>
          </a:p>
          <a:p>
            <a:r>
              <a:rPr lang="en-US" sz="1800" dirty="0"/>
              <a:t>So the EAR team will be able to make the changes directly in the eTRM, it will effectively be making them for all the IOUs</a:t>
            </a:r>
          </a:p>
          <a:p>
            <a:endParaRPr lang="en-US" sz="1800" dirty="0"/>
          </a:p>
          <a:p>
            <a:r>
              <a:rPr lang="en-US" sz="1800" dirty="0"/>
              <a:t>The utilities will be able to access the updated information directly from eTRM through APIs that link the data to the utility reporting systems</a:t>
            </a:r>
          </a:p>
          <a:p>
            <a:endParaRPr lang="en-US" sz="1800" b="1" dirty="0"/>
          </a:p>
          <a:p>
            <a:r>
              <a:rPr lang="en-US" sz="1800" b="1" dirty="0"/>
              <a:t>Differential Access</a:t>
            </a:r>
          </a:p>
          <a:p>
            <a:endParaRPr lang="en-US" sz="1800" dirty="0"/>
          </a:p>
          <a:p>
            <a:r>
              <a:rPr lang="en-US" sz="1800" dirty="0"/>
              <a:t>I’ve alluded to this in a few places</a:t>
            </a:r>
          </a:p>
          <a:p>
            <a:endParaRPr lang="en-US" sz="1800" dirty="0"/>
          </a:p>
          <a:p>
            <a:r>
              <a:rPr lang="en-US" sz="1800" dirty="0"/>
              <a:t>There will be access levels for the different roles like</a:t>
            </a:r>
          </a:p>
          <a:p>
            <a:endParaRPr lang="en-US" sz="1800" dirty="0"/>
          </a:p>
          <a:p>
            <a:r>
              <a:rPr lang="en-US" sz="1800" dirty="0"/>
              <a:t>Members of the industry/public who just want to view the measure data</a:t>
            </a:r>
          </a:p>
          <a:p>
            <a:endParaRPr lang="en-US" sz="1800" dirty="0"/>
          </a:p>
          <a:p>
            <a:r>
              <a:rPr lang="en-US" sz="1800" dirty="0"/>
              <a:t>Engineering firms who are hired to develop measures</a:t>
            </a:r>
          </a:p>
          <a:p>
            <a:endParaRPr lang="en-US" sz="1800" dirty="0"/>
          </a:p>
          <a:p>
            <a:r>
              <a:rPr lang="en-US" sz="1800" dirty="0"/>
              <a:t>Cal TF staff who have to administer the system</a:t>
            </a:r>
          </a:p>
          <a:p>
            <a:endParaRPr lang="en-US" sz="1800" dirty="0"/>
          </a:p>
          <a:p>
            <a:r>
              <a:rPr lang="en-US" sz="1800" dirty="0"/>
              <a:t>Some IOU staff will likely have roles similar to the Cal TF staff so they can track progress of measures</a:t>
            </a:r>
          </a:p>
          <a:p>
            <a:endParaRPr lang="en-US" sz="1800" dirty="0"/>
          </a:p>
          <a:p>
            <a:r>
              <a:rPr lang="en-US" sz="1800" dirty="0"/>
              <a:t>CPUC staff and their EAR consultants will have review and approval rights.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5D742C-688D-4DB5-939F-8AEE1CF531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62544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Slightly repetitive. This re-states the value proposition for program designers/implementers.</a:t>
            </a:r>
          </a:p>
          <a:p>
            <a:endParaRPr lang="en-US" dirty="0"/>
          </a:p>
          <a:p>
            <a:r>
              <a:rPr lang="en-US" b="1" dirty="0"/>
              <a:t>Statewide Applicability &amp; Consistency</a:t>
            </a:r>
          </a:p>
          <a:p>
            <a:pPr lvl="0"/>
            <a:r>
              <a:rPr lang="en-US" dirty="0"/>
              <a:t>No gaps in utility service territories or climate zones</a:t>
            </a:r>
          </a:p>
          <a:p>
            <a:pPr lvl="0"/>
            <a:endParaRPr lang="en-US" dirty="0"/>
          </a:p>
          <a:p>
            <a:pPr lvl="0"/>
            <a:r>
              <a:rPr lang="en-US" dirty="0"/>
              <a:t>The measure offerings are consistent statewide: we’ve harmonized the baselines and measure definitions, units, methods, adjustment factors, etc.</a:t>
            </a:r>
          </a:p>
          <a:p>
            <a:pPr lvl="0"/>
            <a:endParaRPr lang="en-US" dirty="0"/>
          </a:p>
          <a:p>
            <a:pPr lvl="0"/>
            <a:r>
              <a:rPr lang="en-US" dirty="0"/>
              <a:t>I’ll also mention here that the POUs are on board with the eTRM so the measures extend all the way across the state</a:t>
            </a:r>
          </a:p>
          <a:p>
            <a:pPr lvl="0"/>
            <a:endParaRPr lang="en-US" dirty="0"/>
          </a:p>
          <a:p>
            <a:pPr lvl="0"/>
            <a:r>
              <a:rPr lang="en-US" dirty="0"/>
              <a:t>We’ve created statewide naming conventions</a:t>
            </a:r>
          </a:p>
          <a:p>
            <a:pPr lvl="0"/>
            <a:endParaRPr lang="en-US" dirty="0"/>
          </a:p>
          <a:p>
            <a:pPr lvl="0"/>
            <a:r>
              <a:rPr lang="en-US" dirty="0"/>
              <a:t>This will be essential for third-parties to effectively design and implement an increasing share of the EE portfolio</a:t>
            </a:r>
          </a:p>
          <a:p>
            <a:pPr lvl="1"/>
            <a:endParaRPr lang="en-US" dirty="0"/>
          </a:p>
          <a:p>
            <a:r>
              <a:rPr lang="en-US" b="1" dirty="0"/>
              <a:t>Transparent and Fully Documented</a:t>
            </a:r>
          </a:p>
          <a:p>
            <a:r>
              <a:rPr lang="en-US" b="0" dirty="0"/>
              <a:t>I mentioned in the last slide that the eTRM is a relational database so all of the values like NTG and EUL are linked together</a:t>
            </a:r>
          </a:p>
          <a:p>
            <a:endParaRPr lang="en-US" b="0" dirty="0"/>
          </a:p>
          <a:p>
            <a:r>
              <a:rPr lang="en-US" b="0" dirty="0"/>
              <a:t>The sources are linked and actual documents provided</a:t>
            </a:r>
          </a:p>
          <a:p>
            <a:endParaRPr lang="en-US" b="0" dirty="0"/>
          </a:p>
          <a:p>
            <a:r>
              <a:rPr lang="en-US" b="0" dirty="0"/>
              <a:t>It’s important to note that through the measure consolidation process, we’ve taken great care to create c</a:t>
            </a:r>
            <a:r>
              <a:rPr lang="en-US" dirty="0"/>
              <a:t>lear, concise explanations of impact and cost analyses and key measure information</a:t>
            </a:r>
          </a:p>
          <a:p>
            <a:pPr lvl="1"/>
            <a:endParaRPr lang="en-US" sz="1300" dirty="0"/>
          </a:p>
          <a:p>
            <a:r>
              <a:rPr lang="en-US" b="1" dirty="0"/>
              <a:t>Easily Accessible</a:t>
            </a:r>
          </a:p>
          <a:p>
            <a:r>
              <a:rPr lang="en-US" b="0" dirty="0"/>
              <a:t>It will be available via the web </a:t>
            </a:r>
          </a:p>
          <a:p>
            <a:r>
              <a:rPr lang="en-US" b="0" dirty="0"/>
              <a:t>Have a u</a:t>
            </a:r>
            <a:r>
              <a:rPr lang="en-US" dirty="0"/>
              <a:t>ser-friendly interface</a:t>
            </a:r>
          </a:p>
          <a:p>
            <a:r>
              <a:rPr lang="en-US" dirty="0"/>
              <a:t>All measure values/information, review disposition, etc. in a single platform so you won’t have to search through multiple documents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5D742C-688D-4DB5-939F-8AEE1CF531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6591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Phase 2 Workpapers – 3.2.5 D11 decision –</a:t>
            </a:r>
            <a:r>
              <a:rPr lang="en-US" baseline="0" dirty="0"/>
              <a:t> Non-DEER Measures not already identified as HIMs previously. How do we define HIM going forward? Do due diligence of phase 1 and phase 2.  If &gt; 1%, it’s HIM. </a:t>
            </a:r>
          </a:p>
          <a:p>
            <a:endParaRPr lang="en-US" baseline="0" dirty="0"/>
          </a:p>
          <a:p>
            <a:r>
              <a:rPr lang="en-US" baseline="0" dirty="0"/>
              <a:t>SDGE – WP approvals not necessarily needed at RFP contract award.</a:t>
            </a:r>
          </a:p>
          <a:p>
            <a:r>
              <a:rPr lang="en-US" dirty="0"/>
              <a:t>Statewide Programs – IOUs are different. Lead IOU will dictate</a:t>
            </a:r>
            <a:r>
              <a:rPr lang="en-US" baseline="0" dirty="0"/>
              <a:t> requirements.</a:t>
            </a:r>
            <a:endParaRPr lang="en-US" dirty="0"/>
          </a:p>
          <a:p>
            <a:r>
              <a:rPr lang="en-US" dirty="0"/>
              <a:t>SCG – Want approved workpaper before 3</a:t>
            </a:r>
            <a:r>
              <a:rPr lang="en-US" baseline="30000" dirty="0"/>
              <a:t>rd</a:t>
            </a:r>
            <a:r>
              <a:rPr lang="en-US" dirty="0"/>
              <a:t> parties offer in programs</a:t>
            </a:r>
          </a:p>
          <a:p>
            <a:endParaRPr lang="en-US" dirty="0"/>
          </a:p>
          <a:p>
            <a:r>
              <a:rPr lang="en-US" dirty="0"/>
              <a:t>RFP,</a:t>
            </a:r>
            <a:r>
              <a:rPr lang="en-US" baseline="0" dirty="0"/>
              <a:t> Award, Launch – Timelines are different.</a:t>
            </a:r>
            <a:endParaRPr lang="en-US" dirty="0"/>
          </a:p>
          <a:p>
            <a:endParaRPr lang="en-US" dirty="0"/>
          </a:p>
          <a:p>
            <a:r>
              <a:rPr lang="en-US" dirty="0"/>
              <a:t>SCG &amp; SCE – RFP submittal</a:t>
            </a:r>
          </a:p>
          <a:p>
            <a:r>
              <a:rPr lang="en-US" dirty="0"/>
              <a:t>SDGE &amp; PGE – Launch, provided</a:t>
            </a:r>
            <a:r>
              <a:rPr lang="en-US" baseline="0" dirty="0"/>
              <a:t> that majority</a:t>
            </a:r>
            <a:endParaRPr lang="en-US" dirty="0"/>
          </a:p>
          <a:p>
            <a:endParaRPr lang="en-US" dirty="0"/>
          </a:p>
          <a:p>
            <a:r>
              <a:rPr lang="en-US" sz="1200" kern="1200" dirty="0">
                <a:solidFill>
                  <a:schemeClr val="tx1"/>
                </a:solidFill>
                <a:effectLst/>
                <a:latin typeface="+mn-lt"/>
                <a:ea typeface="+mn-ea"/>
                <a:cs typeface="+mn-cs"/>
              </a:rPr>
              <a:t>SCE &amp; SCG: Solicitation respondents must use approved WP and/or DEER values to justify energy efficiency savings in their proposal.   In the RFA stage, SCE and SCG may consider abstracts with non-approved workpapers (WPs) or WP updates that are currently in process. These RFA proposals will be reviewed on a case-by-case basis.</a:t>
            </a:r>
          </a:p>
          <a:p>
            <a:r>
              <a:rPr lang="en-US" sz="1200" kern="1200" dirty="0">
                <a:solidFill>
                  <a:schemeClr val="tx1"/>
                </a:solidFill>
                <a:effectLst/>
                <a:latin typeface="+mn-lt"/>
                <a:ea typeface="+mn-ea"/>
                <a:cs typeface="+mn-cs"/>
              </a:rPr>
              <a:t>WPs need to be approved by the CPUC prior to an RFP proposal being submitted.</a:t>
            </a:r>
          </a:p>
          <a:p>
            <a:r>
              <a:rPr lang="en-US" sz="1200" kern="1200" dirty="0">
                <a:solidFill>
                  <a:schemeClr val="tx1"/>
                </a:solidFill>
                <a:effectLst/>
                <a:latin typeface="+mn-lt"/>
                <a:ea typeface="+mn-ea"/>
                <a:cs typeface="+mn-cs"/>
              </a:rPr>
              <a:t>SCE and SCG will not contract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Parties without CPUC approved WPs.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PG&amp;E &amp; SDG&amp;E: Solicitation respondents must use approved WP and/or DEER values to justify energy efficiency savings at the time of program launch.   In the RFA and RFP stage, PG&amp;E and SDG&amp;E may consider abstracts with non-approved workpapers (WPs) or WP updates that are currently in process. These RFA &amp; RFP proposals will be reviewed on a case-by-case basis.</a:t>
            </a:r>
          </a:p>
          <a:p>
            <a:r>
              <a:rPr lang="en-US" sz="1200" kern="1200" dirty="0">
                <a:solidFill>
                  <a:schemeClr val="tx1"/>
                </a:solidFill>
                <a:effectLst/>
                <a:latin typeface="+mn-lt"/>
                <a:ea typeface="+mn-ea"/>
                <a:cs typeface="+mn-cs"/>
              </a:rPr>
              <a:t>WPs need to be approved by the CPUC prior to program launch. If there are new measures/WPs, the program CET and savings cannot be primarily dependent of these measures due to the timing of the WP final CPUC disposition.</a:t>
            </a:r>
          </a:p>
          <a:p>
            <a:r>
              <a:rPr lang="en-US" sz="1200" kern="1200" dirty="0">
                <a:solidFill>
                  <a:schemeClr val="tx1"/>
                </a:solidFill>
                <a:effectLst/>
                <a:latin typeface="+mn-lt"/>
                <a:ea typeface="+mn-ea"/>
                <a:cs typeface="+mn-cs"/>
              </a:rPr>
              <a:t> Per 11/7/18 Statewide Meeting</a:t>
            </a:r>
          </a:p>
          <a:p>
            <a:endParaRPr lang="en-US" dirty="0"/>
          </a:p>
        </p:txBody>
      </p:sp>
      <p:sp>
        <p:nvSpPr>
          <p:cNvPr id="4" name="Slide Number Placeholder 3"/>
          <p:cNvSpPr>
            <a:spLocks noGrp="1"/>
          </p:cNvSpPr>
          <p:nvPr>
            <p:ph type="sldNum" sz="quarter" idx="10"/>
          </p:nvPr>
        </p:nvSpPr>
        <p:spPr/>
        <p:txBody>
          <a:bodyPr/>
          <a:lstStyle/>
          <a:p>
            <a:fld id="{920C8EF3-0A66-43AA-9F5A-CD3BB4A2275F}" type="slidenum">
              <a:rPr lang="en-US" smtClean="0"/>
              <a:t>81</a:t>
            </a:fld>
            <a:endParaRPr lang="en-US" dirty="0"/>
          </a:p>
        </p:txBody>
      </p:sp>
    </p:spTree>
    <p:extLst>
      <p:ext uri="{BB962C8B-B14F-4D97-AF65-F5344CB8AC3E}">
        <p14:creationId xmlns:p14="http://schemas.microsoft.com/office/powerpoint/2010/main" val="2777845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Phase 2 Workpapers – 3.2.5 D11 decision –</a:t>
            </a:r>
            <a:r>
              <a:rPr lang="en-US" baseline="0" dirty="0"/>
              <a:t> Non-DEER Measures not already identified as HIMs previously. How do we define HIM going forward? Do due diligence of phase 1 and phase 2.  If &gt; 1%, it’s HIM. </a:t>
            </a:r>
          </a:p>
          <a:p>
            <a:endParaRPr lang="en-US" baseline="0" dirty="0"/>
          </a:p>
          <a:p>
            <a:r>
              <a:rPr lang="en-US" baseline="0" dirty="0"/>
              <a:t>SDGE – WP approvals not necessarily needed at RFP contract award.</a:t>
            </a:r>
          </a:p>
          <a:p>
            <a:r>
              <a:rPr lang="en-US" dirty="0"/>
              <a:t>Statewide Programs – IOUs are different. Lead IOU will dictate</a:t>
            </a:r>
            <a:r>
              <a:rPr lang="en-US" baseline="0" dirty="0"/>
              <a:t> requirements.</a:t>
            </a:r>
            <a:endParaRPr lang="en-US" dirty="0"/>
          </a:p>
          <a:p>
            <a:r>
              <a:rPr lang="en-US" dirty="0"/>
              <a:t>SCG – Want approved workpaper before 3</a:t>
            </a:r>
            <a:r>
              <a:rPr lang="en-US" baseline="30000" dirty="0"/>
              <a:t>rd</a:t>
            </a:r>
            <a:r>
              <a:rPr lang="en-US" dirty="0"/>
              <a:t> parties offer in programs</a:t>
            </a:r>
          </a:p>
          <a:p>
            <a:endParaRPr lang="en-US" dirty="0"/>
          </a:p>
          <a:p>
            <a:r>
              <a:rPr lang="en-US" dirty="0"/>
              <a:t>RFP,</a:t>
            </a:r>
            <a:r>
              <a:rPr lang="en-US" baseline="0" dirty="0"/>
              <a:t> Award, Launch – Timelines are different.</a:t>
            </a:r>
            <a:endParaRPr lang="en-US" dirty="0"/>
          </a:p>
          <a:p>
            <a:endParaRPr lang="en-US" dirty="0"/>
          </a:p>
          <a:p>
            <a:r>
              <a:rPr lang="en-US" dirty="0"/>
              <a:t>SCG &amp; SCE – RFP submittal</a:t>
            </a:r>
          </a:p>
          <a:p>
            <a:r>
              <a:rPr lang="en-US" dirty="0"/>
              <a:t>SDGE &amp; PGE – Launch, provided</a:t>
            </a:r>
            <a:r>
              <a:rPr lang="en-US" baseline="0" dirty="0"/>
              <a:t> that majority</a:t>
            </a:r>
            <a:endParaRPr lang="en-US" dirty="0"/>
          </a:p>
          <a:p>
            <a:endParaRPr lang="en-US" dirty="0"/>
          </a:p>
          <a:p>
            <a:r>
              <a:rPr lang="en-US" sz="1200" kern="1200" dirty="0">
                <a:solidFill>
                  <a:schemeClr val="tx1"/>
                </a:solidFill>
                <a:effectLst/>
                <a:latin typeface="+mn-lt"/>
                <a:ea typeface="+mn-ea"/>
                <a:cs typeface="+mn-cs"/>
              </a:rPr>
              <a:t>SCE &amp; SCG: Solicitation respondents must use approved WP and/or DEER values to justify energy efficiency savings in their proposal.   In the RFA stage, SCE and SCG may consider abstracts with non-approved workpapers (WPs) or WP updates that are currently in process. These RFA proposals will be reviewed on a case-by-case basis.</a:t>
            </a:r>
          </a:p>
          <a:p>
            <a:r>
              <a:rPr lang="en-US" sz="1200" kern="1200" dirty="0">
                <a:solidFill>
                  <a:schemeClr val="tx1"/>
                </a:solidFill>
                <a:effectLst/>
                <a:latin typeface="+mn-lt"/>
                <a:ea typeface="+mn-ea"/>
                <a:cs typeface="+mn-cs"/>
              </a:rPr>
              <a:t>WPs need to be approved by the CPUC prior to an RFP proposal being submitted.</a:t>
            </a:r>
          </a:p>
          <a:p>
            <a:r>
              <a:rPr lang="en-US" sz="1200" kern="1200" dirty="0">
                <a:solidFill>
                  <a:schemeClr val="tx1"/>
                </a:solidFill>
                <a:effectLst/>
                <a:latin typeface="+mn-lt"/>
                <a:ea typeface="+mn-ea"/>
                <a:cs typeface="+mn-cs"/>
              </a:rPr>
              <a:t>SCE and SCG will not contract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Parties without CPUC approved WPs.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PG&amp;E &amp; SDG&amp;E: Solicitation respondents must use approved WP and/or DEER values to justify energy efficiency savings at the time of program launch.   In the RFA and RFP stage, PG&amp;E and SDG&amp;E may consider abstracts with non-approved workpapers (WPs) or WP updates that are currently in process. These RFA &amp; RFP proposals will be reviewed on a case-by-case basis.</a:t>
            </a:r>
          </a:p>
          <a:p>
            <a:r>
              <a:rPr lang="en-US" sz="1200" kern="1200" dirty="0">
                <a:solidFill>
                  <a:schemeClr val="tx1"/>
                </a:solidFill>
                <a:effectLst/>
                <a:latin typeface="+mn-lt"/>
                <a:ea typeface="+mn-ea"/>
                <a:cs typeface="+mn-cs"/>
              </a:rPr>
              <a:t>WPs need to be approved by the CPUC prior to program launch. If there are new measures/WPs, the program CET and savings cannot be primarily dependent of these measures due to the timing of the WP final CPUC disposition.</a:t>
            </a:r>
          </a:p>
          <a:p>
            <a:r>
              <a:rPr lang="en-US" sz="1200" kern="1200" dirty="0">
                <a:solidFill>
                  <a:schemeClr val="tx1"/>
                </a:solidFill>
                <a:effectLst/>
                <a:latin typeface="+mn-lt"/>
                <a:ea typeface="+mn-ea"/>
                <a:cs typeface="+mn-cs"/>
              </a:rPr>
              <a:t> Per 11/7/18 Statewide Meeting</a:t>
            </a:r>
          </a:p>
          <a:p>
            <a:endParaRPr lang="en-US" dirty="0"/>
          </a:p>
        </p:txBody>
      </p:sp>
      <p:sp>
        <p:nvSpPr>
          <p:cNvPr id="4" name="Slide Number Placeholder 3"/>
          <p:cNvSpPr>
            <a:spLocks noGrp="1"/>
          </p:cNvSpPr>
          <p:nvPr>
            <p:ph type="sldNum" sz="quarter" idx="10"/>
          </p:nvPr>
        </p:nvSpPr>
        <p:spPr/>
        <p:txBody>
          <a:bodyPr/>
          <a:lstStyle/>
          <a:p>
            <a:fld id="{920C8EF3-0A66-43AA-9F5A-CD3BB4A2275F}" type="slidenum">
              <a:rPr lang="en-US" smtClean="0"/>
              <a:t>82</a:t>
            </a:fld>
            <a:endParaRPr lang="en-US" dirty="0"/>
          </a:p>
        </p:txBody>
      </p:sp>
    </p:spTree>
    <p:extLst>
      <p:ext uri="{BB962C8B-B14F-4D97-AF65-F5344CB8AC3E}">
        <p14:creationId xmlns:p14="http://schemas.microsoft.com/office/powerpoint/2010/main" val="2001162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SDG&amp;E</a:t>
            </a:r>
            <a:r>
              <a:rPr lang="en-US" baseline="0" dirty="0"/>
              <a:t> – Funding if already proposal awarded</a:t>
            </a:r>
          </a:p>
          <a:p>
            <a:r>
              <a:rPr lang="en-US" baseline="0" dirty="0"/>
              <a:t>PGE, SCE – Provided workpaper viability – for the purpose of ensuring a cost effective portfolio</a:t>
            </a:r>
            <a:endParaRPr lang="en-US" dirty="0"/>
          </a:p>
        </p:txBody>
      </p:sp>
      <p:sp>
        <p:nvSpPr>
          <p:cNvPr id="4" name="Slide Number Placeholder 3"/>
          <p:cNvSpPr>
            <a:spLocks noGrp="1"/>
          </p:cNvSpPr>
          <p:nvPr>
            <p:ph type="sldNum" sz="quarter" idx="10"/>
          </p:nvPr>
        </p:nvSpPr>
        <p:spPr/>
        <p:txBody>
          <a:bodyPr/>
          <a:lstStyle/>
          <a:p>
            <a:fld id="{920C8EF3-0A66-43AA-9F5A-CD3BB4A2275F}" type="slidenum">
              <a:rPr lang="en-US" smtClean="0"/>
              <a:t>83</a:t>
            </a:fld>
            <a:endParaRPr lang="en-US" dirty="0"/>
          </a:p>
        </p:txBody>
      </p:sp>
    </p:spTree>
    <p:extLst>
      <p:ext uri="{BB962C8B-B14F-4D97-AF65-F5344CB8AC3E}">
        <p14:creationId xmlns:p14="http://schemas.microsoft.com/office/powerpoint/2010/main" val="349275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0C8EF3-0A66-43AA-9F5A-CD3BB4A2275F}" type="slidenum">
              <a:rPr lang="en-US" smtClean="0"/>
              <a:t>85</a:t>
            </a:fld>
            <a:endParaRPr lang="en-US" dirty="0"/>
          </a:p>
        </p:txBody>
      </p:sp>
    </p:spTree>
    <p:extLst>
      <p:ext uri="{BB962C8B-B14F-4D97-AF65-F5344CB8AC3E}">
        <p14:creationId xmlns:p14="http://schemas.microsoft.com/office/powerpoint/2010/main" val="3647562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0C8EF3-0A66-43AA-9F5A-CD3BB4A2275F}" type="slidenum">
              <a:rPr lang="en-US" smtClean="0"/>
              <a:t>87</a:t>
            </a:fld>
            <a:endParaRPr lang="en-US" dirty="0"/>
          </a:p>
        </p:txBody>
      </p:sp>
    </p:spTree>
    <p:extLst>
      <p:ext uri="{BB962C8B-B14F-4D97-AF65-F5344CB8AC3E}">
        <p14:creationId xmlns:p14="http://schemas.microsoft.com/office/powerpoint/2010/main" val="179940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0C8EF3-0A66-43AA-9F5A-CD3BB4A2275F}" type="slidenum">
              <a:rPr lang="en-US" smtClean="0"/>
              <a:t>88</a:t>
            </a:fld>
            <a:endParaRPr lang="en-US" dirty="0"/>
          </a:p>
        </p:txBody>
      </p:sp>
    </p:spTree>
    <p:extLst>
      <p:ext uri="{BB962C8B-B14F-4D97-AF65-F5344CB8AC3E}">
        <p14:creationId xmlns:p14="http://schemas.microsoft.com/office/powerpoint/2010/main" val="3581302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4DA15-9B73-442A-83D5-BBA3148E8D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41BC69-C238-4F12-96FC-2BB5EF985E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D650A8-6371-4F06-8266-24E6ED6729DC}"/>
              </a:ext>
            </a:extLst>
          </p:cNvPr>
          <p:cNvSpPr>
            <a:spLocks noGrp="1"/>
          </p:cNvSpPr>
          <p:nvPr>
            <p:ph type="dt" sz="half" idx="10"/>
          </p:nvPr>
        </p:nvSpPr>
        <p:spPr/>
        <p:txBody>
          <a:bodyPr/>
          <a:lstStyle/>
          <a:p>
            <a:fld id="{8CB0C927-A9A6-481E-ABE0-82E9AEF5CD0A}" type="datetimeFigureOut">
              <a:rPr lang="en-US" smtClean="0"/>
              <a:t>12/11/2018</a:t>
            </a:fld>
            <a:endParaRPr lang="en-US"/>
          </a:p>
        </p:txBody>
      </p:sp>
      <p:sp>
        <p:nvSpPr>
          <p:cNvPr id="5" name="Footer Placeholder 4">
            <a:extLst>
              <a:ext uri="{FF2B5EF4-FFF2-40B4-BE49-F238E27FC236}">
                <a16:creationId xmlns:a16="http://schemas.microsoft.com/office/drawing/2014/main" id="{1C58DB79-80F6-4516-89BF-7CD2CDFDED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CFC53-CDF3-4947-828D-FEEEF0350A3F}"/>
              </a:ext>
            </a:extLst>
          </p:cNvPr>
          <p:cNvSpPr>
            <a:spLocks noGrp="1"/>
          </p:cNvSpPr>
          <p:nvPr>
            <p:ph type="sldNum" sz="quarter" idx="12"/>
          </p:nvPr>
        </p:nvSpPr>
        <p:spPr/>
        <p:txBody>
          <a:bodyPr/>
          <a:lstStyle/>
          <a:p>
            <a:fld id="{DA0DD9F7-87F6-41E6-9D22-155B7F3C4CB8}" type="slidenum">
              <a:rPr lang="en-US" smtClean="0"/>
              <a:t>‹#›</a:t>
            </a:fld>
            <a:endParaRPr lang="en-US"/>
          </a:p>
        </p:txBody>
      </p:sp>
    </p:spTree>
    <p:extLst>
      <p:ext uri="{BB962C8B-B14F-4D97-AF65-F5344CB8AC3E}">
        <p14:creationId xmlns:p14="http://schemas.microsoft.com/office/powerpoint/2010/main" val="1131495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0002C-9EB1-4873-9828-9151EFA117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3F52CF-941A-4D19-8335-31D4311B1BB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E819F3-112A-4A69-BD08-E4BA4BD56181}"/>
              </a:ext>
            </a:extLst>
          </p:cNvPr>
          <p:cNvSpPr>
            <a:spLocks noGrp="1"/>
          </p:cNvSpPr>
          <p:nvPr>
            <p:ph type="dt" sz="half" idx="10"/>
          </p:nvPr>
        </p:nvSpPr>
        <p:spPr/>
        <p:txBody>
          <a:bodyPr/>
          <a:lstStyle/>
          <a:p>
            <a:fld id="{8CB0C927-A9A6-481E-ABE0-82E9AEF5CD0A}" type="datetimeFigureOut">
              <a:rPr lang="en-US" smtClean="0"/>
              <a:t>12/11/2018</a:t>
            </a:fld>
            <a:endParaRPr lang="en-US"/>
          </a:p>
        </p:txBody>
      </p:sp>
      <p:sp>
        <p:nvSpPr>
          <p:cNvPr id="5" name="Footer Placeholder 4">
            <a:extLst>
              <a:ext uri="{FF2B5EF4-FFF2-40B4-BE49-F238E27FC236}">
                <a16:creationId xmlns:a16="http://schemas.microsoft.com/office/drawing/2014/main" id="{941052A4-F267-4237-86D8-A4DCFD8EDA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1D8D81-5FA3-466B-9584-AEAACFB5F682}"/>
              </a:ext>
            </a:extLst>
          </p:cNvPr>
          <p:cNvSpPr>
            <a:spLocks noGrp="1"/>
          </p:cNvSpPr>
          <p:nvPr>
            <p:ph type="sldNum" sz="quarter" idx="12"/>
          </p:nvPr>
        </p:nvSpPr>
        <p:spPr/>
        <p:txBody>
          <a:bodyPr/>
          <a:lstStyle/>
          <a:p>
            <a:fld id="{DA0DD9F7-87F6-41E6-9D22-155B7F3C4CB8}" type="slidenum">
              <a:rPr lang="en-US" smtClean="0"/>
              <a:t>‹#›</a:t>
            </a:fld>
            <a:endParaRPr lang="en-US"/>
          </a:p>
        </p:txBody>
      </p:sp>
    </p:spTree>
    <p:extLst>
      <p:ext uri="{BB962C8B-B14F-4D97-AF65-F5344CB8AC3E}">
        <p14:creationId xmlns:p14="http://schemas.microsoft.com/office/powerpoint/2010/main" val="2175631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8D1E9F-FE2A-43D5-94CB-BE9DFB269A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04C9FF-F054-4A5E-B3B8-06183E31953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A3F12A-FFB8-40AF-8616-B485EA4D1402}"/>
              </a:ext>
            </a:extLst>
          </p:cNvPr>
          <p:cNvSpPr>
            <a:spLocks noGrp="1"/>
          </p:cNvSpPr>
          <p:nvPr>
            <p:ph type="dt" sz="half" idx="10"/>
          </p:nvPr>
        </p:nvSpPr>
        <p:spPr/>
        <p:txBody>
          <a:bodyPr/>
          <a:lstStyle/>
          <a:p>
            <a:fld id="{8CB0C927-A9A6-481E-ABE0-82E9AEF5CD0A}" type="datetimeFigureOut">
              <a:rPr lang="en-US" smtClean="0"/>
              <a:t>12/11/2018</a:t>
            </a:fld>
            <a:endParaRPr lang="en-US"/>
          </a:p>
        </p:txBody>
      </p:sp>
      <p:sp>
        <p:nvSpPr>
          <p:cNvPr id="5" name="Footer Placeholder 4">
            <a:extLst>
              <a:ext uri="{FF2B5EF4-FFF2-40B4-BE49-F238E27FC236}">
                <a16:creationId xmlns:a16="http://schemas.microsoft.com/office/drawing/2014/main" id="{744234CA-C64E-4E3C-81F0-B8AE7D0E84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960CB5-AB79-4291-928F-3408D3C9508B}"/>
              </a:ext>
            </a:extLst>
          </p:cNvPr>
          <p:cNvSpPr>
            <a:spLocks noGrp="1"/>
          </p:cNvSpPr>
          <p:nvPr>
            <p:ph type="sldNum" sz="quarter" idx="12"/>
          </p:nvPr>
        </p:nvSpPr>
        <p:spPr/>
        <p:txBody>
          <a:bodyPr/>
          <a:lstStyle/>
          <a:p>
            <a:fld id="{DA0DD9F7-87F6-41E6-9D22-155B7F3C4CB8}" type="slidenum">
              <a:rPr lang="en-US" smtClean="0"/>
              <a:t>‹#›</a:t>
            </a:fld>
            <a:endParaRPr lang="en-US"/>
          </a:p>
        </p:txBody>
      </p:sp>
    </p:spTree>
    <p:extLst>
      <p:ext uri="{BB962C8B-B14F-4D97-AF65-F5344CB8AC3E}">
        <p14:creationId xmlns:p14="http://schemas.microsoft.com/office/powerpoint/2010/main" val="2046175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a:extLst>
              <a:ext uri="{FF2B5EF4-FFF2-40B4-BE49-F238E27FC236}">
                <a16:creationId xmlns:a16="http://schemas.microsoft.com/office/drawing/2014/main" id="{6405B06B-3D27-4A99-8C22-41D9E033A48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359B7E0-71F1-49D8-9608-6472158160C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D3F27D5E-5081-44B2-AABF-531A75B1B803}"/>
              </a:ext>
            </a:extLst>
          </p:cNvPr>
          <p:cNvSpPr>
            <a:spLocks noGrp="1" noChangeArrowheads="1"/>
          </p:cNvSpPr>
          <p:nvPr>
            <p:ph type="sldNum" sz="quarter" idx="12"/>
          </p:nvPr>
        </p:nvSpPr>
        <p:spPr>
          <a:ln/>
        </p:spPr>
        <p:txBody>
          <a:bodyPr/>
          <a:lstStyle>
            <a:lvl1pPr>
              <a:defRPr/>
            </a:lvl1pPr>
          </a:lstStyle>
          <a:p>
            <a:fld id="{93B65492-8102-4270-94A9-D766A0800F20}" type="slidenum">
              <a:rPr lang="en-US" altLang="en-US"/>
              <a:pPr/>
              <a:t>‹#›</a:t>
            </a:fld>
            <a:endParaRPr lang="en-US" altLang="en-US"/>
          </a:p>
        </p:txBody>
      </p:sp>
    </p:spTree>
    <p:extLst>
      <p:ext uri="{BB962C8B-B14F-4D97-AF65-F5344CB8AC3E}">
        <p14:creationId xmlns:p14="http://schemas.microsoft.com/office/powerpoint/2010/main" val="974139279"/>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a:t>Click to edit Master title style</a:t>
            </a:r>
          </a:p>
        </p:txBody>
      </p:sp>
      <p:sp>
        <p:nvSpPr>
          <p:cNvPr id="3" name="Content Placeholder 2"/>
          <p:cNvSpPr>
            <a:spLocks noGrp="1"/>
          </p:cNvSpPr>
          <p:nvPr>
            <p:ph idx="1"/>
          </p:nvPr>
        </p:nvSpPr>
        <p:spPr/>
        <p:txBody>
          <a:bodyPr/>
          <a:lstStyle>
            <a:lvl1pPr>
              <a:defRPr sz="2400" b="1"/>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F06F709A-AAB4-4CAE-B0DA-1F673E0435AC}"/>
              </a:ext>
            </a:extLst>
          </p:cNvPr>
          <p:cNvSpPr>
            <a:spLocks noGrp="1" noChangeArrowheads="1"/>
          </p:cNvSpPr>
          <p:nvPr>
            <p:ph type="dt" sz="half" idx="10"/>
          </p:nvPr>
        </p:nvSpPr>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945223D-1434-4FB2-B3BE-61C94A6CF790}"/>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053CFD45-710D-4D2A-B93E-74AD43C863CA}"/>
              </a:ext>
            </a:extLst>
          </p:cNvPr>
          <p:cNvSpPr>
            <a:spLocks noGrp="1" noChangeArrowheads="1"/>
          </p:cNvSpPr>
          <p:nvPr>
            <p:ph type="sldNum" sz="quarter" idx="12"/>
          </p:nvPr>
        </p:nvSpPr>
        <p:spPr/>
        <p:txBody>
          <a:bodyPr/>
          <a:lstStyle>
            <a:lvl1pPr>
              <a:defRPr/>
            </a:lvl1pPr>
          </a:lstStyle>
          <a:p>
            <a:endParaRPr lang="en-US" altLang="en-US"/>
          </a:p>
          <a:p>
            <a:fld id="{BF28F35D-3669-43CB-B947-9247BC83F05E}" type="slidenum">
              <a:rPr lang="en-US" altLang="en-US"/>
              <a:pPr/>
              <a:t>‹#›</a:t>
            </a:fld>
            <a:endParaRPr lang="en-US" altLang="en-US"/>
          </a:p>
        </p:txBody>
      </p:sp>
    </p:spTree>
    <p:extLst>
      <p:ext uri="{BB962C8B-B14F-4D97-AF65-F5344CB8AC3E}">
        <p14:creationId xmlns:p14="http://schemas.microsoft.com/office/powerpoint/2010/main" val="3788433402"/>
      </p:ext>
    </p:extLst>
  </p:cSld>
  <p:clrMapOvr>
    <a:masterClrMapping/>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45E815E-D0AD-43C9-B090-AC03264B151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C06B39D-C9CF-40F6-AB48-DA54736706E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A08E01BA-0B6D-4D08-A2A0-55ACA7EBB71F}"/>
              </a:ext>
            </a:extLst>
          </p:cNvPr>
          <p:cNvSpPr>
            <a:spLocks noGrp="1" noChangeArrowheads="1"/>
          </p:cNvSpPr>
          <p:nvPr>
            <p:ph type="sldNum" sz="quarter" idx="12"/>
          </p:nvPr>
        </p:nvSpPr>
        <p:spPr>
          <a:ln/>
        </p:spPr>
        <p:txBody>
          <a:bodyPr/>
          <a:lstStyle>
            <a:lvl1pPr>
              <a:defRPr/>
            </a:lvl1pPr>
          </a:lstStyle>
          <a:p>
            <a:fld id="{99AA0E52-4224-4832-BAC9-B6B857A0A423}" type="slidenum">
              <a:rPr lang="en-US" altLang="en-US"/>
              <a:pPr/>
              <a:t>‹#›</a:t>
            </a:fld>
            <a:endParaRPr lang="en-US" altLang="en-US"/>
          </a:p>
        </p:txBody>
      </p:sp>
    </p:spTree>
    <p:extLst>
      <p:ext uri="{BB962C8B-B14F-4D97-AF65-F5344CB8AC3E}">
        <p14:creationId xmlns:p14="http://schemas.microsoft.com/office/powerpoint/2010/main" val="1401710944"/>
      </p:ext>
    </p:extLst>
  </p:cSld>
  <p:clrMapOvr>
    <a:masterClrMapping/>
  </p:clrMapOvr>
  <p:transition spd="slow">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057401"/>
            <a:ext cx="53848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057401"/>
            <a:ext cx="53848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8F1AB16-E599-4A60-92AF-0D6F31A2024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5254F34-CF76-4698-A1B7-EFA075D1A7F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CBCC3DB6-34C8-4A94-A840-7404606DFFC1}"/>
              </a:ext>
            </a:extLst>
          </p:cNvPr>
          <p:cNvSpPr>
            <a:spLocks noGrp="1" noChangeArrowheads="1"/>
          </p:cNvSpPr>
          <p:nvPr>
            <p:ph type="sldNum" sz="quarter" idx="12"/>
          </p:nvPr>
        </p:nvSpPr>
        <p:spPr>
          <a:ln/>
        </p:spPr>
        <p:txBody>
          <a:bodyPr/>
          <a:lstStyle>
            <a:lvl1pPr>
              <a:defRPr/>
            </a:lvl1pPr>
          </a:lstStyle>
          <a:p>
            <a:fld id="{9106C405-05BB-45BD-A39E-E94A6CCD2E6D}" type="slidenum">
              <a:rPr lang="en-US" altLang="en-US"/>
              <a:pPr/>
              <a:t>‹#›</a:t>
            </a:fld>
            <a:endParaRPr lang="en-US" altLang="en-US"/>
          </a:p>
        </p:txBody>
      </p:sp>
    </p:spTree>
    <p:extLst>
      <p:ext uri="{BB962C8B-B14F-4D97-AF65-F5344CB8AC3E}">
        <p14:creationId xmlns:p14="http://schemas.microsoft.com/office/powerpoint/2010/main" val="353438996"/>
      </p:ext>
    </p:extLst>
  </p:cSld>
  <p:clrMapOvr>
    <a:masterClrMapping/>
  </p:clrMapOvr>
  <p:transition spd="slow">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EEAA463-D2AC-4773-845D-B3E13D3B094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4D1D93E8-4F76-45B8-8CB1-A6E3F724D59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8">
            <a:extLst>
              <a:ext uri="{FF2B5EF4-FFF2-40B4-BE49-F238E27FC236}">
                <a16:creationId xmlns:a16="http://schemas.microsoft.com/office/drawing/2014/main" id="{03077B4E-8A49-4188-81FA-3106CCDE0FAA}"/>
              </a:ext>
            </a:extLst>
          </p:cNvPr>
          <p:cNvSpPr>
            <a:spLocks noGrp="1" noChangeArrowheads="1"/>
          </p:cNvSpPr>
          <p:nvPr>
            <p:ph type="sldNum" sz="quarter" idx="12"/>
          </p:nvPr>
        </p:nvSpPr>
        <p:spPr>
          <a:ln/>
        </p:spPr>
        <p:txBody>
          <a:bodyPr/>
          <a:lstStyle>
            <a:lvl1pPr>
              <a:defRPr/>
            </a:lvl1pPr>
          </a:lstStyle>
          <a:p>
            <a:fld id="{5F48478C-EC9C-4A07-888A-0F5827161C64}" type="slidenum">
              <a:rPr lang="en-US" altLang="en-US"/>
              <a:pPr/>
              <a:t>‹#›</a:t>
            </a:fld>
            <a:endParaRPr lang="en-US" altLang="en-US"/>
          </a:p>
        </p:txBody>
      </p:sp>
    </p:spTree>
    <p:extLst>
      <p:ext uri="{BB962C8B-B14F-4D97-AF65-F5344CB8AC3E}">
        <p14:creationId xmlns:p14="http://schemas.microsoft.com/office/powerpoint/2010/main" val="3983409725"/>
      </p:ext>
    </p:extLst>
  </p:cSld>
  <p:clrMapOvr>
    <a:masterClrMapping/>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A9C8816-7C95-421F-8058-97B66255F55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F97D9706-72B9-44ED-B82B-F47E6EFB865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B49F6C05-2A62-45E2-8ACA-6DDC7D7327C9}"/>
              </a:ext>
            </a:extLst>
          </p:cNvPr>
          <p:cNvSpPr>
            <a:spLocks noGrp="1" noChangeArrowheads="1"/>
          </p:cNvSpPr>
          <p:nvPr>
            <p:ph type="sldNum" sz="quarter" idx="12"/>
          </p:nvPr>
        </p:nvSpPr>
        <p:spPr>
          <a:ln/>
        </p:spPr>
        <p:txBody>
          <a:bodyPr/>
          <a:lstStyle>
            <a:lvl1pPr>
              <a:defRPr/>
            </a:lvl1pPr>
          </a:lstStyle>
          <a:p>
            <a:fld id="{D20146F6-59AC-406F-AA7B-FAA5F422AEB5}" type="slidenum">
              <a:rPr lang="en-US" altLang="en-US"/>
              <a:pPr/>
              <a:t>‹#›</a:t>
            </a:fld>
            <a:endParaRPr lang="en-US" altLang="en-US"/>
          </a:p>
        </p:txBody>
      </p:sp>
    </p:spTree>
    <p:extLst>
      <p:ext uri="{BB962C8B-B14F-4D97-AF65-F5344CB8AC3E}">
        <p14:creationId xmlns:p14="http://schemas.microsoft.com/office/powerpoint/2010/main" val="1285955442"/>
      </p:ext>
    </p:extLst>
  </p:cSld>
  <p:clrMapOvr>
    <a:masterClrMapping/>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71D970C-D730-48A3-AB6B-A88D17E8074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6D6F4157-B8CA-472C-B48A-F34C5C292C6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8">
            <a:extLst>
              <a:ext uri="{FF2B5EF4-FFF2-40B4-BE49-F238E27FC236}">
                <a16:creationId xmlns:a16="http://schemas.microsoft.com/office/drawing/2014/main" id="{EBFC6BA6-F129-4AC2-A4A5-BCD256D01076}"/>
              </a:ext>
            </a:extLst>
          </p:cNvPr>
          <p:cNvSpPr>
            <a:spLocks noGrp="1" noChangeArrowheads="1"/>
          </p:cNvSpPr>
          <p:nvPr>
            <p:ph type="sldNum" sz="quarter" idx="12"/>
          </p:nvPr>
        </p:nvSpPr>
        <p:spPr>
          <a:ln/>
        </p:spPr>
        <p:txBody>
          <a:bodyPr/>
          <a:lstStyle>
            <a:lvl1pPr>
              <a:defRPr/>
            </a:lvl1pPr>
          </a:lstStyle>
          <a:p>
            <a:fld id="{C4DC06CE-5B93-421D-A609-5E07134AE131}" type="slidenum">
              <a:rPr lang="en-US" altLang="en-US"/>
              <a:pPr/>
              <a:t>‹#›</a:t>
            </a:fld>
            <a:endParaRPr lang="en-US" altLang="en-US"/>
          </a:p>
        </p:txBody>
      </p:sp>
    </p:spTree>
    <p:extLst>
      <p:ext uri="{BB962C8B-B14F-4D97-AF65-F5344CB8AC3E}">
        <p14:creationId xmlns:p14="http://schemas.microsoft.com/office/powerpoint/2010/main" val="2095193170"/>
      </p:ext>
    </p:extLst>
  </p:cSld>
  <p:clrMapOvr>
    <a:masterClrMapping/>
  </p:clrMapOvr>
  <p:transition spd="slow">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52A6FDC-C844-40CB-9D9B-4825FFC3910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FEA0BAC-9DEE-4D5C-87A2-A7ECFD668AC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472F5E46-5C5A-40F0-9546-9B992D4900AC}"/>
              </a:ext>
            </a:extLst>
          </p:cNvPr>
          <p:cNvSpPr>
            <a:spLocks noGrp="1" noChangeArrowheads="1"/>
          </p:cNvSpPr>
          <p:nvPr>
            <p:ph type="sldNum" sz="quarter" idx="12"/>
          </p:nvPr>
        </p:nvSpPr>
        <p:spPr>
          <a:ln/>
        </p:spPr>
        <p:txBody>
          <a:bodyPr/>
          <a:lstStyle>
            <a:lvl1pPr>
              <a:defRPr/>
            </a:lvl1pPr>
          </a:lstStyle>
          <a:p>
            <a:fld id="{6671BA64-67C4-4F5E-8483-00DB1CC837F5}" type="slidenum">
              <a:rPr lang="en-US" altLang="en-US"/>
              <a:pPr/>
              <a:t>‹#›</a:t>
            </a:fld>
            <a:endParaRPr lang="en-US" altLang="en-US"/>
          </a:p>
        </p:txBody>
      </p:sp>
    </p:spTree>
    <p:extLst>
      <p:ext uri="{BB962C8B-B14F-4D97-AF65-F5344CB8AC3E}">
        <p14:creationId xmlns:p14="http://schemas.microsoft.com/office/powerpoint/2010/main" val="1495230956"/>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1FE98-7559-44E2-92DF-2AE519BDCC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9305CA-D7A4-4A4C-B9C5-662F7F95747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21DFDA-E55F-43CF-A60F-B83B59C6F55B}"/>
              </a:ext>
            </a:extLst>
          </p:cNvPr>
          <p:cNvSpPr>
            <a:spLocks noGrp="1"/>
          </p:cNvSpPr>
          <p:nvPr>
            <p:ph type="dt" sz="half" idx="10"/>
          </p:nvPr>
        </p:nvSpPr>
        <p:spPr/>
        <p:txBody>
          <a:bodyPr/>
          <a:lstStyle/>
          <a:p>
            <a:fld id="{8CB0C927-A9A6-481E-ABE0-82E9AEF5CD0A}" type="datetimeFigureOut">
              <a:rPr lang="en-US" smtClean="0"/>
              <a:t>12/11/2018</a:t>
            </a:fld>
            <a:endParaRPr lang="en-US"/>
          </a:p>
        </p:txBody>
      </p:sp>
      <p:sp>
        <p:nvSpPr>
          <p:cNvPr id="5" name="Footer Placeholder 4">
            <a:extLst>
              <a:ext uri="{FF2B5EF4-FFF2-40B4-BE49-F238E27FC236}">
                <a16:creationId xmlns:a16="http://schemas.microsoft.com/office/drawing/2014/main" id="{926A3431-87CF-4EBB-BBBC-0D5BEE8956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123407-5FA2-4D86-9FE3-B7A616FDD71F}"/>
              </a:ext>
            </a:extLst>
          </p:cNvPr>
          <p:cNvSpPr>
            <a:spLocks noGrp="1"/>
          </p:cNvSpPr>
          <p:nvPr>
            <p:ph type="sldNum" sz="quarter" idx="12"/>
          </p:nvPr>
        </p:nvSpPr>
        <p:spPr/>
        <p:txBody>
          <a:bodyPr/>
          <a:lstStyle/>
          <a:p>
            <a:fld id="{DA0DD9F7-87F6-41E6-9D22-155B7F3C4CB8}" type="slidenum">
              <a:rPr lang="en-US" smtClean="0"/>
              <a:t>‹#›</a:t>
            </a:fld>
            <a:endParaRPr lang="en-US"/>
          </a:p>
        </p:txBody>
      </p:sp>
    </p:spTree>
    <p:extLst>
      <p:ext uri="{BB962C8B-B14F-4D97-AF65-F5344CB8AC3E}">
        <p14:creationId xmlns:p14="http://schemas.microsoft.com/office/powerpoint/2010/main" val="17182121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62FBAB0-A2D1-4AE7-8F1C-74D681AC2CE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7A2FE40-41FC-411F-BF16-A0A1882B5DD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14A306C8-23C7-4394-B064-74AADBC52192}"/>
              </a:ext>
            </a:extLst>
          </p:cNvPr>
          <p:cNvSpPr>
            <a:spLocks noGrp="1" noChangeArrowheads="1"/>
          </p:cNvSpPr>
          <p:nvPr>
            <p:ph type="sldNum" sz="quarter" idx="12"/>
          </p:nvPr>
        </p:nvSpPr>
        <p:spPr>
          <a:ln/>
        </p:spPr>
        <p:txBody>
          <a:bodyPr/>
          <a:lstStyle>
            <a:lvl1pPr>
              <a:defRPr/>
            </a:lvl1pPr>
          </a:lstStyle>
          <a:p>
            <a:fld id="{781B626F-995C-44B5-A79D-5EAF1A651A50}" type="slidenum">
              <a:rPr lang="en-US" altLang="en-US"/>
              <a:pPr/>
              <a:t>‹#›</a:t>
            </a:fld>
            <a:endParaRPr lang="en-US" altLang="en-US"/>
          </a:p>
        </p:txBody>
      </p:sp>
    </p:spTree>
    <p:extLst>
      <p:ext uri="{BB962C8B-B14F-4D97-AF65-F5344CB8AC3E}">
        <p14:creationId xmlns:p14="http://schemas.microsoft.com/office/powerpoint/2010/main" val="3761942346"/>
      </p:ext>
    </p:extLst>
  </p:cSld>
  <p:clrMapOvr>
    <a:masterClrMapping/>
  </p:clrMapOvr>
  <p:transition spd="slow">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22C77DC-54CB-43A2-83EF-0CF66503A61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EE48358-D66C-4652-894F-B11B3CFFF2A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3F9FD9A5-0665-4705-8F3C-72CE40E7A189}"/>
              </a:ext>
            </a:extLst>
          </p:cNvPr>
          <p:cNvSpPr>
            <a:spLocks noGrp="1" noChangeArrowheads="1"/>
          </p:cNvSpPr>
          <p:nvPr>
            <p:ph type="sldNum" sz="quarter" idx="12"/>
          </p:nvPr>
        </p:nvSpPr>
        <p:spPr>
          <a:ln/>
        </p:spPr>
        <p:txBody>
          <a:bodyPr/>
          <a:lstStyle>
            <a:lvl1pPr>
              <a:defRPr/>
            </a:lvl1pPr>
          </a:lstStyle>
          <a:p>
            <a:fld id="{5DA39AC3-70D6-48F0-A051-C998A6FAD2BD}" type="slidenum">
              <a:rPr lang="en-US" altLang="en-US"/>
              <a:pPr/>
              <a:t>‹#›</a:t>
            </a:fld>
            <a:endParaRPr lang="en-US" altLang="en-US"/>
          </a:p>
        </p:txBody>
      </p:sp>
    </p:spTree>
    <p:extLst>
      <p:ext uri="{BB962C8B-B14F-4D97-AF65-F5344CB8AC3E}">
        <p14:creationId xmlns:p14="http://schemas.microsoft.com/office/powerpoint/2010/main" val="4124110404"/>
      </p:ext>
    </p:extLst>
  </p:cSld>
  <p:clrMapOvr>
    <a:masterClrMapping/>
  </p:clrMapOvr>
  <p:transition spd="slow">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838201"/>
            <a:ext cx="274320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838201"/>
            <a:ext cx="802640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C902239-20AD-4E24-A23F-DEFF140AA27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7B9AA59-53B3-425B-851D-81A79784AFD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38405FC0-2B75-4860-A208-27D47E1B3BBF}"/>
              </a:ext>
            </a:extLst>
          </p:cNvPr>
          <p:cNvSpPr>
            <a:spLocks noGrp="1" noChangeArrowheads="1"/>
          </p:cNvSpPr>
          <p:nvPr>
            <p:ph type="sldNum" sz="quarter" idx="12"/>
          </p:nvPr>
        </p:nvSpPr>
        <p:spPr>
          <a:ln/>
        </p:spPr>
        <p:txBody>
          <a:bodyPr/>
          <a:lstStyle>
            <a:lvl1pPr>
              <a:defRPr/>
            </a:lvl1pPr>
          </a:lstStyle>
          <a:p>
            <a:fld id="{FC11286C-B9F2-4330-B7BA-034ECCDD0A09}" type="slidenum">
              <a:rPr lang="en-US" altLang="en-US"/>
              <a:pPr/>
              <a:t>‹#›</a:t>
            </a:fld>
            <a:endParaRPr lang="en-US" altLang="en-US"/>
          </a:p>
        </p:txBody>
      </p:sp>
    </p:spTree>
    <p:extLst>
      <p:ext uri="{BB962C8B-B14F-4D97-AF65-F5344CB8AC3E}">
        <p14:creationId xmlns:p14="http://schemas.microsoft.com/office/powerpoint/2010/main" val="3409815755"/>
      </p:ext>
    </p:extLst>
  </p:cSld>
  <p:clrMapOvr>
    <a:masterClrMapping/>
  </p:clrMapOvr>
  <p:transition spd="slow">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10972800" cy="990600"/>
          </a:xfrm>
        </p:spPr>
        <p:txBody>
          <a:bodyPr/>
          <a:lstStyle/>
          <a:p>
            <a:r>
              <a:rPr lang="en-US"/>
              <a:t>Click to edit Master title style</a:t>
            </a:r>
          </a:p>
        </p:txBody>
      </p:sp>
      <p:sp>
        <p:nvSpPr>
          <p:cNvPr id="3" name="Text Placeholder 2"/>
          <p:cNvSpPr>
            <a:spLocks noGrp="1"/>
          </p:cNvSpPr>
          <p:nvPr>
            <p:ph type="body" sz="half" idx="1"/>
          </p:nvPr>
        </p:nvSpPr>
        <p:spPr>
          <a:xfrm>
            <a:off x="609600" y="2057401"/>
            <a:ext cx="53848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057401"/>
            <a:ext cx="53848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BF20147-E615-41AC-A0B5-14C9FA8392D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852B7F3-0463-4428-B848-D5269189F14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F09D33F0-8216-41C8-BA73-4B899621A12D}"/>
              </a:ext>
            </a:extLst>
          </p:cNvPr>
          <p:cNvSpPr>
            <a:spLocks noGrp="1" noChangeArrowheads="1"/>
          </p:cNvSpPr>
          <p:nvPr>
            <p:ph type="sldNum" sz="quarter" idx="12"/>
          </p:nvPr>
        </p:nvSpPr>
        <p:spPr>
          <a:ln/>
        </p:spPr>
        <p:txBody>
          <a:bodyPr/>
          <a:lstStyle>
            <a:lvl1pPr>
              <a:defRPr/>
            </a:lvl1pPr>
          </a:lstStyle>
          <a:p>
            <a:fld id="{437F8849-A74E-46D9-86AA-3ED28F2AC189}" type="slidenum">
              <a:rPr lang="en-US" altLang="en-US"/>
              <a:pPr/>
              <a:t>‹#›</a:t>
            </a:fld>
            <a:endParaRPr lang="en-US" altLang="en-US"/>
          </a:p>
        </p:txBody>
      </p:sp>
    </p:spTree>
    <p:extLst>
      <p:ext uri="{BB962C8B-B14F-4D97-AF65-F5344CB8AC3E}">
        <p14:creationId xmlns:p14="http://schemas.microsoft.com/office/powerpoint/2010/main" val="1265429555"/>
      </p:ext>
    </p:extLst>
  </p:cSld>
  <p:clrMapOvr>
    <a:masterClrMapping/>
  </p:clrMapOvr>
  <p:transition spd="slow">
    <p:cov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0" y="3810000"/>
            <a:ext cx="4876800" cy="2362200"/>
          </a:xfrm>
          <a:prstGeom prst="rect">
            <a:avLst/>
          </a:prstGeom>
        </p:spPr>
        <p:txBody>
          <a:bodyPr/>
          <a:lstStyle>
            <a:lvl1pPr marL="0" indent="0" algn="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Rectangle 6"/>
          <p:cNvSpPr/>
          <p:nvPr/>
        </p:nvSpPr>
        <p:spPr>
          <a:xfrm>
            <a:off x="0" y="533400"/>
            <a:ext cx="4876800" cy="403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0" y="4648200"/>
            <a:ext cx="3149600" cy="8842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 name="Rectangle 9"/>
          <p:cNvSpPr/>
          <p:nvPr/>
        </p:nvSpPr>
        <p:spPr>
          <a:xfrm>
            <a:off x="0" y="5608638"/>
            <a:ext cx="3149600" cy="12493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 name="Rectangle 10"/>
          <p:cNvSpPr/>
          <p:nvPr/>
        </p:nvSpPr>
        <p:spPr>
          <a:xfrm>
            <a:off x="3251200" y="4648200"/>
            <a:ext cx="1625600" cy="2209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6" name="Rectangle 15"/>
          <p:cNvSpPr/>
          <p:nvPr/>
        </p:nvSpPr>
        <p:spPr>
          <a:xfrm>
            <a:off x="0" y="0"/>
            <a:ext cx="29972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7" name="Rectangle 16"/>
          <p:cNvSpPr/>
          <p:nvPr/>
        </p:nvSpPr>
        <p:spPr>
          <a:xfrm>
            <a:off x="3098800" y="0"/>
            <a:ext cx="1780117" cy="45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18"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3700" y="5854700"/>
            <a:ext cx="2209800" cy="755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8"/>
          <p:cNvSpPr/>
          <p:nvPr/>
        </p:nvSpPr>
        <p:spPr>
          <a:xfrm>
            <a:off x="1524000" y="1828800"/>
            <a:ext cx="10668000" cy="1752600"/>
          </a:xfrm>
          <a:prstGeom prst="rect">
            <a:avLst/>
          </a:prstGeom>
          <a:solidFill>
            <a:srgbClr val="9BD044">
              <a:alpha val="69804"/>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tx1"/>
              </a:solidFill>
            </a:endParaRPr>
          </a:p>
        </p:txBody>
      </p:sp>
      <p:sp>
        <p:nvSpPr>
          <p:cNvPr id="2" name="Title 1"/>
          <p:cNvSpPr>
            <a:spLocks noGrp="1"/>
          </p:cNvSpPr>
          <p:nvPr>
            <p:ph type="ctrTitle"/>
          </p:nvPr>
        </p:nvSpPr>
        <p:spPr>
          <a:xfrm>
            <a:off x="1727200" y="1957705"/>
            <a:ext cx="10261600" cy="1496695"/>
          </a:xfrm>
          <a:prstGeom prst="rect">
            <a:avLst/>
          </a:prstGeom>
        </p:spPr>
        <p:txBody>
          <a:bodyPr anchor="ctr"/>
          <a:lstStyle>
            <a:lvl1pPr algn="r">
              <a:defRPr b="1"/>
            </a:lvl1pPr>
          </a:lstStyle>
          <a:p>
            <a:r>
              <a:rPr lang="en-US"/>
              <a:t>Click to edit Master title style</a:t>
            </a:r>
            <a:endParaRPr lang="en-US" dirty="0"/>
          </a:p>
        </p:txBody>
      </p:sp>
      <p:pic>
        <p:nvPicPr>
          <p:cNvPr id="13" name="Picture 12">
            <a:extLst>
              <a:ext uri="{FF2B5EF4-FFF2-40B4-BE49-F238E27FC236}">
                <a16:creationId xmlns:a16="http://schemas.microsoft.com/office/drawing/2014/main" id="{95A6AB59-2A20-419D-9BB1-101BF6825327}"/>
              </a:ext>
            </a:extLst>
          </p:cNvPr>
          <p:cNvPicPr>
            <a:picLocks/>
          </p:cNvPicPr>
          <p:nvPr userDrawn="1"/>
        </p:nvPicPr>
        <p:blipFill>
          <a:blip r:embed="rId3"/>
          <a:stretch>
            <a:fillRect/>
          </a:stretch>
        </p:blipFill>
        <p:spPr>
          <a:xfrm>
            <a:off x="393701" y="5843397"/>
            <a:ext cx="2233676" cy="766953"/>
          </a:xfrm>
          <a:prstGeom prst="rect">
            <a:avLst/>
          </a:prstGeom>
        </p:spPr>
      </p:pic>
      <p:sp>
        <p:nvSpPr>
          <p:cNvPr id="14" name="Footer Placeholder 1">
            <a:extLst>
              <a:ext uri="{FF2B5EF4-FFF2-40B4-BE49-F238E27FC236}">
                <a16:creationId xmlns:a16="http://schemas.microsoft.com/office/drawing/2014/main" id="{75A81573-54F4-4D2E-8091-EAE53F72EA63}"/>
              </a:ext>
            </a:extLst>
          </p:cNvPr>
          <p:cNvSpPr>
            <a:spLocks noGrp="1"/>
          </p:cNvSpPr>
          <p:nvPr>
            <p:ph type="ftr" sz="quarter" idx="3"/>
          </p:nvPr>
        </p:nvSpPr>
        <p:spPr>
          <a:xfrm>
            <a:off x="6807200" y="6400800"/>
            <a:ext cx="5384800" cy="457200"/>
          </a:xfrm>
          <a:prstGeom prst="rect">
            <a:avLst/>
          </a:prstGeom>
        </p:spPr>
        <p:txBody>
          <a:bodyPr vert="horz" lIns="91440" tIns="45720" rIns="91440" bIns="45720" rtlCol="0" anchor="ctr"/>
          <a:lstStyle>
            <a:lvl1pPr algn="r">
              <a:defRPr sz="1400">
                <a:solidFill>
                  <a:schemeClr val="bg1"/>
                </a:solidFill>
              </a:defRPr>
            </a:lvl1pPr>
          </a:lstStyle>
          <a:p>
            <a:r>
              <a:rPr lang="en-US" dirty="0"/>
              <a:t>3</a:t>
            </a:r>
            <a:r>
              <a:rPr lang="en-US" baseline="30000" dirty="0"/>
              <a:t>rd</a:t>
            </a:r>
            <a:r>
              <a:rPr lang="en-US" dirty="0"/>
              <a:t> PARTY WORKPAPER DEVELOPMENT TRAINING</a:t>
            </a:r>
          </a:p>
        </p:txBody>
      </p:sp>
    </p:spTree>
    <p:extLst>
      <p:ext uri="{BB962C8B-B14F-4D97-AF65-F5344CB8AC3E}">
        <p14:creationId xmlns:p14="http://schemas.microsoft.com/office/powerpoint/2010/main" val="283057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3" name="Title 1"/>
          <p:cNvSpPr>
            <a:spLocks noGrp="1"/>
          </p:cNvSpPr>
          <p:nvPr>
            <p:ph type="title"/>
          </p:nvPr>
        </p:nvSpPr>
        <p:spPr>
          <a:xfrm>
            <a:off x="609600" y="457200"/>
            <a:ext cx="10972800" cy="838200"/>
          </a:xfrm>
          <a:prstGeom prst="rect">
            <a:avLst/>
          </a:prstGeom>
        </p:spPr>
        <p:txBody>
          <a:bodyPr anchor="ctr">
            <a:normAutofit/>
          </a:bodyPr>
          <a:lstStyle>
            <a:lvl1pPr algn="l">
              <a:defRPr sz="4400"/>
            </a:lvl1pPr>
          </a:lstStyle>
          <a:p>
            <a:r>
              <a:rPr lang="en-US"/>
              <a:t>Click to edit Master title style</a:t>
            </a:r>
            <a:endParaRPr lang="en-US" dirty="0"/>
          </a:p>
        </p:txBody>
      </p:sp>
      <p:sp>
        <p:nvSpPr>
          <p:cNvPr id="14" name="Content Placeholder 2"/>
          <p:cNvSpPr>
            <a:spLocks noGrp="1"/>
          </p:cNvSpPr>
          <p:nvPr>
            <p:ph idx="1"/>
          </p:nvPr>
        </p:nvSpPr>
        <p:spPr>
          <a:xfrm>
            <a:off x="609600" y="1447800"/>
            <a:ext cx="10972800" cy="4876800"/>
          </a:xfrm>
          <a:prstGeom prst="rect">
            <a:avLst/>
          </a:prstGeom>
        </p:spPr>
        <p:txBody>
          <a:bodyPr/>
          <a:lstStyle/>
          <a:p>
            <a:pPr lvl="0"/>
            <a:r>
              <a:rPr lang="en-US"/>
              <a:t>Click to edit Master text styles</a:t>
            </a:r>
          </a:p>
        </p:txBody>
      </p:sp>
      <p:sp>
        <p:nvSpPr>
          <p:cNvPr id="21" name="Slide Number Placeholder 17"/>
          <p:cNvSpPr>
            <a:spLocks noGrp="1"/>
          </p:cNvSpPr>
          <p:nvPr>
            <p:ph type="sldNum" sz="quarter" idx="4"/>
          </p:nvPr>
        </p:nvSpPr>
        <p:spPr bwMode="auto">
          <a:xfrm>
            <a:off x="4999568" y="6400800"/>
            <a:ext cx="1706033"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 anchorCtr="0" compatLnSpc="1">
            <a:prstTxWarp prst="textNoShape">
              <a:avLst/>
            </a:prstTxWarp>
          </a:bodyPr>
          <a:lstStyle>
            <a:lvl1pPr>
              <a:defRPr sz="1400">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34EF4796-E3B9-8F44-B828-D3BF4148F82F}" type="slidenum">
              <a:rPr lang="en-US" smtClean="0"/>
              <a:t>‹#›</a:t>
            </a:fld>
            <a:endParaRPr lang="en-US"/>
          </a:p>
        </p:txBody>
      </p:sp>
      <p:sp>
        <p:nvSpPr>
          <p:cNvPr id="23" name="Footer Placeholder 1"/>
          <p:cNvSpPr>
            <a:spLocks noGrp="1"/>
          </p:cNvSpPr>
          <p:nvPr>
            <p:ph type="ftr" sz="quarter" idx="3"/>
          </p:nvPr>
        </p:nvSpPr>
        <p:spPr>
          <a:xfrm>
            <a:off x="6807200" y="6400800"/>
            <a:ext cx="5384800" cy="457200"/>
          </a:xfrm>
          <a:prstGeom prst="rect">
            <a:avLst/>
          </a:prstGeom>
        </p:spPr>
        <p:txBody>
          <a:bodyPr vert="horz" lIns="91440" tIns="45720" rIns="91440" bIns="45720" rtlCol="0" anchor="ctr"/>
          <a:lstStyle>
            <a:lvl1pPr algn="r">
              <a:defRPr sz="1400">
                <a:solidFill>
                  <a:schemeClr val="bg1"/>
                </a:solidFill>
              </a:defRPr>
            </a:lvl1pPr>
          </a:lstStyle>
          <a:p>
            <a:r>
              <a:rPr lang="en-US" dirty="0"/>
              <a:t>3</a:t>
            </a:r>
            <a:r>
              <a:rPr lang="en-US" baseline="30000" dirty="0"/>
              <a:t>rd</a:t>
            </a:r>
            <a:r>
              <a:rPr lang="en-US" dirty="0"/>
              <a:t> PARTY WORKPAPER DEVELOPMENT TRAINING</a:t>
            </a:r>
          </a:p>
        </p:txBody>
      </p:sp>
      <p:sp>
        <p:nvSpPr>
          <p:cNvPr id="24" name="Date Placeholder 2"/>
          <p:cNvSpPr>
            <a:spLocks noGrp="1"/>
          </p:cNvSpPr>
          <p:nvPr>
            <p:ph type="dt" sz="half" idx="2"/>
          </p:nvPr>
        </p:nvSpPr>
        <p:spPr>
          <a:xfrm>
            <a:off x="0" y="6395720"/>
            <a:ext cx="3149600" cy="462280"/>
          </a:xfrm>
          <a:prstGeom prst="rect">
            <a:avLst/>
          </a:prstGeom>
        </p:spPr>
        <p:txBody>
          <a:bodyPr vert="horz" lIns="91440" tIns="45720" rIns="91440" bIns="45720" rtlCol="0" anchor="ctr"/>
          <a:lstStyle>
            <a:lvl1pPr algn="l">
              <a:defRPr sz="1400" b="0">
                <a:solidFill>
                  <a:schemeClr val="bg1"/>
                </a:solidFill>
              </a:defRPr>
            </a:lvl1pPr>
          </a:lstStyle>
          <a:p>
            <a:fld id="{23458066-13A5-4E05-853C-A17157EA6BF0}" type="datetime1">
              <a:rPr lang="en-US" smtClean="0"/>
              <a:t>12/11/2018</a:t>
            </a:fld>
            <a:endParaRPr lang="en-US"/>
          </a:p>
        </p:txBody>
      </p:sp>
    </p:spTree>
    <p:extLst>
      <p:ext uri="{BB962C8B-B14F-4D97-AF65-F5344CB8AC3E}">
        <p14:creationId xmlns:p14="http://schemas.microsoft.com/office/powerpoint/2010/main" val="2472067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14" name="Content Placeholder 2"/>
          <p:cNvSpPr>
            <a:spLocks noGrp="1"/>
          </p:cNvSpPr>
          <p:nvPr>
            <p:ph idx="1"/>
          </p:nvPr>
        </p:nvSpPr>
        <p:spPr>
          <a:xfrm>
            <a:off x="609600" y="533400"/>
            <a:ext cx="10972800" cy="5791200"/>
          </a:xfrm>
          <a:prstGeom prst="rect">
            <a:avLst/>
          </a:prstGeom>
        </p:spPr>
        <p:txBody>
          <a:bodyPr/>
          <a:lstStyle/>
          <a:p>
            <a:pPr lvl="0"/>
            <a:r>
              <a:rPr lang="en-US"/>
              <a:t>Click to edit Master text styles</a:t>
            </a:r>
          </a:p>
        </p:txBody>
      </p:sp>
      <p:sp>
        <p:nvSpPr>
          <p:cNvPr id="19" name="Slide Number Placeholder 17"/>
          <p:cNvSpPr>
            <a:spLocks noGrp="1"/>
          </p:cNvSpPr>
          <p:nvPr>
            <p:ph type="sldNum" sz="quarter" idx="12"/>
          </p:nvPr>
        </p:nvSpPr>
        <p:spPr bwMode="auto">
          <a:xfrm>
            <a:off x="4999568" y="6400800"/>
            <a:ext cx="1706033"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34EF4796-E3B9-8F44-B828-D3BF4148F82F}" type="slidenum">
              <a:rPr lang="en-US" smtClean="0"/>
              <a:t>‹#›</a:t>
            </a:fld>
            <a:endParaRPr lang="en-US"/>
          </a:p>
        </p:txBody>
      </p:sp>
      <p:sp>
        <p:nvSpPr>
          <p:cNvPr id="22" name="Footer Placeholder 1"/>
          <p:cNvSpPr>
            <a:spLocks noGrp="1"/>
          </p:cNvSpPr>
          <p:nvPr>
            <p:ph type="ftr" sz="quarter" idx="3"/>
          </p:nvPr>
        </p:nvSpPr>
        <p:spPr>
          <a:xfrm>
            <a:off x="6807200" y="6400800"/>
            <a:ext cx="5384800" cy="457200"/>
          </a:xfrm>
          <a:prstGeom prst="rect">
            <a:avLst/>
          </a:prstGeom>
        </p:spPr>
        <p:txBody>
          <a:bodyPr vert="horz" lIns="91440" tIns="45720" rIns="91440" bIns="45720" rtlCol="0" anchor="ctr"/>
          <a:lstStyle>
            <a:lvl1pPr algn="r">
              <a:defRPr sz="1400">
                <a:solidFill>
                  <a:schemeClr val="bg1"/>
                </a:solidFill>
              </a:defRPr>
            </a:lvl1pPr>
          </a:lstStyle>
          <a:p>
            <a:r>
              <a:rPr lang="en-US" dirty="0"/>
              <a:t>3</a:t>
            </a:r>
            <a:r>
              <a:rPr lang="en-US" baseline="30000" dirty="0"/>
              <a:t>rd</a:t>
            </a:r>
            <a:r>
              <a:rPr lang="en-US" dirty="0"/>
              <a:t> PARTY WORKPAPER DEVELOPMENT TRAINING</a:t>
            </a:r>
          </a:p>
        </p:txBody>
      </p:sp>
      <p:sp>
        <p:nvSpPr>
          <p:cNvPr id="23" name="Date Placeholder 2"/>
          <p:cNvSpPr>
            <a:spLocks noGrp="1"/>
          </p:cNvSpPr>
          <p:nvPr>
            <p:ph type="dt" sz="half" idx="2"/>
          </p:nvPr>
        </p:nvSpPr>
        <p:spPr>
          <a:xfrm>
            <a:off x="0" y="6395720"/>
            <a:ext cx="3149600" cy="462280"/>
          </a:xfrm>
          <a:prstGeom prst="rect">
            <a:avLst/>
          </a:prstGeom>
        </p:spPr>
        <p:txBody>
          <a:bodyPr vert="horz" lIns="91440" tIns="45720" rIns="91440" bIns="45720" rtlCol="0" anchor="ctr"/>
          <a:lstStyle>
            <a:lvl1pPr algn="l">
              <a:defRPr sz="1400" b="0">
                <a:solidFill>
                  <a:schemeClr val="bg1"/>
                </a:solidFill>
              </a:defRPr>
            </a:lvl1pPr>
          </a:lstStyle>
          <a:p>
            <a:fld id="{E378C265-35C5-4F83-BDA4-2206CE9C3D9C}" type="datetime1">
              <a:rPr lang="en-US" smtClean="0"/>
              <a:t>12/11/2018</a:t>
            </a:fld>
            <a:endParaRPr lang="en-US"/>
          </a:p>
        </p:txBody>
      </p:sp>
    </p:spTree>
    <p:extLst>
      <p:ext uri="{BB962C8B-B14F-4D97-AF65-F5344CB8AC3E}">
        <p14:creationId xmlns:p14="http://schemas.microsoft.com/office/powerpoint/2010/main" val="260062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Slide Number Placeholder 17"/>
          <p:cNvSpPr>
            <a:spLocks noGrp="1"/>
          </p:cNvSpPr>
          <p:nvPr>
            <p:ph type="sldNum" sz="quarter" idx="12"/>
          </p:nvPr>
        </p:nvSpPr>
        <p:spPr bwMode="auto">
          <a:xfrm>
            <a:off x="4999568" y="6400800"/>
            <a:ext cx="1706033"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34EF4796-E3B9-8F44-B828-D3BF4148F82F}" type="slidenum">
              <a:rPr lang="en-US" smtClean="0"/>
              <a:t>‹#›</a:t>
            </a:fld>
            <a:endParaRPr lang="en-US"/>
          </a:p>
        </p:txBody>
      </p:sp>
      <p:sp>
        <p:nvSpPr>
          <p:cNvPr id="12" name="Footer Placeholder 1"/>
          <p:cNvSpPr>
            <a:spLocks noGrp="1"/>
          </p:cNvSpPr>
          <p:nvPr>
            <p:ph type="ftr" sz="quarter" idx="3"/>
          </p:nvPr>
        </p:nvSpPr>
        <p:spPr>
          <a:xfrm>
            <a:off x="6807200" y="6400800"/>
            <a:ext cx="5384800" cy="457200"/>
          </a:xfrm>
          <a:prstGeom prst="rect">
            <a:avLst/>
          </a:prstGeom>
        </p:spPr>
        <p:txBody>
          <a:bodyPr vert="horz" lIns="91440" tIns="45720" rIns="91440" bIns="45720" rtlCol="0" anchor="ctr"/>
          <a:lstStyle>
            <a:lvl1pPr algn="r">
              <a:defRPr sz="1400">
                <a:solidFill>
                  <a:schemeClr val="bg1"/>
                </a:solidFill>
              </a:defRPr>
            </a:lvl1pPr>
          </a:lstStyle>
          <a:p>
            <a:r>
              <a:rPr lang="en-US" dirty="0"/>
              <a:t>3</a:t>
            </a:r>
            <a:r>
              <a:rPr lang="en-US" baseline="30000" dirty="0"/>
              <a:t>rd</a:t>
            </a:r>
            <a:r>
              <a:rPr lang="en-US" dirty="0"/>
              <a:t> PARTY WORKPAPER DEVELOPMENT TRAINING</a:t>
            </a:r>
          </a:p>
        </p:txBody>
      </p:sp>
      <p:sp>
        <p:nvSpPr>
          <p:cNvPr id="13" name="Date Placeholder 2"/>
          <p:cNvSpPr>
            <a:spLocks noGrp="1"/>
          </p:cNvSpPr>
          <p:nvPr>
            <p:ph type="dt" sz="half" idx="2"/>
          </p:nvPr>
        </p:nvSpPr>
        <p:spPr>
          <a:xfrm>
            <a:off x="0" y="6395720"/>
            <a:ext cx="3149600" cy="462280"/>
          </a:xfrm>
          <a:prstGeom prst="rect">
            <a:avLst/>
          </a:prstGeom>
        </p:spPr>
        <p:txBody>
          <a:bodyPr vert="horz" lIns="91440" tIns="45720" rIns="91440" bIns="45720" rtlCol="0" anchor="ctr"/>
          <a:lstStyle>
            <a:lvl1pPr algn="l">
              <a:defRPr sz="1400" b="0">
                <a:solidFill>
                  <a:schemeClr val="bg1"/>
                </a:solidFill>
              </a:defRPr>
            </a:lvl1pPr>
          </a:lstStyle>
          <a:p>
            <a:fld id="{E488C87F-C8D6-44A5-94DF-61D5A4C04556}" type="datetime1">
              <a:rPr lang="en-US" smtClean="0"/>
              <a:t>12/11/2018</a:t>
            </a:fld>
            <a:endParaRPr lang="en-US"/>
          </a:p>
        </p:txBody>
      </p:sp>
    </p:spTree>
    <p:extLst>
      <p:ext uri="{BB962C8B-B14F-4D97-AF65-F5344CB8AC3E}">
        <p14:creationId xmlns:p14="http://schemas.microsoft.com/office/powerpoint/2010/main" val="214150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96043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17"/>
          <p:cNvSpPr>
            <a:spLocks noGrp="1"/>
          </p:cNvSpPr>
          <p:nvPr>
            <p:ph type="sldNum" sz="quarter" idx="12"/>
          </p:nvPr>
        </p:nvSpPr>
        <p:spPr bwMode="auto">
          <a:xfrm>
            <a:off x="4999568" y="6400800"/>
            <a:ext cx="1706033"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34EF4796-E3B9-8F44-B828-D3BF4148F82F}" type="slidenum">
              <a:rPr lang="en-US" smtClean="0"/>
              <a:t>‹#›</a:t>
            </a:fld>
            <a:endParaRPr lang="en-US"/>
          </a:p>
        </p:txBody>
      </p:sp>
      <p:sp>
        <p:nvSpPr>
          <p:cNvPr id="12" name="Footer Placeholder 1"/>
          <p:cNvSpPr>
            <a:spLocks noGrp="1"/>
          </p:cNvSpPr>
          <p:nvPr>
            <p:ph type="ftr" sz="quarter" idx="3"/>
          </p:nvPr>
        </p:nvSpPr>
        <p:spPr>
          <a:xfrm>
            <a:off x="6807200" y="6400800"/>
            <a:ext cx="5384800" cy="457200"/>
          </a:xfrm>
          <a:prstGeom prst="rect">
            <a:avLst/>
          </a:prstGeom>
        </p:spPr>
        <p:txBody>
          <a:bodyPr vert="horz" lIns="91440" tIns="45720" rIns="91440" bIns="45720" rtlCol="0" anchor="ctr"/>
          <a:lstStyle>
            <a:lvl1pPr algn="r">
              <a:defRPr sz="1400">
                <a:solidFill>
                  <a:schemeClr val="bg1"/>
                </a:solidFill>
              </a:defRPr>
            </a:lvl1pPr>
          </a:lstStyle>
          <a:p>
            <a:r>
              <a:rPr lang="en-US" dirty="0"/>
              <a:t>3</a:t>
            </a:r>
            <a:r>
              <a:rPr lang="en-US" baseline="30000" dirty="0"/>
              <a:t>rd</a:t>
            </a:r>
            <a:r>
              <a:rPr lang="en-US" dirty="0"/>
              <a:t> PARTY WORKPAPER DEVELOPMENT TRAINING</a:t>
            </a:r>
          </a:p>
        </p:txBody>
      </p:sp>
      <p:sp>
        <p:nvSpPr>
          <p:cNvPr id="13" name="Date Placeholder 2"/>
          <p:cNvSpPr>
            <a:spLocks noGrp="1"/>
          </p:cNvSpPr>
          <p:nvPr>
            <p:ph type="dt" sz="half" idx="13"/>
          </p:nvPr>
        </p:nvSpPr>
        <p:spPr>
          <a:xfrm>
            <a:off x="0" y="6395720"/>
            <a:ext cx="3149600" cy="462280"/>
          </a:xfrm>
          <a:prstGeom prst="rect">
            <a:avLst/>
          </a:prstGeom>
        </p:spPr>
        <p:txBody>
          <a:bodyPr vert="horz" lIns="91440" tIns="45720" rIns="91440" bIns="45720" rtlCol="0" anchor="ctr"/>
          <a:lstStyle>
            <a:lvl1pPr algn="l">
              <a:defRPr sz="1400" b="0">
                <a:solidFill>
                  <a:schemeClr val="bg1"/>
                </a:solidFill>
              </a:defRPr>
            </a:lvl1pPr>
          </a:lstStyle>
          <a:p>
            <a:fld id="{0947C670-35E9-495D-8762-CAF9B19DF8F1}" type="datetime1">
              <a:rPr lang="en-US" smtClean="0"/>
              <a:t>12/11/2018</a:t>
            </a:fld>
            <a:endParaRPr lang="en-US"/>
          </a:p>
        </p:txBody>
      </p:sp>
    </p:spTree>
    <p:extLst>
      <p:ext uri="{BB962C8B-B14F-4D97-AF65-F5344CB8AC3E}">
        <p14:creationId xmlns:p14="http://schemas.microsoft.com/office/powerpoint/2010/main" val="56650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960438"/>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7"/>
          <p:cNvSpPr>
            <a:spLocks noGrp="1"/>
          </p:cNvSpPr>
          <p:nvPr>
            <p:ph type="sldNum" sz="quarter" idx="12"/>
          </p:nvPr>
        </p:nvSpPr>
        <p:spPr bwMode="auto">
          <a:xfrm>
            <a:off x="4999568" y="6400800"/>
            <a:ext cx="1706033"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34EF4796-E3B9-8F44-B828-D3BF4148F82F}" type="slidenum">
              <a:rPr lang="en-US" smtClean="0"/>
              <a:t>‹#›</a:t>
            </a:fld>
            <a:endParaRPr lang="en-US"/>
          </a:p>
        </p:txBody>
      </p:sp>
      <p:sp>
        <p:nvSpPr>
          <p:cNvPr id="13" name="Footer Placeholder 1"/>
          <p:cNvSpPr>
            <a:spLocks noGrp="1"/>
          </p:cNvSpPr>
          <p:nvPr>
            <p:ph type="ftr" sz="quarter" idx="13"/>
          </p:nvPr>
        </p:nvSpPr>
        <p:spPr>
          <a:xfrm>
            <a:off x="6807200" y="6400800"/>
            <a:ext cx="5384800" cy="457200"/>
          </a:xfrm>
          <a:prstGeom prst="rect">
            <a:avLst/>
          </a:prstGeom>
        </p:spPr>
        <p:txBody>
          <a:bodyPr vert="horz" lIns="91440" tIns="45720" rIns="91440" bIns="45720" rtlCol="0" anchor="ctr"/>
          <a:lstStyle>
            <a:lvl1pPr algn="r">
              <a:defRPr sz="1400">
                <a:solidFill>
                  <a:schemeClr val="bg1"/>
                </a:solidFill>
              </a:defRPr>
            </a:lvl1pPr>
          </a:lstStyle>
          <a:p>
            <a:r>
              <a:rPr lang="en-US" dirty="0"/>
              <a:t>3</a:t>
            </a:r>
            <a:r>
              <a:rPr lang="en-US" baseline="30000" dirty="0"/>
              <a:t>rd</a:t>
            </a:r>
            <a:r>
              <a:rPr lang="en-US" dirty="0"/>
              <a:t> PARTY WORKPAPER DEVELOPMENT TRAINING</a:t>
            </a:r>
          </a:p>
        </p:txBody>
      </p:sp>
      <p:sp>
        <p:nvSpPr>
          <p:cNvPr id="14" name="Date Placeholder 2"/>
          <p:cNvSpPr>
            <a:spLocks noGrp="1"/>
          </p:cNvSpPr>
          <p:nvPr>
            <p:ph type="dt" sz="half" idx="14"/>
          </p:nvPr>
        </p:nvSpPr>
        <p:spPr>
          <a:xfrm>
            <a:off x="0" y="6395720"/>
            <a:ext cx="3149600" cy="462280"/>
          </a:xfrm>
          <a:prstGeom prst="rect">
            <a:avLst/>
          </a:prstGeom>
        </p:spPr>
        <p:txBody>
          <a:bodyPr vert="horz" lIns="91440" tIns="45720" rIns="91440" bIns="45720" rtlCol="0" anchor="ctr"/>
          <a:lstStyle>
            <a:lvl1pPr algn="l">
              <a:defRPr sz="1400" b="0">
                <a:solidFill>
                  <a:schemeClr val="bg1"/>
                </a:solidFill>
              </a:defRPr>
            </a:lvl1pPr>
          </a:lstStyle>
          <a:p>
            <a:fld id="{02CDFD23-E4C3-47E2-98BE-8DB771943EA4}" type="datetime1">
              <a:rPr lang="en-US" smtClean="0"/>
              <a:t>12/11/2018</a:t>
            </a:fld>
            <a:endParaRPr lang="en-US"/>
          </a:p>
        </p:txBody>
      </p:sp>
    </p:spTree>
    <p:extLst>
      <p:ext uri="{BB962C8B-B14F-4D97-AF65-F5344CB8AC3E}">
        <p14:creationId xmlns:p14="http://schemas.microsoft.com/office/powerpoint/2010/main" val="3676143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B08C3-F059-4B90-BA79-A6762FCEED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42B098-CFA8-4EF9-8BDB-FA5FB8FD92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ED3614A-F281-4655-9AA2-4B11DBF2FEDE}"/>
              </a:ext>
            </a:extLst>
          </p:cNvPr>
          <p:cNvSpPr>
            <a:spLocks noGrp="1"/>
          </p:cNvSpPr>
          <p:nvPr>
            <p:ph type="dt" sz="half" idx="10"/>
          </p:nvPr>
        </p:nvSpPr>
        <p:spPr/>
        <p:txBody>
          <a:bodyPr/>
          <a:lstStyle/>
          <a:p>
            <a:fld id="{8CB0C927-A9A6-481E-ABE0-82E9AEF5CD0A}" type="datetimeFigureOut">
              <a:rPr lang="en-US" smtClean="0"/>
              <a:t>12/11/2018</a:t>
            </a:fld>
            <a:endParaRPr lang="en-US"/>
          </a:p>
        </p:txBody>
      </p:sp>
      <p:sp>
        <p:nvSpPr>
          <p:cNvPr id="5" name="Footer Placeholder 4">
            <a:extLst>
              <a:ext uri="{FF2B5EF4-FFF2-40B4-BE49-F238E27FC236}">
                <a16:creationId xmlns:a16="http://schemas.microsoft.com/office/drawing/2014/main" id="{C85C5036-5B60-4F11-98F8-58454776A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60E1EB-3F4C-45F8-9900-9620111CA99B}"/>
              </a:ext>
            </a:extLst>
          </p:cNvPr>
          <p:cNvSpPr>
            <a:spLocks noGrp="1"/>
          </p:cNvSpPr>
          <p:nvPr>
            <p:ph type="sldNum" sz="quarter" idx="12"/>
          </p:nvPr>
        </p:nvSpPr>
        <p:spPr/>
        <p:txBody>
          <a:bodyPr/>
          <a:lstStyle/>
          <a:p>
            <a:fld id="{DA0DD9F7-87F6-41E6-9D22-155B7F3C4CB8}" type="slidenum">
              <a:rPr lang="en-US" smtClean="0"/>
              <a:t>‹#›</a:t>
            </a:fld>
            <a:endParaRPr lang="en-US"/>
          </a:p>
        </p:txBody>
      </p:sp>
    </p:spTree>
    <p:extLst>
      <p:ext uri="{BB962C8B-B14F-4D97-AF65-F5344CB8AC3E}">
        <p14:creationId xmlns:p14="http://schemas.microsoft.com/office/powerpoint/2010/main" val="36916356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960438"/>
          </a:xfrm>
          <a:prstGeom prst="rect">
            <a:avLst/>
          </a:prstGeom>
        </p:spPr>
        <p:txBody>
          <a:bodyPr/>
          <a:lstStyle/>
          <a:p>
            <a:r>
              <a:rPr lang="en-US"/>
              <a:t>Click to edit Master title style</a:t>
            </a:r>
          </a:p>
        </p:txBody>
      </p:sp>
      <p:sp>
        <p:nvSpPr>
          <p:cNvPr id="7" name="Slide Number Placeholder 17"/>
          <p:cNvSpPr>
            <a:spLocks noGrp="1"/>
          </p:cNvSpPr>
          <p:nvPr>
            <p:ph type="sldNum" sz="quarter" idx="12"/>
          </p:nvPr>
        </p:nvSpPr>
        <p:spPr bwMode="auto">
          <a:xfrm>
            <a:off x="4999568" y="6400800"/>
            <a:ext cx="1706033"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34EF4796-E3B9-8F44-B828-D3BF4148F82F}" type="slidenum">
              <a:rPr lang="en-US" smtClean="0"/>
              <a:t>‹#›</a:t>
            </a:fld>
            <a:endParaRPr lang="en-US"/>
          </a:p>
        </p:txBody>
      </p:sp>
      <p:sp>
        <p:nvSpPr>
          <p:cNvPr id="10" name="Footer Placeholder 1"/>
          <p:cNvSpPr>
            <a:spLocks noGrp="1"/>
          </p:cNvSpPr>
          <p:nvPr>
            <p:ph type="ftr" sz="quarter" idx="3"/>
          </p:nvPr>
        </p:nvSpPr>
        <p:spPr>
          <a:xfrm>
            <a:off x="6807200" y="6400800"/>
            <a:ext cx="5384800" cy="457200"/>
          </a:xfrm>
          <a:prstGeom prst="rect">
            <a:avLst/>
          </a:prstGeom>
        </p:spPr>
        <p:txBody>
          <a:bodyPr vert="horz" lIns="91440" tIns="45720" rIns="91440" bIns="45720" rtlCol="0" anchor="ctr"/>
          <a:lstStyle>
            <a:lvl1pPr algn="r">
              <a:defRPr sz="1400">
                <a:solidFill>
                  <a:schemeClr val="bg1"/>
                </a:solidFill>
              </a:defRPr>
            </a:lvl1pPr>
          </a:lstStyle>
          <a:p>
            <a:r>
              <a:rPr lang="en-US" dirty="0"/>
              <a:t>3</a:t>
            </a:r>
            <a:r>
              <a:rPr lang="en-US" baseline="30000" dirty="0"/>
              <a:t>rd</a:t>
            </a:r>
            <a:r>
              <a:rPr lang="en-US" dirty="0"/>
              <a:t> PARTY WORKPAPER DEVELOPMENT TRAINING</a:t>
            </a:r>
          </a:p>
        </p:txBody>
      </p:sp>
      <p:sp>
        <p:nvSpPr>
          <p:cNvPr id="11" name="Date Placeholder 2"/>
          <p:cNvSpPr>
            <a:spLocks noGrp="1"/>
          </p:cNvSpPr>
          <p:nvPr>
            <p:ph type="dt" sz="half" idx="2"/>
          </p:nvPr>
        </p:nvSpPr>
        <p:spPr>
          <a:xfrm>
            <a:off x="0" y="6395720"/>
            <a:ext cx="3149600" cy="462280"/>
          </a:xfrm>
          <a:prstGeom prst="rect">
            <a:avLst/>
          </a:prstGeom>
        </p:spPr>
        <p:txBody>
          <a:bodyPr vert="horz" lIns="91440" tIns="45720" rIns="91440" bIns="45720" rtlCol="0" anchor="ctr"/>
          <a:lstStyle>
            <a:lvl1pPr algn="l">
              <a:defRPr sz="1400" b="0">
                <a:solidFill>
                  <a:schemeClr val="bg1"/>
                </a:solidFill>
              </a:defRPr>
            </a:lvl1pPr>
          </a:lstStyle>
          <a:p>
            <a:fld id="{A11A7F46-DC55-4466-9EAC-D713A8EAA709}" type="datetime1">
              <a:rPr lang="en-US" smtClean="0"/>
              <a:t>12/11/2018</a:t>
            </a:fld>
            <a:endParaRPr lang="en-US"/>
          </a:p>
        </p:txBody>
      </p:sp>
    </p:spTree>
    <p:extLst>
      <p:ext uri="{BB962C8B-B14F-4D97-AF65-F5344CB8AC3E}">
        <p14:creationId xmlns:p14="http://schemas.microsoft.com/office/powerpoint/2010/main" val="282720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Slide Number Placeholder 17"/>
          <p:cNvSpPr>
            <a:spLocks noGrp="1"/>
          </p:cNvSpPr>
          <p:nvPr>
            <p:ph type="sldNum" sz="quarter" idx="12"/>
          </p:nvPr>
        </p:nvSpPr>
        <p:spPr bwMode="auto">
          <a:xfrm>
            <a:off x="4999568" y="6400800"/>
            <a:ext cx="1706033"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34EF4796-E3B9-8F44-B828-D3BF4148F82F}" type="slidenum">
              <a:rPr lang="en-US" smtClean="0"/>
              <a:t>‹#›</a:t>
            </a:fld>
            <a:endParaRPr lang="en-US"/>
          </a:p>
        </p:txBody>
      </p:sp>
      <p:sp>
        <p:nvSpPr>
          <p:cNvPr id="9" name="Footer Placeholder 1"/>
          <p:cNvSpPr>
            <a:spLocks noGrp="1"/>
          </p:cNvSpPr>
          <p:nvPr>
            <p:ph type="ftr" sz="quarter" idx="3"/>
          </p:nvPr>
        </p:nvSpPr>
        <p:spPr>
          <a:xfrm>
            <a:off x="6807200" y="6400800"/>
            <a:ext cx="5384800" cy="457200"/>
          </a:xfrm>
          <a:prstGeom prst="rect">
            <a:avLst/>
          </a:prstGeom>
        </p:spPr>
        <p:txBody>
          <a:bodyPr vert="horz" lIns="91440" tIns="45720" rIns="91440" bIns="45720" rtlCol="0" anchor="ctr"/>
          <a:lstStyle>
            <a:lvl1pPr algn="r">
              <a:defRPr sz="1400">
                <a:solidFill>
                  <a:schemeClr val="bg1"/>
                </a:solidFill>
              </a:defRPr>
            </a:lvl1pPr>
          </a:lstStyle>
          <a:p>
            <a:r>
              <a:rPr lang="en-US" dirty="0"/>
              <a:t>3</a:t>
            </a:r>
            <a:r>
              <a:rPr lang="en-US" baseline="30000" dirty="0"/>
              <a:t>rd</a:t>
            </a:r>
            <a:r>
              <a:rPr lang="en-US" dirty="0"/>
              <a:t> PARTY WORKPAPER DEVELOPMENT TRAINING</a:t>
            </a:r>
          </a:p>
        </p:txBody>
      </p:sp>
      <p:sp>
        <p:nvSpPr>
          <p:cNvPr id="10" name="Date Placeholder 2"/>
          <p:cNvSpPr>
            <a:spLocks noGrp="1"/>
          </p:cNvSpPr>
          <p:nvPr>
            <p:ph type="dt" sz="half" idx="2"/>
          </p:nvPr>
        </p:nvSpPr>
        <p:spPr>
          <a:xfrm>
            <a:off x="0" y="6395720"/>
            <a:ext cx="3149600" cy="462280"/>
          </a:xfrm>
          <a:prstGeom prst="rect">
            <a:avLst/>
          </a:prstGeom>
        </p:spPr>
        <p:txBody>
          <a:bodyPr vert="horz" lIns="91440" tIns="45720" rIns="91440" bIns="45720" rtlCol="0" anchor="ctr"/>
          <a:lstStyle>
            <a:lvl1pPr algn="l">
              <a:defRPr sz="1400" b="0">
                <a:solidFill>
                  <a:schemeClr val="bg1"/>
                </a:solidFill>
              </a:defRPr>
            </a:lvl1pPr>
          </a:lstStyle>
          <a:p>
            <a:fld id="{7607BB38-3FB8-4609-A73C-E747406340CD}" type="datetime1">
              <a:rPr lang="en-US" smtClean="0"/>
              <a:t>12/11/2018</a:t>
            </a:fld>
            <a:endParaRPr lang="en-US"/>
          </a:p>
        </p:txBody>
      </p:sp>
    </p:spTree>
    <p:extLst>
      <p:ext uri="{BB962C8B-B14F-4D97-AF65-F5344CB8AC3E}">
        <p14:creationId xmlns:p14="http://schemas.microsoft.com/office/powerpoint/2010/main" val="2751408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457200"/>
            <a:ext cx="4011084" cy="977900"/>
          </a:xfrm>
          <a:prstGeom prst="rect">
            <a:avLst/>
          </a:prstGeo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457201"/>
            <a:ext cx="6815667" cy="56689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17"/>
          <p:cNvSpPr>
            <a:spLocks noGrp="1"/>
          </p:cNvSpPr>
          <p:nvPr>
            <p:ph type="sldNum" sz="quarter" idx="12"/>
          </p:nvPr>
        </p:nvSpPr>
        <p:spPr bwMode="auto">
          <a:xfrm>
            <a:off x="4999568" y="6400800"/>
            <a:ext cx="1706033"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34EF4796-E3B9-8F44-B828-D3BF4148F82F}" type="slidenum">
              <a:rPr lang="en-US" smtClean="0"/>
              <a:t>‹#›</a:t>
            </a:fld>
            <a:endParaRPr lang="en-US"/>
          </a:p>
        </p:txBody>
      </p:sp>
      <p:sp>
        <p:nvSpPr>
          <p:cNvPr id="12" name="Footer Placeholder 1"/>
          <p:cNvSpPr>
            <a:spLocks noGrp="1"/>
          </p:cNvSpPr>
          <p:nvPr>
            <p:ph type="ftr" sz="quarter" idx="3"/>
          </p:nvPr>
        </p:nvSpPr>
        <p:spPr>
          <a:xfrm>
            <a:off x="6807200" y="6400800"/>
            <a:ext cx="5384800" cy="457200"/>
          </a:xfrm>
          <a:prstGeom prst="rect">
            <a:avLst/>
          </a:prstGeom>
        </p:spPr>
        <p:txBody>
          <a:bodyPr vert="horz" lIns="91440" tIns="45720" rIns="91440" bIns="45720" rtlCol="0" anchor="ctr"/>
          <a:lstStyle>
            <a:lvl1pPr algn="r">
              <a:defRPr sz="1400">
                <a:solidFill>
                  <a:schemeClr val="bg1"/>
                </a:solidFill>
              </a:defRPr>
            </a:lvl1pPr>
          </a:lstStyle>
          <a:p>
            <a:r>
              <a:rPr lang="en-US" dirty="0"/>
              <a:t>3</a:t>
            </a:r>
            <a:r>
              <a:rPr lang="en-US" baseline="30000" dirty="0"/>
              <a:t>rd</a:t>
            </a:r>
            <a:r>
              <a:rPr lang="en-US" dirty="0"/>
              <a:t> PARTY WORKPAPER DEVELOPMENT TRAINING</a:t>
            </a:r>
          </a:p>
        </p:txBody>
      </p:sp>
      <p:sp>
        <p:nvSpPr>
          <p:cNvPr id="13" name="Date Placeholder 2"/>
          <p:cNvSpPr>
            <a:spLocks noGrp="1"/>
          </p:cNvSpPr>
          <p:nvPr>
            <p:ph type="dt" sz="half" idx="13"/>
          </p:nvPr>
        </p:nvSpPr>
        <p:spPr>
          <a:xfrm>
            <a:off x="0" y="6395720"/>
            <a:ext cx="3149600" cy="462280"/>
          </a:xfrm>
          <a:prstGeom prst="rect">
            <a:avLst/>
          </a:prstGeom>
        </p:spPr>
        <p:txBody>
          <a:bodyPr vert="horz" lIns="91440" tIns="45720" rIns="91440" bIns="45720" rtlCol="0" anchor="ctr"/>
          <a:lstStyle>
            <a:lvl1pPr algn="l">
              <a:defRPr sz="1400" b="0">
                <a:solidFill>
                  <a:schemeClr val="bg1"/>
                </a:solidFill>
              </a:defRPr>
            </a:lvl1pPr>
          </a:lstStyle>
          <a:p>
            <a:fld id="{415D06A2-5FEF-4CF2-AA0E-BBD78FF1F31A}" type="datetime1">
              <a:rPr lang="en-US" smtClean="0"/>
              <a:t>12/11/2018</a:t>
            </a:fld>
            <a:endParaRPr lang="en-US"/>
          </a:p>
        </p:txBody>
      </p:sp>
    </p:spTree>
    <p:extLst>
      <p:ext uri="{BB962C8B-B14F-4D97-AF65-F5344CB8AC3E}">
        <p14:creationId xmlns:p14="http://schemas.microsoft.com/office/powerpoint/2010/main" val="242866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17"/>
          <p:cNvSpPr>
            <a:spLocks noGrp="1"/>
          </p:cNvSpPr>
          <p:nvPr>
            <p:ph type="sldNum" sz="quarter" idx="12"/>
          </p:nvPr>
        </p:nvSpPr>
        <p:spPr bwMode="auto">
          <a:xfrm>
            <a:off x="4999568" y="6400800"/>
            <a:ext cx="1706033"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34EF4796-E3B9-8F44-B828-D3BF4148F82F}" type="slidenum">
              <a:rPr lang="en-US" smtClean="0"/>
              <a:t>‹#›</a:t>
            </a:fld>
            <a:endParaRPr lang="en-US"/>
          </a:p>
        </p:txBody>
      </p:sp>
      <p:sp>
        <p:nvSpPr>
          <p:cNvPr id="12" name="Footer Placeholder 1"/>
          <p:cNvSpPr>
            <a:spLocks noGrp="1"/>
          </p:cNvSpPr>
          <p:nvPr>
            <p:ph type="ftr" sz="quarter" idx="3"/>
          </p:nvPr>
        </p:nvSpPr>
        <p:spPr>
          <a:xfrm>
            <a:off x="6807200" y="6400800"/>
            <a:ext cx="5384800" cy="457200"/>
          </a:xfrm>
          <a:prstGeom prst="rect">
            <a:avLst/>
          </a:prstGeom>
        </p:spPr>
        <p:txBody>
          <a:bodyPr vert="horz" lIns="91440" tIns="45720" rIns="91440" bIns="45720" rtlCol="0" anchor="ctr"/>
          <a:lstStyle>
            <a:lvl1pPr algn="r">
              <a:defRPr sz="1400">
                <a:solidFill>
                  <a:schemeClr val="bg1"/>
                </a:solidFill>
              </a:defRPr>
            </a:lvl1pPr>
          </a:lstStyle>
          <a:p>
            <a:r>
              <a:rPr lang="en-US" dirty="0"/>
              <a:t>3</a:t>
            </a:r>
            <a:r>
              <a:rPr lang="en-US" baseline="30000" dirty="0"/>
              <a:t>rd</a:t>
            </a:r>
            <a:r>
              <a:rPr lang="en-US" dirty="0"/>
              <a:t> PARTY WORKPAPER DEVELOPMENT TRAINING</a:t>
            </a:r>
          </a:p>
        </p:txBody>
      </p:sp>
      <p:sp>
        <p:nvSpPr>
          <p:cNvPr id="13" name="Date Placeholder 2"/>
          <p:cNvSpPr>
            <a:spLocks noGrp="1"/>
          </p:cNvSpPr>
          <p:nvPr>
            <p:ph type="dt" sz="half" idx="13"/>
          </p:nvPr>
        </p:nvSpPr>
        <p:spPr>
          <a:xfrm>
            <a:off x="0" y="6395720"/>
            <a:ext cx="3149600" cy="462280"/>
          </a:xfrm>
          <a:prstGeom prst="rect">
            <a:avLst/>
          </a:prstGeom>
        </p:spPr>
        <p:txBody>
          <a:bodyPr vert="horz" lIns="91440" tIns="45720" rIns="91440" bIns="45720" rtlCol="0" anchor="ctr"/>
          <a:lstStyle>
            <a:lvl1pPr algn="l">
              <a:defRPr sz="1400" b="0">
                <a:solidFill>
                  <a:schemeClr val="bg1"/>
                </a:solidFill>
              </a:defRPr>
            </a:lvl1pPr>
          </a:lstStyle>
          <a:p>
            <a:fld id="{5D759422-9E39-4874-8130-3CF4DB5E2F98}" type="datetime1">
              <a:rPr lang="en-US" smtClean="0"/>
              <a:t>12/11/2018</a:t>
            </a:fld>
            <a:endParaRPr lang="en-US"/>
          </a:p>
        </p:txBody>
      </p:sp>
    </p:spTree>
    <p:extLst>
      <p:ext uri="{BB962C8B-B14F-4D97-AF65-F5344CB8AC3E}">
        <p14:creationId xmlns:p14="http://schemas.microsoft.com/office/powerpoint/2010/main" val="160039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1258B6-8E8F-4758-9966-14A70F478998}" type="datetimeFigureOut">
              <a:rPr lang="en-US" smtClean="0"/>
              <a:t>12/11/2018</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E7C9CD41-0D37-4814-AB25-29589564F059}" type="slidenum">
              <a:rPr lang="en-US" smtClean="0"/>
              <a:t>‹#›</a:t>
            </a:fld>
            <a:endParaRPr lang="en-US"/>
          </a:p>
        </p:txBody>
      </p:sp>
    </p:spTree>
    <p:extLst>
      <p:ext uri="{BB962C8B-B14F-4D97-AF65-F5344CB8AC3E}">
        <p14:creationId xmlns:p14="http://schemas.microsoft.com/office/powerpoint/2010/main" val="33741605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1258B6-8E8F-4758-9966-14A70F478998}"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E7C9CD41-0D37-4814-AB25-29589564F059}" type="slidenum">
              <a:rPr lang="en-US" smtClean="0"/>
              <a:t>‹#›</a:t>
            </a:fld>
            <a:endParaRPr lang="en-US"/>
          </a:p>
        </p:txBody>
      </p:sp>
    </p:spTree>
    <p:extLst>
      <p:ext uri="{BB962C8B-B14F-4D97-AF65-F5344CB8AC3E}">
        <p14:creationId xmlns:p14="http://schemas.microsoft.com/office/powerpoint/2010/main" val="1978953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1258B6-8E8F-4758-9966-14A70F478998}"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9CD41-0D37-4814-AB25-29589564F059}" type="slidenum">
              <a:rPr lang="en-US" smtClean="0"/>
              <a:t>‹#›</a:t>
            </a:fld>
            <a:endParaRPr lang="en-US"/>
          </a:p>
        </p:txBody>
      </p:sp>
    </p:spTree>
    <p:extLst>
      <p:ext uri="{BB962C8B-B14F-4D97-AF65-F5344CB8AC3E}">
        <p14:creationId xmlns:p14="http://schemas.microsoft.com/office/powerpoint/2010/main" val="36602234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1258B6-8E8F-4758-9966-14A70F478998}"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C9CD41-0D37-4814-AB25-29589564F059}" type="slidenum">
              <a:rPr lang="en-US" smtClean="0"/>
              <a:t>‹#›</a:t>
            </a:fld>
            <a:endParaRPr lang="en-US"/>
          </a:p>
        </p:txBody>
      </p:sp>
    </p:spTree>
    <p:extLst>
      <p:ext uri="{BB962C8B-B14F-4D97-AF65-F5344CB8AC3E}">
        <p14:creationId xmlns:p14="http://schemas.microsoft.com/office/powerpoint/2010/main" val="6709419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1258B6-8E8F-4758-9966-14A70F478998}"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C9CD41-0D37-4814-AB25-29589564F059}" type="slidenum">
              <a:rPr lang="en-US" smtClean="0"/>
              <a:t>‹#›</a:t>
            </a:fld>
            <a:endParaRPr lang="en-US"/>
          </a:p>
        </p:txBody>
      </p:sp>
    </p:spTree>
    <p:extLst>
      <p:ext uri="{BB962C8B-B14F-4D97-AF65-F5344CB8AC3E}">
        <p14:creationId xmlns:p14="http://schemas.microsoft.com/office/powerpoint/2010/main" val="7236645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1258B6-8E8F-4758-9966-14A70F478998}"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C9CD41-0D37-4814-AB25-29589564F059}" type="slidenum">
              <a:rPr lang="en-US" smtClean="0"/>
              <a:t>‹#›</a:t>
            </a:fld>
            <a:endParaRPr lang="en-US"/>
          </a:p>
        </p:txBody>
      </p:sp>
    </p:spTree>
    <p:extLst>
      <p:ext uri="{BB962C8B-B14F-4D97-AF65-F5344CB8AC3E}">
        <p14:creationId xmlns:p14="http://schemas.microsoft.com/office/powerpoint/2010/main" val="1962709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79A6C-7887-43CC-AA57-27666E787F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6D8964-25C5-4857-8AD7-464186072B2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82277E-4CFF-41C1-93AC-553FDE19EC0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56D4DD-80EC-4857-9A05-89F844698C01}"/>
              </a:ext>
            </a:extLst>
          </p:cNvPr>
          <p:cNvSpPr>
            <a:spLocks noGrp="1"/>
          </p:cNvSpPr>
          <p:nvPr>
            <p:ph type="dt" sz="half" idx="10"/>
          </p:nvPr>
        </p:nvSpPr>
        <p:spPr/>
        <p:txBody>
          <a:bodyPr/>
          <a:lstStyle/>
          <a:p>
            <a:fld id="{8CB0C927-A9A6-481E-ABE0-82E9AEF5CD0A}" type="datetimeFigureOut">
              <a:rPr lang="en-US" smtClean="0"/>
              <a:t>12/11/2018</a:t>
            </a:fld>
            <a:endParaRPr lang="en-US"/>
          </a:p>
        </p:txBody>
      </p:sp>
      <p:sp>
        <p:nvSpPr>
          <p:cNvPr id="6" name="Footer Placeholder 5">
            <a:extLst>
              <a:ext uri="{FF2B5EF4-FFF2-40B4-BE49-F238E27FC236}">
                <a16:creationId xmlns:a16="http://schemas.microsoft.com/office/drawing/2014/main" id="{C6010566-044C-497B-BBF5-8DB57B5ABD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55843B-9EE4-4D0B-B885-DE3CFBE37D96}"/>
              </a:ext>
            </a:extLst>
          </p:cNvPr>
          <p:cNvSpPr>
            <a:spLocks noGrp="1"/>
          </p:cNvSpPr>
          <p:nvPr>
            <p:ph type="sldNum" sz="quarter" idx="12"/>
          </p:nvPr>
        </p:nvSpPr>
        <p:spPr/>
        <p:txBody>
          <a:bodyPr/>
          <a:lstStyle/>
          <a:p>
            <a:fld id="{DA0DD9F7-87F6-41E6-9D22-155B7F3C4CB8}" type="slidenum">
              <a:rPr lang="en-US" smtClean="0"/>
              <a:t>‹#›</a:t>
            </a:fld>
            <a:endParaRPr lang="en-US"/>
          </a:p>
        </p:txBody>
      </p:sp>
    </p:spTree>
    <p:extLst>
      <p:ext uri="{BB962C8B-B14F-4D97-AF65-F5344CB8AC3E}">
        <p14:creationId xmlns:p14="http://schemas.microsoft.com/office/powerpoint/2010/main" val="39205400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1258B6-8E8F-4758-9966-14A70F478998}"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C9CD41-0D37-4814-AB25-29589564F059}" type="slidenum">
              <a:rPr lang="en-US" smtClean="0"/>
              <a:t>‹#›</a:t>
            </a:fld>
            <a:endParaRPr lang="en-US"/>
          </a:p>
        </p:txBody>
      </p:sp>
    </p:spTree>
    <p:extLst>
      <p:ext uri="{BB962C8B-B14F-4D97-AF65-F5344CB8AC3E}">
        <p14:creationId xmlns:p14="http://schemas.microsoft.com/office/powerpoint/2010/main" val="17354124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1258B6-8E8F-4758-9966-14A70F478998}"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C9CD41-0D37-4814-AB25-29589564F059}" type="slidenum">
              <a:rPr lang="en-US" smtClean="0"/>
              <a:t>‹#›</a:t>
            </a:fld>
            <a:endParaRPr lang="en-US"/>
          </a:p>
        </p:txBody>
      </p:sp>
    </p:spTree>
    <p:extLst>
      <p:ext uri="{BB962C8B-B14F-4D97-AF65-F5344CB8AC3E}">
        <p14:creationId xmlns:p14="http://schemas.microsoft.com/office/powerpoint/2010/main" val="12492888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1258B6-8E8F-4758-9966-14A70F478998}"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C9CD41-0D37-4814-AB25-29589564F059}" type="slidenum">
              <a:rPr lang="en-US" smtClean="0"/>
              <a:t>‹#›</a:t>
            </a:fld>
            <a:endParaRPr lang="en-US"/>
          </a:p>
        </p:txBody>
      </p:sp>
    </p:spTree>
    <p:extLst>
      <p:ext uri="{BB962C8B-B14F-4D97-AF65-F5344CB8AC3E}">
        <p14:creationId xmlns:p14="http://schemas.microsoft.com/office/powerpoint/2010/main" val="274210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1258B6-8E8F-4758-9966-14A70F478998}"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C9CD41-0D37-4814-AB25-29589564F059}" type="slidenum">
              <a:rPr lang="en-US" smtClean="0"/>
              <a:t>‹#›</a:t>
            </a:fld>
            <a:endParaRPr lang="en-US"/>
          </a:p>
        </p:txBody>
      </p:sp>
    </p:spTree>
    <p:extLst>
      <p:ext uri="{BB962C8B-B14F-4D97-AF65-F5344CB8AC3E}">
        <p14:creationId xmlns:p14="http://schemas.microsoft.com/office/powerpoint/2010/main" val="24239367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1258B6-8E8F-4758-9966-14A70F478998}"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9CD41-0D37-4814-AB25-29589564F059}" type="slidenum">
              <a:rPr lang="en-US" smtClean="0"/>
              <a:t>‹#›</a:t>
            </a:fld>
            <a:endParaRPr lang="en-US"/>
          </a:p>
        </p:txBody>
      </p:sp>
    </p:spTree>
    <p:extLst>
      <p:ext uri="{BB962C8B-B14F-4D97-AF65-F5344CB8AC3E}">
        <p14:creationId xmlns:p14="http://schemas.microsoft.com/office/powerpoint/2010/main" val="9677006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1258B6-8E8F-4758-9966-14A70F478998}"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9CD41-0D37-4814-AB25-29589564F059}" type="slidenum">
              <a:rPr lang="en-US" smtClean="0"/>
              <a:t>‹#›</a:t>
            </a:fld>
            <a:endParaRPr lang="en-US"/>
          </a:p>
        </p:txBody>
      </p:sp>
    </p:spTree>
    <p:extLst>
      <p:ext uri="{BB962C8B-B14F-4D97-AF65-F5344CB8AC3E}">
        <p14:creationId xmlns:p14="http://schemas.microsoft.com/office/powerpoint/2010/main" val="39316986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1258B6-8E8F-4758-9966-14A70F478998}"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9CD41-0D37-4814-AB25-29589564F059}" type="slidenum">
              <a:rPr lang="en-US" smtClean="0"/>
              <a:t>‹#›</a:t>
            </a:fld>
            <a:endParaRPr lang="en-US"/>
          </a:p>
        </p:txBody>
      </p:sp>
    </p:spTree>
    <p:extLst>
      <p:ext uri="{BB962C8B-B14F-4D97-AF65-F5344CB8AC3E}">
        <p14:creationId xmlns:p14="http://schemas.microsoft.com/office/powerpoint/2010/main" val="26058582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1258B6-8E8F-4758-9966-14A70F478998}"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9CD41-0D37-4814-AB25-29589564F059}" type="slidenum">
              <a:rPr lang="en-US" smtClean="0"/>
              <a:t>‹#›</a:t>
            </a:fld>
            <a:endParaRPr lang="en-US"/>
          </a:p>
        </p:txBody>
      </p:sp>
    </p:spTree>
    <p:extLst>
      <p:ext uri="{BB962C8B-B14F-4D97-AF65-F5344CB8AC3E}">
        <p14:creationId xmlns:p14="http://schemas.microsoft.com/office/powerpoint/2010/main" val="8764518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1258B6-8E8F-4758-9966-14A70F478998}"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9CD41-0D37-4814-AB25-29589564F059}" type="slidenum">
              <a:rPr lang="en-US" smtClean="0"/>
              <a:t>‹#›</a:t>
            </a:fld>
            <a:endParaRPr lang="en-US"/>
          </a:p>
        </p:txBody>
      </p:sp>
    </p:spTree>
    <p:extLst>
      <p:ext uri="{BB962C8B-B14F-4D97-AF65-F5344CB8AC3E}">
        <p14:creationId xmlns:p14="http://schemas.microsoft.com/office/powerpoint/2010/main" val="9779222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1258B6-8E8F-4758-9966-14A70F478998}"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9CD41-0D37-4814-AB25-29589564F059}" type="slidenum">
              <a:rPr lang="en-US" smtClean="0"/>
              <a:t>‹#›</a:t>
            </a:fld>
            <a:endParaRPr lang="en-US"/>
          </a:p>
        </p:txBody>
      </p:sp>
    </p:spTree>
    <p:extLst>
      <p:ext uri="{BB962C8B-B14F-4D97-AF65-F5344CB8AC3E}">
        <p14:creationId xmlns:p14="http://schemas.microsoft.com/office/powerpoint/2010/main" val="1635367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BD3C6-0528-4D32-ADDE-1D1F03F13C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10F7B8-0F80-43CE-8CA1-4845FB6060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79128D6-401B-45BD-B2CA-68AB6F81C28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86CCF9-A0E1-4F50-A9D9-0C46E8F307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F766B42-D917-41C0-9815-0A505C44B5F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FEB267-7BEF-4A02-B4F2-94CED8FEA581}"/>
              </a:ext>
            </a:extLst>
          </p:cNvPr>
          <p:cNvSpPr>
            <a:spLocks noGrp="1"/>
          </p:cNvSpPr>
          <p:nvPr>
            <p:ph type="dt" sz="half" idx="10"/>
          </p:nvPr>
        </p:nvSpPr>
        <p:spPr/>
        <p:txBody>
          <a:bodyPr/>
          <a:lstStyle/>
          <a:p>
            <a:fld id="{8CB0C927-A9A6-481E-ABE0-82E9AEF5CD0A}" type="datetimeFigureOut">
              <a:rPr lang="en-US" smtClean="0"/>
              <a:t>12/11/2018</a:t>
            </a:fld>
            <a:endParaRPr lang="en-US"/>
          </a:p>
        </p:txBody>
      </p:sp>
      <p:sp>
        <p:nvSpPr>
          <p:cNvPr id="8" name="Footer Placeholder 7">
            <a:extLst>
              <a:ext uri="{FF2B5EF4-FFF2-40B4-BE49-F238E27FC236}">
                <a16:creationId xmlns:a16="http://schemas.microsoft.com/office/drawing/2014/main" id="{6D253FE6-7902-4230-96D7-0216D53D88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B973DD-C1D6-45E4-A309-4C91E3835FAB}"/>
              </a:ext>
            </a:extLst>
          </p:cNvPr>
          <p:cNvSpPr>
            <a:spLocks noGrp="1"/>
          </p:cNvSpPr>
          <p:nvPr>
            <p:ph type="sldNum" sz="quarter" idx="12"/>
          </p:nvPr>
        </p:nvSpPr>
        <p:spPr/>
        <p:txBody>
          <a:bodyPr/>
          <a:lstStyle/>
          <a:p>
            <a:fld id="{DA0DD9F7-87F6-41E6-9D22-155B7F3C4CB8}" type="slidenum">
              <a:rPr lang="en-US" smtClean="0"/>
              <a:t>‹#›</a:t>
            </a:fld>
            <a:endParaRPr lang="en-US"/>
          </a:p>
        </p:txBody>
      </p:sp>
    </p:spTree>
    <p:extLst>
      <p:ext uri="{BB962C8B-B14F-4D97-AF65-F5344CB8AC3E}">
        <p14:creationId xmlns:p14="http://schemas.microsoft.com/office/powerpoint/2010/main" val="41990396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1258B6-8E8F-4758-9966-14A70F478998}"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9CD41-0D37-4814-AB25-29589564F059}" type="slidenum">
              <a:rPr lang="en-US" smtClean="0"/>
              <a:t>‹#›</a:t>
            </a:fld>
            <a:endParaRPr lang="en-US"/>
          </a:p>
        </p:txBody>
      </p:sp>
    </p:spTree>
    <p:extLst>
      <p:ext uri="{BB962C8B-B14F-4D97-AF65-F5344CB8AC3E}">
        <p14:creationId xmlns:p14="http://schemas.microsoft.com/office/powerpoint/2010/main" val="17968605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3" name="Text Placeholder 2"/>
          <p:cNvSpPr>
            <a:spLocks noGrp="1"/>
          </p:cNvSpPr>
          <p:nvPr>
            <p:ph type="body" idx="1"/>
          </p:nvPr>
        </p:nvSpPr>
        <p:spPr>
          <a:xfrm>
            <a:off x="1930400" y="4876800"/>
            <a:ext cx="8640232" cy="838200"/>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Footer Placeholder 4"/>
          <p:cNvSpPr>
            <a:spLocks noGrp="1"/>
          </p:cNvSpPr>
          <p:nvPr>
            <p:ph type="ftr" sz="quarter" idx="11"/>
          </p:nvPr>
        </p:nvSpPr>
        <p:spPr/>
        <p:txBody>
          <a:bodyPr/>
          <a:lstStyle/>
          <a:p>
            <a:r>
              <a:rPr lang="en-US"/>
              <a:t>eTRM Update</a:t>
            </a:r>
          </a:p>
        </p:txBody>
      </p:sp>
      <p:sp>
        <p:nvSpPr>
          <p:cNvPr id="4" name="Date Placeholder 3"/>
          <p:cNvSpPr>
            <a:spLocks noGrp="1"/>
          </p:cNvSpPr>
          <p:nvPr>
            <p:ph type="dt" sz="half" idx="10"/>
          </p:nvPr>
        </p:nvSpPr>
        <p:spPr/>
        <p:txBody>
          <a:bodyPr/>
          <a:lstStyle/>
          <a:p>
            <a:r>
              <a:rPr lang="en-US"/>
              <a:t>Novmeber 2018</a:t>
            </a:r>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909A63E0-9C55-41FE-BE94-C73968ED251E}" type="slidenum">
              <a:rPr lang="en-US" smtClean="0"/>
              <a:pPr/>
              <a:t>‹#›</a:t>
            </a:fld>
            <a:endParaRPr lang="en-US"/>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a:t>Click to edit Master title style</a:t>
            </a:r>
          </a:p>
        </p:txBody>
      </p:sp>
      <p:pic>
        <p:nvPicPr>
          <p:cNvPr id="20" name="Picture 19" descr="CalTF_Logo_2x2.png"/>
          <p:cNvPicPr>
            <a:picLocks noChangeAspect="1"/>
          </p:cNvPicPr>
          <p:nvPr userDrawn="1"/>
        </p:nvPicPr>
        <p:blipFill>
          <a:blip r:embed="rId2"/>
          <a:stretch>
            <a:fillRect/>
          </a:stretch>
        </p:blipFill>
        <p:spPr>
          <a:xfrm>
            <a:off x="4572000" y="2819400"/>
            <a:ext cx="3048000" cy="2286000"/>
          </a:xfrm>
          <a:prstGeom prst="rect">
            <a:avLst/>
          </a:prstGeom>
        </p:spPr>
      </p:pic>
    </p:spTree>
    <p:extLst>
      <p:ext uri="{BB962C8B-B14F-4D97-AF65-F5344CB8AC3E}">
        <p14:creationId xmlns:p14="http://schemas.microsoft.com/office/powerpoint/2010/main" val="2124862293"/>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8C01B"/>
                </a:solidFill>
                <a:latin typeface="Arial"/>
                <a:cs typeface="Arial"/>
              </a:defRPr>
            </a:lvl1pPr>
          </a:lstStyle>
          <a:p>
            <a:r>
              <a:rPr kumimoji="0" lang="en-US" dirty="0"/>
              <a:t>Click to edit Master title style</a:t>
            </a:r>
          </a:p>
        </p:txBody>
      </p:sp>
      <p:sp>
        <p:nvSpPr>
          <p:cNvPr id="4" name="Date Placeholder 3"/>
          <p:cNvSpPr>
            <a:spLocks noGrp="1"/>
          </p:cNvSpPr>
          <p:nvPr>
            <p:ph type="dt" sz="half" idx="10"/>
          </p:nvPr>
        </p:nvSpPr>
        <p:spPr/>
        <p:txBody>
          <a:bodyPr/>
          <a:lstStyle/>
          <a:p>
            <a:r>
              <a:rPr lang="en-US"/>
              <a:t>Novmeber 2018</a:t>
            </a:r>
          </a:p>
        </p:txBody>
      </p:sp>
      <p:sp>
        <p:nvSpPr>
          <p:cNvPr id="5" name="Footer Placeholder 4"/>
          <p:cNvSpPr>
            <a:spLocks noGrp="1"/>
          </p:cNvSpPr>
          <p:nvPr>
            <p:ph type="ftr" sz="quarter" idx="11"/>
          </p:nvPr>
        </p:nvSpPr>
        <p:spPr/>
        <p:txBody>
          <a:bodyPr/>
          <a:lstStyle/>
          <a:p>
            <a:r>
              <a:rPr lang="en-US"/>
              <a:t>eTRM Update</a:t>
            </a:r>
            <a:endParaRPr lang="en-US" dirty="0"/>
          </a:p>
        </p:txBody>
      </p:sp>
      <p:sp>
        <p:nvSpPr>
          <p:cNvPr id="6" name="Slide Number Placeholder 5"/>
          <p:cNvSpPr>
            <a:spLocks noGrp="1"/>
          </p:cNvSpPr>
          <p:nvPr>
            <p:ph type="sldNum" sz="quarter" idx="12"/>
          </p:nvPr>
        </p:nvSpPr>
        <p:spPr>
          <a:xfrm>
            <a:off x="5815584" y="1026373"/>
            <a:ext cx="609600" cy="441325"/>
          </a:xfrm>
        </p:spPr>
        <p:txBody>
          <a:bodyPr/>
          <a:lstStyle/>
          <a:p>
            <a:fld id="{909A63E0-9C55-41FE-BE94-C73968ED251E}" type="slidenum">
              <a:rPr lang="en-US" smtClean="0"/>
              <a:pPr/>
              <a:t>‹#›</a:t>
            </a:fld>
            <a:endParaRPr lang="en-US"/>
          </a:p>
        </p:txBody>
      </p:sp>
      <p:sp>
        <p:nvSpPr>
          <p:cNvPr id="8" name="Content Placeholder 7"/>
          <p:cNvSpPr>
            <a:spLocks noGrp="1"/>
          </p:cNvSpPr>
          <p:nvPr>
            <p:ph sz="quarter" idx="1"/>
          </p:nvPr>
        </p:nvSpPr>
        <p:spPr>
          <a:xfrm>
            <a:off x="402336" y="1527048"/>
            <a:ext cx="11338560" cy="4572000"/>
          </a:xfrm>
        </p:spPr>
        <p:txBody>
          <a:bodyPr/>
          <a:lstStyle>
            <a:lvl1pPr>
              <a:buClr>
                <a:srgbClr val="73B632"/>
              </a:buClr>
              <a:defRPr>
                <a:latin typeface="Arial"/>
                <a:cs typeface="Arial"/>
              </a:defRPr>
            </a:lvl1pPr>
            <a:lvl2pPr>
              <a:buFont typeface="Wingdings" charset="2"/>
              <a:buChar char="q"/>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9" name="Picture 8" descr="CalTF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66400" y="152400"/>
            <a:ext cx="1676400" cy="838200"/>
          </a:xfrm>
          <a:prstGeom prst="rect">
            <a:avLst/>
          </a:prstGeom>
        </p:spPr>
      </p:pic>
    </p:spTree>
    <p:extLst>
      <p:ext uri="{BB962C8B-B14F-4D97-AF65-F5344CB8AC3E}">
        <p14:creationId xmlns:p14="http://schemas.microsoft.com/office/powerpoint/2010/main" val="4040363085"/>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a:t>Click to edit Master title style</a:t>
            </a:r>
          </a:p>
        </p:txBody>
      </p:sp>
      <p:sp>
        <p:nvSpPr>
          <p:cNvPr id="5" name="Date Placeholder 4"/>
          <p:cNvSpPr>
            <a:spLocks noGrp="1"/>
          </p:cNvSpPr>
          <p:nvPr>
            <p:ph type="dt" sz="half" idx="10"/>
          </p:nvPr>
        </p:nvSpPr>
        <p:spPr>
          <a:xfrm>
            <a:off x="7721600" y="6409944"/>
            <a:ext cx="4059936" cy="365760"/>
          </a:xfrm>
        </p:spPr>
        <p:txBody>
          <a:bodyPr/>
          <a:lstStyle/>
          <a:p>
            <a:r>
              <a:rPr lang="en-US"/>
              <a:t>Novmeber 2018</a:t>
            </a:r>
          </a:p>
        </p:txBody>
      </p:sp>
      <p:sp>
        <p:nvSpPr>
          <p:cNvPr id="6" name="Footer Placeholder 5"/>
          <p:cNvSpPr>
            <a:spLocks noGrp="1"/>
          </p:cNvSpPr>
          <p:nvPr>
            <p:ph type="ftr" sz="quarter" idx="11"/>
          </p:nvPr>
        </p:nvSpPr>
        <p:spPr/>
        <p:txBody>
          <a:bodyPr/>
          <a:lstStyle/>
          <a:p>
            <a:r>
              <a:rPr lang="en-US"/>
              <a:t>eTRM Update</a:t>
            </a:r>
          </a:p>
        </p:txBody>
      </p:sp>
      <p:sp>
        <p:nvSpPr>
          <p:cNvPr id="7" name="Slide Number Placeholder 6"/>
          <p:cNvSpPr>
            <a:spLocks noGrp="1"/>
          </p:cNvSpPr>
          <p:nvPr>
            <p:ph type="sldNum" sz="quarter" idx="12"/>
          </p:nvPr>
        </p:nvSpPr>
        <p:spPr/>
        <p:txBody>
          <a:bodyPr/>
          <a:lstStyle/>
          <a:p>
            <a:fld id="{909A63E0-9C55-41FE-BE94-C73968ED251E}" type="slidenum">
              <a:rPr lang="en-US" smtClean="0"/>
              <a:pPr/>
              <a:t>‹#›</a:t>
            </a:fld>
            <a:endParaRPr lang="en-US"/>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119659858"/>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latin typeface="Arial"/>
              <a:cs typeface="Arial"/>
            </a:endParaRPr>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latin typeface="Arial"/>
                <a:cs typeface="Aria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atin typeface="Arial"/>
                <a:cs typeface="Aria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a:t>Click to edit Master text styles</a:t>
            </a:r>
          </a:p>
        </p:txBody>
      </p:sp>
      <p:sp>
        <p:nvSpPr>
          <p:cNvPr id="7" name="Date Placeholder 6"/>
          <p:cNvSpPr>
            <a:spLocks noGrp="1"/>
          </p:cNvSpPr>
          <p:nvPr>
            <p:ph type="dt" sz="half" idx="10"/>
          </p:nvPr>
        </p:nvSpPr>
        <p:spPr/>
        <p:txBody>
          <a:bodyPr/>
          <a:lstStyle/>
          <a:p>
            <a:r>
              <a:rPr lang="en-US"/>
              <a:t>Novmeber 2018</a:t>
            </a:r>
          </a:p>
        </p:txBody>
      </p:sp>
      <p:sp>
        <p:nvSpPr>
          <p:cNvPr id="8" name="Footer Placeholder 7"/>
          <p:cNvSpPr>
            <a:spLocks noGrp="1"/>
          </p:cNvSpPr>
          <p:nvPr>
            <p:ph type="ftr" sz="quarter" idx="11"/>
          </p:nvPr>
        </p:nvSpPr>
        <p:spPr>
          <a:xfrm>
            <a:off x="406400" y="6409944"/>
            <a:ext cx="4775200" cy="365760"/>
          </a:xfrm>
        </p:spPr>
        <p:txBody>
          <a:bodyPr/>
          <a:lstStyle/>
          <a:p>
            <a:r>
              <a:rPr lang="en-US"/>
              <a:t>eTRM Update</a:t>
            </a:r>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909A63E0-9C55-41FE-BE94-C73968ED251E}"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pic>
        <p:nvPicPr>
          <p:cNvPr id="28" name="Picture 27" descr="CalTF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66400" y="152400"/>
            <a:ext cx="1676400" cy="838200"/>
          </a:xfrm>
          <a:prstGeom prst="rect">
            <a:avLst/>
          </a:prstGeom>
        </p:spPr>
      </p:pic>
    </p:spTree>
    <p:extLst>
      <p:ext uri="{BB962C8B-B14F-4D97-AF65-F5344CB8AC3E}">
        <p14:creationId xmlns:p14="http://schemas.microsoft.com/office/powerpoint/2010/main" val="3832607072"/>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r>
              <a:rPr lang="en-US"/>
              <a:t>Novmeber 2018</a:t>
            </a:r>
          </a:p>
        </p:txBody>
      </p:sp>
      <p:sp>
        <p:nvSpPr>
          <p:cNvPr id="4" name="Footer Placeholder 3"/>
          <p:cNvSpPr>
            <a:spLocks noGrp="1"/>
          </p:cNvSpPr>
          <p:nvPr>
            <p:ph type="ftr" sz="quarter" idx="11"/>
          </p:nvPr>
        </p:nvSpPr>
        <p:spPr/>
        <p:txBody>
          <a:bodyPr/>
          <a:lstStyle/>
          <a:p>
            <a:r>
              <a:rPr lang="en-US"/>
              <a:t>eTRM Update</a:t>
            </a:r>
          </a:p>
        </p:txBody>
      </p:sp>
      <p:sp>
        <p:nvSpPr>
          <p:cNvPr id="5" name="Slide Number Placeholder 4"/>
          <p:cNvSpPr>
            <a:spLocks noGrp="1"/>
          </p:cNvSpPr>
          <p:nvPr>
            <p:ph type="sldNum" sz="quarter" idx="12"/>
          </p:nvPr>
        </p:nvSpPr>
        <p:spPr>
          <a:xfrm>
            <a:off x="5791200" y="1036021"/>
            <a:ext cx="609600" cy="441325"/>
          </a:xfrm>
        </p:spPr>
        <p:txBody>
          <a:bodyPr/>
          <a:lstStyle/>
          <a:p>
            <a:fld id="{909A63E0-9C55-41FE-BE94-C73968ED251E}" type="slidenum">
              <a:rPr lang="en-US" smtClean="0"/>
              <a:pPr/>
              <a:t>‹#›</a:t>
            </a:fld>
            <a:endParaRPr lang="en-US"/>
          </a:p>
        </p:txBody>
      </p:sp>
    </p:spTree>
    <p:extLst>
      <p:ext uri="{BB962C8B-B14F-4D97-AF65-F5344CB8AC3E}">
        <p14:creationId xmlns:p14="http://schemas.microsoft.com/office/powerpoint/2010/main" val="25947431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 name="Date Placeholder 1"/>
          <p:cNvSpPr>
            <a:spLocks noGrp="1"/>
          </p:cNvSpPr>
          <p:nvPr>
            <p:ph type="dt" sz="half" idx="10"/>
          </p:nvPr>
        </p:nvSpPr>
        <p:spPr/>
        <p:txBody>
          <a:bodyPr/>
          <a:lstStyle/>
          <a:p>
            <a:r>
              <a:rPr lang="en-US"/>
              <a:t>Novmeber 2018</a:t>
            </a:r>
          </a:p>
        </p:txBody>
      </p:sp>
      <p:sp>
        <p:nvSpPr>
          <p:cNvPr id="3" name="Footer Placeholder 2"/>
          <p:cNvSpPr>
            <a:spLocks noGrp="1"/>
          </p:cNvSpPr>
          <p:nvPr>
            <p:ph type="ftr" sz="quarter" idx="11"/>
          </p:nvPr>
        </p:nvSpPr>
        <p:spPr/>
        <p:txBody>
          <a:bodyPr/>
          <a:lstStyle/>
          <a:p>
            <a:r>
              <a:rPr lang="en-US"/>
              <a:t>eTRM Update</a:t>
            </a:r>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909A63E0-9C55-41FE-BE94-C73968ED251E}" type="slidenum">
              <a:rPr lang="en-US" smtClean="0"/>
              <a:pPr/>
              <a:t>‹#›</a:t>
            </a:fld>
            <a:endParaRPr lang="en-US"/>
          </a:p>
        </p:txBody>
      </p:sp>
      <p:pic>
        <p:nvPicPr>
          <p:cNvPr id="11" name="Picture 10" descr="CalTF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66400" y="152400"/>
            <a:ext cx="1676400" cy="838200"/>
          </a:xfrm>
          <a:prstGeom prst="rect">
            <a:avLst/>
          </a:prstGeom>
        </p:spPr>
      </p:pic>
    </p:spTree>
    <p:extLst>
      <p:ext uri="{BB962C8B-B14F-4D97-AF65-F5344CB8AC3E}">
        <p14:creationId xmlns:p14="http://schemas.microsoft.com/office/powerpoint/2010/main" val="18547467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909A63E0-9C55-41FE-BE94-C73968ED251E}" type="slidenum">
              <a:rPr lang="en-US" smtClean="0"/>
              <a:pPr/>
              <a:t>‹#›</a:t>
            </a:fld>
            <a:endParaRPr lang="en-US"/>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Date Placeholder 4"/>
          <p:cNvSpPr>
            <a:spLocks noGrp="1"/>
          </p:cNvSpPr>
          <p:nvPr>
            <p:ph type="dt" sz="half" idx="10"/>
          </p:nvPr>
        </p:nvSpPr>
        <p:spPr/>
        <p:txBody>
          <a:bodyPr/>
          <a:lstStyle/>
          <a:p>
            <a:r>
              <a:rPr lang="en-US"/>
              <a:t>Novmeber 2018</a:t>
            </a:r>
          </a:p>
        </p:txBody>
      </p:sp>
      <p:sp>
        <p:nvSpPr>
          <p:cNvPr id="6" name="Footer Placeholder 5"/>
          <p:cNvSpPr>
            <a:spLocks noGrp="1"/>
          </p:cNvSpPr>
          <p:nvPr>
            <p:ph type="ftr" sz="quarter" idx="11"/>
          </p:nvPr>
        </p:nvSpPr>
        <p:spPr>
          <a:xfrm>
            <a:off x="402336" y="6410848"/>
            <a:ext cx="4511040" cy="365760"/>
          </a:xfrm>
        </p:spPr>
        <p:txBody>
          <a:bodyPr/>
          <a:lstStyle/>
          <a:p>
            <a:r>
              <a:rPr lang="en-US"/>
              <a:t>eTRM Update</a:t>
            </a:r>
          </a:p>
        </p:txBody>
      </p:sp>
      <p:pic>
        <p:nvPicPr>
          <p:cNvPr id="23" name="Picture 22" descr="CalTF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486400"/>
            <a:ext cx="1676400" cy="838200"/>
          </a:xfrm>
          <a:prstGeom prst="rect">
            <a:avLst/>
          </a:prstGeom>
        </p:spPr>
      </p:pic>
    </p:spTree>
    <p:extLst>
      <p:ext uri="{BB962C8B-B14F-4D97-AF65-F5344CB8AC3E}">
        <p14:creationId xmlns:p14="http://schemas.microsoft.com/office/powerpoint/2010/main" val="1717774716"/>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Slide Number Placeholder 6"/>
          <p:cNvSpPr>
            <a:spLocks noGrp="1"/>
          </p:cNvSpPr>
          <p:nvPr>
            <p:ph type="sldNum" sz="quarter" idx="12"/>
          </p:nvPr>
        </p:nvSpPr>
        <p:spPr>
          <a:xfrm>
            <a:off x="1828800" y="312739"/>
            <a:ext cx="609600" cy="441325"/>
          </a:xfrm>
        </p:spPr>
        <p:txBody>
          <a:bodyPr/>
          <a:lstStyle/>
          <a:p>
            <a:fld id="{909A63E0-9C55-41FE-BE94-C73968ED251E}" type="slidenum">
              <a:rPr lang="en-US" smtClean="0"/>
              <a:pPr/>
              <a:t>‹#›</a:t>
            </a:fld>
            <a:endParaRPr lang="en-US"/>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Date Placeholder 4"/>
          <p:cNvSpPr>
            <a:spLocks noGrp="1"/>
          </p:cNvSpPr>
          <p:nvPr>
            <p:ph type="dt" sz="half" idx="10"/>
          </p:nvPr>
        </p:nvSpPr>
        <p:spPr>
          <a:xfrm>
            <a:off x="7717536" y="6404984"/>
            <a:ext cx="4059936" cy="365760"/>
          </a:xfrm>
        </p:spPr>
        <p:txBody>
          <a:bodyPr/>
          <a:lstStyle/>
          <a:p>
            <a:r>
              <a:rPr lang="en-US"/>
              <a:t>Novmeber 2018</a:t>
            </a:r>
          </a:p>
        </p:txBody>
      </p:sp>
      <p:sp>
        <p:nvSpPr>
          <p:cNvPr id="6" name="Footer Placeholder 5"/>
          <p:cNvSpPr>
            <a:spLocks noGrp="1"/>
          </p:cNvSpPr>
          <p:nvPr>
            <p:ph type="ftr" sz="quarter" idx="11"/>
          </p:nvPr>
        </p:nvSpPr>
        <p:spPr>
          <a:xfrm>
            <a:off x="402336" y="6410848"/>
            <a:ext cx="4779264" cy="365760"/>
          </a:xfrm>
        </p:spPr>
        <p:txBody>
          <a:bodyPr/>
          <a:lstStyle/>
          <a:p>
            <a:r>
              <a:rPr lang="en-US"/>
              <a:t>eTRM Update</a:t>
            </a:r>
          </a:p>
        </p:txBody>
      </p:sp>
      <p:pic>
        <p:nvPicPr>
          <p:cNvPr id="23" name="Picture 22" descr="CalTF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486400"/>
            <a:ext cx="1676400" cy="838200"/>
          </a:xfrm>
          <a:prstGeom prst="rect">
            <a:avLst/>
          </a:prstGeom>
        </p:spPr>
      </p:pic>
    </p:spTree>
    <p:extLst>
      <p:ext uri="{BB962C8B-B14F-4D97-AF65-F5344CB8AC3E}">
        <p14:creationId xmlns:p14="http://schemas.microsoft.com/office/powerpoint/2010/main" val="4552939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Novmeber 2018</a:t>
            </a:r>
          </a:p>
        </p:txBody>
      </p:sp>
      <p:sp>
        <p:nvSpPr>
          <p:cNvPr id="5" name="Footer Placeholder 4"/>
          <p:cNvSpPr>
            <a:spLocks noGrp="1"/>
          </p:cNvSpPr>
          <p:nvPr>
            <p:ph type="ftr" sz="quarter" idx="11"/>
          </p:nvPr>
        </p:nvSpPr>
        <p:spPr/>
        <p:txBody>
          <a:bodyPr/>
          <a:lstStyle/>
          <a:p>
            <a:r>
              <a:rPr lang="en-US"/>
              <a:t>eTRM Update</a:t>
            </a:r>
          </a:p>
        </p:txBody>
      </p:sp>
      <p:sp>
        <p:nvSpPr>
          <p:cNvPr id="6" name="Slide Number Placeholder 5"/>
          <p:cNvSpPr>
            <a:spLocks noGrp="1"/>
          </p:cNvSpPr>
          <p:nvPr>
            <p:ph type="sldNum" sz="quarter" idx="12"/>
          </p:nvPr>
        </p:nvSpPr>
        <p:spPr/>
        <p:txBody>
          <a:bodyPr/>
          <a:lstStyle/>
          <a:p>
            <a:fld id="{909A63E0-9C55-41FE-BE94-C73968ED251E}" type="slidenum">
              <a:rPr lang="en-US" smtClean="0"/>
              <a:pPr/>
              <a:t>‹#›</a:t>
            </a:fld>
            <a:endParaRPr lang="en-US"/>
          </a:p>
        </p:txBody>
      </p:sp>
    </p:spTree>
    <p:extLst>
      <p:ext uri="{BB962C8B-B14F-4D97-AF65-F5344CB8AC3E}">
        <p14:creationId xmlns:p14="http://schemas.microsoft.com/office/powerpoint/2010/main" val="386009310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20664-2D45-45F9-994E-37E828C953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3B5C47-6FD3-4EAF-A306-0B7F8FA3032D}"/>
              </a:ext>
            </a:extLst>
          </p:cNvPr>
          <p:cNvSpPr>
            <a:spLocks noGrp="1"/>
          </p:cNvSpPr>
          <p:nvPr>
            <p:ph type="dt" sz="half" idx="10"/>
          </p:nvPr>
        </p:nvSpPr>
        <p:spPr/>
        <p:txBody>
          <a:bodyPr/>
          <a:lstStyle/>
          <a:p>
            <a:fld id="{8CB0C927-A9A6-481E-ABE0-82E9AEF5CD0A}" type="datetimeFigureOut">
              <a:rPr lang="en-US" smtClean="0"/>
              <a:t>12/11/2018</a:t>
            </a:fld>
            <a:endParaRPr lang="en-US"/>
          </a:p>
        </p:txBody>
      </p:sp>
      <p:sp>
        <p:nvSpPr>
          <p:cNvPr id="4" name="Footer Placeholder 3">
            <a:extLst>
              <a:ext uri="{FF2B5EF4-FFF2-40B4-BE49-F238E27FC236}">
                <a16:creationId xmlns:a16="http://schemas.microsoft.com/office/drawing/2014/main" id="{31A40176-41F3-42DF-91DB-5C4E222B0E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426D39-1504-47BC-B7F3-EDF0DF1B8E77}"/>
              </a:ext>
            </a:extLst>
          </p:cNvPr>
          <p:cNvSpPr>
            <a:spLocks noGrp="1"/>
          </p:cNvSpPr>
          <p:nvPr>
            <p:ph type="sldNum" sz="quarter" idx="12"/>
          </p:nvPr>
        </p:nvSpPr>
        <p:spPr/>
        <p:txBody>
          <a:bodyPr/>
          <a:lstStyle/>
          <a:p>
            <a:fld id="{DA0DD9F7-87F6-41E6-9D22-155B7F3C4CB8}" type="slidenum">
              <a:rPr lang="en-US" smtClean="0"/>
              <a:t>‹#›</a:t>
            </a:fld>
            <a:endParaRPr lang="en-US"/>
          </a:p>
        </p:txBody>
      </p:sp>
    </p:spTree>
    <p:extLst>
      <p:ext uri="{BB962C8B-B14F-4D97-AF65-F5344CB8AC3E}">
        <p14:creationId xmlns:p14="http://schemas.microsoft.com/office/powerpoint/2010/main" val="12776210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9221216" y="3009902"/>
            <a:ext cx="609600" cy="441325"/>
          </a:xfrm>
        </p:spPr>
        <p:txBody>
          <a:bodyPr/>
          <a:lstStyle/>
          <a:p>
            <a:fld id="{909A63E0-9C55-41FE-BE94-C73968ED251E}" type="slidenum">
              <a:rPr lang="en-US" smtClean="0"/>
              <a:pPr/>
              <a:t>‹#›</a:t>
            </a:fld>
            <a:endParaRPr lang="en-US"/>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Novmeber 2018</a:t>
            </a:r>
          </a:p>
        </p:txBody>
      </p:sp>
      <p:sp>
        <p:nvSpPr>
          <p:cNvPr id="5" name="Footer Placeholder 4"/>
          <p:cNvSpPr>
            <a:spLocks noGrp="1"/>
          </p:cNvSpPr>
          <p:nvPr>
            <p:ph type="ftr" sz="quarter" idx="11"/>
          </p:nvPr>
        </p:nvSpPr>
        <p:spPr/>
        <p:txBody>
          <a:bodyPr/>
          <a:lstStyle/>
          <a:p>
            <a:r>
              <a:rPr lang="en-US"/>
              <a:t>eTRM Update</a:t>
            </a:r>
          </a:p>
        </p:txBody>
      </p:sp>
      <p:sp>
        <p:nvSpPr>
          <p:cNvPr id="2" name="Vertical Title 1"/>
          <p:cNvSpPr>
            <a:spLocks noGrp="1"/>
          </p:cNvSpPr>
          <p:nvPr>
            <p:ph type="title" orient="vert"/>
          </p:nvPr>
        </p:nvSpPr>
        <p:spPr>
          <a:xfrm>
            <a:off x="9855200" y="304802"/>
            <a:ext cx="1930400" cy="5851525"/>
          </a:xfrm>
        </p:spPr>
        <p:txBody>
          <a:bodyPr vert="eaVert"/>
          <a:lstStyle/>
          <a:p>
            <a:r>
              <a:rPr kumimoji="0" lang="en-US"/>
              <a:t>Click to edit Master title style</a:t>
            </a:r>
          </a:p>
        </p:txBody>
      </p:sp>
      <p:pic>
        <p:nvPicPr>
          <p:cNvPr id="16" name="Picture 15" descr="CalTF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64800" y="228600"/>
            <a:ext cx="1676400" cy="838200"/>
          </a:xfrm>
          <a:prstGeom prst="rect">
            <a:avLst/>
          </a:prstGeom>
        </p:spPr>
      </p:pic>
    </p:spTree>
    <p:extLst>
      <p:ext uri="{BB962C8B-B14F-4D97-AF65-F5344CB8AC3E}">
        <p14:creationId xmlns:p14="http://schemas.microsoft.com/office/powerpoint/2010/main" val="389542361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A554D4-6ED4-418E-AA0B-4224C844AAEB}"/>
              </a:ext>
            </a:extLst>
          </p:cNvPr>
          <p:cNvSpPr>
            <a:spLocks noGrp="1"/>
          </p:cNvSpPr>
          <p:nvPr>
            <p:ph type="dt" sz="half" idx="10"/>
          </p:nvPr>
        </p:nvSpPr>
        <p:spPr/>
        <p:txBody>
          <a:bodyPr/>
          <a:lstStyle/>
          <a:p>
            <a:fld id="{8CB0C927-A9A6-481E-ABE0-82E9AEF5CD0A}" type="datetimeFigureOut">
              <a:rPr lang="en-US" smtClean="0"/>
              <a:t>12/11/2018</a:t>
            </a:fld>
            <a:endParaRPr lang="en-US"/>
          </a:p>
        </p:txBody>
      </p:sp>
      <p:sp>
        <p:nvSpPr>
          <p:cNvPr id="3" name="Footer Placeholder 2">
            <a:extLst>
              <a:ext uri="{FF2B5EF4-FFF2-40B4-BE49-F238E27FC236}">
                <a16:creationId xmlns:a16="http://schemas.microsoft.com/office/drawing/2014/main" id="{6C5DB5AE-93AA-402E-BC31-F02C3FEAF3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46D685-6C93-436B-BE72-C95FD0A456F2}"/>
              </a:ext>
            </a:extLst>
          </p:cNvPr>
          <p:cNvSpPr>
            <a:spLocks noGrp="1"/>
          </p:cNvSpPr>
          <p:nvPr>
            <p:ph type="sldNum" sz="quarter" idx="12"/>
          </p:nvPr>
        </p:nvSpPr>
        <p:spPr/>
        <p:txBody>
          <a:bodyPr/>
          <a:lstStyle/>
          <a:p>
            <a:fld id="{DA0DD9F7-87F6-41E6-9D22-155B7F3C4CB8}" type="slidenum">
              <a:rPr lang="en-US" smtClean="0"/>
              <a:t>‹#›</a:t>
            </a:fld>
            <a:endParaRPr lang="en-US"/>
          </a:p>
        </p:txBody>
      </p:sp>
    </p:spTree>
    <p:extLst>
      <p:ext uri="{BB962C8B-B14F-4D97-AF65-F5344CB8AC3E}">
        <p14:creationId xmlns:p14="http://schemas.microsoft.com/office/powerpoint/2010/main" val="2797462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0E22C-2493-4E9E-9D44-24F3C59BC1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90506F-B887-4968-B771-8A6975354D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AF4D83-1CA2-4E0C-A0E3-634D9B679A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2C0ED0-54DB-4854-B324-3A61C59D1D02}"/>
              </a:ext>
            </a:extLst>
          </p:cNvPr>
          <p:cNvSpPr>
            <a:spLocks noGrp="1"/>
          </p:cNvSpPr>
          <p:nvPr>
            <p:ph type="dt" sz="half" idx="10"/>
          </p:nvPr>
        </p:nvSpPr>
        <p:spPr/>
        <p:txBody>
          <a:bodyPr/>
          <a:lstStyle/>
          <a:p>
            <a:fld id="{8CB0C927-A9A6-481E-ABE0-82E9AEF5CD0A}" type="datetimeFigureOut">
              <a:rPr lang="en-US" smtClean="0"/>
              <a:t>12/11/2018</a:t>
            </a:fld>
            <a:endParaRPr lang="en-US"/>
          </a:p>
        </p:txBody>
      </p:sp>
      <p:sp>
        <p:nvSpPr>
          <p:cNvPr id="6" name="Footer Placeholder 5">
            <a:extLst>
              <a:ext uri="{FF2B5EF4-FFF2-40B4-BE49-F238E27FC236}">
                <a16:creationId xmlns:a16="http://schemas.microsoft.com/office/drawing/2014/main" id="{880BDBF5-3386-4387-8777-5E68F81497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3D49E8-90D3-48CD-8EF2-2A75333C9F4F}"/>
              </a:ext>
            </a:extLst>
          </p:cNvPr>
          <p:cNvSpPr>
            <a:spLocks noGrp="1"/>
          </p:cNvSpPr>
          <p:nvPr>
            <p:ph type="sldNum" sz="quarter" idx="12"/>
          </p:nvPr>
        </p:nvSpPr>
        <p:spPr/>
        <p:txBody>
          <a:bodyPr/>
          <a:lstStyle/>
          <a:p>
            <a:fld id="{DA0DD9F7-87F6-41E6-9D22-155B7F3C4CB8}" type="slidenum">
              <a:rPr lang="en-US" smtClean="0"/>
              <a:t>‹#›</a:t>
            </a:fld>
            <a:endParaRPr lang="en-US"/>
          </a:p>
        </p:txBody>
      </p:sp>
    </p:spTree>
    <p:extLst>
      <p:ext uri="{BB962C8B-B14F-4D97-AF65-F5344CB8AC3E}">
        <p14:creationId xmlns:p14="http://schemas.microsoft.com/office/powerpoint/2010/main" val="2344677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10F3D-B8C6-441A-9D9E-68D63D0E4A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B0C255-649A-406B-ADD2-E3C1441413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46AFE5-BA25-4AD5-826E-75A38C4224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5E001A-C762-418F-81FE-0C7DC2576D66}"/>
              </a:ext>
            </a:extLst>
          </p:cNvPr>
          <p:cNvSpPr>
            <a:spLocks noGrp="1"/>
          </p:cNvSpPr>
          <p:nvPr>
            <p:ph type="dt" sz="half" idx="10"/>
          </p:nvPr>
        </p:nvSpPr>
        <p:spPr/>
        <p:txBody>
          <a:bodyPr/>
          <a:lstStyle/>
          <a:p>
            <a:fld id="{8CB0C927-A9A6-481E-ABE0-82E9AEF5CD0A}" type="datetimeFigureOut">
              <a:rPr lang="en-US" smtClean="0"/>
              <a:t>12/11/2018</a:t>
            </a:fld>
            <a:endParaRPr lang="en-US"/>
          </a:p>
        </p:txBody>
      </p:sp>
      <p:sp>
        <p:nvSpPr>
          <p:cNvPr id="6" name="Footer Placeholder 5">
            <a:extLst>
              <a:ext uri="{FF2B5EF4-FFF2-40B4-BE49-F238E27FC236}">
                <a16:creationId xmlns:a16="http://schemas.microsoft.com/office/drawing/2014/main" id="{709A630E-5674-4AAD-8663-CB99BE9D76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336053-A2E8-4CC4-AAB3-098F53348366}"/>
              </a:ext>
            </a:extLst>
          </p:cNvPr>
          <p:cNvSpPr>
            <a:spLocks noGrp="1"/>
          </p:cNvSpPr>
          <p:nvPr>
            <p:ph type="sldNum" sz="quarter" idx="12"/>
          </p:nvPr>
        </p:nvSpPr>
        <p:spPr/>
        <p:txBody>
          <a:bodyPr/>
          <a:lstStyle/>
          <a:p>
            <a:fld id="{DA0DD9F7-87F6-41E6-9D22-155B7F3C4CB8}" type="slidenum">
              <a:rPr lang="en-US" smtClean="0"/>
              <a:t>‹#›</a:t>
            </a:fld>
            <a:endParaRPr lang="en-US"/>
          </a:p>
        </p:txBody>
      </p:sp>
    </p:spTree>
    <p:extLst>
      <p:ext uri="{BB962C8B-B14F-4D97-AF65-F5344CB8AC3E}">
        <p14:creationId xmlns:p14="http://schemas.microsoft.com/office/powerpoint/2010/main" val="2908375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image" Target="../media/image7.png"/><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theme" Target="../theme/theme5.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7F68DC-7EA4-4153-8E04-5CEFF58D37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7020E4-1938-41C8-AA4E-26D10DC3DC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99D53B-4593-473F-821C-3BE958AFDD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B0C927-A9A6-481E-ABE0-82E9AEF5CD0A}" type="datetimeFigureOut">
              <a:rPr lang="en-US" smtClean="0"/>
              <a:t>12/11/2018</a:t>
            </a:fld>
            <a:endParaRPr lang="en-US"/>
          </a:p>
        </p:txBody>
      </p:sp>
      <p:sp>
        <p:nvSpPr>
          <p:cNvPr id="5" name="Footer Placeholder 4">
            <a:extLst>
              <a:ext uri="{FF2B5EF4-FFF2-40B4-BE49-F238E27FC236}">
                <a16:creationId xmlns:a16="http://schemas.microsoft.com/office/drawing/2014/main" id="{1020A6D5-A846-4B8A-8975-96A8E4D98A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E44B6C-4F92-4BAA-8936-F01ADA3CB1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0DD9F7-87F6-41E6-9D22-155B7F3C4CB8}" type="slidenum">
              <a:rPr lang="en-US" smtClean="0"/>
              <a:t>‹#›</a:t>
            </a:fld>
            <a:endParaRPr lang="en-US"/>
          </a:p>
        </p:txBody>
      </p:sp>
    </p:spTree>
    <p:extLst>
      <p:ext uri="{BB962C8B-B14F-4D97-AF65-F5344CB8AC3E}">
        <p14:creationId xmlns:p14="http://schemas.microsoft.com/office/powerpoint/2010/main" val="4135171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background_officialState_v4">
            <a:extLst>
              <a:ext uri="{FF2B5EF4-FFF2-40B4-BE49-F238E27FC236}">
                <a16:creationId xmlns:a16="http://schemas.microsoft.com/office/drawing/2014/main" id="{00BD4F7B-9AE6-4EBD-80CA-545F231B387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A956442E-3EC1-4FB0-885D-87A73CFA0484}"/>
              </a:ext>
            </a:extLst>
          </p:cNvPr>
          <p:cNvSpPr>
            <a:spLocks noGrp="1" noChangeArrowheads="1"/>
          </p:cNvSpPr>
          <p:nvPr>
            <p:ph type="title"/>
          </p:nvPr>
        </p:nvSpPr>
        <p:spPr bwMode="auto">
          <a:xfrm>
            <a:off x="609600" y="838200"/>
            <a:ext cx="10972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5B5C288A-EB35-4551-8F65-8C56425742C8}"/>
              </a:ext>
            </a:extLst>
          </p:cNvPr>
          <p:cNvSpPr>
            <a:spLocks noGrp="1" noChangeArrowheads="1"/>
          </p:cNvSpPr>
          <p:nvPr>
            <p:ph type="body" idx="1"/>
          </p:nvPr>
        </p:nvSpPr>
        <p:spPr bwMode="auto">
          <a:xfrm>
            <a:off x="609600" y="2057401"/>
            <a:ext cx="10972800"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3CA0EB27-E63D-46A9-BAEA-2A388538FA78}"/>
              </a:ext>
            </a:extLst>
          </p:cNvPr>
          <p:cNvSpPr>
            <a:spLocks noGrp="1" noChangeArrowheads="1"/>
          </p:cNvSpPr>
          <p:nvPr>
            <p:ph type="dt" sz="half" idx="2"/>
          </p:nvPr>
        </p:nvSpPr>
        <p:spPr bwMode="auto">
          <a:xfrm>
            <a:off x="8229600" y="6245225"/>
            <a:ext cx="2641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lvl1pPr>
          </a:lstStyle>
          <a:p>
            <a:pPr>
              <a:defRPr/>
            </a:pPr>
            <a:endParaRPr lang="en-US" altLang="en-US"/>
          </a:p>
        </p:txBody>
      </p:sp>
      <p:sp>
        <p:nvSpPr>
          <p:cNvPr id="1029" name="Rectangle 5">
            <a:extLst>
              <a:ext uri="{FF2B5EF4-FFF2-40B4-BE49-F238E27FC236}">
                <a16:creationId xmlns:a16="http://schemas.microsoft.com/office/drawing/2014/main" id="{4E3DDC0D-0870-414D-8992-D71B440E4268}"/>
              </a:ext>
            </a:extLst>
          </p:cNvPr>
          <p:cNvSpPr>
            <a:spLocks noGrp="1" noChangeArrowheads="1"/>
          </p:cNvSpPr>
          <p:nvPr>
            <p:ph type="ftr" sz="quarter" idx="3"/>
          </p:nvPr>
        </p:nvSpPr>
        <p:spPr bwMode="auto">
          <a:xfrm>
            <a:off x="2946400" y="6245225"/>
            <a:ext cx="5181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lvl1pPr>
          </a:lstStyle>
          <a:p>
            <a:pPr>
              <a:defRPr/>
            </a:pPr>
            <a:endParaRPr lang="en-US" altLang="en-US"/>
          </a:p>
        </p:txBody>
      </p:sp>
      <p:sp>
        <p:nvSpPr>
          <p:cNvPr id="1032" name="Rectangle 8">
            <a:extLst>
              <a:ext uri="{FF2B5EF4-FFF2-40B4-BE49-F238E27FC236}">
                <a16:creationId xmlns:a16="http://schemas.microsoft.com/office/drawing/2014/main" id="{31B68A82-1D1D-4DE8-AEBC-919B675EC94A}"/>
              </a:ext>
            </a:extLst>
          </p:cNvPr>
          <p:cNvSpPr>
            <a:spLocks noGrp="1" noChangeArrowheads="1"/>
          </p:cNvSpPr>
          <p:nvPr>
            <p:ph type="sldNum" sz="quarter" idx="4"/>
          </p:nvPr>
        </p:nvSpPr>
        <p:spPr bwMode="auto">
          <a:xfrm>
            <a:off x="609600" y="6245225"/>
            <a:ext cx="2235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lvl1pPr>
          </a:lstStyle>
          <a:p>
            <a:fld id="{DCE1A097-5932-4C94-B227-D1AF078E9636}" type="slidenum">
              <a:rPr lang="en-US" altLang="en-US"/>
              <a:pPr/>
              <a:t>‹#›</a:t>
            </a:fld>
            <a:endParaRPr lang="en-US" altLang="en-US"/>
          </a:p>
        </p:txBody>
      </p:sp>
    </p:spTree>
    <p:extLst>
      <p:ext uri="{BB962C8B-B14F-4D97-AF65-F5344CB8AC3E}">
        <p14:creationId xmlns:p14="http://schemas.microsoft.com/office/powerpoint/2010/main" val="13996126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cover/>
  </p:transition>
  <p:hf hdr="0" ftr="0" dt="0"/>
  <p:txStyles>
    <p:titleStyle>
      <a:lvl1pPr algn="ctr" rtl="0" eaLnBrk="0" fontAlgn="base" hangingPunct="0">
        <a:spcBef>
          <a:spcPct val="0"/>
        </a:spcBef>
        <a:spcAft>
          <a:spcPct val="0"/>
        </a:spcAft>
        <a:defRPr lang="en-US" sz="2400" b="1" kern="1200" dirty="0">
          <a:solidFill>
            <a:srgbClr val="3333FF"/>
          </a:solidFill>
          <a:latin typeface="Arial" charset="0"/>
          <a:ea typeface="Arial" charset="0"/>
          <a:cs typeface="Arial" charset="0"/>
        </a:defRPr>
      </a:lvl1pPr>
      <a:lvl2pPr algn="ctr" rtl="0" eaLnBrk="0" fontAlgn="base" hangingPunct="0">
        <a:spcBef>
          <a:spcPct val="0"/>
        </a:spcBef>
        <a:spcAft>
          <a:spcPct val="0"/>
        </a:spcAft>
        <a:defRPr sz="2400" b="1">
          <a:solidFill>
            <a:srgbClr val="3333FF"/>
          </a:solidFill>
          <a:latin typeface="Arial" charset="0"/>
          <a:ea typeface="Arial" charset="0"/>
          <a:cs typeface="Arial" charset="0"/>
        </a:defRPr>
      </a:lvl2pPr>
      <a:lvl3pPr algn="ctr" rtl="0" eaLnBrk="0" fontAlgn="base" hangingPunct="0">
        <a:spcBef>
          <a:spcPct val="0"/>
        </a:spcBef>
        <a:spcAft>
          <a:spcPct val="0"/>
        </a:spcAft>
        <a:defRPr sz="2400" b="1">
          <a:solidFill>
            <a:srgbClr val="3333FF"/>
          </a:solidFill>
          <a:latin typeface="Arial" charset="0"/>
          <a:ea typeface="Arial" charset="0"/>
          <a:cs typeface="Arial" charset="0"/>
        </a:defRPr>
      </a:lvl3pPr>
      <a:lvl4pPr algn="ctr" rtl="0" eaLnBrk="0" fontAlgn="base" hangingPunct="0">
        <a:spcBef>
          <a:spcPct val="0"/>
        </a:spcBef>
        <a:spcAft>
          <a:spcPct val="0"/>
        </a:spcAft>
        <a:defRPr sz="2400" b="1">
          <a:solidFill>
            <a:srgbClr val="3333FF"/>
          </a:solidFill>
          <a:latin typeface="Arial" charset="0"/>
          <a:ea typeface="Arial" charset="0"/>
          <a:cs typeface="Arial" charset="0"/>
        </a:defRPr>
      </a:lvl4pPr>
      <a:lvl5pPr algn="ctr" rtl="0" eaLnBrk="0" fontAlgn="base" hangingPunct="0">
        <a:spcBef>
          <a:spcPct val="0"/>
        </a:spcBef>
        <a:spcAft>
          <a:spcPct val="0"/>
        </a:spcAft>
        <a:defRPr sz="2400" b="1">
          <a:solidFill>
            <a:srgbClr val="3333FF"/>
          </a:solidFill>
          <a:latin typeface="Arial" charset="0"/>
          <a:ea typeface="Arial" charset="0"/>
          <a:cs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0" y="6400800"/>
            <a:ext cx="3149600" cy="45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3251200" y="6400800"/>
            <a:ext cx="16256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5" name="Rectangle 14"/>
          <p:cNvSpPr/>
          <p:nvPr/>
        </p:nvSpPr>
        <p:spPr>
          <a:xfrm>
            <a:off x="6807200" y="6400800"/>
            <a:ext cx="53848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6" name="Rectangle 15"/>
          <p:cNvSpPr/>
          <p:nvPr/>
        </p:nvSpPr>
        <p:spPr>
          <a:xfrm>
            <a:off x="4978400" y="6400800"/>
            <a:ext cx="17272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7" name="Rectangle 16"/>
          <p:cNvSpPr/>
          <p:nvPr/>
        </p:nvSpPr>
        <p:spPr>
          <a:xfrm>
            <a:off x="0" y="0"/>
            <a:ext cx="29972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8" name="Rectangle 17"/>
          <p:cNvSpPr/>
          <p:nvPr/>
        </p:nvSpPr>
        <p:spPr>
          <a:xfrm>
            <a:off x="3098800" y="0"/>
            <a:ext cx="1780117" cy="45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2" name="Footer Placeholder 16"/>
          <p:cNvSpPr txBox="1">
            <a:spLocks/>
          </p:cNvSpPr>
          <p:nvPr/>
        </p:nvSpPr>
        <p:spPr bwMode="auto">
          <a:xfrm>
            <a:off x="6807200" y="6400800"/>
            <a:ext cx="5384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 anchorCtr="0" compatLnSpc="1">
            <a:prstTxWarp prst="textNoShape">
              <a:avLst/>
            </a:prstTxWarp>
          </a:bodyPr>
          <a:lstStyle>
            <a:defPPr>
              <a:defRPr lang="en-US"/>
            </a:defPPr>
            <a:lvl1pPr algn="r" rtl="0" fontAlgn="base">
              <a:spcBef>
                <a:spcPct val="0"/>
              </a:spcBef>
              <a:spcAft>
                <a:spcPct val="0"/>
              </a:spcAft>
              <a:defRPr sz="1400" b="1" kern="1200">
                <a:solidFill>
                  <a:schemeClr val="bg1"/>
                </a:solidFill>
                <a:latin typeface="Calibri" pitchFamily="34" charset="0"/>
                <a:ea typeface="+mn-ea"/>
                <a:cs typeface="Arial" charset="0"/>
              </a:defRPr>
            </a:lvl1pPr>
            <a:lvl2pPr marL="742950" indent="-285750" algn="l" rtl="0" fontAlgn="base">
              <a:spcBef>
                <a:spcPct val="0"/>
              </a:spcBef>
              <a:spcAft>
                <a:spcPct val="0"/>
              </a:spcAft>
              <a:defRPr kern="1200">
                <a:solidFill>
                  <a:schemeClr val="tx1"/>
                </a:solidFill>
                <a:latin typeface="Calibri" pitchFamily="34" charset="0"/>
                <a:ea typeface="+mn-ea"/>
                <a:cs typeface="Arial" charset="0"/>
              </a:defRPr>
            </a:lvl2pPr>
            <a:lvl3pPr marL="1143000" indent="-228600" algn="l" rtl="0" fontAlgn="base">
              <a:spcBef>
                <a:spcPct val="0"/>
              </a:spcBef>
              <a:spcAft>
                <a:spcPct val="0"/>
              </a:spcAft>
              <a:defRPr kern="1200">
                <a:solidFill>
                  <a:schemeClr val="tx1"/>
                </a:solidFill>
                <a:latin typeface="Calibri" pitchFamily="34" charset="0"/>
                <a:ea typeface="+mn-ea"/>
                <a:cs typeface="Arial" charset="0"/>
              </a:defRPr>
            </a:lvl3pPr>
            <a:lvl4pPr marL="1600200" indent="-228600" algn="l" rtl="0" fontAlgn="base">
              <a:spcBef>
                <a:spcPct val="0"/>
              </a:spcBef>
              <a:spcAft>
                <a:spcPct val="0"/>
              </a:spcAft>
              <a:defRPr kern="1200">
                <a:solidFill>
                  <a:schemeClr val="tx1"/>
                </a:solidFill>
                <a:latin typeface="Calibri" pitchFamily="34" charset="0"/>
                <a:ea typeface="+mn-ea"/>
                <a:cs typeface="Arial" charset="0"/>
              </a:defRPr>
            </a:lvl4pPr>
            <a:lvl5pPr marL="2057400" indent="-228600" algn="l" rtl="0" fontAlgn="base">
              <a:spcBef>
                <a:spcPct val="0"/>
              </a:spcBef>
              <a:spcAft>
                <a:spcPct val="0"/>
              </a:spcAft>
              <a:defRPr kern="1200">
                <a:solidFill>
                  <a:schemeClr val="tx1"/>
                </a:solidFill>
                <a:latin typeface="Calibri" pitchFamily="34" charset="0"/>
                <a:ea typeface="+mn-ea"/>
                <a:cs typeface="Arial" charset="0"/>
              </a:defRPr>
            </a:lvl5pPr>
            <a:lvl6pPr marL="2514600" indent="-228600" algn="l" defTabSz="914400" rtl="0" eaLnBrk="1" fontAlgn="base" latinLnBrk="0" hangingPunct="1">
              <a:spcBef>
                <a:spcPct val="0"/>
              </a:spcBef>
              <a:spcAft>
                <a:spcPct val="0"/>
              </a:spcAft>
              <a:defRPr kern="1200">
                <a:solidFill>
                  <a:schemeClr val="tx1"/>
                </a:solidFill>
                <a:latin typeface="Calibri" pitchFamily="34" charset="0"/>
                <a:ea typeface="+mn-ea"/>
                <a:cs typeface="Arial" charset="0"/>
              </a:defRPr>
            </a:lvl6pPr>
            <a:lvl7pPr marL="2971800" indent="-228600" algn="l" defTabSz="914400" rtl="0" eaLnBrk="1" fontAlgn="base" latinLnBrk="0" hangingPunct="1">
              <a:spcBef>
                <a:spcPct val="0"/>
              </a:spcBef>
              <a:spcAft>
                <a:spcPct val="0"/>
              </a:spcAft>
              <a:defRPr kern="1200">
                <a:solidFill>
                  <a:schemeClr val="tx1"/>
                </a:solidFill>
                <a:latin typeface="Calibri" pitchFamily="34" charset="0"/>
                <a:ea typeface="+mn-ea"/>
                <a:cs typeface="Arial" charset="0"/>
              </a:defRPr>
            </a:lvl7pPr>
            <a:lvl8pPr marL="3429000" indent="-228600" algn="l" defTabSz="914400" rtl="0" eaLnBrk="1" fontAlgn="base" latinLnBrk="0" hangingPunct="1">
              <a:spcBef>
                <a:spcPct val="0"/>
              </a:spcBef>
              <a:spcAft>
                <a:spcPct val="0"/>
              </a:spcAft>
              <a:defRPr kern="1200">
                <a:solidFill>
                  <a:schemeClr val="tx1"/>
                </a:solidFill>
                <a:latin typeface="Calibri" pitchFamily="34" charset="0"/>
                <a:ea typeface="+mn-ea"/>
                <a:cs typeface="Arial" charset="0"/>
              </a:defRPr>
            </a:lvl8pPr>
            <a:lvl9pPr marL="3886200" indent="-228600" algn="l" defTabSz="914400" rtl="0" eaLnBrk="1" fontAlgn="base" latinLnBrk="0" hangingPunct="1">
              <a:spcBef>
                <a:spcPct val="0"/>
              </a:spcBef>
              <a:spcAft>
                <a:spcPct val="0"/>
              </a:spcAft>
              <a:defRPr kern="1200">
                <a:solidFill>
                  <a:schemeClr val="tx1"/>
                </a:solidFill>
                <a:latin typeface="Calibri" pitchFamily="34" charset="0"/>
                <a:ea typeface="+mn-ea"/>
                <a:cs typeface="Arial" charset="0"/>
              </a:defRPr>
            </a:lvl9pPr>
          </a:lstStyle>
          <a:p>
            <a:endParaRPr lang="en-US" sz="1400" dirty="0"/>
          </a:p>
        </p:txBody>
      </p:sp>
      <p:sp>
        <p:nvSpPr>
          <p:cNvPr id="23" name="Text Placeholder 4"/>
          <p:cNvSpPr txBox="1">
            <a:spLocks/>
          </p:cNvSpPr>
          <p:nvPr/>
        </p:nvSpPr>
        <p:spPr>
          <a:xfrm>
            <a:off x="-50800" y="-10160"/>
            <a:ext cx="3048000" cy="457200"/>
          </a:xfrm>
          <a:prstGeom prst="rect">
            <a:avLst/>
          </a:prstGeom>
        </p:spPr>
        <p:txBody>
          <a:bodyPr anchor="ctr"/>
          <a:lstStyle>
            <a:lvl1pPr marL="0" indent="0" algn="l" rtl="0" fontAlgn="base">
              <a:spcBef>
                <a:spcPct val="20000"/>
              </a:spcBef>
              <a:spcAft>
                <a:spcPct val="0"/>
              </a:spcAft>
              <a:buFont typeface="Arial" charset="0"/>
              <a:buNone/>
              <a:defRPr sz="1200" b="0" kern="1200" baseline="0">
                <a:solidFill>
                  <a:schemeClr val="tx1"/>
                </a:solidFill>
                <a:latin typeface="+mn-lt"/>
                <a:ea typeface="+mn-ea"/>
                <a:cs typeface="+mn-cs"/>
              </a:defRPr>
            </a:lvl1pPr>
            <a:lvl2pPr marL="457200" indent="0" algn="r" rtl="0" fontAlgn="base">
              <a:spcBef>
                <a:spcPct val="20000"/>
              </a:spcBef>
              <a:spcAft>
                <a:spcPct val="0"/>
              </a:spcAft>
              <a:buFont typeface="Arial" charset="0"/>
              <a:buNone/>
              <a:defRPr sz="2800" kern="1200">
                <a:solidFill>
                  <a:schemeClr val="bg1"/>
                </a:solidFill>
                <a:latin typeface="+mn-lt"/>
                <a:ea typeface="+mn-ea"/>
                <a:cs typeface="+mn-cs"/>
              </a:defRPr>
            </a:lvl2pPr>
            <a:lvl3pPr marL="914400" indent="0" algn="r" rtl="0" fontAlgn="base">
              <a:spcBef>
                <a:spcPct val="20000"/>
              </a:spcBef>
              <a:spcAft>
                <a:spcPct val="0"/>
              </a:spcAft>
              <a:buFont typeface="Arial" charset="0"/>
              <a:buNone/>
              <a:defRPr sz="2400" kern="1200">
                <a:solidFill>
                  <a:schemeClr val="bg1"/>
                </a:solidFill>
                <a:latin typeface="+mn-lt"/>
                <a:ea typeface="+mn-ea"/>
                <a:cs typeface="+mn-cs"/>
              </a:defRPr>
            </a:lvl3pPr>
            <a:lvl4pPr marL="1371600" indent="0" algn="r" rtl="0" fontAlgn="base">
              <a:spcBef>
                <a:spcPct val="20000"/>
              </a:spcBef>
              <a:spcAft>
                <a:spcPct val="0"/>
              </a:spcAft>
              <a:buFont typeface="Arial" charset="0"/>
              <a:buNone/>
              <a:defRPr sz="2000" kern="1200">
                <a:solidFill>
                  <a:schemeClr val="bg1"/>
                </a:solidFill>
                <a:latin typeface="+mn-lt"/>
                <a:ea typeface="+mn-ea"/>
                <a:cs typeface="+mn-cs"/>
              </a:defRPr>
            </a:lvl4pPr>
            <a:lvl5pPr marL="1828800" indent="0" algn="r" rtl="0" fontAlgn="base">
              <a:spcBef>
                <a:spcPct val="20000"/>
              </a:spcBef>
              <a:spcAft>
                <a:spcPct val="0"/>
              </a:spcAft>
              <a:buFont typeface="Arial" charset="0"/>
              <a:buNone/>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200" b="1" dirty="0">
                <a:solidFill>
                  <a:schemeClr val="bg1"/>
                </a:solidFill>
              </a:rPr>
              <a:t>RMS Energy Consulting, LLC</a:t>
            </a:r>
          </a:p>
        </p:txBody>
      </p:sp>
      <p:sp>
        <p:nvSpPr>
          <p:cNvPr id="24" name="Slide Number Placeholder 17"/>
          <p:cNvSpPr>
            <a:spLocks noGrp="1"/>
          </p:cNvSpPr>
          <p:nvPr>
            <p:ph type="sldNum" sz="quarter" idx="4"/>
          </p:nvPr>
        </p:nvSpPr>
        <p:spPr bwMode="auto">
          <a:xfrm>
            <a:off x="4999568" y="6400800"/>
            <a:ext cx="1706033"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 anchorCtr="0" compatLnSpc="1">
            <a:prstTxWarp prst="textNoShape">
              <a:avLst/>
            </a:prstTxWarp>
          </a:bodyPr>
          <a:lstStyle>
            <a:lvl1pPr>
              <a:defRPr sz="1400">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34EF4796-E3B9-8F44-B828-D3BF4148F82F}" type="slidenum">
              <a:rPr lang="en-US" smtClean="0"/>
              <a:t>‹#›</a:t>
            </a:fld>
            <a:endParaRPr lang="en-US"/>
          </a:p>
        </p:txBody>
      </p:sp>
      <p:sp>
        <p:nvSpPr>
          <p:cNvPr id="2" name="Footer Placeholder 1"/>
          <p:cNvSpPr>
            <a:spLocks noGrp="1"/>
          </p:cNvSpPr>
          <p:nvPr>
            <p:ph type="ftr" sz="quarter" idx="3"/>
          </p:nvPr>
        </p:nvSpPr>
        <p:spPr>
          <a:xfrm>
            <a:off x="6807200" y="6400800"/>
            <a:ext cx="5384800" cy="457200"/>
          </a:xfrm>
          <a:prstGeom prst="rect">
            <a:avLst/>
          </a:prstGeom>
        </p:spPr>
        <p:txBody>
          <a:bodyPr vert="horz" lIns="91440" tIns="45720" rIns="91440" bIns="45720" rtlCol="0" anchor="ctr"/>
          <a:lstStyle>
            <a:lvl1pPr algn="r">
              <a:defRPr sz="1400" b="1">
                <a:solidFill>
                  <a:schemeClr val="bg1"/>
                </a:solidFill>
              </a:defRPr>
            </a:lvl1pPr>
          </a:lstStyle>
          <a:p>
            <a:r>
              <a:rPr lang="en-US" dirty="0"/>
              <a:t>3</a:t>
            </a:r>
            <a:r>
              <a:rPr lang="en-US" baseline="30000" dirty="0"/>
              <a:t>rd</a:t>
            </a:r>
            <a:r>
              <a:rPr lang="en-US" dirty="0"/>
              <a:t> PARTY WORKPAPER DEVELOPMENT TRAINING</a:t>
            </a:r>
          </a:p>
        </p:txBody>
      </p:sp>
      <p:sp>
        <p:nvSpPr>
          <p:cNvPr id="3" name="Date Placeholder 2"/>
          <p:cNvSpPr>
            <a:spLocks noGrp="1"/>
          </p:cNvSpPr>
          <p:nvPr>
            <p:ph type="dt" sz="half" idx="2"/>
          </p:nvPr>
        </p:nvSpPr>
        <p:spPr>
          <a:xfrm>
            <a:off x="0" y="6395720"/>
            <a:ext cx="3149600" cy="462280"/>
          </a:xfrm>
          <a:prstGeom prst="rect">
            <a:avLst/>
          </a:prstGeom>
        </p:spPr>
        <p:txBody>
          <a:bodyPr vert="horz" lIns="91440" tIns="45720" rIns="91440" bIns="45720" rtlCol="0" anchor="ctr"/>
          <a:lstStyle>
            <a:lvl1pPr algn="l">
              <a:defRPr sz="1400" b="0">
                <a:solidFill>
                  <a:schemeClr val="bg1"/>
                </a:solidFill>
              </a:defRPr>
            </a:lvl1pPr>
          </a:lstStyle>
          <a:p>
            <a:fld id="{C7E4C7B6-377D-403B-BEF3-B197BC768649}" type="datetime1">
              <a:rPr lang="en-US" smtClean="0"/>
              <a:t>12/11/2018</a:t>
            </a:fld>
            <a:endParaRPr lang="en-US"/>
          </a:p>
        </p:txBody>
      </p:sp>
    </p:spTree>
    <p:extLst>
      <p:ext uri="{BB962C8B-B14F-4D97-AF65-F5344CB8AC3E}">
        <p14:creationId xmlns:p14="http://schemas.microsoft.com/office/powerpoint/2010/main" val="95371917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A1258B6-8E8F-4758-9966-14A70F478998}" type="datetimeFigureOut">
              <a:rPr lang="en-US" smtClean="0"/>
              <a:t>12/11/2018</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7C9CD41-0D37-4814-AB25-29589564F059}" type="slidenum">
              <a:rPr lang="en-US" smtClean="0"/>
              <a:t>‹#›</a:t>
            </a:fld>
            <a:endParaRPr lang="en-US"/>
          </a:p>
        </p:txBody>
      </p:sp>
    </p:spTree>
    <p:extLst>
      <p:ext uri="{BB962C8B-B14F-4D97-AF65-F5344CB8AC3E}">
        <p14:creationId xmlns:p14="http://schemas.microsoft.com/office/powerpoint/2010/main" val="34626676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200">
                <a:solidFill>
                  <a:srgbClr val="FFFFFF"/>
                </a:solidFill>
                <a:latin typeface="Arial"/>
                <a:cs typeface="Arial"/>
              </a:defRPr>
            </a:lvl1pPr>
          </a:lstStyle>
          <a:p>
            <a:r>
              <a:rPr lang="en-US"/>
              <a:t>Novmeber 2018</a:t>
            </a:r>
            <a:endParaRPr lang="en-US" dirty="0"/>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latin typeface="Arial"/>
                <a:cs typeface="Arial"/>
              </a:defRPr>
            </a:lvl1pPr>
          </a:lstStyle>
          <a:p>
            <a:r>
              <a:rPr lang="en-US"/>
              <a:t>eTRM Update</a:t>
            </a:r>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09A63E0-9C55-41FE-BE94-C73968ED251E}" type="slidenum">
              <a:rPr lang="en-US" smtClean="0"/>
              <a:pPr/>
              <a:t>‹#›</a:t>
            </a:fld>
            <a:endParaRPr lang="en-US"/>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dirty="0"/>
              <a:t>Click to edit Master title style</a:t>
            </a:r>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pic>
        <p:nvPicPr>
          <p:cNvPr id="20" name="Picture 19" descr="CalTF_Logo.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566400" y="152400"/>
            <a:ext cx="1676400" cy="838200"/>
          </a:xfrm>
          <a:prstGeom prst="rect">
            <a:avLst/>
          </a:prstGeom>
        </p:spPr>
      </p:pic>
    </p:spTree>
    <p:extLst>
      <p:ext uri="{BB962C8B-B14F-4D97-AF65-F5344CB8AC3E}">
        <p14:creationId xmlns:p14="http://schemas.microsoft.com/office/powerpoint/2010/main" val="406402703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Lst>
  <p:hf hdr="0"/>
  <p:txStyles>
    <p:titleStyle>
      <a:lvl1pPr algn="ctr" rtl="0" eaLnBrk="1" latinLnBrk="0" hangingPunct="1">
        <a:spcBef>
          <a:spcPct val="0"/>
        </a:spcBef>
        <a:buNone/>
        <a:defRPr kumimoji="0" sz="3300" kern="1200">
          <a:solidFill>
            <a:srgbClr val="F8C01B"/>
          </a:solidFill>
          <a:latin typeface="Arial"/>
          <a:ea typeface="+mj-ea"/>
          <a:cs typeface="Arial"/>
        </a:defRPr>
      </a:lvl1pPr>
    </p:titleStyle>
    <p:bodyStyle>
      <a:lvl1pPr marL="274320" indent="-274320" algn="l" rtl="0" eaLnBrk="1" latinLnBrk="0" hangingPunct="1">
        <a:spcBef>
          <a:spcPct val="20000"/>
        </a:spcBef>
        <a:buClr>
          <a:srgbClr val="73B632"/>
        </a:buClr>
        <a:buSzPct val="85000"/>
        <a:buFont typeface="Wingdings 2"/>
        <a:buChar char=""/>
        <a:defRPr kumimoji="0" sz="2700" kern="1200">
          <a:solidFill>
            <a:schemeClr val="tx1"/>
          </a:solidFill>
          <a:latin typeface="Arial"/>
          <a:ea typeface="+mn-ea"/>
          <a:cs typeface="Arial"/>
        </a:defRPr>
      </a:lvl1pPr>
      <a:lvl2pPr marL="548640" indent="-274320" algn="l" rtl="0" eaLnBrk="1" latinLnBrk="0" hangingPunct="1">
        <a:spcBef>
          <a:spcPct val="20000"/>
        </a:spcBef>
        <a:buClr>
          <a:srgbClr val="F8C01B"/>
        </a:buClr>
        <a:buSzPct val="70000"/>
        <a:buFont typeface="Wingdings" charset="2"/>
        <a:buChar char="q"/>
        <a:defRPr kumimoji="0" sz="2200" kern="1200">
          <a:solidFill>
            <a:schemeClr val="tx2"/>
          </a:solidFill>
          <a:latin typeface="Arial"/>
          <a:ea typeface="+mn-ea"/>
          <a:cs typeface="Arial"/>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Arial"/>
          <a:ea typeface="+mn-ea"/>
          <a:cs typeface="Arial"/>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Arial"/>
          <a:ea typeface="+mn-ea"/>
          <a:cs typeface="Arial"/>
        </a:defRPr>
      </a:lvl4pPr>
      <a:lvl5pPr marL="1371600" indent="-228600" algn="l" rtl="0" eaLnBrk="1" latinLnBrk="0" hangingPunct="1">
        <a:spcBef>
          <a:spcPct val="20000"/>
        </a:spcBef>
        <a:buClr>
          <a:schemeClr val="accent5"/>
        </a:buClr>
        <a:buFontTx/>
        <a:buChar char="•"/>
        <a:defRPr kumimoji="0" sz="1800" kern="1200">
          <a:solidFill>
            <a:schemeClr val="tx1"/>
          </a:solidFill>
          <a:latin typeface="Arial"/>
          <a:ea typeface="+mn-ea"/>
          <a:cs typeface="Arial"/>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hyperlink" Target="http://apps.cpuc.ca.gov/apex/f?p=401:56:1235920668694201::NO:RP,57,RIR:P5_PROCEEDING_SELECT:A0807021" TargetMode="External"/><Relationship Id="rId2" Type="http://schemas.openxmlformats.org/officeDocument/2006/relationships/hyperlink" Target="http://docs.cpuc.ca.gov/PublishedDocs/PUBLISHED/GRAPHICS/107829.PDF" TargetMode="Externa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hyperlink" Target="http://www.deeresources.net/"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3" Type="http://schemas.openxmlformats.org/officeDocument/2006/relationships/hyperlink" Target="http://www.deeresources.net/"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10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docs.cpuc.ca.gov/publisheddocs/published/g000/m232/k459/232459122.pdf" TargetMode="External"/><Relationship Id="rId2" Type="http://schemas.openxmlformats.org/officeDocument/2006/relationships/hyperlink" Target="http://docs.cpuc.ca.gov/publisheddocs/published/g000/m165/k012/165012114.pdf" TargetMode="Externa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2.xml"/></Relationships>
</file>

<file path=ppt/slides/_rels/slide113.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18" Type="http://schemas.openxmlformats.org/officeDocument/2006/relationships/image" Target="../media/image55.jpe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54.png"/><Relationship Id="rId2" Type="http://schemas.openxmlformats.org/officeDocument/2006/relationships/notesSlide" Target="../notesSlides/notesSlide28.xml"/><Relationship Id="rId16" Type="http://schemas.openxmlformats.org/officeDocument/2006/relationships/image" Target="../media/image53.png"/><Relationship Id="rId1" Type="http://schemas.openxmlformats.org/officeDocument/2006/relationships/slideLayout" Target="../slideLayouts/slideLayout55.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png"/><Relationship Id="rId19" Type="http://schemas.openxmlformats.org/officeDocument/2006/relationships/image" Target="../media/image56.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9.xml.rels><?xml version="1.0" encoding="UTF-8" standalone="yes"?>
<Relationships xmlns="http://schemas.openxmlformats.org/package/2006/relationships"><Relationship Id="rId2" Type="http://schemas.openxmlformats.org/officeDocument/2006/relationships/hyperlink" Target="http://www.caltf.org/" TargetMode="Externa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3" Type="http://schemas.openxmlformats.org/officeDocument/2006/relationships/hyperlink" Target="http://docs.cpuc.ca.gov/publisheddocs/published/g000/m232/k459/232459122.pdf" TargetMode="External"/><Relationship Id="rId2" Type="http://schemas.openxmlformats.org/officeDocument/2006/relationships/hyperlink" Target="http://docs.cpuc.ca.gov/publisheddocs/published/g000/m165/k012/165012114.pdf"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hyperlink" Target="http://www.cpuc.ca.gov/General.aspx?id=4132" TargetMode="External"/><Relationship Id="rId2" Type="http://schemas.openxmlformats.org/officeDocument/2006/relationships/hyperlink" Target="http://www.cpuc.ca.gov/egyefficiency/"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mailto:peter.lai@cpuc.ca.gov" TargetMode="External"/><Relationship Id="rId2" Type="http://schemas.openxmlformats.org/officeDocument/2006/relationships/hyperlink" Target="mailto:peter.biermayer@cpuc.ca.gov" TargetMode="External"/><Relationship Id="rId1" Type="http://schemas.openxmlformats.org/officeDocument/2006/relationships/slideLayout" Target="../slideLayouts/slideLayout13.xml"/><Relationship Id="rId4" Type="http://schemas.openxmlformats.org/officeDocument/2006/relationships/hyperlink" Target="mailto:manisha.lakhanpal@cpuc.ca.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image" Target="../media/image11.svg"/><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image" Target="../media/image10.png"/><Relationship Id="rId1" Type="http://schemas.openxmlformats.org/officeDocument/2006/relationships/slideLayout" Target="../slideLayouts/slideLayout25.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 Id="rId1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png"/><Relationship Id="rId2" Type="http://schemas.openxmlformats.org/officeDocument/2006/relationships/diagramData" Target="../diagrams/data6.xml"/><Relationship Id="rId1" Type="http://schemas.openxmlformats.org/officeDocument/2006/relationships/slideLayout" Target="../slideLayouts/slideLayout2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deeresources.com/" TargetMode="External"/><Relationship Id="rId1" Type="http://schemas.openxmlformats.org/officeDocument/2006/relationships/slideLayout" Target="../slideLayouts/slideLayout25.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deeresources.com/" TargetMode="External"/><Relationship Id="rId1" Type="http://schemas.openxmlformats.org/officeDocument/2006/relationships/slideLayout" Target="../slideLayouts/slideLayout25.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hyperlink" Target="http://deeresources.com/index.php/deer-versions/readi" TargetMode="External"/><Relationship Id="rId1" Type="http://schemas.openxmlformats.org/officeDocument/2006/relationships/slideLayout" Target="../slideLayouts/slideLayout2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deeresources.com/index.php/deer-versions/readi" TargetMode="External"/><Relationship Id="rId1" Type="http://schemas.openxmlformats.org/officeDocument/2006/relationships/slideLayout" Target="../slideLayouts/slideLayout25.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www.deeresources.net/" TargetMode="External"/><Relationship Id="rId1" Type="http://schemas.openxmlformats.org/officeDocument/2006/relationships/slideLayout" Target="../slideLayouts/slideLayout25.xml"/><Relationship Id="rId6" Type="http://schemas.openxmlformats.org/officeDocument/2006/relationships/image" Target="../media/image3.png"/><Relationship Id="rId5" Type="http://schemas.openxmlformats.org/officeDocument/2006/relationships/image" Target="../media/image20.png"/><Relationship Id="rId4" Type="http://schemas.openxmlformats.org/officeDocument/2006/relationships/hyperlink" Target="http://publicdomainpictures.net/view-image.php?image=5563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www.deeresources.net/" TargetMode="External"/><Relationship Id="rId1" Type="http://schemas.openxmlformats.org/officeDocument/2006/relationships/slideLayout" Target="../slideLayouts/slideLayout25.xml"/><Relationship Id="rId5" Type="http://schemas.openxmlformats.org/officeDocument/2006/relationships/image" Target="../media/image3.png"/><Relationship Id="rId4" Type="http://schemas.openxmlformats.org/officeDocument/2006/relationships/hyperlink" Target="http://publicdomainpictures.net/view-image.php?image=55636"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diagramColors" Target="../diagrams/colors8.xml"/><Relationship Id="rId3" Type="http://schemas.openxmlformats.org/officeDocument/2006/relationships/diagramLayout" Target="../diagrams/layout7.xml"/><Relationship Id="rId7" Type="http://schemas.openxmlformats.org/officeDocument/2006/relationships/image" Target="../media/image21.png"/><Relationship Id="rId12" Type="http://schemas.openxmlformats.org/officeDocument/2006/relationships/diagramQuickStyle" Target="../diagrams/quickStyle8.xml"/><Relationship Id="rId2" Type="http://schemas.openxmlformats.org/officeDocument/2006/relationships/diagramData" Target="../diagrams/data7.xml"/><Relationship Id="rId1" Type="http://schemas.openxmlformats.org/officeDocument/2006/relationships/slideLayout" Target="../slideLayouts/slideLayout25.xml"/><Relationship Id="rId6" Type="http://schemas.microsoft.com/office/2007/relationships/diagramDrawing" Target="../diagrams/drawing7.xml"/><Relationship Id="rId11" Type="http://schemas.openxmlformats.org/officeDocument/2006/relationships/diagramLayout" Target="../diagrams/layout8.xml"/><Relationship Id="rId5" Type="http://schemas.openxmlformats.org/officeDocument/2006/relationships/diagramColors" Target="../diagrams/colors7.xml"/><Relationship Id="rId15" Type="http://schemas.openxmlformats.org/officeDocument/2006/relationships/image" Target="../media/image3.png"/><Relationship Id="rId10" Type="http://schemas.openxmlformats.org/officeDocument/2006/relationships/diagramData" Target="../diagrams/data8.xml"/><Relationship Id="rId4" Type="http://schemas.openxmlformats.org/officeDocument/2006/relationships/diagramQuickStyle" Target="../diagrams/quickStyle7.xml"/><Relationship Id="rId9" Type="http://schemas.openxmlformats.org/officeDocument/2006/relationships/image" Target="../media/image23.png"/><Relationship Id="rId14" Type="http://schemas.microsoft.com/office/2007/relationships/diagramDrawing" Target="../diagrams/drawing8.xml"/></Relationships>
</file>

<file path=ppt/slides/_rels/slide32.xml.rels><?xml version="1.0" encoding="UTF-8" standalone="yes"?>
<Relationships xmlns="http://schemas.openxmlformats.org/package/2006/relationships"><Relationship Id="rId8" Type="http://schemas.openxmlformats.org/officeDocument/2006/relationships/image" Target="../media/image22.svg"/><Relationship Id="rId13" Type="http://schemas.microsoft.com/office/2007/relationships/diagramDrawing" Target="../diagrams/drawing10.xml"/><Relationship Id="rId3" Type="http://schemas.openxmlformats.org/officeDocument/2006/relationships/diagramLayout" Target="../diagrams/layout9.xml"/><Relationship Id="rId7" Type="http://schemas.openxmlformats.org/officeDocument/2006/relationships/image" Target="../media/image21.png"/><Relationship Id="rId12" Type="http://schemas.openxmlformats.org/officeDocument/2006/relationships/diagramColors" Target="../diagrams/colors10.xml"/><Relationship Id="rId2" Type="http://schemas.openxmlformats.org/officeDocument/2006/relationships/diagramData" Target="../diagrams/data9.xml"/><Relationship Id="rId16" Type="http://schemas.openxmlformats.org/officeDocument/2006/relationships/image" Target="../media/image3.png"/><Relationship Id="rId1" Type="http://schemas.openxmlformats.org/officeDocument/2006/relationships/slideLayout" Target="../slideLayouts/slideLayout25.xml"/><Relationship Id="rId6" Type="http://schemas.microsoft.com/office/2007/relationships/diagramDrawing" Target="../diagrams/drawing9.xml"/><Relationship Id="rId11" Type="http://schemas.openxmlformats.org/officeDocument/2006/relationships/diagramQuickStyle" Target="../diagrams/quickStyle10.xml"/><Relationship Id="rId5" Type="http://schemas.openxmlformats.org/officeDocument/2006/relationships/diagramColors" Target="../diagrams/colors9.xml"/><Relationship Id="rId15" Type="http://schemas.openxmlformats.org/officeDocument/2006/relationships/image" Target="../media/image25.jpeg"/><Relationship Id="rId10" Type="http://schemas.openxmlformats.org/officeDocument/2006/relationships/diagramLayout" Target="../diagrams/layout10.xml"/><Relationship Id="rId4" Type="http://schemas.openxmlformats.org/officeDocument/2006/relationships/diagramQuickStyle" Target="../diagrams/quickStyle9.xml"/><Relationship Id="rId9" Type="http://schemas.openxmlformats.org/officeDocument/2006/relationships/diagramData" Target="../diagrams/data10.xml"/><Relationship Id="rId14" Type="http://schemas.openxmlformats.org/officeDocument/2006/relationships/image" Target="../media/image24.jpeg"/></Relationships>
</file>

<file path=ppt/slides/_rels/slide33.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png"/><Relationship Id="rId3" Type="http://schemas.openxmlformats.org/officeDocument/2006/relationships/slide" Target="slide71.xml"/><Relationship Id="rId7" Type="http://schemas.openxmlformats.org/officeDocument/2006/relationships/image" Target="../media/image28.svg"/><Relationship Id="rId12" Type="http://schemas.openxmlformats.org/officeDocument/2006/relationships/image" Target="../media/image31.png"/><Relationship Id="rId2" Type="http://schemas.openxmlformats.org/officeDocument/2006/relationships/slideLayout" Target="../slideLayouts/slideLayout25.xml"/><Relationship Id="rId1" Type="http://schemas.openxmlformats.org/officeDocument/2006/relationships/vmlDrawing" Target="../drawings/vmlDrawing1.vml"/><Relationship Id="rId6" Type="http://schemas.openxmlformats.org/officeDocument/2006/relationships/image" Target="../media/image27.png"/><Relationship Id="rId11" Type="http://schemas.openxmlformats.org/officeDocument/2006/relationships/image" Target="../media/image26.wmf"/><Relationship Id="rId5" Type="http://schemas.openxmlformats.org/officeDocument/2006/relationships/hyperlink" Target="https://www.pge.com/pge_global/common/pdfs/for-our-business-partners/energy-efficiency-solicitations/PGE-Platform-Rulebook-Final.pdf" TargetMode="External"/><Relationship Id="rId10" Type="http://schemas.openxmlformats.org/officeDocument/2006/relationships/oleObject" Target="../embeddings/oleObject1.bin"/><Relationship Id="rId4" Type="http://schemas.openxmlformats.org/officeDocument/2006/relationships/hyperlink" Target="../Dropbox%20(RMS%20Energy)/_Admin/_Contracts/SCE/DSM/Area%209/CWA002%20Workpaper%20Training%20Support/Supporting%20Docs/CalTF/eTRM%20Measure%20Development%20and%20Peer%20Review%20QAQC%20Guidelines%20v0.5.docx" TargetMode="External"/><Relationship Id="rId9" Type="http://schemas.openxmlformats.org/officeDocument/2006/relationships/image" Target="../media/image30.svg"/></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png"/><Relationship Id="rId1" Type="http://schemas.openxmlformats.org/officeDocument/2006/relationships/slideLayout" Target="../slideLayouts/slideLayout25.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4.xml"/><Relationship Id="rId1" Type="http://schemas.openxmlformats.org/officeDocument/2006/relationships/vmlDrawing" Target="../drawings/vmlDrawing2.vml"/><Relationship Id="rId5" Type="http://schemas.openxmlformats.org/officeDocument/2006/relationships/slide" Target="slide33.xml"/><Relationship Id="rId4" Type="http://schemas.openxmlformats.org/officeDocument/2006/relationships/image" Target="../media/image26.w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deeresources.info/wpa/tree" TargetMode="External"/><Relationship Id="rId1" Type="http://schemas.openxmlformats.org/officeDocument/2006/relationships/slideLayout" Target="../slideLayouts/slideLayout25.xml"/><Relationship Id="rId4" Type="http://schemas.openxmlformats.org/officeDocument/2006/relationships/image" Target="../media/image3.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7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pepma-ca.com/Public/PublicEvents.aspx?type=1" TargetMode="External"/><Relationship Id="rId4" Type="http://schemas.openxmlformats.org/officeDocument/2006/relationships/image" Target="../media/image37.emf"/></Relationships>
</file>

<file path=ppt/slides/_rels/slide8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urldefense.proofpoint.com/v2/url?u=http-3A__www.caltf.org_tools_&amp;d=DwMGaQ&amp;c=oBiQyooBvnd4iujXa1WDRw&amp;r=rEDMJSSe749YAIP0Ac82oaAQjgy1Sic7tDokFPJd6Uw&amp;m=wQx13jGizlbJJu3u9UtDJLKjF2CptX1XmEA0xKXQmGU&amp;s=iYQvKAk3A13PhMtmuTgmPtpckSILTkPUMWzAVuzID2U&amp;e="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deeresources.net/workpaper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hyperlink" Target="http://www.caltf.org/statewide-measure-list/"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86C4D-4E66-49E7-AA6F-719EF17FC5E0}"/>
              </a:ext>
            </a:extLst>
          </p:cNvPr>
          <p:cNvSpPr>
            <a:spLocks noGrp="1"/>
          </p:cNvSpPr>
          <p:nvPr>
            <p:ph type="ctrTitle"/>
          </p:nvPr>
        </p:nvSpPr>
        <p:spPr>
          <a:xfrm>
            <a:off x="1552362" y="2525287"/>
            <a:ext cx="8574622" cy="2616199"/>
          </a:xfrm>
        </p:spPr>
        <p:txBody>
          <a:bodyPr>
            <a:normAutofit fontScale="90000"/>
          </a:bodyPr>
          <a:lstStyle/>
          <a:p>
            <a:r>
              <a:rPr lang="en-US" sz="9600" b="1" dirty="0">
                <a:latin typeface="Calibri" panose="020F0502020204030204" pitchFamily="34" charset="0"/>
                <a:cs typeface="Calibri" panose="020F0502020204030204" pitchFamily="34" charset="0"/>
              </a:rPr>
              <a:t>Workpaper Development Training</a:t>
            </a:r>
            <a:endParaRPr lang="en-US" dirty="0"/>
          </a:p>
        </p:txBody>
      </p:sp>
    </p:spTree>
    <p:extLst>
      <p:ext uri="{BB962C8B-B14F-4D97-AF65-F5344CB8AC3E}">
        <p14:creationId xmlns:p14="http://schemas.microsoft.com/office/powerpoint/2010/main" val="642904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F9054-F89F-4462-8E97-46D6A8A24669}"/>
              </a:ext>
            </a:extLst>
          </p:cNvPr>
          <p:cNvSpPr>
            <a:spLocks noGrp="1"/>
          </p:cNvSpPr>
          <p:nvPr>
            <p:ph type="title"/>
          </p:nvPr>
        </p:nvSpPr>
        <p:spPr/>
        <p:txBody>
          <a:bodyPr/>
          <a:lstStyle/>
          <a:p>
            <a:r>
              <a:rPr lang="en-US" b="1" dirty="0">
                <a:effectLst/>
              </a:rPr>
              <a:t>CPUC Regulatory Background</a:t>
            </a:r>
            <a:endParaRPr lang="en-US" dirty="0"/>
          </a:p>
        </p:txBody>
      </p:sp>
      <p:sp>
        <p:nvSpPr>
          <p:cNvPr id="3" name="Content Placeholder 2">
            <a:extLst>
              <a:ext uri="{FF2B5EF4-FFF2-40B4-BE49-F238E27FC236}">
                <a16:creationId xmlns:a16="http://schemas.microsoft.com/office/drawing/2014/main" id="{45B347DA-0BC6-431E-961E-22944D4FE0A9}"/>
              </a:ext>
            </a:extLst>
          </p:cNvPr>
          <p:cNvSpPr>
            <a:spLocks noGrp="1"/>
          </p:cNvSpPr>
          <p:nvPr>
            <p:ph idx="1"/>
          </p:nvPr>
        </p:nvSpPr>
        <p:spPr/>
        <p:txBody>
          <a:bodyPr>
            <a:normAutofit lnSpcReduction="10000"/>
          </a:bodyPr>
          <a:lstStyle/>
          <a:p>
            <a:r>
              <a:rPr lang="en-US" dirty="0">
                <a:effectLst/>
                <a:hlinkClick r:id="rId2" tooltip="D.09-09-047"/>
              </a:rPr>
              <a:t>CPUC Decision (D.) 09-09-047</a:t>
            </a:r>
            <a:r>
              <a:rPr lang="en-US" dirty="0">
                <a:effectLst/>
              </a:rPr>
              <a:t>  </a:t>
            </a:r>
          </a:p>
          <a:p>
            <a:pPr lvl="1"/>
            <a:r>
              <a:rPr lang="en-US" dirty="0"/>
              <a:t>A</a:t>
            </a:r>
            <a:r>
              <a:rPr lang="en-US" dirty="0">
                <a:effectLst/>
              </a:rPr>
              <a:t>uthority to review and approve workpapers </a:t>
            </a:r>
          </a:p>
          <a:p>
            <a:pPr lvl="1"/>
            <a:r>
              <a:rPr lang="en-US" dirty="0">
                <a:effectLst/>
              </a:rPr>
              <a:t>Process for submittal, review and freezing of </a:t>
            </a:r>
            <a:r>
              <a:rPr lang="en-US" dirty="0"/>
              <a:t>workpaper values</a:t>
            </a:r>
            <a:r>
              <a:rPr lang="en-US" dirty="0">
                <a:effectLst/>
              </a:rPr>
              <a:t>.  </a:t>
            </a:r>
          </a:p>
          <a:p>
            <a:pPr marL="342900" lvl="1" indent="0">
              <a:buNone/>
            </a:pPr>
            <a:endParaRPr lang="en-US" dirty="0">
              <a:effectLst/>
            </a:endParaRPr>
          </a:p>
          <a:p>
            <a:r>
              <a:rPr lang="en-US" dirty="0">
                <a:hlinkClick r:id="rId3" tooltip="A.08-07-021"/>
              </a:rPr>
              <a:t>Application 08-07-021</a:t>
            </a:r>
            <a:r>
              <a:rPr lang="en-US" dirty="0"/>
              <a:t> (a Ruling)</a:t>
            </a:r>
            <a:endParaRPr lang="en-US" dirty="0">
              <a:effectLst/>
            </a:endParaRPr>
          </a:p>
          <a:p>
            <a:pPr lvl="1"/>
            <a:r>
              <a:rPr lang="en-US" dirty="0">
                <a:effectLst/>
              </a:rPr>
              <a:t>Phase 1 and Phase 2 reviews and approval for </a:t>
            </a:r>
            <a:r>
              <a:rPr lang="en-US" dirty="0"/>
              <a:t>workpapers (11/18/2009)</a:t>
            </a:r>
          </a:p>
          <a:p>
            <a:pPr marL="342900" lvl="1" indent="0">
              <a:buNone/>
            </a:pPr>
            <a:r>
              <a:rPr lang="en-US" dirty="0">
                <a:effectLst/>
              </a:rPr>
              <a:t> </a:t>
            </a:r>
          </a:p>
          <a:p>
            <a:r>
              <a:rPr lang="en-US" u="sng" dirty="0">
                <a:solidFill>
                  <a:srgbClr val="0070C0"/>
                </a:solidFill>
                <a:effectLst/>
              </a:rPr>
              <a:t>CPUC Decision (D.) 12-05-015</a:t>
            </a:r>
            <a:endParaRPr lang="en-US" dirty="0">
              <a:effectLst/>
            </a:endParaRPr>
          </a:p>
          <a:p>
            <a:pPr lvl="1"/>
            <a:r>
              <a:rPr lang="en-US" dirty="0">
                <a:effectLst/>
              </a:rPr>
              <a:t>Bus stop schedule</a:t>
            </a:r>
          </a:p>
          <a:p>
            <a:pPr lvl="1"/>
            <a:r>
              <a:rPr lang="en-US" dirty="0">
                <a:effectLst/>
              </a:rPr>
              <a:t>Defines interim approval</a:t>
            </a:r>
          </a:p>
          <a:p>
            <a:pPr lvl="1"/>
            <a:r>
              <a:rPr lang="en-US" dirty="0">
                <a:effectLst/>
              </a:rPr>
              <a:t>Encourages new measures and follow-up research</a:t>
            </a:r>
          </a:p>
          <a:p>
            <a:pPr marL="0" indent="0">
              <a:buNone/>
            </a:pPr>
            <a:endParaRPr lang="en-US" dirty="0">
              <a:effectLst/>
            </a:endParaRPr>
          </a:p>
          <a:p>
            <a:endParaRPr lang="en-US" dirty="0"/>
          </a:p>
          <a:p>
            <a:endParaRPr lang="en-US" dirty="0"/>
          </a:p>
          <a:p>
            <a:endParaRPr lang="en-US" dirty="0"/>
          </a:p>
          <a:p>
            <a:endParaRPr lang="en-US" dirty="0"/>
          </a:p>
          <a:p>
            <a:endParaRPr lang="en-US" dirty="0">
              <a:effectLst/>
            </a:endParaRPr>
          </a:p>
          <a:p>
            <a:endParaRPr lang="en-US" dirty="0">
              <a:effectLst/>
            </a:endParaRPr>
          </a:p>
          <a:p>
            <a:pPr marL="0" indent="0">
              <a:buNone/>
            </a:pPr>
            <a:endParaRPr lang="en-US" dirty="0"/>
          </a:p>
        </p:txBody>
      </p:sp>
    </p:spTree>
    <p:extLst>
      <p:ext uri="{BB962C8B-B14F-4D97-AF65-F5344CB8AC3E}">
        <p14:creationId xmlns:p14="http://schemas.microsoft.com/office/powerpoint/2010/main" val="3111815417"/>
      </p:ext>
    </p:extLst>
  </p:cSld>
  <p:clrMapOvr>
    <a:masterClrMapping/>
  </p:clrMapOvr>
  <p:transition spd="slow">
    <p:cove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EA05D-A21D-43EF-95D3-576D5646BF80}"/>
              </a:ext>
            </a:extLst>
          </p:cNvPr>
          <p:cNvSpPr>
            <a:spLocks noGrp="1"/>
          </p:cNvSpPr>
          <p:nvPr>
            <p:ph type="title"/>
          </p:nvPr>
        </p:nvSpPr>
        <p:spPr>
          <a:xfrm>
            <a:off x="2152650" y="632805"/>
            <a:ext cx="7886700" cy="994172"/>
          </a:xfrm>
        </p:spPr>
        <p:txBody>
          <a:bodyPr/>
          <a:lstStyle/>
          <a:p>
            <a:r>
              <a:rPr lang="en-US" dirty="0"/>
              <a:t>Elements of the review cycle</a:t>
            </a:r>
          </a:p>
        </p:txBody>
      </p:sp>
      <p:graphicFrame>
        <p:nvGraphicFramePr>
          <p:cNvPr id="4" name="Content Placeholder 3">
            <a:extLst>
              <a:ext uri="{FF2B5EF4-FFF2-40B4-BE49-F238E27FC236}">
                <a16:creationId xmlns:a16="http://schemas.microsoft.com/office/drawing/2014/main" id="{B8CF9518-8AF2-4A4F-9D56-D8D275452160}"/>
              </a:ext>
            </a:extLst>
          </p:cNvPr>
          <p:cNvGraphicFramePr>
            <a:graphicFrameLocks noGrp="1"/>
          </p:cNvGraphicFramePr>
          <p:nvPr>
            <p:ph idx="1"/>
            <p:extLst>
              <p:ext uri="{D42A27DB-BD31-4B8C-83A1-F6EECF244321}">
                <p14:modId xmlns:p14="http://schemas.microsoft.com/office/powerpoint/2010/main" val="3595527713"/>
              </p:ext>
            </p:extLst>
          </p:nvPr>
        </p:nvGraphicFramePr>
        <p:xfrm>
          <a:off x="1172817" y="1341782"/>
          <a:ext cx="9846365" cy="5325698"/>
        </p:xfrm>
        <a:graphic>
          <a:graphicData uri="http://schemas.openxmlformats.org/drawingml/2006/table">
            <a:tbl>
              <a:tblPr firstRow="1" bandRow="1">
                <a:tableStyleId>{5C22544A-7EE6-4342-B048-85BDC9FD1C3A}</a:tableStyleId>
              </a:tblPr>
              <a:tblGrid>
                <a:gridCol w="445187">
                  <a:extLst>
                    <a:ext uri="{9D8B030D-6E8A-4147-A177-3AD203B41FA5}">
                      <a16:colId xmlns:a16="http://schemas.microsoft.com/office/drawing/2014/main" val="184310608"/>
                    </a:ext>
                  </a:extLst>
                </a:gridCol>
                <a:gridCol w="2287095">
                  <a:extLst>
                    <a:ext uri="{9D8B030D-6E8A-4147-A177-3AD203B41FA5}">
                      <a16:colId xmlns:a16="http://schemas.microsoft.com/office/drawing/2014/main" val="162414114"/>
                    </a:ext>
                  </a:extLst>
                </a:gridCol>
                <a:gridCol w="1614785">
                  <a:extLst>
                    <a:ext uri="{9D8B030D-6E8A-4147-A177-3AD203B41FA5}">
                      <a16:colId xmlns:a16="http://schemas.microsoft.com/office/drawing/2014/main" val="1615529406"/>
                    </a:ext>
                  </a:extLst>
                </a:gridCol>
                <a:gridCol w="3974853">
                  <a:extLst>
                    <a:ext uri="{9D8B030D-6E8A-4147-A177-3AD203B41FA5}">
                      <a16:colId xmlns:a16="http://schemas.microsoft.com/office/drawing/2014/main" val="4036433669"/>
                    </a:ext>
                  </a:extLst>
                </a:gridCol>
                <a:gridCol w="1524445">
                  <a:extLst>
                    <a:ext uri="{9D8B030D-6E8A-4147-A177-3AD203B41FA5}">
                      <a16:colId xmlns:a16="http://schemas.microsoft.com/office/drawing/2014/main" val="3474326177"/>
                    </a:ext>
                  </a:extLst>
                </a:gridCol>
              </a:tblGrid>
              <a:tr h="418875">
                <a:tc>
                  <a:txBody>
                    <a:bodyPr/>
                    <a:lstStyle/>
                    <a:p>
                      <a:r>
                        <a:rPr lang="en-US" sz="1200" dirty="0"/>
                        <a:t> - </a:t>
                      </a:r>
                    </a:p>
                  </a:txBody>
                  <a:tcPr marL="68580" marR="68580" marT="34290" marB="34290"/>
                </a:tc>
                <a:tc>
                  <a:txBody>
                    <a:bodyPr/>
                    <a:lstStyle/>
                    <a:p>
                      <a:r>
                        <a:rPr lang="en-US" sz="1200" dirty="0"/>
                        <a:t>Workpaper Purpose</a:t>
                      </a:r>
                    </a:p>
                  </a:txBody>
                  <a:tcPr marL="68580" marR="68580" marT="34290" marB="34290"/>
                </a:tc>
                <a:tc>
                  <a:txBody>
                    <a:bodyPr/>
                    <a:lstStyle/>
                    <a:p>
                      <a:r>
                        <a:rPr lang="en-US" sz="1200" dirty="0"/>
                        <a:t>PA Submission Schedule</a:t>
                      </a:r>
                    </a:p>
                  </a:txBody>
                  <a:tcPr marL="68580" marR="68580" marT="34290" marB="34290"/>
                </a:tc>
                <a:tc>
                  <a:txBody>
                    <a:bodyPr/>
                    <a:lstStyle/>
                    <a:p>
                      <a:r>
                        <a:rPr lang="en-US" sz="1200" dirty="0"/>
                        <a:t>CPUC Review Period</a:t>
                      </a:r>
                    </a:p>
                  </a:txBody>
                  <a:tcPr marL="68580" marR="68580" marT="34290" marB="34290"/>
                </a:tc>
                <a:tc>
                  <a:txBody>
                    <a:bodyPr/>
                    <a:lstStyle/>
                    <a:p>
                      <a:r>
                        <a:rPr lang="en-US" sz="1200" dirty="0"/>
                        <a:t>Effective Date</a:t>
                      </a:r>
                    </a:p>
                  </a:txBody>
                  <a:tcPr marL="68580" marR="68580" marT="34290" marB="34290"/>
                </a:tc>
                <a:extLst>
                  <a:ext uri="{0D108BD9-81ED-4DB2-BD59-A6C34878D82A}">
                    <a16:rowId xmlns:a16="http://schemas.microsoft.com/office/drawing/2014/main" val="1118862777"/>
                  </a:ext>
                </a:extLst>
              </a:tr>
              <a:tr h="940493">
                <a:tc rowSpan="3">
                  <a:txBody>
                    <a:bodyPr/>
                    <a:lstStyle/>
                    <a:p>
                      <a:r>
                        <a:rPr lang="en-US" sz="1200" dirty="0"/>
                        <a:t>Phase I</a:t>
                      </a:r>
                    </a:p>
                  </a:txBody>
                  <a:tcPr marL="68580" marR="68580" marT="34290" marB="34290" vert="vert270" anchor="ctr" anchorCtr="1"/>
                </a:tc>
                <a:tc>
                  <a:txBody>
                    <a:bodyPr/>
                    <a:lstStyle/>
                    <a:p>
                      <a:r>
                        <a:rPr lang="en-US" sz="1200" dirty="0"/>
                        <a:t>Update WPs affected by DEER (years N+1 and N+2) and resolution changes</a:t>
                      </a:r>
                    </a:p>
                    <a:p>
                      <a:r>
                        <a:rPr lang="en-US" sz="1200" dirty="0"/>
                        <a:t>New WPs with 1/1 PY N+2 start date</a:t>
                      </a:r>
                    </a:p>
                  </a:txBody>
                  <a:tcPr marL="68580" marR="68580" marT="34290" marB="34290"/>
                </a:tc>
                <a:tc>
                  <a:txBody>
                    <a:bodyPr/>
                    <a:lstStyle/>
                    <a:p>
                      <a:r>
                        <a:rPr lang="en-US" sz="1200" dirty="0"/>
                        <a:t>By Jan 1, but may also submit in November and December</a:t>
                      </a:r>
                    </a:p>
                  </a:txBody>
                  <a:tcPr marL="68580" marR="68580" marT="34290" marB="34290"/>
                </a:tc>
                <a:tc>
                  <a:txBody>
                    <a:bodyPr/>
                    <a:lstStyle/>
                    <a:p>
                      <a:r>
                        <a:rPr lang="en-US" sz="1200" b="0" dirty="0">
                          <a:solidFill>
                            <a:schemeClr val="tx1"/>
                          </a:solidFill>
                        </a:rPr>
                        <a:t>CPUC has through Mar 1 to review. WPs that have not been reviewed receive interim approval.</a:t>
                      </a:r>
                    </a:p>
                  </a:txBody>
                  <a:tcPr marL="68580" marR="68580" marT="34290" marB="34290"/>
                </a:tc>
                <a:tc>
                  <a:txBody>
                    <a:bodyPr/>
                    <a:lstStyle/>
                    <a:p>
                      <a:pPr marL="0" marR="0">
                        <a:lnSpc>
                          <a:spcPct val="110000"/>
                        </a:lnSpc>
                        <a:spcBef>
                          <a:spcPts val="1000"/>
                        </a:spcBef>
                        <a:spcAft>
                          <a:spcPts val="300"/>
                        </a:spcAft>
                      </a:pPr>
                      <a:r>
                        <a:rPr lang="en-US" sz="1200" dirty="0">
                          <a:effectLst/>
                          <a:latin typeface="+mn-lt"/>
                          <a:ea typeface="SimSun" panose="02010600030101010101" pitchFamily="2" charset="-122"/>
                          <a:cs typeface="Verdana" panose="020B0604030504040204" pitchFamily="34" charset="0"/>
                        </a:rPr>
                        <a:t>Approved workpapers effective Jan 1</a:t>
                      </a:r>
                    </a:p>
                  </a:txBody>
                  <a:tcPr marL="68580" marR="68580" marT="34290" marB="34290"/>
                </a:tc>
                <a:extLst>
                  <a:ext uri="{0D108BD9-81ED-4DB2-BD59-A6C34878D82A}">
                    <a16:rowId xmlns:a16="http://schemas.microsoft.com/office/drawing/2014/main" val="110059266"/>
                  </a:ext>
                </a:extLst>
              </a:tr>
              <a:tr h="1225011">
                <a:tc vMerge="1">
                  <a:txBody>
                    <a:bodyPr/>
                    <a:lstStyle/>
                    <a:p>
                      <a:endParaRPr lang="en-US" sz="1200" dirty="0"/>
                    </a:p>
                  </a:txBody>
                  <a:tcPr/>
                </a:tc>
                <a:tc>
                  <a:txBody>
                    <a:bodyPr/>
                    <a:lstStyle/>
                    <a:p>
                      <a:r>
                        <a:rPr lang="en-US" sz="1200" dirty="0"/>
                        <a:t>Contingency for late P1 WP or when guidance is issued for a P1 WP prompting a revision* </a:t>
                      </a:r>
                    </a:p>
                    <a:p>
                      <a:endParaRPr lang="en-US" sz="1200" dirty="0"/>
                    </a:p>
                    <a:p>
                      <a:r>
                        <a:rPr lang="en-US" sz="1200" dirty="0"/>
                        <a:t>*Pending CPUC management approval</a:t>
                      </a:r>
                    </a:p>
                  </a:txBody>
                  <a:tcPr marL="68580" marR="68580" marT="34290" marB="34290"/>
                </a:tc>
                <a:tc>
                  <a:txBody>
                    <a:bodyPr/>
                    <a:lstStyle/>
                    <a:p>
                      <a:r>
                        <a:rPr lang="en-US" sz="1200" dirty="0"/>
                        <a:t>PA may resubmit a WP revised due to P1 guidance 1</a:t>
                      </a:r>
                      <a:r>
                        <a:rPr lang="en-US" sz="1200" baseline="30000" dirty="0"/>
                        <a:t>st</a:t>
                      </a:r>
                      <a:r>
                        <a:rPr lang="en-US" sz="1200" dirty="0"/>
                        <a:t> and 3</a:t>
                      </a:r>
                      <a:r>
                        <a:rPr lang="en-US" sz="1200" baseline="30000" dirty="0"/>
                        <a:t>rd</a:t>
                      </a:r>
                      <a:r>
                        <a:rPr lang="en-US" sz="1200" dirty="0"/>
                        <a:t> Monday of month</a:t>
                      </a:r>
                    </a:p>
                  </a:txBody>
                  <a:tcPr marL="68580" marR="68580" marT="34290" marB="34290"/>
                </a:tc>
                <a:tc>
                  <a:txBody>
                    <a:bodyPr/>
                    <a:lstStyle/>
                    <a:p>
                      <a:r>
                        <a:rPr lang="en-US" sz="1200" dirty="0">
                          <a:solidFill>
                            <a:schemeClr val="tx1"/>
                          </a:solidFill>
                        </a:rPr>
                        <a:t>CPUC has 25 days or by 3/1 to review, whichever is later.</a:t>
                      </a:r>
                      <a:r>
                        <a:rPr lang="en-US" sz="1200" b="0" dirty="0">
                          <a:solidFill>
                            <a:schemeClr val="tx1"/>
                          </a:solidFill>
                        </a:rPr>
                        <a:t>  WPs that have not been reviewed receive interim approval.</a:t>
                      </a:r>
                      <a:endParaRPr lang="en-US" sz="1200" dirty="0">
                        <a:solidFill>
                          <a:schemeClr val="tx1"/>
                        </a:solidFill>
                      </a:endParaRPr>
                    </a:p>
                  </a:txBody>
                  <a:tcPr marL="68580" marR="68580" marT="34290" marB="34290"/>
                </a:tc>
                <a:tc>
                  <a:txBody>
                    <a:bodyPr/>
                    <a:lstStyle/>
                    <a:p>
                      <a:pPr marL="0" marR="0">
                        <a:lnSpc>
                          <a:spcPct val="110000"/>
                        </a:lnSpc>
                        <a:spcBef>
                          <a:spcPts val="1000"/>
                        </a:spcBef>
                        <a:spcAft>
                          <a:spcPts val="300"/>
                        </a:spcAft>
                      </a:pPr>
                      <a:r>
                        <a:rPr lang="en-US" sz="1200" dirty="0">
                          <a:effectLst/>
                          <a:latin typeface="+mn-lt"/>
                          <a:ea typeface="SimSun" panose="02010600030101010101" pitchFamily="2" charset="-122"/>
                          <a:cs typeface="Verdana" panose="020B0604030504040204" pitchFamily="34" charset="0"/>
                        </a:rPr>
                        <a:t>Approved workpapers Effective Jan 1</a:t>
                      </a:r>
                    </a:p>
                  </a:txBody>
                  <a:tcPr marL="68580" marR="68580" marT="34290" marB="34290"/>
                </a:tc>
                <a:extLst>
                  <a:ext uri="{0D108BD9-81ED-4DB2-BD59-A6C34878D82A}">
                    <a16:rowId xmlns:a16="http://schemas.microsoft.com/office/drawing/2014/main" val="3061659257"/>
                  </a:ext>
                </a:extLst>
              </a:tr>
              <a:tr h="1395130">
                <a:tc vMerge="1">
                  <a:txBody>
                    <a:bodyPr/>
                    <a:lstStyle/>
                    <a:p>
                      <a:endParaRPr lang="en-US" sz="1200" dirty="0"/>
                    </a:p>
                  </a:txBody>
                  <a:tcPr/>
                </a:tc>
                <a:tc>
                  <a:txBody>
                    <a:bodyPr/>
                    <a:lstStyle/>
                    <a:p>
                      <a:r>
                        <a:rPr lang="en-US" sz="1200" dirty="0"/>
                        <a:t>For SW 2020 papers only, submission period has been extended beyond Jan 1</a:t>
                      </a:r>
                    </a:p>
                  </a:txBody>
                  <a:tcPr marL="68580" marR="68580" marT="34290" marB="34290"/>
                </a:tc>
                <a:tc>
                  <a:txBody>
                    <a:bodyPr/>
                    <a:lstStyle/>
                    <a:p>
                      <a:r>
                        <a:rPr lang="en-US" sz="1200" dirty="0"/>
                        <a:t>Agreed upon monthly submission plan</a:t>
                      </a:r>
                    </a:p>
                  </a:txBody>
                  <a:tcPr marL="68580" marR="68580" marT="34290" marB="34290"/>
                </a:tc>
                <a:tc>
                  <a:txBody>
                    <a:bodyPr/>
                    <a:lstStyle/>
                    <a:p>
                      <a:r>
                        <a:rPr lang="en-US" sz="1200" dirty="0"/>
                        <a:t>CPUC has 45 days after WPA Monday time stamp to review</a:t>
                      </a:r>
                      <a:r>
                        <a:rPr lang="en-US" sz="1200" dirty="0">
                          <a:solidFill>
                            <a:schemeClr val="tx1"/>
                          </a:solidFill>
                        </a:rPr>
                        <a:t>.</a:t>
                      </a:r>
                      <a:r>
                        <a:rPr lang="en-US" sz="1200" b="0" dirty="0">
                          <a:solidFill>
                            <a:schemeClr val="tx1"/>
                          </a:solidFill>
                        </a:rPr>
                        <a:t>  WPs that have not been reviewed receive interim approval.</a:t>
                      </a:r>
                      <a:endParaRPr lang="en-US" sz="1200" dirty="0"/>
                    </a:p>
                  </a:txBody>
                  <a:tcPr marL="68580" marR="68580" marT="34290" marB="34290"/>
                </a:tc>
                <a:tc>
                  <a:txBody>
                    <a:bodyPr/>
                    <a:lstStyle/>
                    <a:p>
                      <a:pPr marL="0" marR="0">
                        <a:lnSpc>
                          <a:spcPct val="110000"/>
                        </a:lnSpc>
                        <a:spcBef>
                          <a:spcPts val="1000"/>
                        </a:spcBef>
                        <a:spcAft>
                          <a:spcPts val="300"/>
                        </a:spcAft>
                      </a:pPr>
                      <a:r>
                        <a:rPr lang="en-US" sz="1200" dirty="0">
                          <a:effectLst/>
                          <a:latin typeface="+mn-lt"/>
                          <a:ea typeface="SimSun" panose="02010600030101010101" pitchFamily="2" charset="-122"/>
                          <a:cs typeface="Verdana" panose="020B0604030504040204" pitchFamily="34" charset="0"/>
                        </a:rPr>
                        <a:t>Approved workpapers effective 1/1/2020, subject to further DEER or resolution updates in 2019</a:t>
                      </a:r>
                    </a:p>
                  </a:txBody>
                  <a:tcPr marL="68580" marR="68580" marT="34290" marB="34290"/>
                </a:tc>
                <a:extLst>
                  <a:ext uri="{0D108BD9-81ED-4DB2-BD59-A6C34878D82A}">
                    <a16:rowId xmlns:a16="http://schemas.microsoft.com/office/drawing/2014/main" val="1967980286"/>
                  </a:ext>
                </a:extLst>
              </a:tr>
              <a:tr h="1288237">
                <a:tc>
                  <a:txBody>
                    <a:bodyPr/>
                    <a:lstStyle/>
                    <a:p>
                      <a:r>
                        <a:rPr lang="en-US" sz="1200" dirty="0"/>
                        <a:t>Phase II</a:t>
                      </a:r>
                    </a:p>
                  </a:txBody>
                  <a:tcPr marL="68580" marR="68580" marT="34290" marB="34290" vert="vert270" anchor="ctr" anchorCtr="1"/>
                </a:tc>
                <a:tc>
                  <a:txBody>
                    <a:bodyPr/>
                    <a:lstStyle/>
                    <a:p>
                      <a:r>
                        <a:rPr lang="en-US" sz="1200" dirty="0"/>
                        <a:t>New WP or WP revisions due to non-DEER/resolution changes</a:t>
                      </a:r>
                    </a:p>
                  </a:txBody>
                  <a:tcPr marL="68580" marR="68580" marT="34290" marB="34290"/>
                </a:tc>
                <a:tc>
                  <a:txBody>
                    <a:bodyPr/>
                    <a:lstStyle/>
                    <a:p>
                      <a:r>
                        <a:rPr lang="en-US" sz="1200" dirty="0"/>
                        <a:t>1</a:t>
                      </a:r>
                      <a:r>
                        <a:rPr lang="en-US" sz="1200" baseline="30000" dirty="0"/>
                        <a:t>st</a:t>
                      </a:r>
                      <a:r>
                        <a:rPr lang="en-US" sz="1200" dirty="0"/>
                        <a:t> and 3</a:t>
                      </a:r>
                      <a:r>
                        <a:rPr lang="en-US" sz="1200" baseline="30000" dirty="0"/>
                        <a:t>rd</a:t>
                      </a:r>
                      <a:r>
                        <a:rPr lang="en-US" sz="1200" dirty="0"/>
                        <a:t> Monday of month with a holiday clause</a:t>
                      </a:r>
                    </a:p>
                  </a:txBody>
                  <a:tcPr marL="68580" marR="68580" marT="34290" marB="34290"/>
                </a:tc>
                <a:tc>
                  <a:txBody>
                    <a:bodyPr/>
                    <a:lstStyle/>
                    <a:p>
                      <a:r>
                        <a:rPr lang="en-US" sz="1200" dirty="0"/>
                        <a:t>CPUC has 15 days after WPA Monday time stamp to request additional information (a preliminary review) stopping the clock. The CPUC has an additional 10 days to issue a disposition when there is no outstanding preliminary review request. </a:t>
                      </a:r>
                      <a:r>
                        <a:rPr lang="en-US" sz="1200" b="0" dirty="0">
                          <a:solidFill>
                            <a:schemeClr val="tx1"/>
                          </a:solidFill>
                        </a:rPr>
                        <a:t>WPs that have not been reviewed receive interim approval.</a:t>
                      </a:r>
                      <a:endParaRPr lang="en-US" sz="1200" dirty="0"/>
                    </a:p>
                  </a:txBody>
                  <a:tcPr marL="68580" marR="68580" marT="34290" marB="34290"/>
                </a:tc>
                <a:tc>
                  <a:txBody>
                    <a:bodyPr/>
                    <a:lstStyle/>
                    <a:p>
                      <a:pPr marL="0" marR="0">
                        <a:lnSpc>
                          <a:spcPct val="110000"/>
                        </a:lnSpc>
                        <a:spcBef>
                          <a:spcPts val="1000"/>
                        </a:spcBef>
                        <a:spcAft>
                          <a:spcPts val="300"/>
                        </a:spcAft>
                      </a:pPr>
                      <a:r>
                        <a:rPr lang="en-US" sz="1200" dirty="0">
                          <a:effectLst/>
                          <a:latin typeface="+mn-lt"/>
                          <a:ea typeface="SimSun" panose="02010600030101010101" pitchFamily="2" charset="-122"/>
                          <a:cs typeface="Verdana" panose="020B0604030504040204" pitchFamily="34" charset="0"/>
                        </a:rPr>
                        <a:t>Approved workpapers effective upon approval date or upon interim approval date</a:t>
                      </a:r>
                    </a:p>
                  </a:txBody>
                  <a:tcPr marL="68580" marR="68580" marT="34290" marB="34290"/>
                </a:tc>
                <a:extLst>
                  <a:ext uri="{0D108BD9-81ED-4DB2-BD59-A6C34878D82A}">
                    <a16:rowId xmlns:a16="http://schemas.microsoft.com/office/drawing/2014/main" val="2452013170"/>
                  </a:ext>
                </a:extLst>
              </a:tr>
            </a:tbl>
          </a:graphicData>
        </a:graphic>
      </p:graphicFrame>
    </p:spTree>
    <p:extLst>
      <p:ext uri="{BB962C8B-B14F-4D97-AF65-F5344CB8AC3E}">
        <p14:creationId xmlns:p14="http://schemas.microsoft.com/office/powerpoint/2010/main" val="1919695547"/>
      </p:ext>
    </p:extLst>
  </p:cSld>
  <p:clrMapOvr>
    <a:masterClrMapping/>
  </p:clrMapOvr>
  <p:transition spd="slow">
    <p:cove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7B116D-5F68-4EFA-9106-6F7B36CE7243}"/>
              </a:ext>
            </a:extLst>
          </p:cNvPr>
          <p:cNvSpPr>
            <a:spLocks noGrp="1"/>
          </p:cNvSpPr>
          <p:nvPr>
            <p:ph type="title"/>
          </p:nvPr>
        </p:nvSpPr>
        <p:spPr/>
        <p:txBody>
          <a:bodyPr/>
          <a:lstStyle/>
          <a:p>
            <a:r>
              <a:rPr lang="en-US" dirty="0"/>
              <a:t>Outcomes of the review</a:t>
            </a:r>
          </a:p>
        </p:txBody>
      </p:sp>
      <p:graphicFrame>
        <p:nvGraphicFramePr>
          <p:cNvPr id="6" name="Content Placeholder 5">
            <a:extLst>
              <a:ext uri="{FF2B5EF4-FFF2-40B4-BE49-F238E27FC236}">
                <a16:creationId xmlns:a16="http://schemas.microsoft.com/office/drawing/2014/main" id="{D1AED4A3-7805-4FFD-9101-322FB5AB82F7}"/>
              </a:ext>
            </a:extLst>
          </p:cNvPr>
          <p:cNvGraphicFramePr>
            <a:graphicFrameLocks noGrp="1"/>
          </p:cNvGraphicFramePr>
          <p:nvPr>
            <p:ph idx="1"/>
            <p:extLst/>
          </p:nvPr>
        </p:nvGraphicFramePr>
        <p:xfrm>
          <a:off x="1942486" y="1968419"/>
          <a:ext cx="8096865" cy="3634740"/>
        </p:xfrm>
        <a:graphic>
          <a:graphicData uri="http://schemas.openxmlformats.org/drawingml/2006/table">
            <a:tbl>
              <a:tblPr firstRow="1" bandRow="1">
                <a:tableStyleId>{5C22544A-7EE6-4342-B048-85BDC9FD1C3A}</a:tableStyleId>
              </a:tblPr>
              <a:tblGrid>
                <a:gridCol w="1162345">
                  <a:extLst>
                    <a:ext uri="{9D8B030D-6E8A-4147-A177-3AD203B41FA5}">
                      <a16:colId xmlns:a16="http://schemas.microsoft.com/office/drawing/2014/main" val="3726742338"/>
                    </a:ext>
                  </a:extLst>
                </a:gridCol>
                <a:gridCol w="3595854">
                  <a:extLst>
                    <a:ext uri="{9D8B030D-6E8A-4147-A177-3AD203B41FA5}">
                      <a16:colId xmlns:a16="http://schemas.microsoft.com/office/drawing/2014/main" val="4207268096"/>
                    </a:ext>
                  </a:extLst>
                </a:gridCol>
                <a:gridCol w="3338666">
                  <a:extLst>
                    <a:ext uri="{9D8B030D-6E8A-4147-A177-3AD203B41FA5}">
                      <a16:colId xmlns:a16="http://schemas.microsoft.com/office/drawing/2014/main" val="1154337792"/>
                    </a:ext>
                  </a:extLst>
                </a:gridCol>
              </a:tblGrid>
              <a:tr h="617220">
                <a:tc>
                  <a:txBody>
                    <a:bodyPr/>
                    <a:lstStyle/>
                    <a:p>
                      <a:r>
                        <a:rPr lang="en-US" sz="1200" dirty="0"/>
                        <a:t>CPUC Review Status Outcome</a:t>
                      </a:r>
                    </a:p>
                  </a:txBody>
                  <a:tcPr marL="68580" marR="68580" marT="34290" marB="34290"/>
                </a:tc>
                <a:tc>
                  <a:txBody>
                    <a:bodyPr/>
                    <a:lstStyle/>
                    <a:p>
                      <a:r>
                        <a:rPr lang="en-US" sz="1200" dirty="0"/>
                        <a:t>Description</a:t>
                      </a:r>
                    </a:p>
                  </a:txBody>
                  <a:tcPr marL="68580" marR="68580" marT="34290" marB="34290"/>
                </a:tc>
                <a:tc>
                  <a:txBody>
                    <a:bodyPr/>
                    <a:lstStyle/>
                    <a:p>
                      <a:r>
                        <a:rPr lang="en-US" sz="1200" dirty="0"/>
                        <a:t>Notification</a:t>
                      </a:r>
                    </a:p>
                  </a:txBody>
                  <a:tcPr marL="68580" marR="68580" marT="34290" marB="34290"/>
                </a:tc>
                <a:extLst>
                  <a:ext uri="{0D108BD9-81ED-4DB2-BD59-A6C34878D82A}">
                    <a16:rowId xmlns:a16="http://schemas.microsoft.com/office/drawing/2014/main" val="3458779497"/>
                  </a:ext>
                </a:extLst>
              </a:tr>
              <a:tr h="617220">
                <a:tc>
                  <a:txBody>
                    <a:bodyPr/>
                    <a:lstStyle/>
                    <a:p>
                      <a:r>
                        <a:rPr lang="en-US" sz="1200" dirty="0"/>
                        <a:t>Approval </a:t>
                      </a:r>
                    </a:p>
                  </a:txBody>
                  <a:tcPr marL="68580" marR="68580" marT="34290" marB="34290"/>
                </a:tc>
                <a:tc>
                  <a:txBody>
                    <a:bodyPr/>
                    <a:lstStyle/>
                    <a:p>
                      <a:r>
                        <a:rPr lang="en-US" sz="1200" dirty="0"/>
                        <a:t>CPUC issues disposition approving WP as submitted. May include direction for future revisions.</a:t>
                      </a:r>
                    </a:p>
                  </a:txBody>
                  <a:tcPr marL="68580" marR="68580" marT="34290" marB="34290"/>
                </a:tc>
                <a:tc>
                  <a:txBody>
                    <a:bodyPr/>
                    <a:lstStyle/>
                    <a:p>
                      <a:r>
                        <a:rPr lang="en-US" sz="1200" dirty="0"/>
                        <a:t>PA notified via WPA message. Uploaded to </a:t>
                      </a:r>
                      <a:r>
                        <a:rPr lang="en-US" sz="1200" dirty="0">
                          <a:hlinkClick r:id="rId3"/>
                        </a:rPr>
                        <a:t>www.deeresources.net</a:t>
                      </a:r>
                      <a:r>
                        <a:rPr lang="en-US" sz="1200" dirty="0"/>
                        <a:t> as an approved WP.</a:t>
                      </a:r>
                    </a:p>
                  </a:txBody>
                  <a:tcPr marL="68580" marR="68580" marT="34290" marB="34290"/>
                </a:tc>
                <a:extLst>
                  <a:ext uri="{0D108BD9-81ED-4DB2-BD59-A6C34878D82A}">
                    <a16:rowId xmlns:a16="http://schemas.microsoft.com/office/drawing/2014/main" val="426640204"/>
                  </a:ext>
                </a:extLst>
              </a:tr>
              <a:tr h="800100">
                <a:tc>
                  <a:txBody>
                    <a:bodyPr/>
                    <a:lstStyle/>
                    <a:p>
                      <a:r>
                        <a:rPr lang="en-US" sz="1200" dirty="0"/>
                        <a:t>Interim approval</a:t>
                      </a:r>
                    </a:p>
                  </a:txBody>
                  <a:tcPr marL="68580" marR="68580" marT="34290" marB="34290"/>
                </a:tc>
                <a:tc>
                  <a:txBody>
                    <a:bodyPr/>
                    <a:lstStyle/>
                    <a:p>
                      <a:r>
                        <a:rPr lang="en-US" sz="1200" dirty="0"/>
                        <a:t>CPUC chooses not to review WP and the review period times-out. Workpaper subject to future CPUC review with prospective application of results.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Uploaded to </a:t>
                      </a:r>
                      <a:r>
                        <a:rPr lang="en-US" sz="1200" dirty="0">
                          <a:hlinkClick r:id="rId3"/>
                        </a:rPr>
                        <a:t>www.deeresources.net</a:t>
                      </a:r>
                      <a:r>
                        <a:rPr lang="en-US" sz="1200" dirty="0"/>
                        <a:t> as an approved WP.</a:t>
                      </a:r>
                    </a:p>
                  </a:txBody>
                  <a:tcPr marL="68580" marR="68580" marT="34290" marB="34290"/>
                </a:tc>
                <a:extLst>
                  <a:ext uri="{0D108BD9-81ED-4DB2-BD59-A6C34878D82A}">
                    <a16:rowId xmlns:a16="http://schemas.microsoft.com/office/drawing/2014/main" val="1759764110"/>
                  </a:ext>
                </a:extLst>
              </a:tr>
              <a:tr h="800100">
                <a:tc>
                  <a:txBody>
                    <a:bodyPr/>
                    <a:lstStyle/>
                    <a:p>
                      <a:r>
                        <a:rPr lang="en-US" sz="1200" dirty="0"/>
                        <a:t>Resubmission required</a:t>
                      </a:r>
                    </a:p>
                  </a:txBody>
                  <a:tcPr marL="68580" marR="68580" marT="34290" marB="34290"/>
                </a:tc>
                <a:tc>
                  <a:txBody>
                    <a:bodyPr/>
                    <a:lstStyle/>
                    <a:p>
                      <a:r>
                        <a:rPr lang="en-US" sz="1200" dirty="0"/>
                        <a:t>CPUC issues disposition identifying additional information or specific revisions or additions for ED to make an approval recommendation. May include direction for future revisions.</a:t>
                      </a:r>
                    </a:p>
                  </a:txBody>
                  <a:tcPr marL="68580" marR="68580" marT="34290" marB="34290"/>
                </a:tc>
                <a:tc>
                  <a:txBody>
                    <a:bodyPr/>
                    <a:lstStyle/>
                    <a:p>
                      <a:r>
                        <a:rPr lang="en-US" sz="1200" dirty="0">
                          <a:solidFill>
                            <a:schemeClr val="tx1"/>
                          </a:solidFill>
                        </a:rPr>
                        <a:t>PA notified via WPA message. Disposition uploaded to WPA and selectively to </a:t>
                      </a:r>
                      <a:r>
                        <a:rPr lang="en-US" sz="1200" dirty="0">
                          <a:hlinkClick r:id="rId3"/>
                        </a:rPr>
                        <a:t>www.deeresources.net</a:t>
                      </a:r>
                      <a:r>
                        <a:rPr lang="en-US" sz="1200" dirty="0"/>
                        <a:t> </a:t>
                      </a:r>
                      <a:endParaRPr lang="en-US" sz="1200" dirty="0">
                        <a:solidFill>
                          <a:schemeClr val="tx1"/>
                        </a:solidFill>
                      </a:endParaRPr>
                    </a:p>
                  </a:txBody>
                  <a:tcPr marL="68580" marR="68580" marT="34290" marB="34290"/>
                </a:tc>
                <a:extLst>
                  <a:ext uri="{0D108BD9-81ED-4DB2-BD59-A6C34878D82A}">
                    <a16:rowId xmlns:a16="http://schemas.microsoft.com/office/drawing/2014/main" val="2272077879"/>
                  </a:ext>
                </a:extLst>
              </a:tr>
              <a:tr h="800100">
                <a:tc>
                  <a:txBody>
                    <a:bodyPr/>
                    <a:lstStyle/>
                    <a:p>
                      <a:r>
                        <a:rPr lang="en-US" sz="1200" dirty="0"/>
                        <a:t>Rejection</a:t>
                      </a:r>
                    </a:p>
                  </a:txBody>
                  <a:tcPr marL="68580" marR="68580" marT="34290" marB="34290"/>
                </a:tc>
                <a:tc>
                  <a:txBody>
                    <a:bodyPr/>
                    <a:lstStyle/>
                    <a:p>
                      <a:r>
                        <a:rPr lang="en-US" sz="1200" dirty="0"/>
                        <a:t>CPUC concludes the measure does not fall within the definition of an energy efficiency measure or does not meet CPUC requirements for inclusion into a utility portfolio.</a:t>
                      </a:r>
                    </a:p>
                  </a:txBody>
                  <a:tcPr marL="68580" marR="68580" marT="34290" marB="34290"/>
                </a:tc>
                <a:tc>
                  <a:txBody>
                    <a:bodyPr/>
                    <a:lstStyle/>
                    <a:p>
                      <a:r>
                        <a:rPr lang="en-US" sz="1200" dirty="0">
                          <a:solidFill>
                            <a:schemeClr val="tx1"/>
                          </a:solidFill>
                        </a:rPr>
                        <a:t>PA notified via WPA message. Disposition uploaded to WPA and selectively to </a:t>
                      </a:r>
                      <a:r>
                        <a:rPr lang="en-US" sz="1200" dirty="0">
                          <a:hlinkClick r:id="rId3"/>
                        </a:rPr>
                        <a:t>www.deeresources.net</a:t>
                      </a:r>
                      <a:r>
                        <a:rPr lang="en-US" sz="1200" dirty="0"/>
                        <a:t> </a:t>
                      </a:r>
                      <a:endParaRPr lang="en-US" sz="1200" dirty="0">
                        <a:solidFill>
                          <a:schemeClr val="tx1"/>
                        </a:solidFill>
                      </a:endParaRPr>
                    </a:p>
                  </a:txBody>
                  <a:tcPr marL="68580" marR="68580" marT="34290" marB="34290"/>
                </a:tc>
                <a:extLst>
                  <a:ext uri="{0D108BD9-81ED-4DB2-BD59-A6C34878D82A}">
                    <a16:rowId xmlns:a16="http://schemas.microsoft.com/office/drawing/2014/main" val="2284351596"/>
                  </a:ext>
                </a:extLst>
              </a:tr>
            </a:tbl>
          </a:graphicData>
        </a:graphic>
      </p:graphicFrame>
    </p:spTree>
    <p:extLst>
      <p:ext uri="{BB962C8B-B14F-4D97-AF65-F5344CB8AC3E}">
        <p14:creationId xmlns:p14="http://schemas.microsoft.com/office/powerpoint/2010/main" val="2957218239"/>
      </p:ext>
    </p:extLst>
  </p:cSld>
  <p:clrMapOvr>
    <a:masterClrMapping/>
  </p:clrMapOvr>
  <p:transition spd="slow">
    <p:cove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2756F-7EB5-43E5-827B-6017F1699ED5}"/>
              </a:ext>
            </a:extLst>
          </p:cNvPr>
          <p:cNvSpPr>
            <a:spLocks noGrp="1"/>
          </p:cNvSpPr>
          <p:nvPr>
            <p:ph type="title"/>
          </p:nvPr>
        </p:nvSpPr>
        <p:spPr/>
        <p:txBody>
          <a:bodyPr>
            <a:normAutofit/>
          </a:bodyPr>
          <a:lstStyle/>
          <a:p>
            <a:r>
              <a:rPr lang="en-US" sz="3000" dirty="0"/>
              <a:t>What a 3P should know about the WP review cycle</a:t>
            </a:r>
          </a:p>
        </p:txBody>
      </p:sp>
      <p:sp>
        <p:nvSpPr>
          <p:cNvPr id="3" name="Content Placeholder 2">
            <a:extLst>
              <a:ext uri="{FF2B5EF4-FFF2-40B4-BE49-F238E27FC236}">
                <a16:creationId xmlns:a16="http://schemas.microsoft.com/office/drawing/2014/main" id="{553F949D-4767-45E5-94C7-74BEB06825CF}"/>
              </a:ext>
            </a:extLst>
          </p:cNvPr>
          <p:cNvSpPr>
            <a:spLocks noGrp="1"/>
          </p:cNvSpPr>
          <p:nvPr>
            <p:ph idx="1"/>
          </p:nvPr>
        </p:nvSpPr>
        <p:spPr/>
        <p:txBody>
          <a:bodyPr/>
          <a:lstStyle/>
          <a:p>
            <a:r>
              <a:rPr lang="en-US" dirty="0"/>
              <a:t>The PAs are the entity responsible for the quality of WPs they submit</a:t>
            </a:r>
          </a:p>
          <a:p>
            <a:r>
              <a:rPr lang="en-US" dirty="0"/>
              <a:t>Communications regarding WPs occurs between the submitting PA and the CPUC</a:t>
            </a:r>
            <a:r>
              <a:rPr lang="en-US" dirty="0">
                <a:solidFill>
                  <a:srgbClr val="FF0000"/>
                </a:solidFill>
              </a:rPr>
              <a:t> </a:t>
            </a:r>
            <a:r>
              <a:rPr lang="en-US" dirty="0"/>
              <a:t>via the WPA system</a:t>
            </a:r>
          </a:p>
          <a:p>
            <a:r>
              <a:rPr lang="en-US" dirty="0"/>
              <a:t>WP review cycles vary in length depending upon the Phase and whether the review is a preliminary or detailed review</a:t>
            </a:r>
          </a:p>
          <a:p>
            <a:r>
              <a:rPr lang="en-US" dirty="0"/>
              <a:t>Review outcome may require further modification to the workpaper either immediately or in the future </a:t>
            </a:r>
          </a:p>
          <a:p>
            <a:r>
              <a:rPr lang="en-US" dirty="0"/>
              <a:t>Approved WPs are posted on </a:t>
            </a:r>
            <a:r>
              <a:rPr lang="en-US" dirty="0">
                <a:hlinkClick r:id="rId3"/>
              </a:rPr>
              <a:t>www.deeresources.net</a:t>
            </a:r>
            <a:r>
              <a:rPr lang="en-US" dirty="0"/>
              <a:t> </a:t>
            </a:r>
          </a:p>
          <a:p>
            <a:endParaRPr lang="en-US" dirty="0"/>
          </a:p>
        </p:txBody>
      </p:sp>
    </p:spTree>
    <p:extLst>
      <p:ext uri="{BB962C8B-B14F-4D97-AF65-F5344CB8AC3E}">
        <p14:creationId xmlns:p14="http://schemas.microsoft.com/office/powerpoint/2010/main" val="252159674"/>
      </p:ext>
    </p:extLst>
  </p:cSld>
  <p:clrMapOvr>
    <a:masterClrMapping/>
  </p:clrMapOvr>
  <p:transition spd="slow">
    <p:cove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3373A-B189-4D32-B3EE-CD5287908A8B}"/>
              </a:ext>
            </a:extLst>
          </p:cNvPr>
          <p:cNvSpPr>
            <a:spLocks noGrp="1"/>
          </p:cNvSpPr>
          <p:nvPr>
            <p:ph type="title"/>
          </p:nvPr>
        </p:nvSpPr>
        <p:spPr>
          <a:xfrm>
            <a:off x="609600" y="392113"/>
            <a:ext cx="10972800" cy="1143000"/>
          </a:xfrm>
        </p:spPr>
        <p:txBody>
          <a:bodyPr/>
          <a:lstStyle/>
          <a:p>
            <a:r>
              <a:rPr lang="en-US" dirty="0"/>
              <a:t>Phase 1 and Phase 2 Summary</a:t>
            </a:r>
          </a:p>
        </p:txBody>
      </p:sp>
      <p:sp>
        <p:nvSpPr>
          <p:cNvPr id="6" name="Text Placeholder 5">
            <a:extLst>
              <a:ext uri="{FF2B5EF4-FFF2-40B4-BE49-F238E27FC236}">
                <a16:creationId xmlns:a16="http://schemas.microsoft.com/office/drawing/2014/main" id="{1BD8B396-1E36-4201-B38E-2F51D1580892}"/>
              </a:ext>
            </a:extLst>
          </p:cNvPr>
          <p:cNvSpPr>
            <a:spLocks noGrp="1"/>
          </p:cNvSpPr>
          <p:nvPr>
            <p:ph type="body" idx="1"/>
          </p:nvPr>
        </p:nvSpPr>
        <p:spPr/>
        <p:txBody>
          <a:bodyPr>
            <a:normAutofit fontScale="70000" lnSpcReduction="20000"/>
          </a:bodyPr>
          <a:lstStyle/>
          <a:p>
            <a:endParaRPr lang="en-US" dirty="0"/>
          </a:p>
          <a:p>
            <a:r>
              <a:rPr lang="en-US" dirty="0"/>
              <a:t>Phase 1					</a:t>
            </a:r>
          </a:p>
        </p:txBody>
      </p:sp>
      <p:sp>
        <p:nvSpPr>
          <p:cNvPr id="7" name="Content Placeholder 6">
            <a:extLst>
              <a:ext uri="{FF2B5EF4-FFF2-40B4-BE49-F238E27FC236}">
                <a16:creationId xmlns:a16="http://schemas.microsoft.com/office/drawing/2014/main" id="{E48C1F4D-8E99-48D6-B455-A0AE92F7392C}"/>
              </a:ext>
            </a:extLst>
          </p:cNvPr>
          <p:cNvSpPr>
            <a:spLocks noGrp="1"/>
          </p:cNvSpPr>
          <p:nvPr>
            <p:ph sz="half" idx="2"/>
          </p:nvPr>
        </p:nvSpPr>
        <p:spPr/>
        <p:txBody>
          <a:bodyPr>
            <a:normAutofit fontScale="77500" lnSpcReduction="20000"/>
          </a:bodyPr>
          <a:lstStyle/>
          <a:p>
            <a:r>
              <a:rPr lang="en-US" dirty="0"/>
              <a:t>Phase 1 WPs are</a:t>
            </a:r>
          </a:p>
          <a:p>
            <a:pPr lvl="1"/>
            <a:r>
              <a:rPr lang="en-US" dirty="0"/>
              <a:t>Revised WPs due to DEER updates (both years) or resolution updates </a:t>
            </a:r>
            <a:r>
              <a:rPr lang="en-US" dirty="0">
                <a:highlight>
                  <a:srgbClr val="FFFF00"/>
                </a:highlight>
              </a:rPr>
              <a:t>with a 1/1 start date in N+1</a:t>
            </a:r>
          </a:p>
          <a:p>
            <a:pPr lvl="1"/>
            <a:r>
              <a:rPr lang="en-US" dirty="0"/>
              <a:t>New WPs with a 1/1 start date in N+2</a:t>
            </a:r>
          </a:p>
          <a:p>
            <a:r>
              <a:rPr lang="en-US" dirty="0"/>
              <a:t>All  WPs are due by 1/1. Submission can occur Nov-Dec.</a:t>
            </a:r>
          </a:p>
          <a:p>
            <a:r>
              <a:rPr lang="en-US" dirty="0"/>
              <a:t>The Ex Ante Team review period is through 3/1. Those WPs without a formal disposition by 3/1 receive interim approval</a:t>
            </a:r>
          </a:p>
          <a:p>
            <a:r>
              <a:rPr lang="en-US" dirty="0"/>
              <a:t>Approved WP applies to claims beginning on 1/1 </a:t>
            </a:r>
            <a:r>
              <a:rPr lang="en-US" dirty="0">
                <a:highlight>
                  <a:srgbClr val="FFFF00"/>
                </a:highlight>
              </a:rPr>
              <a:t>N+1</a:t>
            </a:r>
          </a:p>
          <a:p>
            <a:endParaRPr lang="en-US" dirty="0"/>
          </a:p>
          <a:p>
            <a:pPr lvl="1"/>
            <a:endParaRPr lang="en-US" dirty="0"/>
          </a:p>
        </p:txBody>
      </p:sp>
      <p:sp>
        <p:nvSpPr>
          <p:cNvPr id="8" name="Text Placeholder 7">
            <a:extLst>
              <a:ext uri="{FF2B5EF4-FFF2-40B4-BE49-F238E27FC236}">
                <a16:creationId xmlns:a16="http://schemas.microsoft.com/office/drawing/2014/main" id="{94C6BA3F-50C3-4595-B568-C3831515DCA5}"/>
              </a:ext>
            </a:extLst>
          </p:cNvPr>
          <p:cNvSpPr>
            <a:spLocks noGrp="1"/>
          </p:cNvSpPr>
          <p:nvPr>
            <p:ph type="body" sz="quarter" idx="3"/>
          </p:nvPr>
        </p:nvSpPr>
        <p:spPr/>
        <p:txBody>
          <a:bodyPr>
            <a:normAutofit fontScale="70000" lnSpcReduction="20000"/>
          </a:bodyPr>
          <a:lstStyle/>
          <a:p>
            <a:r>
              <a:rPr lang="en-US" dirty="0"/>
              <a:t>Phase 2</a:t>
            </a:r>
          </a:p>
        </p:txBody>
      </p:sp>
      <p:sp>
        <p:nvSpPr>
          <p:cNvPr id="9" name="Content Placeholder 8">
            <a:extLst>
              <a:ext uri="{FF2B5EF4-FFF2-40B4-BE49-F238E27FC236}">
                <a16:creationId xmlns:a16="http://schemas.microsoft.com/office/drawing/2014/main" id="{0C459238-E636-4639-948B-2FBB6C5142BF}"/>
              </a:ext>
            </a:extLst>
          </p:cNvPr>
          <p:cNvSpPr>
            <a:spLocks noGrp="1"/>
          </p:cNvSpPr>
          <p:nvPr>
            <p:ph sz="quarter" idx="4"/>
          </p:nvPr>
        </p:nvSpPr>
        <p:spPr/>
        <p:txBody>
          <a:bodyPr>
            <a:normAutofit fontScale="77500" lnSpcReduction="20000"/>
          </a:bodyPr>
          <a:lstStyle/>
          <a:p>
            <a:r>
              <a:rPr lang="en-US" dirty="0"/>
              <a:t>Phase 2 WPs are</a:t>
            </a:r>
          </a:p>
          <a:p>
            <a:pPr lvl="1"/>
            <a:r>
              <a:rPr lang="en-US" dirty="0"/>
              <a:t>Revised WP due to non-Deer/resolution changes</a:t>
            </a:r>
          </a:p>
          <a:p>
            <a:pPr lvl="1"/>
            <a:r>
              <a:rPr lang="en-US" dirty="0"/>
              <a:t>New WPs with a start date other than 1/1 for PY N+2</a:t>
            </a:r>
          </a:p>
          <a:p>
            <a:r>
              <a:rPr lang="en-US" dirty="0"/>
              <a:t>Submitted March – December</a:t>
            </a:r>
          </a:p>
          <a:p>
            <a:pPr lvl="1"/>
            <a:r>
              <a:rPr lang="en-US" dirty="0"/>
              <a:t>Downloaded by CPUC 1</a:t>
            </a:r>
            <a:r>
              <a:rPr lang="en-US" baseline="30000" dirty="0"/>
              <a:t>st</a:t>
            </a:r>
            <a:r>
              <a:rPr lang="en-US" dirty="0"/>
              <a:t> and 3</a:t>
            </a:r>
            <a:r>
              <a:rPr lang="en-US" baseline="30000" dirty="0"/>
              <a:t>rd</a:t>
            </a:r>
            <a:r>
              <a:rPr lang="en-US" dirty="0"/>
              <a:t> Monday of the month at which time they are time stamped</a:t>
            </a:r>
          </a:p>
          <a:p>
            <a:pPr lvl="1"/>
            <a:r>
              <a:rPr lang="en-US" dirty="0"/>
              <a:t>No P2 WPs accepted Jan-Feb</a:t>
            </a:r>
          </a:p>
          <a:p>
            <a:r>
              <a:rPr lang="en-US" dirty="0"/>
              <a:t>Ex Ante Team review can include</a:t>
            </a:r>
          </a:p>
          <a:p>
            <a:pPr lvl="1"/>
            <a:r>
              <a:rPr lang="en-US" dirty="0"/>
              <a:t>Preliminary review (15 days after upload). The clock stops with a request for additional information</a:t>
            </a:r>
          </a:p>
          <a:p>
            <a:pPr lvl="1"/>
            <a:r>
              <a:rPr lang="en-US" dirty="0"/>
              <a:t>Detailed review (25 days after upload)</a:t>
            </a:r>
          </a:p>
          <a:p>
            <a:pPr lvl="1"/>
            <a:r>
              <a:rPr lang="en-US" dirty="0"/>
              <a:t>Interim approval granted if no guidance is issued</a:t>
            </a:r>
          </a:p>
          <a:p>
            <a:r>
              <a:rPr lang="en-US" dirty="0"/>
              <a:t>Applies to claims on the WP approval date</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769600082"/>
      </p:ext>
    </p:extLst>
  </p:cSld>
  <p:clrMapOvr>
    <a:masterClrMapping/>
  </p:clrMapOvr>
  <p:transition spd="slow">
    <p:cove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3CA87A-C9C6-4DCA-88DE-3739426429F4}"/>
              </a:ext>
            </a:extLst>
          </p:cNvPr>
          <p:cNvSpPr>
            <a:spLocks noGrp="1"/>
          </p:cNvSpPr>
          <p:nvPr>
            <p:ph type="title"/>
          </p:nvPr>
        </p:nvSpPr>
        <p:spPr/>
        <p:txBody>
          <a:bodyPr/>
          <a:lstStyle/>
          <a:p>
            <a:r>
              <a:rPr lang="en-US" dirty="0"/>
              <a:t>WP Review Content</a:t>
            </a:r>
          </a:p>
        </p:txBody>
      </p:sp>
      <p:sp>
        <p:nvSpPr>
          <p:cNvPr id="4" name="Text Placeholder 3">
            <a:extLst>
              <a:ext uri="{FF2B5EF4-FFF2-40B4-BE49-F238E27FC236}">
                <a16:creationId xmlns:a16="http://schemas.microsoft.com/office/drawing/2014/main" id="{F3680DBB-A31A-4F4B-BC9A-3EE62ABCB183}"/>
              </a:ext>
            </a:extLst>
          </p:cNvPr>
          <p:cNvSpPr>
            <a:spLocks noGrp="1"/>
          </p:cNvSpPr>
          <p:nvPr>
            <p:ph type="body" idx="1"/>
          </p:nvPr>
        </p:nvSpPr>
        <p:spPr/>
        <p:txBody>
          <a:bodyPr/>
          <a:lstStyle/>
          <a:p>
            <a:r>
              <a:rPr lang="en-US" dirty="0"/>
              <a:t>Preliminary Review</a:t>
            </a:r>
          </a:p>
          <a:p>
            <a:r>
              <a:rPr lang="en-US" dirty="0"/>
              <a:t>Detailed Review</a:t>
            </a:r>
          </a:p>
          <a:p>
            <a:r>
              <a:rPr lang="en-US" dirty="0"/>
              <a:t>Ex Ante Team Considerations</a:t>
            </a:r>
          </a:p>
        </p:txBody>
      </p:sp>
    </p:spTree>
    <p:extLst>
      <p:ext uri="{BB962C8B-B14F-4D97-AF65-F5344CB8AC3E}">
        <p14:creationId xmlns:p14="http://schemas.microsoft.com/office/powerpoint/2010/main" val="3471029122"/>
      </p:ext>
    </p:extLst>
  </p:cSld>
  <p:clrMapOvr>
    <a:masterClrMapping/>
  </p:clrMapOvr>
  <p:transition spd="slow">
    <p:cove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8A122-249E-4688-9F6E-DA5DA6B37121}"/>
              </a:ext>
            </a:extLst>
          </p:cNvPr>
          <p:cNvSpPr>
            <a:spLocks noGrp="1"/>
          </p:cNvSpPr>
          <p:nvPr>
            <p:ph type="title"/>
          </p:nvPr>
        </p:nvSpPr>
        <p:spPr>
          <a:xfrm>
            <a:off x="609600" y="392113"/>
            <a:ext cx="10972800" cy="1143000"/>
          </a:xfrm>
        </p:spPr>
        <p:txBody>
          <a:bodyPr/>
          <a:lstStyle/>
          <a:p>
            <a:r>
              <a:rPr lang="en-US" dirty="0"/>
              <a:t>Phase 2 - Preliminary and Detailed Review </a:t>
            </a:r>
          </a:p>
        </p:txBody>
      </p:sp>
      <p:sp>
        <p:nvSpPr>
          <p:cNvPr id="5" name="Text Placeholder 4">
            <a:extLst>
              <a:ext uri="{FF2B5EF4-FFF2-40B4-BE49-F238E27FC236}">
                <a16:creationId xmlns:a16="http://schemas.microsoft.com/office/drawing/2014/main" id="{A50AD22C-DA6C-43B8-B4EA-67E784A34EBF}"/>
              </a:ext>
            </a:extLst>
          </p:cNvPr>
          <p:cNvSpPr>
            <a:spLocks noGrp="1"/>
          </p:cNvSpPr>
          <p:nvPr>
            <p:ph type="body" idx="1"/>
          </p:nvPr>
        </p:nvSpPr>
        <p:spPr/>
        <p:txBody>
          <a:bodyPr/>
          <a:lstStyle/>
          <a:p>
            <a:r>
              <a:rPr lang="en-US" dirty="0"/>
              <a:t>Preliminary review</a:t>
            </a:r>
          </a:p>
        </p:txBody>
      </p:sp>
      <p:sp>
        <p:nvSpPr>
          <p:cNvPr id="3" name="Content Placeholder 2">
            <a:extLst>
              <a:ext uri="{FF2B5EF4-FFF2-40B4-BE49-F238E27FC236}">
                <a16:creationId xmlns:a16="http://schemas.microsoft.com/office/drawing/2014/main" id="{D186291B-82F1-4F3A-95FF-069065A86CE3}"/>
              </a:ext>
            </a:extLst>
          </p:cNvPr>
          <p:cNvSpPr>
            <a:spLocks noGrp="1"/>
          </p:cNvSpPr>
          <p:nvPr>
            <p:ph sz="half" idx="2"/>
          </p:nvPr>
        </p:nvSpPr>
        <p:spPr/>
        <p:txBody>
          <a:bodyPr>
            <a:normAutofit lnSpcReduction="10000"/>
          </a:bodyPr>
          <a:lstStyle/>
          <a:p>
            <a:r>
              <a:rPr lang="en-US" dirty="0"/>
              <a:t>Request additional information needed to complete a review of the WP</a:t>
            </a:r>
          </a:p>
          <a:p>
            <a:r>
              <a:rPr lang="en-US" dirty="0"/>
              <a:t>Preliminary review can also result in a disposition that approves, requires revisions, or rejects WP</a:t>
            </a:r>
          </a:p>
          <a:p>
            <a:r>
              <a:rPr lang="en-US" dirty="0"/>
              <a:t>Issuing a </a:t>
            </a:r>
            <a:r>
              <a:rPr lang="en-US" i="1" dirty="0"/>
              <a:t>preliminary review disposition</a:t>
            </a:r>
            <a:r>
              <a:rPr lang="en-US" dirty="0"/>
              <a:t> stops the review clock. A 25-day clock is restarted with submission of requested information. </a:t>
            </a:r>
          </a:p>
        </p:txBody>
      </p:sp>
      <p:sp>
        <p:nvSpPr>
          <p:cNvPr id="6" name="Text Placeholder 5">
            <a:extLst>
              <a:ext uri="{FF2B5EF4-FFF2-40B4-BE49-F238E27FC236}">
                <a16:creationId xmlns:a16="http://schemas.microsoft.com/office/drawing/2014/main" id="{03B918A2-D2B3-4805-9343-DB4232D3AAA8}"/>
              </a:ext>
            </a:extLst>
          </p:cNvPr>
          <p:cNvSpPr>
            <a:spLocks noGrp="1"/>
          </p:cNvSpPr>
          <p:nvPr>
            <p:ph type="body" sz="quarter" idx="3"/>
          </p:nvPr>
        </p:nvSpPr>
        <p:spPr/>
        <p:txBody>
          <a:bodyPr/>
          <a:lstStyle/>
          <a:p>
            <a:r>
              <a:rPr lang="en-US" dirty="0"/>
              <a:t>Detailed Review</a:t>
            </a:r>
          </a:p>
        </p:txBody>
      </p:sp>
      <p:sp>
        <p:nvSpPr>
          <p:cNvPr id="7" name="Content Placeholder 6">
            <a:extLst>
              <a:ext uri="{FF2B5EF4-FFF2-40B4-BE49-F238E27FC236}">
                <a16:creationId xmlns:a16="http://schemas.microsoft.com/office/drawing/2014/main" id="{D2653BFA-3BF3-4DBE-AA6D-D98A2633B4EA}"/>
              </a:ext>
            </a:extLst>
          </p:cNvPr>
          <p:cNvSpPr>
            <a:spLocks noGrp="1"/>
          </p:cNvSpPr>
          <p:nvPr>
            <p:ph sz="quarter" idx="4"/>
          </p:nvPr>
        </p:nvSpPr>
        <p:spPr/>
        <p:txBody>
          <a:bodyPr>
            <a:normAutofit lnSpcReduction="10000"/>
          </a:bodyPr>
          <a:lstStyle/>
          <a:p>
            <a:r>
              <a:rPr lang="en-US" dirty="0"/>
              <a:t>Detailed review of one or more of the WP assumptions or methods</a:t>
            </a:r>
          </a:p>
          <a:p>
            <a:r>
              <a:rPr lang="en-US" dirty="0"/>
              <a:t>Detailed review can result in a disposition that approves, requires revisions, or rejects the WP</a:t>
            </a:r>
          </a:p>
          <a:p>
            <a:r>
              <a:rPr lang="en-US" dirty="0"/>
              <a:t>A single disposition may affect multiple workpapers</a:t>
            </a:r>
          </a:p>
          <a:p>
            <a:r>
              <a:rPr lang="en-US" dirty="0"/>
              <a:t>If a </a:t>
            </a:r>
            <a:r>
              <a:rPr lang="en-US" i="1" dirty="0"/>
              <a:t>detailed review disposition</a:t>
            </a:r>
            <a:r>
              <a:rPr lang="en-US" dirty="0"/>
              <a:t> is not completed before the clock times out, the WP receives </a:t>
            </a:r>
            <a:r>
              <a:rPr lang="en-US" i="1" dirty="0"/>
              <a:t>interim approval</a:t>
            </a:r>
          </a:p>
        </p:txBody>
      </p:sp>
    </p:spTree>
    <p:extLst>
      <p:ext uri="{BB962C8B-B14F-4D97-AF65-F5344CB8AC3E}">
        <p14:creationId xmlns:p14="http://schemas.microsoft.com/office/powerpoint/2010/main" val="1221236582"/>
      </p:ext>
    </p:extLst>
  </p:cSld>
  <p:clrMapOvr>
    <a:masterClrMapping/>
  </p:clrMapOvr>
  <p:transition spd="slow">
    <p:cove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6C14D9-279D-4531-B44D-A7670E9E875D}"/>
              </a:ext>
            </a:extLst>
          </p:cNvPr>
          <p:cNvSpPr>
            <a:spLocks noGrp="1"/>
          </p:cNvSpPr>
          <p:nvPr>
            <p:ph type="title"/>
          </p:nvPr>
        </p:nvSpPr>
        <p:spPr/>
        <p:txBody>
          <a:bodyPr/>
          <a:lstStyle/>
          <a:p>
            <a:r>
              <a:rPr lang="en-US" dirty="0"/>
              <a:t>Structural considerations</a:t>
            </a:r>
          </a:p>
        </p:txBody>
      </p:sp>
      <p:sp>
        <p:nvSpPr>
          <p:cNvPr id="4" name="Content Placeholder 3">
            <a:extLst>
              <a:ext uri="{FF2B5EF4-FFF2-40B4-BE49-F238E27FC236}">
                <a16:creationId xmlns:a16="http://schemas.microsoft.com/office/drawing/2014/main" id="{5E2212EC-8B39-418B-9466-FA72E7734CBD}"/>
              </a:ext>
            </a:extLst>
          </p:cNvPr>
          <p:cNvSpPr>
            <a:spLocks noGrp="1"/>
          </p:cNvSpPr>
          <p:nvPr>
            <p:ph idx="1"/>
          </p:nvPr>
        </p:nvSpPr>
        <p:spPr/>
        <p:txBody>
          <a:bodyPr>
            <a:normAutofit fontScale="92500" lnSpcReduction="20000"/>
          </a:bodyPr>
          <a:lstStyle/>
          <a:p>
            <a:r>
              <a:rPr lang="en-US" dirty="0"/>
              <a:t>Elements of this may be included in the preliminary review</a:t>
            </a:r>
          </a:p>
          <a:p>
            <a:r>
              <a:rPr lang="en-US" dirty="0"/>
              <a:t>Is this WP necessary?</a:t>
            </a:r>
          </a:p>
          <a:p>
            <a:pPr lvl="1"/>
            <a:r>
              <a:rPr lang="en-US" dirty="0"/>
              <a:t>Is the measure captured in DEER or in another WP?</a:t>
            </a:r>
          </a:p>
          <a:p>
            <a:pPr lvl="2"/>
            <a:r>
              <a:rPr lang="en-US" dirty="0"/>
              <a:t>Alternate estimates for existing WPs must meet a high bar for admittance as evidence</a:t>
            </a:r>
          </a:p>
          <a:p>
            <a:pPr lvl="1"/>
            <a:r>
              <a:rPr lang="en-US" dirty="0"/>
              <a:t>Is this a good measure for a deemed approach?</a:t>
            </a:r>
          </a:p>
          <a:p>
            <a:r>
              <a:rPr lang="en-US" dirty="0"/>
              <a:t>Is the MAT (measure application type: NR, AR, etc.) applicable to this measure?</a:t>
            </a:r>
          </a:p>
          <a:p>
            <a:pPr lvl="1"/>
            <a:r>
              <a:rPr lang="en-US" dirty="0"/>
              <a:t>Is the baseline consistent with the MAT?</a:t>
            </a:r>
          </a:p>
          <a:p>
            <a:r>
              <a:rPr lang="en-US" dirty="0"/>
              <a:t>What are the references?	</a:t>
            </a:r>
          </a:p>
          <a:p>
            <a:pPr lvl="1"/>
            <a:r>
              <a:rPr lang="en-US" dirty="0"/>
              <a:t>Is there a related WP and what is different in this WP?</a:t>
            </a:r>
          </a:p>
          <a:p>
            <a:pPr lvl="1"/>
            <a:r>
              <a:rPr lang="en-US" dirty="0"/>
              <a:t>If this is a new measure, is it recognized by another authoritative sources?</a:t>
            </a:r>
          </a:p>
          <a:p>
            <a:pPr lvl="1"/>
            <a:r>
              <a:rPr lang="en-US" dirty="0"/>
              <a:t>Was DEER used for EUL, NTGR, installation rate, other</a:t>
            </a:r>
          </a:p>
          <a:p>
            <a:pPr lvl="1"/>
            <a:r>
              <a:rPr lang="en-US" dirty="0"/>
              <a:t>Was any previous related disposition guidance acknowledged and addressed</a:t>
            </a:r>
          </a:p>
          <a:p>
            <a:pPr lvl="1"/>
            <a:endParaRPr lang="en-US" dirty="0"/>
          </a:p>
          <a:p>
            <a:endParaRPr lang="en-US" b="1" dirty="0"/>
          </a:p>
        </p:txBody>
      </p:sp>
    </p:spTree>
    <p:extLst>
      <p:ext uri="{BB962C8B-B14F-4D97-AF65-F5344CB8AC3E}">
        <p14:creationId xmlns:p14="http://schemas.microsoft.com/office/powerpoint/2010/main" val="1627098065"/>
      </p:ext>
    </p:extLst>
  </p:cSld>
  <p:clrMapOvr>
    <a:masterClrMapping/>
  </p:clrMapOvr>
  <p:transition spd="slow">
    <p:cove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05ACC-7824-4CC2-8E92-C5A76D18B3CF}"/>
              </a:ext>
            </a:extLst>
          </p:cNvPr>
          <p:cNvSpPr>
            <a:spLocks noGrp="1"/>
          </p:cNvSpPr>
          <p:nvPr>
            <p:ph type="title"/>
          </p:nvPr>
        </p:nvSpPr>
        <p:spPr/>
        <p:txBody>
          <a:bodyPr/>
          <a:lstStyle/>
          <a:p>
            <a:r>
              <a:rPr lang="en-US" dirty="0"/>
              <a:t>Technical considerations</a:t>
            </a:r>
          </a:p>
        </p:txBody>
      </p:sp>
      <p:sp>
        <p:nvSpPr>
          <p:cNvPr id="3" name="Content Placeholder 2">
            <a:extLst>
              <a:ext uri="{FF2B5EF4-FFF2-40B4-BE49-F238E27FC236}">
                <a16:creationId xmlns:a16="http://schemas.microsoft.com/office/drawing/2014/main" id="{427634D6-7098-4435-8EC3-341276565367}"/>
              </a:ext>
            </a:extLst>
          </p:cNvPr>
          <p:cNvSpPr>
            <a:spLocks noGrp="1"/>
          </p:cNvSpPr>
          <p:nvPr>
            <p:ph idx="1"/>
          </p:nvPr>
        </p:nvSpPr>
        <p:spPr/>
        <p:txBody>
          <a:bodyPr>
            <a:normAutofit fontScale="92500"/>
          </a:bodyPr>
          <a:lstStyle/>
          <a:p>
            <a:r>
              <a:rPr lang="en-US" dirty="0"/>
              <a:t>A subject matter expert (SME) will review WPs. </a:t>
            </a:r>
          </a:p>
          <a:p>
            <a:r>
              <a:rPr lang="en-US" dirty="0"/>
              <a:t>DEER parameters used appropriately</a:t>
            </a:r>
          </a:p>
          <a:p>
            <a:r>
              <a:rPr lang="en-US" dirty="0"/>
              <a:t>Credible parameters</a:t>
            </a:r>
          </a:p>
          <a:p>
            <a:pPr lvl="1"/>
            <a:r>
              <a:rPr lang="en-US" dirty="0"/>
              <a:t>Are the parameters representative of the target population?</a:t>
            </a:r>
          </a:p>
          <a:p>
            <a:pPr lvl="1"/>
            <a:r>
              <a:rPr lang="en-US" dirty="0"/>
              <a:t>Is the source of population level data reasonable, large enough, and representative of the target population? </a:t>
            </a:r>
          </a:p>
          <a:p>
            <a:pPr lvl="1"/>
            <a:r>
              <a:rPr lang="en-US" dirty="0"/>
              <a:t>Raw data should be included with WP submittal</a:t>
            </a:r>
          </a:p>
          <a:p>
            <a:r>
              <a:rPr lang="en-US" dirty="0"/>
              <a:t>Credible methods</a:t>
            </a:r>
          </a:p>
          <a:p>
            <a:pPr lvl="1"/>
            <a:r>
              <a:rPr lang="en-US" dirty="0"/>
              <a:t>Is the methodology appropriate for the measure?</a:t>
            </a:r>
          </a:p>
          <a:p>
            <a:r>
              <a:rPr lang="en-US" dirty="0"/>
              <a:t>Preponderance of evidence (</a:t>
            </a:r>
            <a:r>
              <a:rPr lang="en-US" dirty="0" err="1"/>
              <a:t>PoE</a:t>
            </a:r>
            <a:r>
              <a:rPr lang="en-US" dirty="0"/>
              <a:t>)</a:t>
            </a:r>
          </a:p>
          <a:p>
            <a:pPr lvl="1"/>
            <a:r>
              <a:rPr lang="en-US" dirty="0"/>
              <a:t>Viable data collection process which provides definitive evidence of pre-existing conditions</a:t>
            </a:r>
          </a:p>
        </p:txBody>
      </p:sp>
    </p:spTree>
    <p:extLst>
      <p:ext uri="{BB962C8B-B14F-4D97-AF65-F5344CB8AC3E}">
        <p14:creationId xmlns:p14="http://schemas.microsoft.com/office/powerpoint/2010/main" val="580150444"/>
      </p:ext>
    </p:extLst>
  </p:cSld>
  <p:clrMapOvr>
    <a:masterClrMapping/>
  </p:clrMapOvr>
  <p:transition spd="slow">
    <p:cove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99F1B1-D552-404F-8DB0-729AEFD5EC53}"/>
              </a:ext>
            </a:extLst>
          </p:cNvPr>
          <p:cNvSpPr>
            <a:spLocks noGrp="1"/>
          </p:cNvSpPr>
          <p:nvPr>
            <p:ph type="title"/>
          </p:nvPr>
        </p:nvSpPr>
        <p:spPr/>
        <p:txBody>
          <a:bodyPr/>
          <a:lstStyle/>
          <a:p>
            <a:r>
              <a:rPr lang="en-US" dirty="0"/>
              <a:t>What a 3P should know about WP content</a:t>
            </a:r>
          </a:p>
        </p:txBody>
      </p:sp>
      <p:sp>
        <p:nvSpPr>
          <p:cNvPr id="4" name="Content Placeholder 3">
            <a:extLst>
              <a:ext uri="{FF2B5EF4-FFF2-40B4-BE49-F238E27FC236}">
                <a16:creationId xmlns:a16="http://schemas.microsoft.com/office/drawing/2014/main" id="{B0540CC7-3A27-44ED-B7D6-D4A4451620DA}"/>
              </a:ext>
            </a:extLst>
          </p:cNvPr>
          <p:cNvSpPr>
            <a:spLocks noGrp="1"/>
          </p:cNvSpPr>
          <p:nvPr>
            <p:ph idx="1"/>
          </p:nvPr>
        </p:nvSpPr>
        <p:spPr/>
        <p:txBody>
          <a:bodyPr/>
          <a:lstStyle/>
          <a:p>
            <a:r>
              <a:rPr lang="en-US" dirty="0"/>
              <a:t>CPUC reviewers expect reviewable and credible data to support  population average estimates</a:t>
            </a:r>
          </a:p>
          <a:p>
            <a:r>
              <a:rPr lang="en-US" dirty="0"/>
              <a:t>Modification to existing WP parameters and methods must be supported with data that is more recent and of similar or better quality than the prior WP</a:t>
            </a:r>
          </a:p>
        </p:txBody>
      </p:sp>
    </p:spTree>
    <p:extLst>
      <p:ext uri="{BB962C8B-B14F-4D97-AF65-F5344CB8AC3E}">
        <p14:creationId xmlns:p14="http://schemas.microsoft.com/office/powerpoint/2010/main" val="302601679"/>
      </p:ext>
    </p:extLst>
  </p:cSld>
  <p:clrMapOvr>
    <a:masterClrMapping/>
  </p:clrMapOvr>
  <p:transition spd="slow">
    <p:cove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52EDA-3926-4C1D-A14A-EE29FC8D863A}"/>
              </a:ext>
            </a:extLst>
          </p:cNvPr>
          <p:cNvSpPr>
            <a:spLocks noGrp="1"/>
          </p:cNvSpPr>
          <p:nvPr>
            <p:ph type="ctrTitle"/>
          </p:nvPr>
        </p:nvSpPr>
        <p:spPr/>
        <p:txBody>
          <a:bodyPr/>
          <a:lstStyle/>
          <a:p>
            <a:r>
              <a:rPr lang="en-US" dirty="0"/>
              <a:t>Questions?</a:t>
            </a:r>
          </a:p>
        </p:txBody>
      </p:sp>
      <p:sp>
        <p:nvSpPr>
          <p:cNvPr id="3" name="Subtitle 2">
            <a:extLst>
              <a:ext uri="{FF2B5EF4-FFF2-40B4-BE49-F238E27FC236}">
                <a16:creationId xmlns:a16="http://schemas.microsoft.com/office/drawing/2014/main" id="{0C551E72-C468-4A02-9515-B4C9547A0BD0}"/>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13134904"/>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DEE66-0A85-4B32-88C0-F0D0123D72AA}"/>
              </a:ext>
            </a:extLst>
          </p:cNvPr>
          <p:cNvSpPr>
            <a:spLocks noGrp="1"/>
          </p:cNvSpPr>
          <p:nvPr>
            <p:ph type="title"/>
          </p:nvPr>
        </p:nvSpPr>
        <p:spPr/>
        <p:txBody>
          <a:bodyPr/>
          <a:lstStyle/>
          <a:p>
            <a:r>
              <a:rPr lang="en-US" b="1" dirty="0"/>
              <a:t>More Regulatory Background</a:t>
            </a:r>
          </a:p>
        </p:txBody>
      </p:sp>
      <p:sp>
        <p:nvSpPr>
          <p:cNvPr id="3" name="Content Placeholder 2">
            <a:extLst>
              <a:ext uri="{FF2B5EF4-FFF2-40B4-BE49-F238E27FC236}">
                <a16:creationId xmlns:a16="http://schemas.microsoft.com/office/drawing/2014/main" id="{57D33446-6040-426B-B432-B4927A18F879}"/>
              </a:ext>
            </a:extLst>
          </p:cNvPr>
          <p:cNvSpPr>
            <a:spLocks noGrp="1"/>
          </p:cNvSpPr>
          <p:nvPr>
            <p:ph idx="1"/>
          </p:nvPr>
        </p:nvSpPr>
        <p:spPr>
          <a:xfrm>
            <a:off x="609600" y="1635919"/>
            <a:ext cx="10972800" cy="4750594"/>
          </a:xfrm>
        </p:spPr>
        <p:txBody>
          <a:bodyPr>
            <a:normAutofit fontScale="92500" lnSpcReduction="20000"/>
          </a:bodyPr>
          <a:lstStyle/>
          <a:p>
            <a:pPr marL="342900" lvl="1" indent="0">
              <a:buNone/>
            </a:pPr>
            <a:endParaRPr lang="en-US" dirty="0"/>
          </a:p>
          <a:p>
            <a:r>
              <a:rPr lang="en-US" u="sng" dirty="0">
                <a:solidFill>
                  <a:srgbClr val="0070C0"/>
                </a:solidFill>
              </a:rPr>
              <a:t>CPUC Decision (D.) 15-10-028 (Rolling portfolio)</a:t>
            </a:r>
            <a:endParaRPr lang="en-US" dirty="0"/>
          </a:p>
          <a:p>
            <a:pPr lvl="1"/>
            <a:r>
              <a:rPr lang="en-US" dirty="0"/>
              <a:t>Replaced a three year regulatory cycle with an annual cycle</a:t>
            </a:r>
          </a:p>
          <a:p>
            <a:pPr marL="0" indent="0">
              <a:buNone/>
            </a:pPr>
            <a:r>
              <a:rPr lang="en-US" dirty="0"/>
              <a:t>	</a:t>
            </a:r>
          </a:p>
          <a:p>
            <a:r>
              <a:rPr lang="en-US" u="sng" dirty="0">
                <a:solidFill>
                  <a:srgbClr val="0070C0"/>
                </a:solidFill>
                <a:hlinkClick r:id="rId2"/>
              </a:rPr>
              <a:t>Resolution E-4795 (DEER2017/2018 update)</a:t>
            </a:r>
            <a:endParaRPr lang="en-US" u="sng" dirty="0">
              <a:solidFill>
                <a:srgbClr val="0070C0"/>
              </a:solidFill>
            </a:endParaRPr>
          </a:p>
          <a:p>
            <a:pPr lvl="1"/>
            <a:r>
              <a:rPr lang="en-US" dirty="0"/>
              <a:t>New Code Update or Code Update Not Covered in Previous DEER Updates</a:t>
            </a:r>
          </a:p>
          <a:p>
            <a:pPr lvl="1"/>
            <a:r>
              <a:rPr lang="en-US" dirty="0"/>
              <a:t>Required changes in workpaper parameters</a:t>
            </a:r>
          </a:p>
          <a:p>
            <a:pPr lvl="1"/>
            <a:r>
              <a:rPr lang="en-US" dirty="0"/>
              <a:t>Updates Based on Evaluation Results</a:t>
            </a:r>
          </a:p>
          <a:p>
            <a:pPr lvl="1"/>
            <a:endParaRPr lang="en-US" dirty="0"/>
          </a:p>
          <a:p>
            <a:r>
              <a:rPr lang="en-US" u="sng" dirty="0">
                <a:solidFill>
                  <a:srgbClr val="0070C0"/>
                </a:solidFill>
                <a:hlinkClick r:id="rId3"/>
              </a:rPr>
              <a:t>Resolution E-4952 (DEER2019/2020 update)</a:t>
            </a:r>
            <a:endParaRPr lang="en-US" u="sng" dirty="0">
              <a:solidFill>
                <a:srgbClr val="0070C0"/>
              </a:solidFill>
            </a:endParaRPr>
          </a:p>
          <a:p>
            <a:pPr lvl="1"/>
            <a:r>
              <a:rPr lang="en-US" dirty="0"/>
              <a:t>Updated DEER values including shift in peak power periods</a:t>
            </a:r>
          </a:p>
          <a:p>
            <a:pPr lvl="1"/>
            <a:r>
              <a:rPr lang="en-US" dirty="0"/>
              <a:t>Addition of New Measures</a:t>
            </a:r>
          </a:p>
          <a:p>
            <a:pPr lvl="1"/>
            <a:r>
              <a:rPr lang="en-US" dirty="0"/>
              <a:t>Required changes in workpaper parameters</a:t>
            </a:r>
          </a:p>
          <a:p>
            <a:pPr lvl="1"/>
            <a:r>
              <a:rPr lang="en-US" dirty="0"/>
              <a:t>New Code Update or Code Update Not Covered in Previous DEER Updates </a:t>
            </a:r>
          </a:p>
          <a:p>
            <a:pPr lvl="1"/>
            <a:r>
              <a:rPr lang="en-US" dirty="0"/>
              <a:t>Policy Directed Updates Supported by Prior Evaluation Reports and Findings</a:t>
            </a:r>
          </a:p>
        </p:txBody>
      </p:sp>
    </p:spTree>
    <p:extLst>
      <p:ext uri="{BB962C8B-B14F-4D97-AF65-F5344CB8AC3E}">
        <p14:creationId xmlns:p14="http://schemas.microsoft.com/office/powerpoint/2010/main" val="4280374660"/>
      </p:ext>
    </p:extLst>
  </p:cSld>
  <p:clrMapOvr>
    <a:masterClrMapping/>
  </p:clrMapOvr>
  <p:transition spd="slow">
    <p:cove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DCCF8-1121-4517-9852-F640B41B7DBE}"/>
              </a:ext>
            </a:extLst>
          </p:cNvPr>
          <p:cNvSpPr>
            <a:spLocks noGrp="1"/>
          </p:cNvSpPr>
          <p:nvPr>
            <p:ph type="ctrTitle"/>
          </p:nvPr>
        </p:nvSpPr>
        <p:spPr>
          <a:xfrm>
            <a:off x="1524000" y="530353"/>
            <a:ext cx="9144000" cy="2898647"/>
          </a:xfrm>
        </p:spPr>
        <p:txBody>
          <a:bodyPr>
            <a:normAutofit/>
          </a:bodyPr>
          <a:lstStyle/>
          <a:p>
            <a:r>
              <a:rPr lang="en-US" sz="7200" b="1" dirty="0" err="1"/>
              <a:t>eTRM</a:t>
            </a:r>
            <a:r>
              <a:rPr lang="en-US" sz="7200" b="1" dirty="0"/>
              <a:t> Demo</a:t>
            </a:r>
          </a:p>
        </p:txBody>
      </p:sp>
      <p:sp>
        <p:nvSpPr>
          <p:cNvPr id="4" name="Subtitle 2">
            <a:extLst>
              <a:ext uri="{FF2B5EF4-FFF2-40B4-BE49-F238E27FC236}">
                <a16:creationId xmlns:a16="http://schemas.microsoft.com/office/drawing/2014/main" id="{20B959A0-EC37-4A20-8BB5-D8C9904DE024}"/>
              </a:ext>
            </a:extLst>
          </p:cNvPr>
          <p:cNvSpPr>
            <a:spLocks noGrp="1"/>
          </p:cNvSpPr>
          <p:nvPr>
            <p:ph type="subTitle" idx="1"/>
          </p:nvPr>
        </p:nvSpPr>
        <p:spPr>
          <a:xfrm>
            <a:off x="1524000" y="4415854"/>
            <a:ext cx="9144000" cy="1655762"/>
          </a:xfrm>
        </p:spPr>
        <p:txBody>
          <a:bodyPr>
            <a:normAutofit/>
          </a:bodyPr>
          <a:lstStyle/>
          <a:p>
            <a:r>
              <a:rPr lang="en-US" sz="4800" dirty="0"/>
              <a:t>Presented by Cal TF</a:t>
            </a:r>
          </a:p>
          <a:p>
            <a:r>
              <a:rPr lang="en-US" sz="4800" dirty="0"/>
              <a:t>California Technical Forum</a:t>
            </a:r>
          </a:p>
        </p:txBody>
      </p:sp>
    </p:spTree>
    <p:extLst>
      <p:ext uri="{BB962C8B-B14F-4D97-AF65-F5344CB8AC3E}">
        <p14:creationId xmlns:p14="http://schemas.microsoft.com/office/powerpoint/2010/main" val="182929031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sz="3200" dirty="0"/>
            </a:br>
            <a:r>
              <a:rPr lang="en-US" sz="2800" dirty="0"/>
              <a:t>Electronic Technical Reference Manual (eTRM):</a:t>
            </a:r>
            <a:br>
              <a:rPr lang="en-US" sz="2800" dirty="0"/>
            </a:br>
            <a:r>
              <a:rPr lang="en-US" sz="2800" dirty="0"/>
              <a:t>Path to the New California </a:t>
            </a:r>
            <a:br>
              <a:rPr lang="en-US" sz="2800" dirty="0"/>
            </a:br>
            <a:r>
              <a:rPr lang="en-US" sz="2800" dirty="0"/>
              <a:t>“Database of Record”</a:t>
            </a:r>
            <a:endParaRPr lang="en-US" sz="2800" i="1" dirty="0"/>
          </a:p>
        </p:txBody>
      </p:sp>
      <p:sp>
        <p:nvSpPr>
          <p:cNvPr id="6" name="TextBox 5"/>
          <p:cNvSpPr txBox="1"/>
          <p:nvPr/>
        </p:nvSpPr>
        <p:spPr>
          <a:xfrm>
            <a:off x="7048500" y="1460500"/>
            <a:ext cx="184666" cy="369332"/>
          </a:xfrm>
          <a:prstGeom prst="rect">
            <a:avLst/>
          </a:prstGeom>
          <a:noFill/>
        </p:spPr>
        <p:txBody>
          <a:bodyPr wrap="none" rtlCol="0">
            <a:spAutoFit/>
          </a:bodyPr>
          <a:lstStyle/>
          <a:p>
            <a:endParaRPr lang="en-US" dirty="0">
              <a:solidFill>
                <a:srgbClr val="141313"/>
              </a:solidFill>
              <a:latin typeface="Georgia"/>
            </a:endParaRPr>
          </a:p>
        </p:txBody>
      </p:sp>
      <p:sp>
        <p:nvSpPr>
          <p:cNvPr id="7" name="Text Placeholder 6"/>
          <p:cNvSpPr>
            <a:spLocks noGrp="1"/>
          </p:cNvSpPr>
          <p:nvPr>
            <p:ph type="body" idx="1"/>
          </p:nvPr>
        </p:nvSpPr>
        <p:spPr>
          <a:xfrm>
            <a:off x="2892426" y="5181600"/>
            <a:ext cx="6480174" cy="838200"/>
          </a:xfrm>
        </p:spPr>
        <p:txBody>
          <a:bodyPr>
            <a:normAutofit fontScale="92500" lnSpcReduction="10000"/>
          </a:bodyPr>
          <a:lstStyle/>
          <a:p>
            <a:r>
              <a:rPr lang="en-US" dirty="0"/>
              <a:t>Ayad Al-Shaikh</a:t>
            </a:r>
          </a:p>
          <a:p>
            <a:r>
              <a:rPr lang="en-US" dirty="0"/>
              <a:t>Annette Beitel</a:t>
            </a:r>
          </a:p>
          <a:p>
            <a:r>
              <a:rPr lang="en-US" dirty="0"/>
              <a:t>November 29, 2018</a:t>
            </a:r>
          </a:p>
        </p:txBody>
      </p:sp>
    </p:spTree>
    <p:extLst>
      <p:ext uri="{BB962C8B-B14F-4D97-AF65-F5344CB8AC3E}">
        <p14:creationId xmlns:p14="http://schemas.microsoft.com/office/powerpoint/2010/main" val="134966447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b">
            <a:noAutofit/>
          </a:bodyPr>
          <a:lstStyle/>
          <a:p>
            <a:r>
              <a:rPr lang="en-US" sz="3200" dirty="0"/>
              <a:t>The California Technical Forum (Cal TF)</a:t>
            </a:r>
          </a:p>
        </p:txBody>
      </p:sp>
      <p:sp>
        <p:nvSpPr>
          <p:cNvPr id="3" name="Content Placeholder 2"/>
          <p:cNvSpPr>
            <a:spLocks noGrp="1"/>
          </p:cNvSpPr>
          <p:nvPr>
            <p:ph idx="1"/>
          </p:nvPr>
        </p:nvSpPr>
        <p:spPr>
          <a:xfrm>
            <a:off x="1981201" y="1600201"/>
            <a:ext cx="8003861" cy="4525963"/>
          </a:xfrm>
        </p:spPr>
        <p:txBody>
          <a:bodyPr>
            <a:normAutofit/>
          </a:bodyPr>
          <a:lstStyle/>
          <a:p>
            <a:pPr marL="274320" lvl="1" indent="0">
              <a:buNone/>
            </a:pPr>
            <a:endParaRPr lang="en-US" sz="2400" b="1" i="1" dirty="0">
              <a:solidFill>
                <a:srgbClr val="73B632"/>
              </a:solidFill>
            </a:endParaRPr>
          </a:p>
          <a:p>
            <a:pPr marL="274320" lvl="1" indent="0">
              <a:buNone/>
            </a:pPr>
            <a:r>
              <a:rPr lang="en-US" sz="2400" b="1" i="1" dirty="0">
                <a:solidFill>
                  <a:srgbClr val="73B632"/>
                </a:solidFill>
              </a:rPr>
              <a:t>What is the Technical Forum?</a:t>
            </a:r>
          </a:p>
          <a:p>
            <a:pPr marL="274320" lvl="1" indent="0">
              <a:buNone/>
            </a:pPr>
            <a:endParaRPr lang="en-US" sz="600" b="1" i="1" dirty="0">
              <a:solidFill>
                <a:srgbClr val="73B632"/>
              </a:solidFill>
            </a:endParaRPr>
          </a:p>
          <a:p>
            <a:pPr marL="274320" lvl="1" indent="0">
              <a:buNone/>
            </a:pPr>
            <a:r>
              <a:rPr lang="en-US" sz="2400" dirty="0"/>
              <a:t>A group of in-state and out-of-state technical experts that work in a collaborative and transparent way to review new and updated energy efficiency measures and other technical information related to California’s integrated demand-side management portfolio.</a:t>
            </a:r>
            <a:r>
              <a:rPr lang="en-US" sz="2800" dirty="0">
                <a:solidFill>
                  <a:srgbClr val="F8C01B"/>
                </a:solidFill>
                <a:ea typeface="+mj-ea"/>
              </a:rPr>
              <a:t> </a:t>
            </a:r>
          </a:p>
        </p:txBody>
      </p:sp>
      <p:sp>
        <p:nvSpPr>
          <p:cNvPr id="4" name="Date Placeholder 3"/>
          <p:cNvSpPr>
            <a:spLocks noGrp="1"/>
          </p:cNvSpPr>
          <p:nvPr>
            <p:ph type="dt" sz="half" idx="10"/>
          </p:nvPr>
        </p:nvSpPr>
        <p:spPr/>
        <p:txBody>
          <a:bodyPr/>
          <a:lstStyle/>
          <a:p>
            <a:r>
              <a:rPr lang="en-US"/>
              <a:t>Novmeber 2018</a:t>
            </a:r>
            <a:endParaRPr lang="en-US" dirty="0"/>
          </a:p>
        </p:txBody>
      </p:sp>
      <p:sp>
        <p:nvSpPr>
          <p:cNvPr id="5" name="Slide Number Placeholder 4"/>
          <p:cNvSpPr>
            <a:spLocks noGrp="1"/>
          </p:cNvSpPr>
          <p:nvPr>
            <p:ph type="sldNum" sz="quarter" idx="12"/>
          </p:nvPr>
        </p:nvSpPr>
        <p:spPr/>
        <p:txBody>
          <a:bodyPr/>
          <a:lstStyle/>
          <a:p>
            <a:fld id="{909A63E0-9C55-41FE-BE94-C73968ED251E}" type="slidenum">
              <a:rPr lang="en-US">
                <a:solidFill>
                  <a:srgbClr val="B79462">
                    <a:shade val="75000"/>
                  </a:srgbClr>
                </a:solidFill>
                <a:latin typeface="Georgia"/>
              </a:rPr>
              <a:pPr/>
              <a:t>112</a:t>
            </a:fld>
            <a:endParaRPr lang="en-US">
              <a:solidFill>
                <a:srgbClr val="B79462">
                  <a:shade val="75000"/>
                </a:srgbClr>
              </a:solidFill>
              <a:latin typeface="Georgia"/>
            </a:endParaRPr>
          </a:p>
        </p:txBody>
      </p:sp>
      <p:sp>
        <p:nvSpPr>
          <p:cNvPr id="6" name="Footer Placeholder 5"/>
          <p:cNvSpPr>
            <a:spLocks noGrp="1"/>
          </p:cNvSpPr>
          <p:nvPr>
            <p:ph type="ftr" sz="quarter" idx="11"/>
          </p:nvPr>
        </p:nvSpPr>
        <p:spPr/>
        <p:txBody>
          <a:bodyPr/>
          <a:lstStyle/>
          <a:p>
            <a:r>
              <a:rPr lang="en-US" dirty="0"/>
              <a:t>eTRM Update</a:t>
            </a:r>
          </a:p>
        </p:txBody>
      </p:sp>
    </p:spTree>
    <p:extLst>
      <p:ext uri="{BB962C8B-B14F-4D97-AF65-F5344CB8AC3E}">
        <p14:creationId xmlns:p14="http://schemas.microsoft.com/office/powerpoint/2010/main" val="1330176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32643"/>
            <a:ext cx="8534400" cy="758952"/>
          </a:xfrm>
        </p:spPr>
        <p:txBody>
          <a:bodyPr>
            <a:noAutofit/>
          </a:bodyPr>
          <a:lstStyle/>
          <a:p>
            <a:r>
              <a:rPr lang="en-US" sz="2400" dirty="0"/>
              <a:t>The Cal TF </a:t>
            </a:r>
            <a:br>
              <a:rPr lang="en-US" sz="2400" dirty="0"/>
            </a:br>
            <a:r>
              <a:rPr lang="en-US" sz="3200" dirty="0"/>
              <a:t>A Broad Collaborative</a:t>
            </a:r>
            <a:endParaRPr lang="en-US" sz="2400"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00401" y="1466850"/>
            <a:ext cx="1125003" cy="1047750"/>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81201" y="1466850"/>
            <a:ext cx="927175" cy="1200150"/>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95800" y="1447800"/>
            <a:ext cx="1239496" cy="1123950"/>
          </a:xfrm>
          <a:prstGeom prst="rect">
            <a:avLst/>
          </a:prstGeom>
        </p:spPr>
      </p:pic>
      <p:pic>
        <p:nvPicPr>
          <p:cNvPr id="9" name="Picture 8"/>
          <p:cNvPicPr>
            <a:picLocks noChangeAspect="1"/>
          </p:cNvPicPr>
          <p:nvPr/>
        </p:nvPicPr>
        <p:blipFill>
          <a:blip r:embed="rId6"/>
          <a:stretch>
            <a:fillRect/>
          </a:stretch>
        </p:blipFill>
        <p:spPr>
          <a:xfrm>
            <a:off x="7086600" y="1295400"/>
            <a:ext cx="2286000" cy="1143000"/>
          </a:xfrm>
          <a:prstGeom prst="rect">
            <a:avLst/>
          </a:prstGeom>
        </p:spPr>
      </p:pic>
      <p:sp>
        <p:nvSpPr>
          <p:cNvPr id="10" name="TextBox 9"/>
          <p:cNvSpPr txBox="1"/>
          <p:nvPr/>
        </p:nvSpPr>
        <p:spPr>
          <a:xfrm>
            <a:off x="7391402" y="2234624"/>
            <a:ext cx="2743199" cy="584776"/>
          </a:xfrm>
          <a:prstGeom prst="rect">
            <a:avLst/>
          </a:prstGeom>
          <a:noFill/>
        </p:spPr>
        <p:txBody>
          <a:bodyPr wrap="square" rtlCol="0">
            <a:spAutoFit/>
          </a:bodyPr>
          <a:lstStyle/>
          <a:p>
            <a:r>
              <a:rPr lang="en-US" sz="1600" dirty="0">
                <a:solidFill>
                  <a:srgbClr val="141313"/>
                </a:solidFill>
                <a:latin typeface="Arial"/>
                <a:cs typeface="Arial"/>
              </a:rPr>
              <a:t>CPUC Office of Ratepayer Advocates</a:t>
            </a:r>
          </a:p>
        </p:txBody>
      </p:sp>
      <p:pic>
        <p:nvPicPr>
          <p:cNvPr id="11" name="Picture 10"/>
          <p:cNvPicPr>
            <a:picLocks noChangeAspect="1"/>
          </p:cNvPicPr>
          <p:nvPr/>
        </p:nvPicPr>
        <p:blipFill>
          <a:blip r:embed="rId7"/>
          <a:stretch>
            <a:fillRect/>
          </a:stretch>
        </p:blipFill>
        <p:spPr>
          <a:xfrm>
            <a:off x="1981200" y="2819400"/>
            <a:ext cx="1524000" cy="889000"/>
          </a:xfrm>
          <a:prstGeom prst="rect">
            <a:avLst/>
          </a:prstGeom>
        </p:spPr>
      </p:pic>
      <p:pic>
        <p:nvPicPr>
          <p:cNvPr id="12" name="Picture 1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57601" y="2819401"/>
            <a:ext cx="1152253" cy="1152253"/>
          </a:xfrm>
          <a:prstGeom prst="rect">
            <a:avLst/>
          </a:prstGeom>
        </p:spPr>
      </p:pic>
      <p:pic>
        <p:nvPicPr>
          <p:cNvPr id="13" name="Picture 1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334000" y="2819401"/>
            <a:ext cx="1222064" cy="923653"/>
          </a:xfrm>
          <a:prstGeom prst="rect">
            <a:avLst/>
          </a:prstGeom>
        </p:spPr>
      </p:pic>
      <p:pic>
        <p:nvPicPr>
          <p:cNvPr id="16" name="Picture 15"/>
          <p:cNvPicPr>
            <a:picLocks noChangeAspect="1"/>
          </p:cNvPicPr>
          <p:nvPr/>
        </p:nvPicPr>
        <p:blipFill>
          <a:blip r:embed="rId10"/>
          <a:stretch>
            <a:fillRect/>
          </a:stretch>
        </p:blipFill>
        <p:spPr>
          <a:xfrm>
            <a:off x="4419600" y="4962253"/>
            <a:ext cx="2133600" cy="1097280"/>
          </a:xfrm>
          <a:prstGeom prst="rect">
            <a:avLst/>
          </a:prstGeom>
        </p:spPr>
      </p:pic>
      <p:pic>
        <p:nvPicPr>
          <p:cNvPr id="17" name="Picture 16"/>
          <p:cNvPicPr>
            <a:picLocks noChangeAspect="1"/>
          </p:cNvPicPr>
          <p:nvPr/>
        </p:nvPicPr>
        <p:blipFill>
          <a:blip r:embed="rId11"/>
          <a:stretch>
            <a:fillRect/>
          </a:stretch>
        </p:blipFill>
        <p:spPr>
          <a:xfrm>
            <a:off x="1981200" y="4075589"/>
            <a:ext cx="2616200" cy="734264"/>
          </a:xfrm>
          <a:prstGeom prst="rect">
            <a:avLst/>
          </a:prstGeom>
        </p:spPr>
      </p:pic>
      <p:pic>
        <p:nvPicPr>
          <p:cNvPr id="18" name="Picture 17"/>
          <p:cNvPicPr>
            <a:picLocks noChangeAspect="1"/>
          </p:cNvPicPr>
          <p:nvPr/>
        </p:nvPicPr>
        <p:blipFill>
          <a:blip r:embed="rId12"/>
          <a:stretch>
            <a:fillRect/>
          </a:stretch>
        </p:blipFill>
        <p:spPr>
          <a:xfrm>
            <a:off x="2057400" y="5114653"/>
            <a:ext cx="1828800" cy="762000"/>
          </a:xfrm>
          <a:prstGeom prst="rect">
            <a:avLst/>
          </a:prstGeom>
        </p:spPr>
      </p:pic>
      <p:pic>
        <p:nvPicPr>
          <p:cNvPr id="19" name="Picture 18" descr="Screen Shot 2015-03-11 at 6.45.07 PM.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953000" y="3971653"/>
            <a:ext cx="2057400" cy="857250"/>
          </a:xfrm>
          <a:prstGeom prst="rect">
            <a:avLst/>
          </a:prstGeom>
        </p:spPr>
      </p:pic>
      <p:pic>
        <p:nvPicPr>
          <p:cNvPr id="20" name="Picture 19"/>
          <p:cNvPicPr>
            <a:picLocks noChangeAspect="1"/>
          </p:cNvPicPr>
          <p:nvPr/>
        </p:nvPicPr>
        <p:blipFill>
          <a:blip r:embed="rId14"/>
          <a:stretch>
            <a:fillRect/>
          </a:stretch>
        </p:blipFill>
        <p:spPr>
          <a:xfrm>
            <a:off x="6705600" y="2800350"/>
            <a:ext cx="2244148" cy="635000"/>
          </a:xfrm>
          <a:prstGeom prst="rect">
            <a:avLst/>
          </a:prstGeom>
        </p:spPr>
      </p:pic>
      <p:pic>
        <p:nvPicPr>
          <p:cNvPr id="21" name="Picture 20"/>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943600" y="1600200"/>
            <a:ext cx="921328" cy="1066800"/>
          </a:xfrm>
          <a:prstGeom prst="rect">
            <a:avLst/>
          </a:prstGeom>
        </p:spPr>
      </p:pic>
      <p:pic>
        <p:nvPicPr>
          <p:cNvPr id="23" name="Picture 22"/>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239000" y="3687896"/>
            <a:ext cx="1371600" cy="1112704"/>
          </a:xfrm>
          <a:prstGeom prst="rect">
            <a:avLst/>
          </a:prstGeom>
        </p:spPr>
      </p:pic>
      <p:pic>
        <p:nvPicPr>
          <p:cNvPr id="24" name="Picture 23"/>
          <p:cNvPicPr>
            <a:picLocks noChangeAspect="1"/>
          </p:cNvPicPr>
          <p:nvPr/>
        </p:nvPicPr>
        <p:blipFill>
          <a:blip r:embed="rId17"/>
          <a:stretch>
            <a:fillRect/>
          </a:stretch>
        </p:blipFill>
        <p:spPr>
          <a:xfrm>
            <a:off x="8839201" y="3646279"/>
            <a:ext cx="1124547" cy="957471"/>
          </a:xfrm>
          <a:prstGeom prst="rect">
            <a:avLst/>
          </a:prstGeom>
        </p:spPr>
      </p:pic>
      <p:pic>
        <p:nvPicPr>
          <p:cNvPr id="25" name="Picture 24" descr="images.jpeg"/>
          <p:cNvPicPr>
            <a:picLocks noChangeAspect="1"/>
          </p:cNvPicPr>
          <p:nvPr/>
        </p:nvPicPr>
        <p:blipFill>
          <a:blip r:embed="rId18"/>
          <a:stretch>
            <a:fillRect/>
          </a:stretch>
        </p:blipFill>
        <p:spPr>
          <a:xfrm>
            <a:off x="8686800" y="4724400"/>
            <a:ext cx="1371600" cy="1371600"/>
          </a:xfrm>
          <a:prstGeom prst="rect">
            <a:avLst/>
          </a:prstGeom>
        </p:spPr>
      </p:pic>
      <p:pic>
        <p:nvPicPr>
          <p:cNvPr id="22" name="Picture 21"/>
          <p:cNvPicPr>
            <a:picLocks noChangeAspect="1"/>
          </p:cNvPicPr>
          <p:nvPr/>
        </p:nvPicPr>
        <p:blipFill>
          <a:blip r:embed="rId19"/>
          <a:stretch>
            <a:fillRect/>
          </a:stretch>
        </p:blipFill>
        <p:spPr>
          <a:xfrm>
            <a:off x="6705601" y="4953000"/>
            <a:ext cx="2083593" cy="1066800"/>
          </a:xfrm>
          <a:prstGeom prst="rect">
            <a:avLst/>
          </a:prstGeom>
        </p:spPr>
      </p:pic>
      <p:sp>
        <p:nvSpPr>
          <p:cNvPr id="26" name="Date Placeholder 25"/>
          <p:cNvSpPr>
            <a:spLocks noGrp="1"/>
          </p:cNvSpPr>
          <p:nvPr>
            <p:ph type="dt" sz="half" idx="10"/>
          </p:nvPr>
        </p:nvSpPr>
        <p:spPr/>
        <p:txBody>
          <a:bodyPr/>
          <a:lstStyle/>
          <a:p>
            <a:r>
              <a:rPr lang="en-US"/>
              <a:t>Novmeber 2018</a:t>
            </a:r>
            <a:endParaRPr lang="en-US" dirty="0"/>
          </a:p>
        </p:txBody>
      </p:sp>
      <p:sp>
        <p:nvSpPr>
          <p:cNvPr id="27" name="Slide Number Placeholder 26"/>
          <p:cNvSpPr>
            <a:spLocks noGrp="1"/>
          </p:cNvSpPr>
          <p:nvPr>
            <p:ph type="sldNum" sz="quarter" idx="12"/>
          </p:nvPr>
        </p:nvSpPr>
        <p:spPr/>
        <p:txBody>
          <a:bodyPr/>
          <a:lstStyle/>
          <a:p>
            <a:fld id="{909A63E0-9C55-41FE-BE94-C73968ED251E}" type="slidenum">
              <a:rPr lang="en-US">
                <a:solidFill>
                  <a:srgbClr val="B79462">
                    <a:shade val="75000"/>
                  </a:srgbClr>
                </a:solidFill>
                <a:latin typeface="Georgia"/>
              </a:rPr>
              <a:pPr/>
              <a:t>113</a:t>
            </a:fld>
            <a:endParaRPr lang="en-US">
              <a:solidFill>
                <a:srgbClr val="B79462">
                  <a:shade val="75000"/>
                </a:srgbClr>
              </a:solidFill>
              <a:latin typeface="Georgia"/>
            </a:endParaRPr>
          </a:p>
        </p:txBody>
      </p:sp>
      <p:sp>
        <p:nvSpPr>
          <p:cNvPr id="28" name="Footer Placeholder 27"/>
          <p:cNvSpPr>
            <a:spLocks noGrp="1"/>
          </p:cNvSpPr>
          <p:nvPr>
            <p:ph type="ftr" sz="quarter" idx="11"/>
          </p:nvPr>
        </p:nvSpPr>
        <p:spPr/>
        <p:txBody>
          <a:bodyPr/>
          <a:lstStyle/>
          <a:p>
            <a:r>
              <a:rPr lang="en-US" dirty="0"/>
              <a:t>eTRM Update</a:t>
            </a:r>
          </a:p>
        </p:txBody>
      </p:sp>
    </p:spTree>
    <p:extLst>
      <p:ext uri="{BB962C8B-B14F-4D97-AF65-F5344CB8AC3E}">
        <p14:creationId xmlns:p14="http://schemas.microsoft.com/office/powerpoint/2010/main" val="309566810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A9889-1D91-4CEE-B13E-31C81559E1A7}"/>
              </a:ext>
            </a:extLst>
          </p:cNvPr>
          <p:cNvSpPr>
            <a:spLocks noGrp="1"/>
          </p:cNvSpPr>
          <p:nvPr>
            <p:ph type="title"/>
          </p:nvPr>
        </p:nvSpPr>
        <p:spPr/>
        <p:txBody>
          <a:bodyPr>
            <a:normAutofit/>
          </a:bodyPr>
          <a:lstStyle/>
          <a:p>
            <a:r>
              <a:rPr lang="en-US" sz="3600" dirty="0"/>
              <a:t>What is the eTRM?</a:t>
            </a:r>
          </a:p>
        </p:txBody>
      </p:sp>
      <p:sp>
        <p:nvSpPr>
          <p:cNvPr id="4" name="Footer Placeholder 3">
            <a:extLst>
              <a:ext uri="{FF2B5EF4-FFF2-40B4-BE49-F238E27FC236}">
                <a16:creationId xmlns:a16="http://schemas.microsoft.com/office/drawing/2014/main" id="{54657154-0B6A-427C-AAD1-ACB8B596470B}"/>
              </a:ext>
            </a:extLst>
          </p:cNvPr>
          <p:cNvSpPr>
            <a:spLocks noGrp="1"/>
          </p:cNvSpPr>
          <p:nvPr>
            <p:ph type="ftr" sz="quarter" idx="11"/>
          </p:nvPr>
        </p:nvSpPr>
        <p:spPr/>
        <p:txBody>
          <a:bodyPr/>
          <a:lstStyle/>
          <a:p>
            <a:r>
              <a:rPr lang="en-US" dirty="0"/>
              <a:t>eTRM Update</a:t>
            </a:r>
          </a:p>
        </p:txBody>
      </p:sp>
      <p:sp>
        <p:nvSpPr>
          <p:cNvPr id="5" name="Slide Number Placeholder 4">
            <a:extLst>
              <a:ext uri="{FF2B5EF4-FFF2-40B4-BE49-F238E27FC236}">
                <a16:creationId xmlns:a16="http://schemas.microsoft.com/office/drawing/2014/main" id="{DC579EB9-FDC0-4C53-80B8-BF31F5BC2A01}"/>
              </a:ext>
            </a:extLst>
          </p:cNvPr>
          <p:cNvSpPr>
            <a:spLocks noGrp="1"/>
          </p:cNvSpPr>
          <p:nvPr>
            <p:ph type="sldNum" sz="quarter" idx="12"/>
          </p:nvPr>
        </p:nvSpPr>
        <p:spPr/>
        <p:txBody>
          <a:bodyPr/>
          <a:lstStyle/>
          <a:p>
            <a:fld id="{909A63E0-9C55-41FE-BE94-C73968ED251E}" type="slidenum">
              <a:rPr lang="en-US">
                <a:solidFill>
                  <a:srgbClr val="B79462">
                    <a:shade val="75000"/>
                  </a:srgbClr>
                </a:solidFill>
                <a:latin typeface="Georgia"/>
              </a:rPr>
              <a:pPr/>
              <a:t>114</a:t>
            </a:fld>
            <a:endParaRPr lang="en-US">
              <a:solidFill>
                <a:srgbClr val="B79462">
                  <a:shade val="75000"/>
                </a:srgbClr>
              </a:solidFill>
              <a:latin typeface="Georgia"/>
            </a:endParaRPr>
          </a:p>
        </p:txBody>
      </p:sp>
      <p:sp>
        <p:nvSpPr>
          <p:cNvPr id="6" name="Content Placeholder 5">
            <a:extLst>
              <a:ext uri="{FF2B5EF4-FFF2-40B4-BE49-F238E27FC236}">
                <a16:creationId xmlns:a16="http://schemas.microsoft.com/office/drawing/2014/main" id="{43C5947F-DCC1-4BDA-AB71-D0E1E2D033A0}"/>
              </a:ext>
            </a:extLst>
          </p:cNvPr>
          <p:cNvSpPr>
            <a:spLocks noGrp="1"/>
          </p:cNvSpPr>
          <p:nvPr>
            <p:ph sz="quarter" idx="1"/>
          </p:nvPr>
        </p:nvSpPr>
        <p:spPr/>
        <p:txBody>
          <a:bodyPr>
            <a:normAutofit/>
          </a:bodyPr>
          <a:lstStyle/>
          <a:p>
            <a:pPr>
              <a:spcBef>
                <a:spcPts val="300"/>
              </a:spcBef>
              <a:spcAft>
                <a:spcPts val="600"/>
              </a:spcAft>
            </a:pPr>
            <a:r>
              <a:rPr lang="en-US" dirty="0"/>
              <a:t>The California electronic Technical Reference Manual (eTRM) will be a </a:t>
            </a:r>
            <a:r>
              <a:rPr lang="en-US" b="1" dirty="0">
                <a:solidFill>
                  <a:srgbClr val="FF0000"/>
                </a:solidFill>
              </a:rPr>
              <a:t>single repository </a:t>
            </a:r>
            <a:r>
              <a:rPr lang="en-US" dirty="0">
                <a:solidFill>
                  <a:srgbClr val="0000CC"/>
                </a:solidFill>
              </a:rPr>
              <a:t>for all California statewide deemed energy efficiency measures</a:t>
            </a:r>
          </a:p>
          <a:p>
            <a:pPr lvl="1">
              <a:spcBef>
                <a:spcPts val="300"/>
              </a:spcBef>
              <a:spcAft>
                <a:spcPts val="600"/>
              </a:spcAft>
            </a:pPr>
            <a:r>
              <a:rPr lang="en-US" b="1" dirty="0">
                <a:solidFill>
                  <a:srgbClr val="0000CC"/>
                </a:solidFill>
              </a:rPr>
              <a:t>Single repository</a:t>
            </a:r>
            <a:r>
              <a:rPr lang="en-US" dirty="0"/>
              <a:t> for all approved deemed measures and associated information (DEER, non-DEER workpapers)</a:t>
            </a:r>
          </a:p>
          <a:p>
            <a:pPr lvl="1">
              <a:spcBef>
                <a:spcPts val="300"/>
              </a:spcBef>
              <a:spcAft>
                <a:spcPts val="600"/>
              </a:spcAft>
            </a:pPr>
            <a:r>
              <a:rPr lang="en-US" dirty="0"/>
              <a:t>Also includes POU TRM information</a:t>
            </a:r>
          </a:p>
          <a:p>
            <a:pPr>
              <a:spcBef>
                <a:spcPts val="300"/>
              </a:spcBef>
              <a:spcAft>
                <a:spcPts val="600"/>
              </a:spcAft>
            </a:pPr>
            <a:r>
              <a:rPr lang="en-US" dirty="0"/>
              <a:t>An online relational database, will significantly improve </a:t>
            </a:r>
            <a:r>
              <a:rPr lang="en-US" b="1" dirty="0">
                <a:solidFill>
                  <a:srgbClr val="FF0000"/>
                </a:solidFill>
              </a:rPr>
              <a:t>deemed measure transparency</a:t>
            </a:r>
            <a:r>
              <a:rPr lang="en-US" dirty="0">
                <a:solidFill>
                  <a:srgbClr val="0000CC"/>
                </a:solidFill>
              </a:rPr>
              <a:t>, development and updating.</a:t>
            </a:r>
            <a:endParaRPr lang="en-US" dirty="0"/>
          </a:p>
        </p:txBody>
      </p:sp>
      <p:sp>
        <p:nvSpPr>
          <p:cNvPr id="3" name="Date Placeholder 2">
            <a:extLst>
              <a:ext uri="{FF2B5EF4-FFF2-40B4-BE49-F238E27FC236}">
                <a16:creationId xmlns:a16="http://schemas.microsoft.com/office/drawing/2014/main" id="{83F858A8-4FF3-47E3-A463-59BB007CC64E}"/>
              </a:ext>
            </a:extLst>
          </p:cNvPr>
          <p:cNvSpPr>
            <a:spLocks noGrp="1"/>
          </p:cNvSpPr>
          <p:nvPr>
            <p:ph type="dt" sz="half" idx="10"/>
          </p:nvPr>
        </p:nvSpPr>
        <p:spPr/>
        <p:txBody>
          <a:bodyPr/>
          <a:lstStyle/>
          <a:p>
            <a:r>
              <a:rPr lang="en-US"/>
              <a:t>Novmeber 2018</a:t>
            </a:r>
          </a:p>
        </p:txBody>
      </p:sp>
    </p:spTree>
    <p:extLst>
      <p:ext uri="{BB962C8B-B14F-4D97-AF65-F5344CB8AC3E}">
        <p14:creationId xmlns:p14="http://schemas.microsoft.com/office/powerpoint/2010/main" val="22472189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4BBA0-44C5-4572-B840-FC7B8CE13B14}"/>
              </a:ext>
            </a:extLst>
          </p:cNvPr>
          <p:cNvSpPr>
            <a:spLocks noGrp="1"/>
          </p:cNvSpPr>
          <p:nvPr>
            <p:ph type="title"/>
          </p:nvPr>
        </p:nvSpPr>
        <p:spPr>
          <a:xfrm>
            <a:off x="1825752" y="282748"/>
            <a:ext cx="8534400" cy="758952"/>
          </a:xfrm>
        </p:spPr>
        <p:txBody>
          <a:bodyPr>
            <a:normAutofit fontScale="90000"/>
          </a:bodyPr>
          <a:lstStyle/>
          <a:p>
            <a:r>
              <a:rPr lang="en-US" sz="2700" dirty="0"/>
              <a:t>The eTRM</a:t>
            </a:r>
            <a:br>
              <a:rPr lang="en-US" dirty="0"/>
            </a:br>
            <a:r>
              <a:rPr lang="en-US" dirty="0"/>
              <a:t>Supports Policy Objectives</a:t>
            </a:r>
          </a:p>
        </p:txBody>
      </p:sp>
      <p:sp>
        <p:nvSpPr>
          <p:cNvPr id="3" name="Date Placeholder 2">
            <a:extLst>
              <a:ext uri="{FF2B5EF4-FFF2-40B4-BE49-F238E27FC236}">
                <a16:creationId xmlns:a16="http://schemas.microsoft.com/office/drawing/2014/main" id="{08F90CCE-1CBD-40FD-9F65-116F5BDE3104}"/>
              </a:ext>
            </a:extLst>
          </p:cNvPr>
          <p:cNvSpPr>
            <a:spLocks noGrp="1"/>
          </p:cNvSpPr>
          <p:nvPr>
            <p:ph type="dt" sz="half" idx="10"/>
          </p:nvPr>
        </p:nvSpPr>
        <p:spPr/>
        <p:txBody>
          <a:bodyPr/>
          <a:lstStyle/>
          <a:p>
            <a:r>
              <a:rPr lang="en-US"/>
              <a:t>Novmeber 2018</a:t>
            </a:r>
            <a:endParaRPr lang="en-US" dirty="0"/>
          </a:p>
        </p:txBody>
      </p:sp>
      <p:sp>
        <p:nvSpPr>
          <p:cNvPr id="4" name="Footer Placeholder 3">
            <a:extLst>
              <a:ext uri="{FF2B5EF4-FFF2-40B4-BE49-F238E27FC236}">
                <a16:creationId xmlns:a16="http://schemas.microsoft.com/office/drawing/2014/main" id="{CDD8365C-4A0C-4375-BD91-2EC0110A6089}"/>
              </a:ext>
            </a:extLst>
          </p:cNvPr>
          <p:cNvSpPr>
            <a:spLocks noGrp="1"/>
          </p:cNvSpPr>
          <p:nvPr>
            <p:ph type="ftr" sz="quarter" idx="11"/>
          </p:nvPr>
        </p:nvSpPr>
        <p:spPr/>
        <p:txBody>
          <a:bodyPr/>
          <a:lstStyle/>
          <a:p>
            <a:r>
              <a:rPr lang="en-US" dirty="0"/>
              <a:t>eTRM Update</a:t>
            </a:r>
          </a:p>
        </p:txBody>
      </p:sp>
      <p:sp>
        <p:nvSpPr>
          <p:cNvPr id="5" name="Slide Number Placeholder 4">
            <a:extLst>
              <a:ext uri="{FF2B5EF4-FFF2-40B4-BE49-F238E27FC236}">
                <a16:creationId xmlns:a16="http://schemas.microsoft.com/office/drawing/2014/main" id="{EDE20730-833B-4E06-93DA-DF1F5F26C039}"/>
              </a:ext>
            </a:extLst>
          </p:cNvPr>
          <p:cNvSpPr>
            <a:spLocks noGrp="1"/>
          </p:cNvSpPr>
          <p:nvPr>
            <p:ph type="sldNum" sz="quarter" idx="12"/>
          </p:nvPr>
        </p:nvSpPr>
        <p:spPr/>
        <p:txBody>
          <a:bodyPr/>
          <a:lstStyle/>
          <a:p>
            <a:fld id="{909A63E0-9C55-41FE-BE94-C73968ED251E}" type="slidenum">
              <a:rPr lang="en-US">
                <a:solidFill>
                  <a:srgbClr val="B79462">
                    <a:shade val="75000"/>
                  </a:srgbClr>
                </a:solidFill>
                <a:latin typeface="Georgia"/>
              </a:rPr>
              <a:pPr/>
              <a:t>115</a:t>
            </a:fld>
            <a:endParaRPr lang="en-US">
              <a:solidFill>
                <a:srgbClr val="B79462">
                  <a:shade val="75000"/>
                </a:srgbClr>
              </a:solidFill>
              <a:latin typeface="Georgia"/>
            </a:endParaRPr>
          </a:p>
        </p:txBody>
      </p:sp>
      <p:sp>
        <p:nvSpPr>
          <p:cNvPr id="6" name="Content Placeholder 5">
            <a:extLst>
              <a:ext uri="{FF2B5EF4-FFF2-40B4-BE49-F238E27FC236}">
                <a16:creationId xmlns:a16="http://schemas.microsoft.com/office/drawing/2014/main" id="{5ECC809D-423F-4077-BA4A-8FB6458661C7}"/>
              </a:ext>
            </a:extLst>
          </p:cNvPr>
          <p:cNvSpPr>
            <a:spLocks noGrp="1"/>
          </p:cNvSpPr>
          <p:nvPr>
            <p:ph sz="quarter" idx="1"/>
          </p:nvPr>
        </p:nvSpPr>
        <p:spPr/>
        <p:txBody>
          <a:bodyPr>
            <a:normAutofit/>
          </a:bodyPr>
          <a:lstStyle/>
          <a:p>
            <a:pPr marL="0" indent="0">
              <a:buNone/>
            </a:pPr>
            <a:r>
              <a:rPr lang="en-US" sz="1800" dirty="0"/>
              <a:t>Since 2012, the Commission has directed utilities to prepare </a:t>
            </a:r>
            <a:r>
              <a:rPr lang="en-US" sz="1800" i="1" dirty="0">
                <a:solidFill>
                  <a:srgbClr val="FF0000"/>
                </a:solidFill>
              </a:rPr>
              <a:t>statewide</a:t>
            </a:r>
            <a:r>
              <a:rPr lang="en-US" sz="1800" dirty="0"/>
              <a:t> workpapers.  </a:t>
            </a:r>
          </a:p>
          <a:p>
            <a:pPr marL="461963" indent="0">
              <a:buNone/>
            </a:pPr>
            <a:r>
              <a:rPr lang="en-US" sz="1600" dirty="0"/>
              <a:t>We agree that </a:t>
            </a:r>
            <a:r>
              <a:rPr lang="en-US" sz="1600" b="1" dirty="0">
                <a:solidFill>
                  <a:srgbClr val="FF0000"/>
                </a:solidFill>
              </a:rPr>
              <a:t>similar measures delivered by similar activities should have single statewide values</a:t>
            </a:r>
            <a:r>
              <a:rPr lang="en-US" sz="1600" dirty="0">
                <a:solidFill>
                  <a:srgbClr val="FF0000"/>
                </a:solidFill>
              </a:rPr>
              <a:t> </a:t>
            </a:r>
            <a:r>
              <a:rPr lang="en-US" sz="1600" dirty="0"/>
              <a:t>[emphasis added] unless recent evaluations show that a significant variation between utilities and that difference is supported by a historical trend of evaluation results.  (D.12-05-015, p. 54)</a:t>
            </a:r>
          </a:p>
          <a:p>
            <a:pPr marL="461963" indent="0">
              <a:buNone/>
            </a:pPr>
            <a:endParaRPr lang="en-US" sz="1000" dirty="0"/>
          </a:p>
          <a:p>
            <a:pPr marL="0" indent="0">
              <a:buNone/>
            </a:pPr>
            <a:r>
              <a:rPr lang="en-US" sz="1800" dirty="0"/>
              <a:t>Commission Staff guidance to utilities for 2017 workpapers in the Ex Ante Team 2017 Workpaper Guidance Memo:</a:t>
            </a:r>
          </a:p>
          <a:p>
            <a:pPr marL="461963" indent="0">
              <a:buNone/>
            </a:pPr>
            <a:r>
              <a:rPr lang="en-US" sz="1600" b="1" dirty="0">
                <a:solidFill>
                  <a:srgbClr val="FF0000"/>
                </a:solidFill>
              </a:rPr>
              <a:t>Statewide Workpapers</a:t>
            </a:r>
            <a:r>
              <a:rPr lang="en-US" sz="1600" dirty="0"/>
              <a:t>: Only one workpaper may be submitted for each set of programs/measures which are adopted by more than one program administrator; such workpapers have been termed “statewide workpapers” and program administrators have been directed to collaborate on such efforts. (p.7)</a:t>
            </a:r>
          </a:p>
          <a:p>
            <a:pPr marL="461963" indent="0">
              <a:buNone/>
            </a:pPr>
            <a:endParaRPr lang="en-US" sz="1000" dirty="0"/>
          </a:p>
          <a:p>
            <a:pPr marL="0" indent="0">
              <a:buNone/>
            </a:pPr>
            <a:r>
              <a:rPr lang="en-US" sz="1800" dirty="0"/>
              <a:t>Direct regulatory support is contained in the Phase 2A decision in the Rolling Portfolio proceeding</a:t>
            </a:r>
          </a:p>
          <a:p>
            <a:pPr marL="461963" indent="0">
              <a:buNone/>
            </a:pPr>
            <a:r>
              <a:rPr lang="en-US" sz="1600" dirty="0"/>
              <a:t>“.. to improve the usability and transparency of all ex ante values… a </a:t>
            </a:r>
            <a:r>
              <a:rPr lang="en-US" sz="1600" dirty="0">
                <a:solidFill>
                  <a:srgbClr val="FF0000"/>
                </a:solidFill>
              </a:rPr>
              <a:t>common platform </a:t>
            </a:r>
            <a:r>
              <a:rPr lang="en-US" sz="1600" dirty="0"/>
              <a:t>for all PAs to compose savings estimates transparently and consistent with Commission direction… should be focused on opportunities </a:t>
            </a:r>
            <a:r>
              <a:rPr lang="en-US" sz="1600" b="1" dirty="0">
                <a:solidFill>
                  <a:srgbClr val="FF0000"/>
                </a:solidFill>
              </a:rPr>
              <a:t>to facilitate transparency and collaboration</a:t>
            </a:r>
            <a:r>
              <a:rPr lang="en-US" sz="1600" dirty="0"/>
              <a:t>. ” </a:t>
            </a:r>
          </a:p>
        </p:txBody>
      </p:sp>
    </p:spTree>
    <p:extLst>
      <p:ext uri="{BB962C8B-B14F-4D97-AF65-F5344CB8AC3E}">
        <p14:creationId xmlns:p14="http://schemas.microsoft.com/office/powerpoint/2010/main" val="250924303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088" y="208069"/>
            <a:ext cx="8534400" cy="758952"/>
          </a:xfrm>
        </p:spPr>
        <p:txBody>
          <a:bodyPr>
            <a:noAutofit/>
          </a:bodyPr>
          <a:lstStyle/>
          <a:p>
            <a:r>
              <a:rPr lang="en-US" sz="3600" dirty="0"/>
              <a:t>Key </a:t>
            </a:r>
            <a:r>
              <a:rPr lang="en-US" sz="3600" dirty="0" err="1"/>
              <a:t>eTRM</a:t>
            </a:r>
            <a:r>
              <a:rPr lang="en-US" sz="3600" dirty="0"/>
              <a:t> Benefits</a:t>
            </a:r>
          </a:p>
        </p:txBody>
      </p:sp>
      <p:sp>
        <p:nvSpPr>
          <p:cNvPr id="6" name="Content Placeholder 5"/>
          <p:cNvSpPr>
            <a:spLocks noGrp="1"/>
          </p:cNvSpPr>
          <p:nvPr>
            <p:ph sz="quarter" idx="1"/>
          </p:nvPr>
        </p:nvSpPr>
        <p:spPr>
          <a:xfrm>
            <a:off x="1825752" y="1527048"/>
            <a:ext cx="8503920" cy="4721352"/>
          </a:xfrm>
        </p:spPr>
        <p:txBody>
          <a:bodyPr>
            <a:normAutofit/>
          </a:bodyPr>
          <a:lstStyle/>
          <a:p>
            <a:r>
              <a:rPr lang="en-US" sz="2100" b="1" dirty="0">
                <a:solidFill>
                  <a:srgbClr val="FF0000"/>
                </a:solidFill>
              </a:rPr>
              <a:t>Single Repository </a:t>
            </a:r>
            <a:r>
              <a:rPr lang="en-US" sz="2100" b="1" dirty="0"/>
              <a:t>for All Deemed Measures</a:t>
            </a:r>
          </a:p>
          <a:p>
            <a:pPr lvl="1"/>
            <a:r>
              <a:rPr lang="en-US" sz="2000" dirty="0"/>
              <a:t>No more Steps 1,2,3</a:t>
            </a:r>
          </a:p>
          <a:p>
            <a:pPr marL="274320" lvl="1" indent="0">
              <a:buNone/>
            </a:pPr>
            <a:endParaRPr lang="en-US" sz="2000" dirty="0"/>
          </a:p>
          <a:p>
            <a:r>
              <a:rPr lang="en-US" sz="2100" b="1" dirty="0">
                <a:solidFill>
                  <a:srgbClr val="FF0000"/>
                </a:solidFill>
              </a:rPr>
              <a:t>Single Set of Statewide, Deemed Measures</a:t>
            </a:r>
          </a:p>
          <a:p>
            <a:pPr lvl="1"/>
            <a:r>
              <a:rPr lang="en-US" sz="2000" dirty="0"/>
              <a:t>No more multiple different workpapers for a single measure.  </a:t>
            </a:r>
          </a:p>
          <a:p>
            <a:pPr marL="274320" lvl="1" indent="0">
              <a:buNone/>
            </a:pPr>
            <a:endParaRPr lang="en-US" sz="2000" dirty="0"/>
          </a:p>
          <a:p>
            <a:r>
              <a:rPr lang="en-US" sz="2100" b="1" dirty="0"/>
              <a:t>All Measures are </a:t>
            </a:r>
            <a:r>
              <a:rPr lang="en-US" sz="2100" b="1" dirty="0">
                <a:solidFill>
                  <a:srgbClr val="FF0000"/>
                </a:solidFill>
              </a:rPr>
              <a:t>Fully Documented </a:t>
            </a:r>
            <a:r>
              <a:rPr lang="en-US" sz="2100" b="1" dirty="0"/>
              <a:t>and </a:t>
            </a:r>
            <a:r>
              <a:rPr lang="en-US" sz="2100" b="1" dirty="0">
                <a:solidFill>
                  <a:srgbClr val="FF0000"/>
                </a:solidFill>
              </a:rPr>
              <a:t>Reproducible</a:t>
            </a:r>
          </a:p>
          <a:p>
            <a:pPr lvl="1"/>
            <a:r>
              <a:rPr lang="en-US" sz="2000" dirty="0"/>
              <a:t>All measure parameters for a single measure linked (savings, EUL, NTG, delivery, </a:t>
            </a:r>
            <a:r>
              <a:rPr lang="en-US" sz="2000" dirty="0" err="1"/>
              <a:t>etc</a:t>
            </a:r>
            <a:r>
              <a:rPr lang="en-US" sz="2000" dirty="0"/>
              <a:t>)</a:t>
            </a:r>
          </a:p>
          <a:p>
            <a:pPr lvl="1"/>
            <a:r>
              <a:rPr lang="en-US" sz="2000" dirty="0"/>
              <a:t>Measure parameters linked to supporting sources</a:t>
            </a:r>
          </a:p>
          <a:p>
            <a:pPr lvl="1"/>
            <a:r>
              <a:rPr lang="en-US" sz="2000" dirty="0"/>
              <a:t>Source documents are clearly cited and hosted in the </a:t>
            </a:r>
            <a:r>
              <a:rPr lang="en-US" sz="2000" dirty="0" err="1"/>
              <a:t>eTRM</a:t>
            </a:r>
            <a:r>
              <a:rPr lang="en-US" sz="2000" dirty="0"/>
              <a:t> </a:t>
            </a:r>
          </a:p>
          <a:p>
            <a:pPr lvl="1"/>
            <a:endParaRPr lang="en-US" sz="800" dirty="0"/>
          </a:p>
          <a:p>
            <a:pPr lvl="1"/>
            <a:endParaRPr lang="en-US" sz="800" dirty="0"/>
          </a:p>
        </p:txBody>
      </p:sp>
      <p:sp>
        <p:nvSpPr>
          <p:cNvPr id="5" name="Slide Number Placeholder 4"/>
          <p:cNvSpPr>
            <a:spLocks noGrp="1"/>
          </p:cNvSpPr>
          <p:nvPr>
            <p:ph type="sldNum" sz="quarter" idx="12"/>
          </p:nvPr>
        </p:nvSpPr>
        <p:spPr/>
        <p:txBody>
          <a:bodyPr/>
          <a:lstStyle/>
          <a:p>
            <a:fld id="{909A63E0-9C55-41FE-BE94-C73968ED251E}" type="slidenum">
              <a:rPr lang="en-US">
                <a:solidFill>
                  <a:srgbClr val="B79462">
                    <a:shade val="75000"/>
                  </a:srgbClr>
                </a:solidFill>
                <a:latin typeface="Georgia"/>
              </a:rPr>
              <a:pPr/>
              <a:t>116</a:t>
            </a:fld>
            <a:endParaRPr lang="en-US">
              <a:solidFill>
                <a:srgbClr val="B79462">
                  <a:shade val="75000"/>
                </a:srgbClr>
              </a:solidFill>
              <a:latin typeface="Georgia"/>
            </a:endParaRPr>
          </a:p>
        </p:txBody>
      </p:sp>
      <p:sp>
        <p:nvSpPr>
          <p:cNvPr id="7" name="Footer Placeholder 6"/>
          <p:cNvSpPr>
            <a:spLocks noGrp="1"/>
          </p:cNvSpPr>
          <p:nvPr>
            <p:ph type="ftr" sz="quarter" idx="11"/>
          </p:nvPr>
        </p:nvSpPr>
        <p:spPr/>
        <p:txBody>
          <a:bodyPr/>
          <a:lstStyle/>
          <a:p>
            <a:r>
              <a:rPr lang="en-US" dirty="0"/>
              <a:t>eTRM Update</a:t>
            </a:r>
          </a:p>
        </p:txBody>
      </p:sp>
      <p:sp>
        <p:nvSpPr>
          <p:cNvPr id="3" name="Date Placeholder 2">
            <a:extLst>
              <a:ext uri="{FF2B5EF4-FFF2-40B4-BE49-F238E27FC236}">
                <a16:creationId xmlns:a16="http://schemas.microsoft.com/office/drawing/2014/main" id="{1B33A826-25FE-4B64-B6DA-BB3013C4E3CF}"/>
              </a:ext>
            </a:extLst>
          </p:cNvPr>
          <p:cNvSpPr>
            <a:spLocks noGrp="1"/>
          </p:cNvSpPr>
          <p:nvPr>
            <p:ph type="dt" sz="half" idx="10"/>
          </p:nvPr>
        </p:nvSpPr>
        <p:spPr/>
        <p:txBody>
          <a:bodyPr/>
          <a:lstStyle/>
          <a:p>
            <a:r>
              <a:rPr lang="en-US"/>
              <a:t>Novmeber 2018</a:t>
            </a:r>
          </a:p>
        </p:txBody>
      </p:sp>
    </p:spTree>
    <p:extLst>
      <p:ext uri="{BB962C8B-B14F-4D97-AF65-F5344CB8AC3E}">
        <p14:creationId xmlns:p14="http://schemas.microsoft.com/office/powerpoint/2010/main" val="225622278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37E57-DF98-498E-B79D-B60E4370233E}"/>
              </a:ext>
            </a:extLst>
          </p:cNvPr>
          <p:cNvSpPr>
            <a:spLocks noGrp="1"/>
          </p:cNvSpPr>
          <p:nvPr>
            <p:ph type="title"/>
          </p:nvPr>
        </p:nvSpPr>
        <p:spPr>
          <a:xfrm>
            <a:off x="1825752" y="267420"/>
            <a:ext cx="8534400" cy="758952"/>
          </a:xfrm>
        </p:spPr>
        <p:txBody>
          <a:bodyPr>
            <a:normAutofit/>
          </a:bodyPr>
          <a:lstStyle/>
          <a:p>
            <a:r>
              <a:rPr lang="en-US" dirty="0"/>
              <a:t>Key </a:t>
            </a:r>
            <a:r>
              <a:rPr lang="en-US" dirty="0" err="1"/>
              <a:t>eTRM</a:t>
            </a:r>
            <a:r>
              <a:rPr lang="en-US" dirty="0"/>
              <a:t> Benefits</a:t>
            </a:r>
          </a:p>
        </p:txBody>
      </p:sp>
      <p:sp>
        <p:nvSpPr>
          <p:cNvPr id="4" name="Footer Placeholder 3">
            <a:extLst>
              <a:ext uri="{FF2B5EF4-FFF2-40B4-BE49-F238E27FC236}">
                <a16:creationId xmlns:a16="http://schemas.microsoft.com/office/drawing/2014/main" id="{DE59A3DF-693F-47B7-B33E-23069F10B664}"/>
              </a:ext>
            </a:extLst>
          </p:cNvPr>
          <p:cNvSpPr>
            <a:spLocks noGrp="1"/>
          </p:cNvSpPr>
          <p:nvPr>
            <p:ph type="ftr" sz="quarter" idx="11"/>
          </p:nvPr>
        </p:nvSpPr>
        <p:spPr/>
        <p:txBody>
          <a:bodyPr/>
          <a:lstStyle/>
          <a:p>
            <a:r>
              <a:rPr lang="en-US" dirty="0"/>
              <a:t>eTRM Update</a:t>
            </a:r>
          </a:p>
        </p:txBody>
      </p:sp>
      <p:sp>
        <p:nvSpPr>
          <p:cNvPr id="5" name="Slide Number Placeholder 4">
            <a:extLst>
              <a:ext uri="{FF2B5EF4-FFF2-40B4-BE49-F238E27FC236}">
                <a16:creationId xmlns:a16="http://schemas.microsoft.com/office/drawing/2014/main" id="{61AA938B-9746-4926-9ABC-45F8E91E630C}"/>
              </a:ext>
            </a:extLst>
          </p:cNvPr>
          <p:cNvSpPr>
            <a:spLocks noGrp="1"/>
          </p:cNvSpPr>
          <p:nvPr>
            <p:ph type="sldNum" sz="quarter" idx="12"/>
          </p:nvPr>
        </p:nvSpPr>
        <p:spPr/>
        <p:txBody>
          <a:bodyPr/>
          <a:lstStyle/>
          <a:p>
            <a:fld id="{909A63E0-9C55-41FE-BE94-C73968ED251E}" type="slidenum">
              <a:rPr lang="en-US">
                <a:solidFill>
                  <a:srgbClr val="B79462">
                    <a:shade val="75000"/>
                  </a:srgbClr>
                </a:solidFill>
                <a:latin typeface="Georgia"/>
              </a:rPr>
              <a:pPr/>
              <a:t>117</a:t>
            </a:fld>
            <a:endParaRPr lang="en-US">
              <a:solidFill>
                <a:srgbClr val="B79462">
                  <a:shade val="75000"/>
                </a:srgbClr>
              </a:solidFill>
              <a:latin typeface="Georgia"/>
            </a:endParaRPr>
          </a:p>
        </p:txBody>
      </p:sp>
      <p:sp>
        <p:nvSpPr>
          <p:cNvPr id="6" name="Content Placeholder 5">
            <a:extLst>
              <a:ext uri="{FF2B5EF4-FFF2-40B4-BE49-F238E27FC236}">
                <a16:creationId xmlns:a16="http://schemas.microsoft.com/office/drawing/2014/main" id="{74871AA6-D41A-4530-9CEE-01562F9911DF}"/>
              </a:ext>
            </a:extLst>
          </p:cNvPr>
          <p:cNvSpPr>
            <a:spLocks noGrp="1"/>
          </p:cNvSpPr>
          <p:nvPr>
            <p:ph sz="quarter" idx="1"/>
          </p:nvPr>
        </p:nvSpPr>
        <p:spPr/>
        <p:txBody>
          <a:bodyPr>
            <a:normAutofit/>
          </a:bodyPr>
          <a:lstStyle/>
          <a:p>
            <a:pPr lvl="0"/>
            <a:r>
              <a:rPr lang="en-US" sz="2300" b="1" dirty="0">
                <a:solidFill>
                  <a:srgbClr val="FF0000"/>
                </a:solidFill>
              </a:rPr>
              <a:t>Automatic Updating </a:t>
            </a:r>
          </a:p>
          <a:p>
            <a:pPr lvl="1"/>
            <a:r>
              <a:rPr lang="en-US" sz="2000" dirty="0">
                <a:solidFill>
                  <a:srgbClr val="000B00"/>
                </a:solidFill>
              </a:rPr>
              <a:t>No more manual updating of individual utility workpapers</a:t>
            </a:r>
          </a:p>
          <a:p>
            <a:pPr lvl="1"/>
            <a:r>
              <a:rPr lang="en-US" sz="2000" dirty="0">
                <a:solidFill>
                  <a:srgbClr val="000B00"/>
                </a:solidFill>
              </a:rPr>
              <a:t>Changes that apply to multiple measures or all measures will occur automatically</a:t>
            </a:r>
          </a:p>
          <a:p>
            <a:pPr lvl="1"/>
            <a:r>
              <a:rPr lang="en-US" sz="2000" dirty="0">
                <a:solidFill>
                  <a:srgbClr val="000B00"/>
                </a:solidFill>
              </a:rPr>
              <a:t>Includes clear update and revision histories for each measure</a:t>
            </a:r>
          </a:p>
          <a:p>
            <a:pPr lvl="1"/>
            <a:endParaRPr lang="en-US" sz="1000" b="1" dirty="0">
              <a:solidFill>
                <a:srgbClr val="000B00"/>
              </a:solidFill>
            </a:endParaRPr>
          </a:p>
          <a:p>
            <a:pPr lvl="0"/>
            <a:r>
              <a:rPr lang="en-US" sz="2300" b="1" dirty="0">
                <a:solidFill>
                  <a:srgbClr val="141313"/>
                </a:solidFill>
              </a:rPr>
              <a:t>Clear and Documented </a:t>
            </a:r>
            <a:r>
              <a:rPr lang="en-US" sz="2300" b="1" dirty="0">
                <a:solidFill>
                  <a:srgbClr val="FF0000"/>
                </a:solidFill>
              </a:rPr>
              <a:t>Workflow Management</a:t>
            </a:r>
          </a:p>
          <a:p>
            <a:pPr lvl="1"/>
            <a:r>
              <a:rPr lang="en-US" sz="2000" dirty="0">
                <a:solidFill>
                  <a:srgbClr val="000B00"/>
                </a:solidFill>
              </a:rPr>
              <a:t>Identifies who has updated and/or reviewed a measure </a:t>
            </a:r>
          </a:p>
          <a:p>
            <a:endParaRPr lang="en-US" sz="1000" b="1" dirty="0">
              <a:solidFill>
                <a:srgbClr val="000B00"/>
              </a:solidFill>
            </a:endParaRPr>
          </a:p>
          <a:p>
            <a:r>
              <a:rPr lang="en-US" sz="2300" b="1" dirty="0"/>
              <a:t>Statewide Consistency</a:t>
            </a:r>
          </a:p>
          <a:p>
            <a:pPr lvl="1"/>
            <a:r>
              <a:rPr lang="en-US" sz="2000" dirty="0"/>
              <a:t>Consistent baselines and measure definitions, units, methods, adjustment factors, etc.</a:t>
            </a:r>
          </a:p>
          <a:p>
            <a:pPr lvl="1"/>
            <a:r>
              <a:rPr lang="en-US" sz="2000" dirty="0"/>
              <a:t>Statewide naming conventions</a:t>
            </a:r>
          </a:p>
          <a:p>
            <a:pPr lvl="1"/>
            <a:r>
              <a:rPr lang="en-US" sz="2000" dirty="0"/>
              <a:t>Consistent, detailed descriptions</a:t>
            </a:r>
          </a:p>
        </p:txBody>
      </p:sp>
      <p:sp>
        <p:nvSpPr>
          <p:cNvPr id="3" name="Date Placeholder 2">
            <a:extLst>
              <a:ext uri="{FF2B5EF4-FFF2-40B4-BE49-F238E27FC236}">
                <a16:creationId xmlns:a16="http://schemas.microsoft.com/office/drawing/2014/main" id="{5CCDE1A8-A36D-4ABF-93E5-E34C52CC5B7F}"/>
              </a:ext>
            </a:extLst>
          </p:cNvPr>
          <p:cNvSpPr>
            <a:spLocks noGrp="1"/>
          </p:cNvSpPr>
          <p:nvPr>
            <p:ph type="dt" sz="half" idx="10"/>
          </p:nvPr>
        </p:nvSpPr>
        <p:spPr/>
        <p:txBody>
          <a:bodyPr/>
          <a:lstStyle/>
          <a:p>
            <a:r>
              <a:rPr lang="en-US"/>
              <a:t>Novmeber 2018</a:t>
            </a:r>
          </a:p>
        </p:txBody>
      </p:sp>
    </p:spTree>
    <p:extLst>
      <p:ext uri="{BB962C8B-B14F-4D97-AF65-F5344CB8AC3E}">
        <p14:creationId xmlns:p14="http://schemas.microsoft.com/office/powerpoint/2010/main" val="162929024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823A8-9B17-4123-AA26-8A8AFB5D5DEC}"/>
              </a:ext>
            </a:extLst>
          </p:cNvPr>
          <p:cNvSpPr>
            <a:spLocks noGrp="1"/>
          </p:cNvSpPr>
          <p:nvPr>
            <p:ph type="title"/>
          </p:nvPr>
        </p:nvSpPr>
        <p:spPr/>
        <p:txBody>
          <a:bodyPr/>
          <a:lstStyle/>
          <a:p>
            <a:r>
              <a:rPr lang="en-US" dirty="0"/>
              <a:t>Demo Summary</a:t>
            </a:r>
          </a:p>
        </p:txBody>
      </p:sp>
      <p:sp>
        <p:nvSpPr>
          <p:cNvPr id="3" name="Date Placeholder 2">
            <a:extLst>
              <a:ext uri="{FF2B5EF4-FFF2-40B4-BE49-F238E27FC236}">
                <a16:creationId xmlns:a16="http://schemas.microsoft.com/office/drawing/2014/main" id="{73858D7B-C700-448E-85A2-7204494F0969}"/>
              </a:ext>
            </a:extLst>
          </p:cNvPr>
          <p:cNvSpPr>
            <a:spLocks noGrp="1"/>
          </p:cNvSpPr>
          <p:nvPr>
            <p:ph type="dt" sz="half" idx="10"/>
          </p:nvPr>
        </p:nvSpPr>
        <p:spPr/>
        <p:txBody>
          <a:bodyPr/>
          <a:lstStyle/>
          <a:p>
            <a:r>
              <a:rPr lang="en-US"/>
              <a:t>Novmeber 2018</a:t>
            </a:r>
          </a:p>
        </p:txBody>
      </p:sp>
      <p:sp>
        <p:nvSpPr>
          <p:cNvPr id="4" name="Footer Placeholder 3">
            <a:extLst>
              <a:ext uri="{FF2B5EF4-FFF2-40B4-BE49-F238E27FC236}">
                <a16:creationId xmlns:a16="http://schemas.microsoft.com/office/drawing/2014/main" id="{69B06219-F4BB-44AD-A4C8-FA4D65F0D323}"/>
              </a:ext>
            </a:extLst>
          </p:cNvPr>
          <p:cNvSpPr>
            <a:spLocks noGrp="1"/>
          </p:cNvSpPr>
          <p:nvPr>
            <p:ph type="ftr" sz="quarter" idx="11"/>
          </p:nvPr>
        </p:nvSpPr>
        <p:spPr/>
        <p:txBody>
          <a:bodyPr/>
          <a:lstStyle/>
          <a:p>
            <a:r>
              <a:rPr lang="en-US"/>
              <a:t>eTRM Update</a:t>
            </a:r>
            <a:endParaRPr lang="en-US" dirty="0"/>
          </a:p>
        </p:txBody>
      </p:sp>
      <p:sp>
        <p:nvSpPr>
          <p:cNvPr id="5" name="Slide Number Placeholder 4">
            <a:extLst>
              <a:ext uri="{FF2B5EF4-FFF2-40B4-BE49-F238E27FC236}">
                <a16:creationId xmlns:a16="http://schemas.microsoft.com/office/drawing/2014/main" id="{54C5D046-882A-472D-A2A5-CAB0BAF356AA}"/>
              </a:ext>
            </a:extLst>
          </p:cNvPr>
          <p:cNvSpPr>
            <a:spLocks noGrp="1"/>
          </p:cNvSpPr>
          <p:nvPr>
            <p:ph type="sldNum" sz="quarter" idx="12"/>
          </p:nvPr>
        </p:nvSpPr>
        <p:spPr/>
        <p:txBody>
          <a:bodyPr/>
          <a:lstStyle/>
          <a:p>
            <a:fld id="{909A63E0-9C55-41FE-BE94-C73968ED251E}" type="slidenum">
              <a:rPr lang="en-US">
                <a:solidFill>
                  <a:srgbClr val="B79462">
                    <a:shade val="75000"/>
                  </a:srgbClr>
                </a:solidFill>
                <a:latin typeface="Georgia"/>
              </a:rPr>
              <a:pPr/>
              <a:t>118</a:t>
            </a:fld>
            <a:endParaRPr lang="en-US">
              <a:solidFill>
                <a:srgbClr val="B79462">
                  <a:shade val="75000"/>
                </a:srgbClr>
              </a:solidFill>
              <a:latin typeface="Georgia"/>
            </a:endParaRPr>
          </a:p>
        </p:txBody>
      </p:sp>
      <p:sp>
        <p:nvSpPr>
          <p:cNvPr id="6" name="Content Placeholder 5">
            <a:extLst>
              <a:ext uri="{FF2B5EF4-FFF2-40B4-BE49-F238E27FC236}">
                <a16:creationId xmlns:a16="http://schemas.microsoft.com/office/drawing/2014/main" id="{F52C25BE-9807-4C1B-BB3D-AB90398FDB83}"/>
              </a:ext>
            </a:extLst>
          </p:cNvPr>
          <p:cNvSpPr>
            <a:spLocks noGrp="1"/>
          </p:cNvSpPr>
          <p:nvPr>
            <p:ph sz="quarter" idx="1"/>
          </p:nvPr>
        </p:nvSpPr>
        <p:spPr/>
        <p:txBody>
          <a:bodyPr>
            <a:normAutofit/>
          </a:bodyPr>
          <a:lstStyle/>
          <a:p>
            <a:r>
              <a:rPr lang="en-US" dirty="0"/>
              <a:t>Single Repository for All Deemed Measure</a:t>
            </a:r>
          </a:p>
          <a:p>
            <a:r>
              <a:rPr lang="en-US" dirty="0"/>
              <a:t>Single Set of Statewide, Deemed Measures</a:t>
            </a:r>
          </a:p>
          <a:p>
            <a:r>
              <a:rPr lang="en-US" dirty="0"/>
              <a:t>All Measures are Fully Documented and Reproducible</a:t>
            </a:r>
          </a:p>
          <a:p>
            <a:pPr lvl="0"/>
            <a:r>
              <a:rPr lang="en-US" dirty="0"/>
              <a:t>Automatic Updating </a:t>
            </a:r>
          </a:p>
          <a:p>
            <a:pPr lvl="0"/>
            <a:r>
              <a:rPr lang="en-US" dirty="0"/>
              <a:t>Clear and Documented Workflow Management</a:t>
            </a:r>
          </a:p>
          <a:p>
            <a:r>
              <a:rPr lang="en-US" dirty="0"/>
              <a:t>Statewide Consistency</a:t>
            </a:r>
          </a:p>
        </p:txBody>
      </p:sp>
    </p:spTree>
    <p:extLst>
      <p:ext uri="{BB962C8B-B14F-4D97-AF65-F5344CB8AC3E}">
        <p14:creationId xmlns:p14="http://schemas.microsoft.com/office/powerpoint/2010/main" val="88203852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9609C-FFD9-4332-A009-44B2358117DC}"/>
              </a:ext>
            </a:extLst>
          </p:cNvPr>
          <p:cNvSpPr>
            <a:spLocks noGrp="1"/>
          </p:cNvSpPr>
          <p:nvPr>
            <p:ph type="title"/>
          </p:nvPr>
        </p:nvSpPr>
        <p:spPr/>
        <p:txBody>
          <a:bodyPr/>
          <a:lstStyle/>
          <a:p>
            <a:r>
              <a:rPr lang="en-US" dirty="0"/>
              <a:t>Feedback</a:t>
            </a:r>
          </a:p>
        </p:txBody>
      </p:sp>
      <p:sp>
        <p:nvSpPr>
          <p:cNvPr id="3" name="Date Placeholder 2">
            <a:extLst>
              <a:ext uri="{FF2B5EF4-FFF2-40B4-BE49-F238E27FC236}">
                <a16:creationId xmlns:a16="http://schemas.microsoft.com/office/drawing/2014/main" id="{02F79B87-46F0-475D-8CFB-0D1651F670DF}"/>
              </a:ext>
            </a:extLst>
          </p:cNvPr>
          <p:cNvSpPr>
            <a:spLocks noGrp="1"/>
          </p:cNvSpPr>
          <p:nvPr>
            <p:ph type="dt" sz="half" idx="10"/>
          </p:nvPr>
        </p:nvSpPr>
        <p:spPr/>
        <p:txBody>
          <a:bodyPr/>
          <a:lstStyle/>
          <a:p>
            <a:r>
              <a:rPr lang="en-US"/>
              <a:t>Novmeber 2018</a:t>
            </a:r>
          </a:p>
        </p:txBody>
      </p:sp>
      <p:sp>
        <p:nvSpPr>
          <p:cNvPr id="4" name="Footer Placeholder 3">
            <a:extLst>
              <a:ext uri="{FF2B5EF4-FFF2-40B4-BE49-F238E27FC236}">
                <a16:creationId xmlns:a16="http://schemas.microsoft.com/office/drawing/2014/main" id="{4C9B302D-BABB-4B9E-A22D-A20C21091F2A}"/>
              </a:ext>
            </a:extLst>
          </p:cNvPr>
          <p:cNvSpPr>
            <a:spLocks noGrp="1"/>
          </p:cNvSpPr>
          <p:nvPr>
            <p:ph type="ftr" sz="quarter" idx="11"/>
          </p:nvPr>
        </p:nvSpPr>
        <p:spPr/>
        <p:txBody>
          <a:bodyPr/>
          <a:lstStyle/>
          <a:p>
            <a:r>
              <a:rPr lang="en-US"/>
              <a:t>eTRM Update</a:t>
            </a:r>
            <a:endParaRPr lang="en-US" dirty="0"/>
          </a:p>
        </p:txBody>
      </p:sp>
      <p:sp>
        <p:nvSpPr>
          <p:cNvPr id="5" name="Slide Number Placeholder 4">
            <a:extLst>
              <a:ext uri="{FF2B5EF4-FFF2-40B4-BE49-F238E27FC236}">
                <a16:creationId xmlns:a16="http://schemas.microsoft.com/office/drawing/2014/main" id="{53141FE3-BF4E-4F26-AEDC-DCFD2407A6CE}"/>
              </a:ext>
            </a:extLst>
          </p:cNvPr>
          <p:cNvSpPr>
            <a:spLocks noGrp="1"/>
          </p:cNvSpPr>
          <p:nvPr>
            <p:ph type="sldNum" sz="quarter" idx="12"/>
          </p:nvPr>
        </p:nvSpPr>
        <p:spPr/>
        <p:txBody>
          <a:bodyPr/>
          <a:lstStyle/>
          <a:p>
            <a:fld id="{909A63E0-9C55-41FE-BE94-C73968ED251E}" type="slidenum">
              <a:rPr lang="en-US">
                <a:solidFill>
                  <a:srgbClr val="B79462">
                    <a:shade val="75000"/>
                  </a:srgbClr>
                </a:solidFill>
                <a:latin typeface="Georgia"/>
              </a:rPr>
              <a:pPr/>
              <a:t>119</a:t>
            </a:fld>
            <a:endParaRPr lang="en-US">
              <a:solidFill>
                <a:srgbClr val="B79462">
                  <a:shade val="75000"/>
                </a:srgbClr>
              </a:solidFill>
              <a:latin typeface="Georgia"/>
            </a:endParaRPr>
          </a:p>
        </p:txBody>
      </p:sp>
      <p:sp>
        <p:nvSpPr>
          <p:cNvPr id="6" name="Content Placeholder 5">
            <a:extLst>
              <a:ext uri="{FF2B5EF4-FFF2-40B4-BE49-F238E27FC236}">
                <a16:creationId xmlns:a16="http://schemas.microsoft.com/office/drawing/2014/main" id="{66FB349F-A593-4FF3-9D43-67427F9FD49C}"/>
              </a:ext>
            </a:extLst>
          </p:cNvPr>
          <p:cNvSpPr>
            <a:spLocks noGrp="1"/>
          </p:cNvSpPr>
          <p:nvPr>
            <p:ph sz="quarter" idx="1"/>
          </p:nvPr>
        </p:nvSpPr>
        <p:spPr/>
        <p:txBody>
          <a:bodyPr/>
          <a:lstStyle/>
          <a:p>
            <a:pPr marL="0" indent="0">
              <a:buNone/>
            </a:pPr>
            <a:endParaRPr lang="en-US" dirty="0"/>
          </a:p>
          <a:p>
            <a:pPr marL="0" indent="0">
              <a:buNone/>
            </a:pPr>
            <a:endParaRPr lang="en-US" dirty="0"/>
          </a:p>
          <a:p>
            <a:pPr marL="0" indent="0">
              <a:buNone/>
            </a:pPr>
            <a:r>
              <a:rPr lang="en-US" dirty="0"/>
              <a:t>We welcome your feedback on </a:t>
            </a:r>
            <a:r>
              <a:rPr lang="en-US" dirty="0" err="1"/>
              <a:t>eTRM</a:t>
            </a:r>
            <a:r>
              <a:rPr lang="en-US" dirty="0"/>
              <a:t> platform</a:t>
            </a:r>
          </a:p>
          <a:p>
            <a:pPr marL="0" indent="0">
              <a:buNone/>
            </a:pPr>
            <a:endParaRPr lang="en-US" dirty="0"/>
          </a:p>
          <a:p>
            <a:pPr marL="0" indent="0" algn="ctr">
              <a:buNone/>
            </a:pPr>
            <a:r>
              <a:rPr lang="en-US" dirty="0">
                <a:hlinkClick r:id="rId2"/>
              </a:rPr>
              <a:t>www.CalTF.org</a:t>
            </a:r>
            <a:endParaRPr lang="en-US" dirty="0"/>
          </a:p>
          <a:p>
            <a:pPr marL="0" indent="0">
              <a:buNone/>
            </a:pPr>
            <a:endParaRPr lang="en-US" dirty="0"/>
          </a:p>
        </p:txBody>
      </p:sp>
    </p:spTree>
    <p:extLst>
      <p:ext uri="{BB962C8B-B14F-4D97-AF65-F5344CB8AC3E}">
        <p14:creationId xmlns:p14="http://schemas.microsoft.com/office/powerpoint/2010/main" val="3929605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DEE66-0A85-4B32-88C0-F0D0123D72AA}"/>
              </a:ext>
            </a:extLst>
          </p:cNvPr>
          <p:cNvSpPr>
            <a:spLocks noGrp="1"/>
          </p:cNvSpPr>
          <p:nvPr>
            <p:ph type="title"/>
          </p:nvPr>
        </p:nvSpPr>
        <p:spPr/>
        <p:txBody>
          <a:bodyPr/>
          <a:lstStyle/>
          <a:p>
            <a:r>
              <a:rPr lang="en-US" b="1" dirty="0"/>
              <a:t>More Regulatory Background</a:t>
            </a:r>
          </a:p>
        </p:txBody>
      </p:sp>
      <p:sp>
        <p:nvSpPr>
          <p:cNvPr id="3" name="Content Placeholder 2">
            <a:extLst>
              <a:ext uri="{FF2B5EF4-FFF2-40B4-BE49-F238E27FC236}">
                <a16:creationId xmlns:a16="http://schemas.microsoft.com/office/drawing/2014/main" id="{57D33446-6040-426B-B432-B4927A18F879}"/>
              </a:ext>
            </a:extLst>
          </p:cNvPr>
          <p:cNvSpPr>
            <a:spLocks noGrp="1"/>
          </p:cNvSpPr>
          <p:nvPr>
            <p:ph idx="1"/>
          </p:nvPr>
        </p:nvSpPr>
        <p:spPr>
          <a:xfrm>
            <a:off x="609600" y="1635919"/>
            <a:ext cx="10972800" cy="4750594"/>
          </a:xfrm>
        </p:spPr>
        <p:txBody>
          <a:bodyPr>
            <a:normAutofit/>
          </a:bodyPr>
          <a:lstStyle/>
          <a:p>
            <a:pPr marL="0" indent="0">
              <a:buNone/>
            </a:pPr>
            <a:r>
              <a:rPr lang="en-US" dirty="0"/>
              <a:t>	</a:t>
            </a:r>
          </a:p>
          <a:p>
            <a:r>
              <a:rPr lang="en-US" u="sng" dirty="0">
                <a:solidFill>
                  <a:srgbClr val="0070C0"/>
                </a:solidFill>
                <a:hlinkClick r:id="rId2"/>
              </a:rPr>
              <a:t>Resolution E-4818 (T1WG) </a:t>
            </a:r>
            <a:endParaRPr lang="en-US" u="sng" dirty="0">
              <a:solidFill>
                <a:srgbClr val="0070C0"/>
              </a:solidFill>
            </a:endParaRPr>
          </a:p>
          <a:p>
            <a:pPr lvl="1"/>
            <a:r>
              <a:rPr lang="en-US" dirty="0"/>
              <a:t>Adopts measure-level baseline assignments</a:t>
            </a:r>
          </a:p>
          <a:p>
            <a:pPr lvl="1"/>
            <a:r>
              <a:rPr lang="en-US" dirty="0"/>
              <a:t>Adopts tiered approached to preponderance of evidence (POE) for accelerated replacement baseline treatment but not the proposed T1WG requirements.</a:t>
            </a:r>
          </a:p>
          <a:p>
            <a:pPr marL="457200" lvl="1" indent="0">
              <a:buNone/>
            </a:pPr>
            <a:endParaRPr lang="en-US" dirty="0"/>
          </a:p>
          <a:p>
            <a:r>
              <a:rPr lang="en-US" u="sng" dirty="0">
                <a:solidFill>
                  <a:srgbClr val="0070C0"/>
                </a:solidFill>
                <a:hlinkClick r:id="rId3"/>
              </a:rPr>
              <a:t>Resolution E-4939 (T2WG)</a:t>
            </a:r>
            <a:endParaRPr lang="en-US" u="sng" dirty="0">
              <a:solidFill>
                <a:srgbClr val="0070C0"/>
              </a:solidFill>
            </a:endParaRPr>
          </a:p>
          <a:p>
            <a:pPr lvl="1"/>
            <a:r>
              <a:rPr lang="en-US" dirty="0"/>
              <a:t>Adopts the standard practice baseline definition and baseline selection process</a:t>
            </a:r>
          </a:p>
          <a:p>
            <a:pPr lvl="1"/>
            <a:r>
              <a:rPr lang="en-US" dirty="0"/>
              <a:t>Adopts a single preponderance of evidence (POE) requirement process for all accelerated-replacement measure types. </a:t>
            </a:r>
          </a:p>
          <a:p>
            <a:pPr lvl="1"/>
            <a:r>
              <a:rPr lang="en-US" dirty="0"/>
              <a:t>Adopts a small-sized business customer definition pathway for accelerated replacements.</a:t>
            </a:r>
          </a:p>
        </p:txBody>
      </p:sp>
    </p:spTree>
    <p:extLst>
      <p:ext uri="{BB962C8B-B14F-4D97-AF65-F5344CB8AC3E}">
        <p14:creationId xmlns:p14="http://schemas.microsoft.com/office/powerpoint/2010/main" val="3109236372"/>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D75BE-5CBC-47FC-AD5C-866859E0229C}"/>
              </a:ext>
            </a:extLst>
          </p:cNvPr>
          <p:cNvSpPr>
            <a:spLocks noGrp="1"/>
          </p:cNvSpPr>
          <p:nvPr>
            <p:ph type="title"/>
          </p:nvPr>
        </p:nvSpPr>
        <p:spPr>
          <a:xfrm>
            <a:off x="2152650" y="1172318"/>
            <a:ext cx="7886700" cy="291798"/>
          </a:xfrm>
        </p:spPr>
        <p:txBody>
          <a:bodyPr>
            <a:noAutofit/>
          </a:bodyPr>
          <a:lstStyle/>
          <a:p>
            <a:pPr algn="ctr"/>
            <a:r>
              <a:rPr lang="en-US" sz="2600" dirty="0"/>
              <a:t>Rolling Portfolio Review Process</a:t>
            </a:r>
          </a:p>
        </p:txBody>
      </p:sp>
      <p:pic>
        <p:nvPicPr>
          <p:cNvPr id="6" name="Content Placeholder 5">
            <a:extLst>
              <a:ext uri="{FF2B5EF4-FFF2-40B4-BE49-F238E27FC236}">
                <a16:creationId xmlns:a16="http://schemas.microsoft.com/office/drawing/2014/main" id="{13E4FCDD-D868-4A17-A6A9-D6BD28F1164F}"/>
              </a:ext>
            </a:extLst>
          </p:cNvPr>
          <p:cNvPicPr>
            <a:picLocks noGrp="1" noChangeAspect="1"/>
          </p:cNvPicPr>
          <p:nvPr>
            <p:ph idx="1"/>
          </p:nvPr>
        </p:nvPicPr>
        <p:blipFill>
          <a:blip r:embed="rId2"/>
          <a:stretch>
            <a:fillRect/>
          </a:stretch>
        </p:blipFill>
        <p:spPr>
          <a:xfrm>
            <a:off x="1192504" y="1578775"/>
            <a:ext cx="9806992" cy="4782267"/>
          </a:xfrm>
          <a:prstGeom prst="rect">
            <a:avLst/>
          </a:prstGeom>
        </p:spPr>
      </p:pic>
    </p:spTree>
    <p:extLst>
      <p:ext uri="{BB962C8B-B14F-4D97-AF65-F5344CB8AC3E}">
        <p14:creationId xmlns:p14="http://schemas.microsoft.com/office/powerpoint/2010/main" val="773522183"/>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1A91C-AD29-4BAA-B254-3E8E89C28973}"/>
              </a:ext>
            </a:extLst>
          </p:cNvPr>
          <p:cNvSpPr>
            <a:spLocks noGrp="1"/>
          </p:cNvSpPr>
          <p:nvPr>
            <p:ph type="title"/>
          </p:nvPr>
        </p:nvSpPr>
        <p:spPr>
          <a:xfrm>
            <a:off x="2152650" y="1481971"/>
            <a:ext cx="7886700" cy="994172"/>
          </a:xfrm>
        </p:spPr>
        <p:txBody>
          <a:bodyPr/>
          <a:lstStyle/>
          <a:p>
            <a:r>
              <a:rPr lang="en-US" dirty="0"/>
              <a:t>Why does the Rolling Portfolio Matter to the CPUC workpaper (ex ante) review team?</a:t>
            </a:r>
          </a:p>
        </p:txBody>
      </p:sp>
      <p:sp>
        <p:nvSpPr>
          <p:cNvPr id="3" name="Content Placeholder 2">
            <a:extLst>
              <a:ext uri="{FF2B5EF4-FFF2-40B4-BE49-F238E27FC236}">
                <a16:creationId xmlns:a16="http://schemas.microsoft.com/office/drawing/2014/main" id="{DCAE0F6D-336D-4964-B11D-4AD998F59012}"/>
              </a:ext>
            </a:extLst>
          </p:cNvPr>
          <p:cNvSpPr>
            <a:spLocks noGrp="1"/>
          </p:cNvSpPr>
          <p:nvPr>
            <p:ph idx="1"/>
          </p:nvPr>
        </p:nvSpPr>
        <p:spPr>
          <a:xfrm>
            <a:off x="1944342" y="2259062"/>
            <a:ext cx="8303315" cy="3263504"/>
          </a:xfrm>
        </p:spPr>
        <p:txBody>
          <a:bodyPr>
            <a:noAutofit/>
          </a:bodyPr>
          <a:lstStyle/>
          <a:p>
            <a:pPr>
              <a:lnSpc>
                <a:spcPct val="150000"/>
              </a:lnSpc>
            </a:pPr>
            <a:endParaRPr lang="en-US" dirty="0"/>
          </a:p>
          <a:p>
            <a:pPr>
              <a:lnSpc>
                <a:spcPct val="150000"/>
              </a:lnSpc>
            </a:pPr>
            <a:r>
              <a:rPr lang="en-US" dirty="0"/>
              <a:t>BUS STOPS were adopted in a Commission Decision </a:t>
            </a:r>
          </a:p>
          <a:p>
            <a:pPr>
              <a:lnSpc>
                <a:spcPct val="150000"/>
              </a:lnSpc>
            </a:pPr>
            <a:r>
              <a:rPr lang="en-US" dirty="0"/>
              <a:t>Define Workload management</a:t>
            </a:r>
          </a:p>
          <a:p>
            <a:pPr>
              <a:lnSpc>
                <a:spcPct val="150000"/>
              </a:lnSpc>
            </a:pPr>
            <a:r>
              <a:rPr lang="en-US" dirty="0"/>
              <a:t>If we miss the bus stop then wait and get on the next bus stop date</a:t>
            </a:r>
          </a:p>
        </p:txBody>
      </p:sp>
    </p:spTree>
    <p:extLst>
      <p:ext uri="{BB962C8B-B14F-4D97-AF65-F5344CB8AC3E}">
        <p14:creationId xmlns:p14="http://schemas.microsoft.com/office/powerpoint/2010/main" val="2388183515"/>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Role of CPUC staff</a:t>
            </a:r>
          </a:p>
        </p:txBody>
      </p:sp>
      <p:graphicFrame>
        <p:nvGraphicFramePr>
          <p:cNvPr id="5" name="Content Placeholder 4"/>
          <p:cNvGraphicFramePr>
            <a:graphicFrameLocks noGrp="1"/>
          </p:cNvGraphicFramePr>
          <p:nvPr>
            <p:ph idx="1"/>
            <p:extLst/>
          </p:nvPr>
        </p:nvGraphicFramePr>
        <p:xfrm>
          <a:off x="2581276" y="1828800"/>
          <a:ext cx="7458075" cy="382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C5F8AF76-B64A-4243-979C-5979A844879D}"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15</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63571986"/>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AB1E6-1D74-4378-A76A-3852A05AEA31}"/>
              </a:ext>
            </a:extLst>
          </p:cNvPr>
          <p:cNvSpPr>
            <a:spLocks noGrp="1"/>
          </p:cNvSpPr>
          <p:nvPr>
            <p:ph type="title"/>
          </p:nvPr>
        </p:nvSpPr>
        <p:spPr>
          <a:xfrm>
            <a:off x="2152650" y="1362355"/>
            <a:ext cx="7886700" cy="994172"/>
          </a:xfrm>
        </p:spPr>
        <p:txBody>
          <a:bodyPr/>
          <a:lstStyle/>
          <a:p>
            <a:r>
              <a:rPr lang="en-US" dirty="0"/>
              <a:t>CPUC Resources and Information </a:t>
            </a:r>
          </a:p>
        </p:txBody>
      </p:sp>
      <p:sp>
        <p:nvSpPr>
          <p:cNvPr id="3" name="Content Placeholder 2">
            <a:extLst>
              <a:ext uri="{FF2B5EF4-FFF2-40B4-BE49-F238E27FC236}">
                <a16:creationId xmlns:a16="http://schemas.microsoft.com/office/drawing/2014/main" id="{5433B522-212F-4345-AFAE-E7B7003C0AEE}"/>
              </a:ext>
            </a:extLst>
          </p:cNvPr>
          <p:cNvSpPr>
            <a:spLocks noGrp="1"/>
          </p:cNvSpPr>
          <p:nvPr>
            <p:ph idx="1"/>
          </p:nvPr>
        </p:nvSpPr>
        <p:spPr>
          <a:xfrm>
            <a:off x="2152650" y="2529499"/>
            <a:ext cx="7886700" cy="3263504"/>
          </a:xfrm>
        </p:spPr>
        <p:txBody>
          <a:bodyPr>
            <a:normAutofit/>
          </a:bodyPr>
          <a:lstStyle/>
          <a:p>
            <a:r>
              <a:rPr lang="en-US" dirty="0"/>
              <a:t>Energy Efficiency CPUC web site</a:t>
            </a:r>
          </a:p>
          <a:p>
            <a:pPr lvl="1"/>
            <a:r>
              <a:rPr lang="en-US" sz="2400" dirty="0">
                <a:hlinkClick r:id="rId2"/>
              </a:rPr>
              <a:t>http://www.cpuc.ca.gov/egyefficiency/</a:t>
            </a:r>
            <a:endParaRPr lang="en-US" sz="2400" dirty="0"/>
          </a:p>
          <a:p>
            <a:endParaRPr lang="en-US" dirty="0"/>
          </a:p>
          <a:p>
            <a:r>
              <a:rPr lang="en-US" dirty="0"/>
              <a:t>Ex-ante Review material</a:t>
            </a:r>
          </a:p>
          <a:p>
            <a:pPr lvl="1"/>
            <a:r>
              <a:rPr lang="en-US" sz="2400" dirty="0">
                <a:hlinkClick r:id="rId3"/>
              </a:rPr>
              <a:t>http://www.cpuc.ca.gov/General.aspx?id=4132</a:t>
            </a:r>
            <a:endParaRPr lang="en-US" sz="2400" dirty="0"/>
          </a:p>
          <a:p>
            <a:pPr marL="0" indent="0">
              <a:buNone/>
            </a:pPr>
            <a:endParaRPr lang="en-US" dirty="0"/>
          </a:p>
        </p:txBody>
      </p:sp>
    </p:spTree>
    <p:extLst>
      <p:ext uri="{BB962C8B-B14F-4D97-AF65-F5344CB8AC3E}">
        <p14:creationId xmlns:p14="http://schemas.microsoft.com/office/powerpoint/2010/main" val="4017122949"/>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8BB32-1408-4597-BAE2-F073A4848EB8}"/>
              </a:ext>
            </a:extLst>
          </p:cNvPr>
          <p:cNvSpPr>
            <a:spLocks noGrp="1"/>
          </p:cNvSpPr>
          <p:nvPr>
            <p:ph type="title"/>
          </p:nvPr>
        </p:nvSpPr>
        <p:spPr/>
        <p:txBody>
          <a:bodyPr/>
          <a:lstStyle/>
          <a:p>
            <a:r>
              <a:rPr lang="en-US" dirty="0"/>
              <a:t>Dispute Resolution Process</a:t>
            </a:r>
          </a:p>
        </p:txBody>
      </p:sp>
      <p:sp>
        <p:nvSpPr>
          <p:cNvPr id="3" name="Content Placeholder 2">
            <a:extLst>
              <a:ext uri="{FF2B5EF4-FFF2-40B4-BE49-F238E27FC236}">
                <a16:creationId xmlns:a16="http://schemas.microsoft.com/office/drawing/2014/main" id="{C1C39F73-4FA4-4962-9457-52CCBF799A55}"/>
              </a:ext>
            </a:extLst>
          </p:cNvPr>
          <p:cNvSpPr>
            <a:spLocks noGrp="1"/>
          </p:cNvSpPr>
          <p:nvPr>
            <p:ph idx="1"/>
          </p:nvPr>
        </p:nvSpPr>
        <p:spPr>
          <a:xfrm>
            <a:off x="2152650" y="2183562"/>
            <a:ext cx="7886700" cy="3543345"/>
          </a:xfrm>
        </p:spPr>
        <p:txBody>
          <a:bodyPr vert="horz" wrap="square" lIns="0" tIns="0" rIns="0" bIns="0" numCol="1" anchor="ctr" anchorCtr="0" compatLnSpc="1">
            <a:prstTxWarp prst="textNoShape">
              <a:avLst/>
            </a:prstTxWarp>
            <a:noAutofit/>
          </a:bodyPr>
          <a:lstStyle/>
          <a:p>
            <a:pPr marL="385763" indent="-385763">
              <a:lnSpc>
                <a:spcPct val="150000"/>
              </a:lnSpc>
              <a:buFont typeface="+mj-lt"/>
              <a:buAutoNum type="arabicPeriod"/>
            </a:pPr>
            <a:r>
              <a:rPr lang="en-US" sz="2200" u="sng" dirty="0"/>
              <a:t>Disputes over Staff Recommendations</a:t>
            </a:r>
            <a:r>
              <a:rPr lang="en-US" sz="2000" dirty="0"/>
              <a:t> - D.12-05-015 (page 335) includes a dispute resolution process – </a:t>
            </a:r>
          </a:p>
          <a:p>
            <a:pPr marL="728663" lvl="1" indent="-385763">
              <a:lnSpc>
                <a:spcPct val="150000"/>
              </a:lnSpc>
              <a:buFont typeface="+mj-lt"/>
              <a:buAutoNum type="alphaLcParenR"/>
            </a:pPr>
            <a:r>
              <a:rPr lang="en-US" dirty="0"/>
              <a:t>CPUC staff and PA will meet to reach an agreement (bi-weekly PA and statewide meetings)</a:t>
            </a:r>
          </a:p>
          <a:p>
            <a:pPr marL="728663" lvl="1" indent="-385763">
              <a:lnSpc>
                <a:spcPct val="150000"/>
              </a:lnSpc>
              <a:buFont typeface="+mj-lt"/>
              <a:buAutoNum type="alphaLcParenR"/>
            </a:pPr>
            <a:r>
              <a:rPr lang="en-US" dirty="0"/>
              <a:t>Every six months Commission staff can draft  – </a:t>
            </a:r>
          </a:p>
          <a:p>
            <a:pPr lvl="2">
              <a:lnSpc>
                <a:spcPct val="150000"/>
              </a:lnSpc>
            </a:pPr>
            <a:r>
              <a:rPr lang="en-US" sz="2000" dirty="0"/>
              <a:t>A resolution that identifies disputed values</a:t>
            </a:r>
          </a:p>
          <a:p>
            <a:pPr lvl="2">
              <a:lnSpc>
                <a:spcPct val="150000"/>
              </a:lnSpc>
            </a:pPr>
            <a:r>
              <a:rPr lang="en-US" sz="2000" dirty="0"/>
              <a:t>PAs can submit comments on the draft resolution</a:t>
            </a:r>
          </a:p>
          <a:p>
            <a:pPr marL="342900" lvl="1" indent="0">
              <a:buNone/>
            </a:pPr>
            <a:endParaRPr lang="en-US" dirty="0"/>
          </a:p>
          <a:p>
            <a:pPr marL="0" indent="0">
              <a:buNone/>
            </a:pPr>
            <a:endParaRPr lang="en-US" sz="1800" dirty="0"/>
          </a:p>
          <a:p>
            <a:endParaRPr lang="en-US" sz="1800" dirty="0"/>
          </a:p>
        </p:txBody>
      </p:sp>
    </p:spTree>
    <p:extLst>
      <p:ext uri="{BB962C8B-B14F-4D97-AF65-F5344CB8AC3E}">
        <p14:creationId xmlns:p14="http://schemas.microsoft.com/office/powerpoint/2010/main" val="1736402894"/>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128F8-8D5C-482C-A452-B509E9990C6A}"/>
              </a:ext>
            </a:extLst>
          </p:cNvPr>
          <p:cNvSpPr>
            <a:spLocks noGrp="1"/>
          </p:cNvSpPr>
          <p:nvPr>
            <p:ph type="title"/>
          </p:nvPr>
        </p:nvSpPr>
        <p:spPr/>
        <p:txBody>
          <a:bodyPr/>
          <a:lstStyle/>
          <a:p>
            <a:r>
              <a:rPr lang="en-US" dirty="0"/>
              <a:t>Dispute Resolution Process</a:t>
            </a:r>
          </a:p>
        </p:txBody>
      </p:sp>
      <p:sp>
        <p:nvSpPr>
          <p:cNvPr id="3" name="Content Placeholder 2">
            <a:extLst>
              <a:ext uri="{FF2B5EF4-FFF2-40B4-BE49-F238E27FC236}">
                <a16:creationId xmlns:a16="http://schemas.microsoft.com/office/drawing/2014/main" id="{6C439A02-A54E-4DB1-91A5-B780E252FA12}"/>
              </a:ext>
            </a:extLst>
          </p:cNvPr>
          <p:cNvSpPr>
            <a:spLocks noGrp="1"/>
          </p:cNvSpPr>
          <p:nvPr>
            <p:ph idx="1"/>
          </p:nvPr>
        </p:nvSpPr>
        <p:spPr/>
        <p:txBody>
          <a:bodyPr anchor="ctr">
            <a:normAutofit/>
          </a:bodyPr>
          <a:lstStyle/>
          <a:p>
            <a:pPr marL="385763" indent="-385763">
              <a:lnSpc>
                <a:spcPct val="150000"/>
              </a:lnSpc>
              <a:buFont typeface="+mj-lt"/>
              <a:buAutoNum type="arabicPeriod" startAt="2"/>
            </a:pPr>
            <a:r>
              <a:rPr lang="en-US" u="sng" dirty="0"/>
              <a:t>Third parties disagree with the program administrators </a:t>
            </a:r>
            <a:r>
              <a:rPr lang="en-US" dirty="0"/>
              <a:t>– </a:t>
            </a:r>
          </a:p>
          <a:p>
            <a:pPr lvl="1">
              <a:lnSpc>
                <a:spcPct val="110000"/>
              </a:lnSpc>
            </a:pPr>
            <a:r>
              <a:rPr lang="en-US" dirty="0"/>
              <a:t>Tap in to resources – CALTF, if still no resolution with the PA, then </a:t>
            </a:r>
          </a:p>
          <a:p>
            <a:pPr lvl="1">
              <a:lnSpc>
                <a:spcPct val="110000"/>
              </a:lnSpc>
            </a:pPr>
            <a:r>
              <a:rPr lang="en-US" dirty="0"/>
              <a:t>Third Parties can present their case to CPUC (ex ante supervisor and staff lead)</a:t>
            </a:r>
          </a:p>
          <a:p>
            <a:pPr lvl="1">
              <a:lnSpc>
                <a:spcPct val="110000"/>
              </a:lnSpc>
            </a:pPr>
            <a:r>
              <a:rPr lang="en-US" dirty="0"/>
              <a:t>CPUC Staff will discuss at the bi-weekly workpaper coordination meeting (Step a- previous slide)</a:t>
            </a:r>
          </a:p>
          <a:p>
            <a:pPr lvl="1">
              <a:lnSpc>
                <a:spcPct val="110000"/>
              </a:lnSpc>
            </a:pPr>
            <a:r>
              <a:rPr lang="en-US" dirty="0"/>
              <a:t>Ex ante team’s guidance and recommendation will be final until the program administrators submit the workpaper and if there is disagreement, then staff will follow Step b (previous slide). </a:t>
            </a:r>
          </a:p>
          <a:p>
            <a:pPr>
              <a:lnSpc>
                <a:spcPct val="150000"/>
              </a:lnSpc>
            </a:pPr>
            <a:endParaRPr lang="en-US" dirty="0"/>
          </a:p>
        </p:txBody>
      </p:sp>
    </p:spTree>
    <p:extLst>
      <p:ext uri="{BB962C8B-B14F-4D97-AF65-F5344CB8AC3E}">
        <p14:creationId xmlns:p14="http://schemas.microsoft.com/office/powerpoint/2010/main" val="1905918838"/>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46258-75EB-43B7-BD78-5345D515ADE1}"/>
              </a:ext>
            </a:extLst>
          </p:cNvPr>
          <p:cNvSpPr>
            <a:spLocks noGrp="1"/>
          </p:cNvSpPr>
          <p:nvPr>
            <p:ph type="title"/>
          </p:nvPr>
        </p:nvSpPr>
        <p:spPr/>
        <p:txBody>
          <a:bodyPr/>
          <a:lstStyle/>
          <a:p>
            <a:r>
              <a:rPr lang="en-US" dirty="0"/>
              <a:t>Industrial/ Agricultural Programs and Portfolio Forecasting Section </a:t>
            </a:r>
          </a:p>
        </p:txBody>
      </p:sp>
      <p:sp>
        <p:nvSpPr>
          <p:cNvPr id="3" name="Content Placeholder 2">
            <a:extLst>
              <a:ext uri="{FF2B5EF4-FFF2-40B4-BE49-F238E27FC236}">
                <a16:creationId xmlns:a16="http://schemas.microsoft.com/office/drawing/2014/main" id="{CCB6EE44-F7C8-4236-8841-BF38C8ECBF99}"/>
              </a:ext>
            </a:extLst>
          </p:cNvPr>
          <p:cNvSpPr>
            <a:spLocks noGrp="1"/>
          </p:cNvSpPr>
          <p:nvPr>
            <p:ph idx="1"/>
          </p:nvPr>
        </p:nvSpPr>
        <p:spPr/>
        <p:txBody>
          <a:bodyPr/>
          <a:lstStyle/>
          <a:p>
            <a:pPr marL="0" indent="0">
              <a:buNone/>
            </a:pPr>
            <a:r>
              <a:rPr lang="en-US" dirty="0"/>
              <a:t>Ex Ante Staff Lead </a:t>
            </a:r>
          </a:p>
          <a:p>
            <a:pPr marL="0" indent="0">
              <a:buNone/>
            </a:pPr>
            <a:r>
              <a:rPr lang="en-US" dirty="0"/>
              <a:t>Peter Biermayer (Deemed) </a:t>
            </a:r>
            <a:r>
              <a:rPr lang="en-US" dirty="0">
                <a:hlinkClick r:id="rId2"/>
              </a:rPr>
              <a:t>peter.biermayer@cpuc.ca.gov</a:t>
            </a:r>
            <a:r>
              <a:rPr lang="en-US" dirty="0"/>
              <a:t>  </a:t>
            </a:r>
          </a:p>
          <a:p>
            <a:pPr marL="0" indent="0">
              <a:buNone/>
            </a:pPr>
            <a:r>
              <a:rPr lang="en-US" dirty="0"/>
              <a:t>Peter Lai (Custom) </a:t>
            </a:r>
            <a:r>
              <a:rPr lang="en-US" dirty="0">
                <a:hlinkClick r:id="rId3"/>
              </a:rPr>
              <a:t>peter.lai@cpuc.ca.gov</a:t>
            </a:r>
            <a:r>
              <a:rPr lang="en-US" dirty="0"/>
              <a:t> </a:t>
            </a:r>
          </a:p>
          <a:p>
            <a:pPr marL="0" indent="0">
              <a:buNone/>
            </a:pPr>
            <a:r>
              <a:rPr lang="en-US" dirty="0"/>
              <a:t>Manisha Lakhanpal (Supervisor) </a:t>
            </a:r>
            <a:r>
              <a:rPr lang="en-US" dirty="0">
                <a:hlinkClick r:id="rId4"/>
              </a:rPr>
              <a:t>manisha.lakhanpal@cpuc.ca.gov</a:t>
            </a:r>
            <a:r>
              <a:rPr lang="en-US" dirty="0"/>
              <a:t> </a:t>
            </a:r>
          </a:p>
        </p:txBody>
      </p:sp>
      <p:sp>
        <p:nvSpPr>
          <p:cNvPr id="4" name="Slide Number Placeholder 3">
            <a:extLst>
              <a:ext uri="{FF2B5EF4-FFF2-40B4-BE49-F238E27FC236}">
                <a16:creationId xmlns:a16="http://schemas.microsoft.com/office/drawing/2014/main" id="{21157722-00C2-472F-B125-C7C4F1571E6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fld id="{BF28F35D-3669-43CB-B947-9247BC83F05E}"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24438607"/>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EF7CA1F-DC53-4644-853B-A7CE2FD62EB8}"/>
              </a:ext>
            </a:extLst>
          </p:cNvPr>
          <p:cNvGraphicFramePr>
            <a:graphicFrameLocks noGrp="1"/>
          </p:cNvGraphicFramePr>
          <p:nvPr>
            <p:ph idx="1"/>
            <p:extLst>
              <p:ext uri="{D42A27DB-BD31-4B8C-83A1-F6EECF244321}">
                <p14:modId xmlns:p14="http://schemas.microsoft.com/office/powerpoint/2010/main" val="1987267970"/>
              </p:ext>
            </p:extLst>
          </p:nvPr>
        </p:nvGraphicFramePr>
        <p:xfrm>
          <a:off x="184297" y="387204"/>
          <a:ext cx="11823405" cy="6083592"/>
        </p:xfrm>
        <a:graphic>
          <a:graphicData uri="http://schemas.openxmlformats.org/drawingml/2006/table">
            <a:tbl>
              <a:tblPr firstRow="1" bandRow="1">
                <a:tableStyleId>{C083E6E3-FA7D-4D7B-A595-EF9225AFEA82}</a:tableStyleId>
              </a:tblPr>
              <a:tblGrid>
                <a:gridCol w="3526466">
                  <a:extLst>
                    <a:ext uri="{9D8B030D-6E8A-4147-A177-3AD203B41FA5}">
                      <a16:colId xmlns:a16="http://schemas.microsoft.com/office/drawing/2014/main" val="2439945332"/>
                    </a:ext>
                  </a:extLst>
                </a:gridCol>
                <a:gridCol w="6506663">
                  <a:extLst>
                    <a:ext uri="{9D8B030D-6E8A-4147-A177-3AD203B41FA5}">
                      <a16:colId xmlns:a16="http://schemas.microsoft.com/office/drawing/2014/main" val="1817658215"/>
                    </a:ext>
                  </a:extLst>
                </a:gridCol>
                <a:gridCol w="1790276">
                  <a:extLst>
                    <a:ext uri="{9D8B030D-6E8A-4147-A177-3AD203B41FA5}">
                      <a16:colId xmlns:a16="http://schemas.microsoft.com/office/drawing/2014/main" val="2436213223"/>
                    </a:ext>
                  </a:extLst>
                </a:gridCol>
              </a:tblGrid>
              <a:tr h="570968">
                <a:tc>
                  <a:txBody>
                    <a:bodyPr/>
                    <a:lstStyle/>
                    <a:p>
                      <a:r>
                        <a:rPr lang="en-US" sz="2800" dirty="0"/>
                        <a:t>Presenter</a:t>
                      </a:r>
                    </a:p>
                  </a:txBody>
                  <a:tcPr/>
                </a:tc>
                <a:tc>
                  <a:txBody>
                    <a:bodyPr/>
                    <a:lstStyle/>
                    <a:p>
                      <a:r>
                        <a:rPr lang="en-US" sz="2800" dirty="0"/>
                        <a:t>Topic</a:t>
                      </a:r>
                    </a:p>
                  </a:txBody>
                  <a:tcPr/>
                </a:tc>
                <a:tc>
                  <a:txBody>
                    <a:bodyPr/>
                    <a:lstStyle/>
                    <a:p>
                      <a:r>
                        <a:rPr lang="en-US" sz="2800" dirty="0"/>
                        <a:t>Start Time</a:t>
                      </a:r>
                    </a:p>
                  </a:txBody>
                  <a:tcPr/>
                </a:tc>
                <a:extLst>
                  <a:ext uri="{0D108BD9-81ED-4DB2-BD59-A6C34878D82A}">
                    <a16:rowId xmlns:a16="http://schemas.microsoft.com/office/drawing/2014/main" val="3916191726"/>
                  </a:ext>
                </a:extLst>
              </a:tr>
              <a:tr h="570968">
                <a:tc>
                  <a:txBody>
                    <a:bodyPr/>
                    <a:lstStyle/>
                    <a:p>
                      <a:r>
                        <a:rPr lang="en-US" sz="2800" dirty="0"/>
                        <a:t>Host IOU</a:t>
                      </a:r>
                    </a:p>
                  </a:txBody>
                  <a:tcPr/>
                </a:tc>
                <a:tc>
                  <a:txBody>
                    <a:bodyPr/>
                    <a:lstStyle/>
                    <a:p>
                      <a:r>
                        <a:rPr lang="en-US" sz="2800" dirty="0"/>
                        <a:t>Opening &amp; Safety</a:t>
                      </a:r>
                    </a:p>
                  </a:txBody>
                  <a:tcPr/>
                </a:tc>
                <a:tc>
                  <a:txBody>
                    <a:bodyPr/>
                    <a:lstStyle/>
                    <a:p>
                      <a:r>
                        <a:rPr lang="en-US" sz="2800" dirty="0"/>
                        <a:t>10:00</a:t>
                      </a:r>
                    </a:p>
                  </a:txBody>
                  <a:tcPr/>
                </a:tc>
                <a:extLst>
                  <a:ext uri="{0D108BD9-81ED-4DB2-BD59-A6C34878D82A}">
                    <a16:rowId xmlns:a16="http://schemas.microsoft.com/office/drawing/2014/main" val="3215981771"/>
                  </a:ext>
                </a:extLst>
              </a:tr>
              <a:tr h="570968">
                <a:tc>
                  <a:txBody>
                    <a:bodyPr/>
                    <a:lstStyle/>
                    <a:p>
                      <a:r>
                        <a:rPr lang="en-US" sz="2800" dirty="0"/>
                        <a:t>CPUC</a:t>
                      </a:r>
                    </a:p>
                  </a:txBody>
                  <a:tcPr/>
                </a:tc>
                <a:tc>
                  <a:txBody>
                    <a:bodyPr/>
                    <a:lstStyle/>
                    <a:p>
                      <a:r>
                        <a:rPr lang="en-US" sz="2800" dirty="0"/>
                        <a:t>Workpaper History &amp; Regulatory Framework</a:t>
                      </a:r>
                    </a:p>
                  </a:txBody>
                  <a:tcPr/>
                </a:tc>
                <a:tc>
                  <a:txBody>
                    <a:bodyPr/>
                    <a:lstStyle/>
                    <a:p>
                      <a:r>
                        <a:rPr lang="en-US" sz="2800" dirty="0"/>
                        <a:t>10:10</a:t>
                      </a:r>
                    </a:p>
                  </a:txBody>
                  <a:tcPr/>
                </a:tc>
                <a:extLst>
                  <a:ext uri="{0D108BD9-81ED-4DB2-BD59-A6C34878D82A}">
                    <a16:rowId xmlns:a16="http://schemas.microsoft.com/office/drawing/2014/main" val="1144281054"/>
                  </a:ext>
                </a:extLst>
              </a:tr>
              <a:tr h="570968">
                <a:tc>
                  <a:txBody>
                    <a:bodyPr/>
                    <a:lstStyle/>
                    <a:p>
                      <a:r>
                        <a:rPr lang="en-US" sz="2800" dirty="0"/>
                        <a:t>Martin Vu, RMS</a:t>
                      </a:r>
                    </a:p>
                  </a:txBody>
                  <a:tcPr/>
                </a:tc>
                <a:tc>
                  <a:txBody>
                    <a:bodyPr/>
                    <a:lstStyle/>
                    <a:p>
                      <a:r>
                        <a:rPr lang="en-US" sz="2800" dirty="0"/>
                        <a:t>Workpaper Development &amp; Roles</a:t>
                      </a:r>
                    </a:p>
                  </a:txBody>
                  <a:tcPr/>
                </a:tc>
                <a:tc>
                  <a:txBody>
                    <a:bodyPr/>
                    <a:lstStyle/>
                    <a:p>
                      <a:r>
                        <a:rPr lang="en-US" sz="2800" dirty="0"/>
                        <a:t>10:40</a:t>
                      </a:r>
                    </a:p>
                  </a:txBody>
                  <a:tcPr/>
                </a:tc>
                <a:extLst>
                  <a:ext uri="{0D108BD9-81ED-4DB2-BD59-A6C34878D82A}">
                    <a16:rowId xmlns:a16="http://schemas.microsoft.com/office/drawing/2014/main" val="582560670"/>
                  </a:ext>
                </a:extLst>
              </a:tr>
              <a:tr h="570968">
                <a:tc>
                  <a:txBody>
                    <a:bodyPr/>
                    <a:lstStyle/>
                    <a:p>
                      <a:pPr algn="ctr"/>
                      <a:r>
                        <a:rPr lang="en-US" sz="2800" dirty="0"/>
                        <a:t>--</a:t>
                      </a:r>
                    </a:p>
                  </a:txBody>
                  <a:tcPr/>
                </a:tc>
                <a:tc>
                  <a:txBody>
                    <a:bodyPr/>
                    <a:lstStyle/>
                    <a:p>
                      <a:pPr algn="ctr"/>
                      <a:r>
                        <a:rPr lang="en-US" sz="2800" dirty="0"/>
                        <a:t>LUNCH</a:t>
                      </a:r>
                    </a:p>
                  </a:txBody>
                  <a:tcPr/>
                </a:tc>
                <a:tc>
                  <a:txBody>
                    <a:bodyPr/>
                    <a:lstStyle/>
                    <a:p>
                      <a:r>
                        <a:rPr lang="en-US" sz="2800" dirty="0"/>
                        <a:t>12:00</a:t>
                      </a:r>
                    </a:p>
                  </a:txBody>
                  <a:tcPr/>
                </a:tc>
                <a:extLst>
                  <a:ext uri="{0D108BD9-81ED-4DB2-BD59-A6C34878D82A}">
                    <a16:rowId xmlns:a16="http://schemas.microsoft.com/office/drawing/2014/main" val="2166433048"/>
                  </a:ext>
                </a:extLst>
              </a:tr>
              <a:tr h="570968">
                <a:tc>
                  <a:txBody>
                    <a:bodyPr/>
                    <a:lstStyle/>
                    <a:p>
                      <a:r>
                        <a:rPr lang="en-US" sz="2800" dirty="0"/>
                        <a:t>Martin Vu, RMS</a:t>
                      </a:r>
                    </a:p>
                  </a:txBody>
                  <a:tcPr/>
                </a:tc>
                <a:tc>
                  <a:txBody>
                    <a:bodyPr/>
                    <a:lstStyle/>
                    <a:p>
                      <a:r>
                        <a:rPr lang="en-US" sz="2800" dirty="0"/>
                        <a:t>Roles (Continued)</a:t>
                      </a:r>
                    </a:p>
                  </a:txBody>
                  <a:tcPr/>
                </a:tc>
                <a:tc>
                  <a:txBody>
                    <a:bodyPr/>
                    <a:lstStyle/>
                    <a:p>
                      <a:r>
                        <a:rPr lang="en-US" sz="2800" dirty="0"/>
                        <a:t>12:45</a:t>
                      </a:r>
                    </a:p>
                  </a:txBody>
                  <a:tcPr/>
                </a:tc>
                <a:extLst>
                  <a:ext uri="{0D108BD9-81ED-4DB2-BD59-A6C34878D82A}">
                    <a16:rowId xmlns:a16="http://schemas.microsoft.com/office/drawing/2014/main" val="3221496821"/>
                  </a:ext>
                </a:extLst>
              </a:tr>
              <a:tr h="5709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Martin Vu, RMS</a:t>
                      </a:r>
                    </a:p>
                  </a:txBody>
                  <a:tcPr/>
                </a:tc>
                <a:tc>
                  <a:txBody>
                    <a:bodyPr/>
                    <a:lstStyle/>
                    <a:p>
                      <a:r>
                        <a:rPr lang="en-US" sz="2800" dirty="0"/>
                        <a:t>Process &amp; Timing</a:t>
                      </a:r>
                    </a:p>
                  </a:txBody>
                  <a:tcPr/>
                </a:tc>
                <a:tc>
                  <a:txBody>
                    <a:bodyPr/>
                    <a:lstStyle/>
                    <a:p>
                      <a:r>
                        <a:rPr lang="en-US" sz="2800" dirty="0"/>
                        <a:t>1:25</a:t>
                      </a:r>
                    </a:p>
                  </a:txBody>
                  <a:tcPr/>
                </a:tc>
                <a:extLst>
                  <a:ext uri="{0D108BD9-81ED-4DB2-BD59-A6C34878D82A}">
                    <a16:rowId xmlns:a16="http://schemas.microsoft.com/office/drawing/2014/main" val="2290030991"/>
                  </a:ext>
                </a:extLst>
              </a:tr>
              <a:tr h="570968">
                <a:tc>
                  <a:txBody>
                    <a:bodyPr/>
                    <a:lstStyle/>
                    <a:p>
                      <a:r>
                        <a:rPr lang="en-US" sz="2800" dirty="0"/>
                        <a:t>Host IOU</a:t>
                      </a:r>
                    </a:p>
                  </a:txBody>
                  <a:tcPr/>
                </a:tc>
                <a:tc>
                  <a:txBody>
                    <a:bodyPr/>
                    <a:lstStyle/>
                    <a:p>
                      <a:r>
                        <a:rPr lang="en-US" sz="2800" dirty="0"/>
                        <a:t>IOU Solicitation Workpaper Review Process</a:t>
                      </a:r>
                    </a:p>
                  </a:txBody>
                  <a:tcPr/>
                </a:tc>
                <a:tc>
                  <a:txBody>
                    <a:bodyPr/>
                    <a:lstStyle/>
                    <a:p>
                      <a:r>
                        <a:rPr lang="en-US" sz="2800" dirty="0"/>
                        <a:t>2:25</a:t>
                      </a:r>
                    </a:p>
                  </a:txBody>
                  <a:tcPr/>
                </a:tc>
                <a:extLst>
                  <a:ext uri="{0D108BD9-81ED-4DB2-BD59-A6C34878D82A}">
                    <a16:rowId xmlns:a16="http://schemas.microsoft.com/office/drawing/2014/main" val="3965272790"/>
                  </a:ext>
                </a:extLst>
              </a:tr>
              <a:tr h="570968">
                <a:tc>
                  <a:txBody>
                    <a:bodyPr/>
                    <a:lstStyle/>
                    <a:p>
                      <a:r>
                        <a:rPr lang="en-US" sz="2800" dirty="0"/>
                        <a:t>Susan Haselhorst, EAR</a:t>
                      </a:r>
                    </a:p>
                  </a:txBody>
                  <a:tcPr/>
                </a:tc>
                <a:tc>
                  <a:txBody>
                    <a:bodyPr/>
                    <a:lstStyle/>
                    <a:p>
                      <a:r>
                        <a:rPr lang="en-US" sz="2800" dirty="0"/>
                        <a:t>Commission Workpaper Approval Process</a:t>
                      </a:r>
                    </a:p>
                  </a:txBody>
                  <a:tcPr/>
                </a:tc>
                <a:tc>
                  <a:txBody>
                    <a:bodyPr/>
                    <a:lstStyle/>
                    <a:p>
                      <a:r>
                        <a:rPr lang="en-US" sz="2800" dirty="0"/>
                        <a:t>3:25</a:t>
                      </a:r>
                    </a:p>
                  </a:txBody>
                  <a:tcPr/>
                </a:tc>
                <a:extLst>
                  <a:ext uri="{0D108BD9-81ED-4DB2-BD59-A6C34878D82A}">
                    <a16:rowId xmlns:a16="http://schemas.microsoft.com/office/drawing/2014/main" val="1169281201"/>
                  </a:ext>
                </a:extLst>
              </a:tr>
              <a:tr h="570968">
                <a:tc>
                  <a:txBody>
                    <a:bodyPr/>
                    <a:lstStyle/>
                    <a:p>
                      <a:r>
                        <a:rPr lang="en-US" sz="2800" dirty="0"/>
                        <a:t>Ayad Al-Shaikh, </a:t>
                      </a:r>
                      <a:r>
                        <a:rPr lang="en-US" sz="2800" dirty="0" err="1"/>
                        <a:t>CalTF</a:t>
                      </a:r>
                      <a:endParaRPr lang="en-US" sz="2800" dirty="0"/>
                    </a:p>
                  </a:txBody>
                  <a:tcPr/>
                </a:tc>
                <a:tc>
                  <a:txBody>
                    <a:bodyPr/>
                    <a:lstStyle/>
                    <a:p>
                      <a:r>
                        <a:rPr lang="en-US" sz="2800" dirty="0" err="1"/>
                        <a:t>eTRM</a:t>
                      </a:r>
                      <a:r>
                        <a:rPr lang="en-US" sz="2800" dirty="0"/>
                        <a:t> Demo</a:t>
                      </a:r>
                    </a:p>
                  </a:txBody>
                  <a:tcPr/>
                </a:tc>
                <a:tc>
                  <a:txBody>
                    <a:bodyPr/>
                    <a:lstStyle/>
                    <a:p>
                      <a:r>
                        <a:rPr lang="en-US" sz="2800" dirty="0"/>
                        <a:t>4:10</a:t>
                      </a:r>
                    </a:p>
                  </a:txBody>
                  <a:tcPr/>
                </a:tc>
                <a:extLst>
                  <a:ext uri="{0D108BD9-81ED-4DB2-BD59-A6C34878D82A}">
                    <a16:rowId xmlns:a16="http://schemas.microsoft.com/office/drawing/2014/main" val="3789045464"/>
                  </a:ext>
                </a:extLst>
              </a:tr>
            </a:tbl>
          </a:graphicData>
        </a:graphic>
      </p:graphicFrame>
    </p:spTree>
    <p:extLst>
      <p:ext uri="{BB962C8B-B14F-4D97-AF65-F5344CB8AC3E}">
        <p14:creationId xmlns:p14="http://schemas.microsoft.com/office/powerpoint/2010/main" val="3880116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BD12C-A2E2-4C95-AE89-0BE039E830E9}"/>
              </a:ext>
            </a:extLst>
          </p:cNvPr>
          <p:cNvSpPr>
            <a:spLocks noGrp="1"/>
          </p:cNvSpPr>
          <p:nvPr>
            <p:ph type="ctrTitle"/>
          </p:nvPr>
        </p:nvSpPr>
        <p:spPr/>
        <p:txBody>
          <a:bodyPr>
            <a:normAutofit/>
          </a:bodyPr>
          <a:lstStyle/>
          <a:p>
            <a:r>
              <a:rPr lang="en-US" dirty="0"/>
              <a:t>Workpaper (WP)Development Training </a:t>
            </a:r>
          </a:p>
        </p:txBody>
      </p:sp>
      <p:sp>
        <p:nvSpPr>
          <p:cNvPr id="3" name="Subtitle 2">
            <a:extLst>
              <a:ext uri="{FF2B5EF4-FFF2-40B4-BE49-F238E27FC236}">
                <a16:creationId xmlns:a16="http://schemas.microsoft.com/office/drawing/2014/main" id="{AF3A4159-A679-4856-B26F-3E646B490D43}"/>
              </a:ext>
            </a:extLst>
          </p:cNvPr>
          <p:cNvSpPr>
            <a:spLocks noGrp="1"/>
          </p:cNvSpPr>
          <p:nvPr>
            <p:ph type="subTitle" idx="1"/>
          </p:nvPr>
        </p:nvSpPr>
        <p:spPr>
          <a:xfrm>
            <a:off x="5723860" y="3810000"/>
            <a:ext cx="4455042" cy="2362200"/>
          </a:xfrm>
        </p:spPr>
        <p:txBody>
          <a:bodyPr/>
          <a:lstStyle/>
          <a:p>
            <a:r>
              <a:rPr lang="en-US" dirty="0"/>
              <a:t>Thursday November 29, 2018</a:t>
            </a:r>
          </a:p>
        </p:txBody>
      </p:sp>
      <p:sp>
        <p:nvSpPr>
          <p:cNvPr id="5" name="Rectangle 4">
            <a:extLst>
              <a:ext uri="{FF2B5EF4-FFF2-40B4-BE49-F238E27FC236}">
                <a16:creationId xmlns:a16="http://schemas.microsoft.com/office/drawing/2014/main" id="{68BA98BD-EA70-495A-A217-BE1D06E0EF68}"/>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123877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A7AF-8AA0-482F-B332-43C2B7A2F646}"/>
              </a:ext>
            </a:extLst>
          </p:cNvPr>
          <p:cNvSpPr>
            <a:spLocks noGrp="1"/>
          </p:cNvSpPr>
          <p:nvPr>
            <p:ph type="title"/>
          </p:nvPr>
        </p:nvSpPr>
        <p:spPr/>
        <p:txBody>
          <a:bodyPr/>
          <a:lstStyle/>
          <a:p>
            <a:r>
              <a:rPr lang="en-US" b="1" dirty="0">
                <a:solidFill>
                  <a:srgbClr val="00B0F0"/>
                </a:solidFill>
              </a:rPr>
              <a:t>Agenda</a:t>
            </a:r>
          </a:p>
        </p:txBody>
      </p:sp>
      <p:sp>
        <p:nvSpPr>
          <p:cNvPr id="3" name="Content Placeholder 2">
            <a:extLst>
              <a:ext uri="{FF2B5EF4-FFF2-40B4-BE49-F238E27FC236}">
                <a16:creationId xmlns:a16="http://schemas.microsoft.com/office/drawing/2014/main" id="{59B3AE0A-1AF3-49BF-94CC-4A742ED6EC63}"/>
              </a:ext>
            </a:extLst>
          </p:cNvPr>
          <p:cNvSpPr>
            <a:spLocks noGrp="1"/>
          </p:cNvSpPr>
          <p:nvPr>
            <p:ph idx="1"/>
          </p:nvPr>
        </p:nvSpPr>
        <p:spPr/>
        <p:txBody>
          <a:bodyPr>
            <a:normAutofit/>
          </a:bodyPr>
          <a:lstStyle/>
          <a:p>
            <a:pPr lvl="0"/>
            <a:r>
              <a:rPr lang="en-US" dirty="0"/>
              <a:t>Objectives: </a:t>
            </a:r>
          </a:p>
          <a:p>
            <a:pPr lvl="1"/>
            <a:r>
              <a:rPr lang="en-US" dirty="0"/>
              <a:t>Introduce 3</a:t>
            </a:r>
            <a:r>
              <a:rPr lang="en-US" baseline="30000" dirty="0"/>
              <a:t>rd</a:t>
            </a:r>
            <a:r>
              <a:rPr lang="en-US" dirty="0"/>
              <a:t> Party Implementers (3Ps) to the tools/information they need to develop their own Workpapers (WPs)</a:t>
            </a:r>
          </a:p>
          <a:p>
            <a:pPr lvl="1"/>
            <a:endParaRPr lang="en-US" dirty="0"/>
          </a:p>
          <a:p>
            <a:pPr lvl="1"/>
            <a:r>
              <a:rPr lang="en-US" dirty="0"/>
              <a:t>Clarify roles &amp; responsibilities around WP development </a:t>
            </a:r>
          </a:p>
          <a:p>
            <a:pPr lvl="1"/>
            <a:endParaRPr lang="en-US" dirty="0"/>
          </a:p>
          <a:p>
            <a:pPr lvl="1"/>
            <a:r>
              <a:rPr lang="en-US" dirty="0"/>
              <a:t>Describe the process and timing for review and approval of 3P WP</a:t>
            </a:r>
          </a:p>
          <a:p>
            <a:endParaRPr lang="en-US" dirty="0"/>
          </a:p>
        </p:txBody>
      </p:sp>
      <p:pic>
        <p:nvPicPr>
          <p:cNvPr id="6" name="Picture 5">
            <a:extLst>
              <a:ext uri="{FF2B5EF4-FFF2-40B4-BE49-F238E27FC236}">
                <a16:creationId xmlns:a16="http://schemas.microsoft.com/office/drawing/2014/main" id="{3094B0DF-6EE2-460F-8FC2-9BDAC06B5283}"/>
              </a:ext>
            </a:extLst>
          </p:cNvPr>
          <p:cNvPicPr>
            <a:picLocks/>
          </p:cNvPicPr>
          <p:nvPr/>
        </p:nvPicPr>
        <p:blipFill>
          <a:blip r:embed="rId3"/>
          <a:stretch>
            <a:fillRect/>
          </a:stretch>
        </p:blipFill>
        <p:spPr>
          <a:xfrm>
            <a:off x="2065020" y="6400800"/>
            <a:ext cx="1195596" cy="457200"/>
          </a:xfrm>
          <a:prstGeom prst="rect">
            <a:avLst/>
          </a:prstGeom>
        </p:spPr>
      </p:pic>
      <p:sp>
        <p:nvSpPr>
          <p:cNvPr id="7" name="Rectangle 6">
            <a:extLst>
              <a:ext uri="{FF2B5EF4-FFF2-40B4-BE49-F238E27FC236}">
                <a16:creationId xmlns:a16="http://schemas.microsoft.com/office/drawing/2014/main" id="{886D9801-753E-40F9-B034-401EA6880102}"/>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92902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17521-671F-4759-B4A8-89A4CE88B7DB}"/>
              </a:ext>
            </a:extLst>
          </p:cNvPr>
          <p:cNvSpPr>
            <a:spLocks noGrp="1"/>
          </p:cNvSpPr>
          <p:nvPr>
            <p:ph type="ctrTitle"/>
          </p:nvPr>
        </p:nvSpPr>
        <p:spPr>
          <a:xfrm>
            <a:off x="2592572" y="2118981"/>
            <a:ext cx="6858000" cy="1790700"/>
          </a:xfrm>
        </p:spPr>
        <p:txBody>
          <a:bodyPr>
            <a:normAutofit fontScale="90000"/>
          </a:bodyPr>
          <a:lstStyle/>
          <a:p>
            <a:r>
              <a:rPr lang="en-US" dirty="0"/>
              <a:t>Tools/Information Needed to Develop WPs</a:t>
            </a:r>
            <a:br>
              <a:rPr lang="en-US" dirty="0"/>
            </a:br>
            <a:endParaRPr lang="en-US" dirty="0"/>
          </a:p>
        </p:txBody>
      </p:sp>
      <p:sp>
        <p:nvSpPr>
          <p:cNvPr id="5" name="Subtitle 2">
            <a:extLst>
              <a:ext uri="{FF2B5EF4-FFF2-40B4-BE49-F238E27FC236}">
                <a16:creationId xmlns:a16="http://schemas.microsoft.com/office/drawing/2014/main" id="{5C14FC75-F0DF-4930-B8AF-DEDACFB2107C}"/>
              </a:ext>
            </a:extLst>
          </p:cNvPr>
          <p:cNvSpPr>
            <a:spLocks noGrp="1"/>
          </p:cNvSpPr>
          <p:nvPr>
            <p:ph type="subTitle" idx="1"/>
          </p:nvPr>
        </p:nvSpPr>
        <p:spPr>
          <a:xfrm>
            <a:off x="5723860" y="3810000"/>
            <a:ext cx="4455042" cy="2362200"/>
          </a:xfrm>
        </p:spPr>
        <p:txBody>
          <a:bodyPr/>
          <a:lstStyle/>
          <a:p>
            <a:r>
              <a:rPr lang="en-US" dirty="0"/>
              <a:t>Thursday November 29, 2018</a:t>
            </a:r>
          </a:p>
        </p:txBody>
      </p:sp>
      <p:sp>
        <p:nvSpPr>
          <p:cNvPr id="6" name="Rectangle 5">
            <a:extLst>
              <a:ext uri="{FF2B5EF4-FFF2-40B4-BE49-F238E27FC236}">
                <a16:creationId xmlns:a16="http://schemas.microsoft.com/office/drawing/2014/main" id="{6D4008AC-2BAC-4E75-B869-B5C6345D9991}"/>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151711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A7AF-8AA0-482F-B332-43C2B7A2F646}"/>
              </a:ext>
            </a:extLst>
          </p:cNvPr>
          <p:cNvSpPr>
            <a:spLocks noGrp="1"/>
          </p:cNvSpPr>
          <p:nvPr>
            <p:ph type="title"/>
          </p:nvPr>
        </p:nvSpPr>
        <p:spPr>
          <a:xfrm>
            <a:off x="1981200" y="762896"/>
            <a:ext cx="8229600" cy="838200"/>
          </a:xfrm>
        </p:spPr>
        <p:txBody>
          <a:bodyPr>
            <a:normAutofit fontScale="90000"/>
          </a:bodyPr>
          <a:lstStyle/>
          <a:p>
            <a:r>
              <a:rPr lang="en-US" b="1" dirty="0">
                <a:solidFill>
                  <a:srgbClr val="00B0F0"/>
                </a:solidFill>
              </a:rPr>
              <a:t>You Have an Innovative Idea…Now What?</a:t>
            </a:r>
          </a:p>
        </p:txBody>
      </p:sp>
      <p:pic>
        <p:nvPicPr>
          <p:cNvPr id="7" name="Graphic 6" descr="Head with Gears">
            <a:extLst>
              <a:ext uri="{FF2B5EF4-FFF2-40B4-BE49-F238E27FC236}">
                <a16:creationId xmlns:a16="http://schemas.microsoft.com/office/drawing/2014/main" id="{B8F2069B-B54F-4B83-BB38-202618FE58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66782" y="3827722"/>
            <a:ext cx="2173028" cy="2173028"/>
          </a:xfrm>
          <a:prstGeom prst="rect">
            <a:avLst/>
          </a:prstGeom>
        </p:spPr>
      </p:pic>
      <p:graphicFrame>
        <p:nvGraphicFramePr>
          <p:cNvPr id="8" name="Diagram 7">
            <a:extLst>
              <a:ext uri="{FF2B5EF4-FFF2-40B4-BE49-F238E27FC236}">
                <a16:creationId xmlns:a16="http://schemas.microsoft.com/office/drawing/2014/main" id="{11C7E725-2390-494F-B08F-B616BD9CF6F5}"/>
              </a:ext>
            </a:extLst>
          </p:cNvPr>
          <p:cNvGraphicFramePr/>
          <p:nvPr>
            <p:extLst/>
          </p:nvPr>
        </p:nvGraphicFramePr>
        <p:xfrm>
          <a:off x="1950193" y="1849331"/>
          <a:ext cx="3162606" cy="21306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 8">
            <a:extLst>
              <a:ext uri="{FF2B5EF4-FFF2-40B4-BE49-F238E27FC236}">
                <a16:creationId xmlns:a16="http://schemas.microsoft.com/office/drawing/2014/main" id="{7778F4AB-77D8-4F93-BE45-B271CC12A759}"/>
              </a:ext>
            </a:extLst>
          </p:cNvPr>
          <p:cNvGraphicFramePr/>
          <p:nvPr>
            <p:extLst/>
          </p:nvPr>
        </p:nvGraphicFramePr>
        <p:xfrm>
          <a:off x="5744594" y="2401964"/>
          <a:ext cx="3463031" cy="301908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Arrow: Right 10">
            <a:extLst>
              <a:ext uri="{FF2B5EF4-FFF2-40B4-BE49-F238E27FC236}">
                <a16:creationId xmlns:a16="http://schemas.microsoft.com/office/drawing/2014/main" id="{D3356C02-0CFF-43B1-A235-D0A57DB69244}"/>
              </a:ext>
            </a:extLst>
          </p:cNvPr>
          <p:cNvSpPr/>
          <p:nvPr/>
        </p:nvSpPr>
        <p:spPr>
          <a:xfrm>
            <a:off x="4466948" y="3753591"/>
            <a:ext cx="1277645" cy="4327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3" name="Double Bracket 12">
            <a:extLst>
              <a:ext uri="{FF2B5EF4-FFF2-40B4-BE49-F238E27FC236}">
                <a16:creationId xmlns:a16="http://schemas.microsoft.com/office/drawing/2014/main" id="{BE20C5A4-A12E-45D0-98AB-EAAF83B45466}"/>
              </a:ext>
            </a:extLst>
          </p:cNvPr>
          <p:cNvSpPr/>
          <p:nvPr/>
        </p:nvSpPr>
        <p:spPr>
          <a:xfrm>
            <a:off x="5199357" y="2125266"/>
            <a:ext cx="4325863" cy="1702456"/>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n-US" sz="1350">
              <a:solidFill>
                <a:prstClr val="black"/>
              </a:solidFill>
              <a:latin typeface="Calibri" panose="020F0502020204030204"/>
            </a:endParaRPr>
          </a:p>
        </p:txBody>
      </p:sp>
      <p:pic>
        <p:nvPicPr>
          <p:cNvPr id="12" name="Picture 11">
            <a:extLst>
              <a:ext uri="{FF2B5EF4-FFF2-40B4-BE49-F238E27FC236}">
                <a16:creationId xmlns:a16="http://schemas.microsoft.com/office/drawing/2014/main" id="{D7FC2EC7-613D-43D4-9C8B-0E9CD3559469}"/>
              </a:ext>
            </a:extLst>
          </p:cNvPr>
          <p:cNvPicPr>
            <a:picLocks/>
          </p:cNvPicPr>
          <p:nvPr/>
        </p:nvPicPr>
        <p:blipFill>
          <a:blip r:embed="rId14"/>
          <a:stretch>
            <a:fillRect/>
          </a:stretch>
        </p:blipFill>
        <p:spPr>
          <a:xfrm>
            <a:off x="2065020" y="6400800"/>
            <a:ext cx="1195596" cy="457200"/>
          </a:xfrm>
          <a:prstGeom prst="rect">
            <a:avLst/>
          </a:prstGeom>
        </p:spPr>
      </p:pic>
      <p:sp>
        <p:nvSpPr>
          <p:cNvPr id="14" name="Rectangle 13">
            <a:extLst>
              <a:ext uri="{FF2B5EF4-FFF2-40B4-BE49-F238E27FC236}">
                <a16:creationId xmlns:a16="http://schemas.microsoft.com/office/drawing/2014/main" id="{194730C5-44FD-47D2-9CE5-E67884D25254}"/>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1653809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A7AF-8AA0-482F-B332-43C2B7A2F646}"/>
              </a:ext>
            </a:extLst>
          </p:cNvPr>
          <p:cNvSpPr>
            <a:spLocks noGrp="1"/>
          </p:cNvSpPr>
          <p:nvPr>
            <p:ph type="title"/>
          </p:nvPr>
        </p:nvSpPr>
        <p:spPr/>
        <p:txBody>
          <a:bodyPr/>
          <a:lstStyle/>
          <a:p>
            <a:r>
              <a:rPr lang="en-US" b="1" dirty="0">
                <a:solidFill>
                  <a:srgbClr val="00B0F0"/>
                </a:solidFill>
              </a:rPr>
              <a:t>WP Development Hierarchy </a:t>
            </a:r>
          </a:p>
        </p:txBody>
      </p:sp>
      <p:graphicFrame>
        <p:nvGraphicFramePr>
          <p:cNvPr id="12" name="Diagram 11">
            <a:extLst>
              <a:ext uri="{FF2B5EF4-FFF2-40B4-BE49-F238E27FC236}">
                <a16:creationId xmlns:a16="http://schemas.microsoft.com/office/drawing/2014/main" id="{DC8B0581-391F-4D1E-9F77-8C996800EBC4}"/>
              </a:ext>
            </a:extLst>
          </p:cNvPr>
          <p:cNvGraphicFramePr/>
          <p:nvPr>
            <p:extLst/>
          </p:nvPr>
        </p:nvGraphicFramePr>
        <p:xfrm>
          <a:off x="1725791" y="1936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rrow: Right 2">
            <a:extLst>
              <a:ext uri="{FF2B5EF4-FFF2-40B4-BE49-F238E27FC236}">
                <a16:creationId xmlns:a16="http://schemas.microsoft.com/office/drawing/2014/main" id="{AC224485-9FDD-412C-A0A7-E75DBD5CF201}"/>
              </a:ext>
            </a:extLst>
          </p:cNvPr>
          <p:cNvSpPr/>
          <p:nvPr/>
        </p:nvSpPr>
        <p:spPr>
          <a:xfrm>
            <a:off x="5414791" y="2284903"/>
            <a:ext cx="995083" cy="6656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grpSp>
        <p:nvGrpSpPr>
          <p:cNvPr id="5" name="Group 4">
            <a:extLst>
              <a:ext uri="{FF2B5EF4-FFF2-40B4-BE49-F238E27FC236}">
                <a16:creationId xmlns:a16="http://schemas.microsoft.com/office/drawing/2014/main" id="{CFD075D0-E216-4048-8780-D45EC6656B9D}"/>
              </a:ext>
            </a:extLst>
          </p:cNvPr>
          <p:cNvGrpSpPr/>
          <p:nvPr/>
        </p:nvGrpSpPr>
        <p:grpSpPr>
          <a:xfrm>
            <a:off x="6770786" y="2167873"/>
            <a:ext cx="1474310" cy="1000125"/>
            <a:chOff x="2245055" y="188398"/>
            <a:chExt cx="1965746" cy="1333500"/>
          </a:xfrm>
        </p:grpSpPr>
        <p:sp>
          <p:nvSpPr>
            <p:cNvPr id="6" name="Rectangle 5">
              <a:extLst>
                <a:ext uri="{FF2B5EF4-FFF2-40B4-BE49-F238E27FC236}">
                  <a16:creationId xmlns:a16="http://schemas.microsoft.com/office/drawing/2014/main" id="{C8CDCD12-7D7D-4177-9264-D2A6344DE861}"/>
                </a:ext>
              </a:extLst>
            </p:cNvPr>
            <p:cNvSpPr/>
            <p:nvPr/>
          </p:nvSpPr>
          <p:spPr>
            <a:xfrm>
              <a:off x="2245055" y="188398"/>
              <a:ext cx="1965746" cy="13335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TextBox 6">
              <a:extLst>
                <a:ext uri="{FF2B5EF4-FFF2-40B4-BE49-F238E27FC236}">
                  <a16:creationId xmlns:a16="http://schemas.microsoft.com/office/drawing/2014/main" id="{05D088DC-B5C8-43DC-9A2C-6C722420460F}"/>
                </a:ext>
              </a:extLst>
            </p:cNvPr>
            <p:cNvSpPr txBox="1"/>
            <p:nvPr/>
          </p:nvSpPr>
          <p:spPr>
            <a:xfrm>
              <a:off x="2245055" y="188398"/>
              <a:ext cx="1965746" cy="13335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5723" tIns="65723" rIns="65723" bIns="65723" numCol="1" spcCol="1270" anchor="ctr" anchorCtr="0">
              <a:noAutofit/>
            </a:bodyPr>
            <a:lstStyle/>
            <a:p>
              <a:pPr marL="128588" lvl="1" indent="-128588" defTabSz="600075">
                <a:lnSpc>
                  <a:spcPct val="90000"/>
                </a:lnSpc>
                <a:spcBef>
                  <a:spcPct val="0"/>
                </a:spcBef>
                <a:spcAft>
                  <a:spcPct val="15000"/>
                </a:spcAft>
                <a:buFontTx/>
                <a:buChar char="•"/>
                <a:defRPr/>
              </a:pPr>
              <a:r>
                <a:rPr lang="en-US" sz="2000" dirty="0">
                  <a:solidFill>
                    <a:prstClr val="black">
                      <a:hueOff val="0"/>
                      <a:satOff val="0"/>
                      <a:lumOff val="0"/>
                      <a:alphaOff val="0"/>
                    </a:prstClr>
                  </a:solidFill>
                  <a:latin typeface="Calibri" panose="020F0502020204030204"/>
                </a:rPr>
                <a:t>Is there a similar measure in DEER?</a:t>
              </a:r>
            </a:p>
          </p:txBody>
        </p:sp>
      </p:grpSp>
      <p:sp>
        <p:nvSpPr>
          <p:cNvPr id="8" name="Arrow: Right 7">
            <a:extLst>
              <a:ext uri="{FF2B5EF4-FFF2-40B4-BE49-F238E27FC236}">
                <a16:creationId xmlns:a16="http://schemas.microsoft.com/office/drawing/2014/main" id="{0A685D7C-DAD8-4514-8780-BDECD4A15216}"/>
              </a:ext>
            </a:extLst>
          </p:cNvPr>
          <p:cNvSpPr/>
          <p:nvPr/>
        </p:nvSpPr>
        <p:spPr>
          <a:xfrm>
            <a:off x="6553201" y="3665082"/>
            <a:ext cx="995083" cy="6656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grpSp>
        <p:nvGrpSpPr>
          <p:cNvPr id="9" name="Group 8">
            <a:extLst>
              <a:ext uri="{FF2B5EF4-FFF2-40B4-BE49-F238E27FC236}">
                <a16:creationId xmlns:a16="http://schemas.microsoft.com/office/drawing/2014/main" id="{0154726B-32DD-4F4E-BAB2-B1D6BB81969D}"/>
              </a:ext>
            </a:extLst>
          </p:cNvPr>
          <p:cNvGrpSpPr/>
          <p:nvPr/>
        </p:nvGrpSpPr>
        <p:grpSpPr>
          <a:xfrm>
            <a:off x="7909197" y="3548052"/>
            <a:ext cx="1474310" cy="1000125"/>
            <a:chOff x="2245055" y="188398"/>
            <a:chExt cx="1965746" cy="1333500"/>
          </a:xfrm>
        </p:grpSpPr>
        <p:sp>
          <p:nvSpPr>
            <p:cNvPr id="10" name="Rectangle 9">
              <a:extLst>
                <a:ext uri="{FF2B5EF4-FFF2-40B4-BE49-F238E27FC236}">
                  <a16:creationId xmlns:a16="http://schemas.microsoft.com/office/drawing/2014/main" id="{2BBF87A9-390D-462A-BC65-0BC039591C69}"/>
                </a:ext>
              </a:extLst>
            </p:cNvPr>
            <p:cNvSpPr/>
            <p:nvPr/>
          </p:nvSpPr>
          <p:spPr>
            <a:xfrm>
              <a:off x="2245055" y="188398"/>
              <a:ext cx="1965746" cy="13335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TextBox 10">
              <a:extLst>
                <a:ext uri="{FF2B5EF4-FFF2-40B4-BE49-F238E27FC236}">
                  <a16:creationId xmlns:a16="http://schemas.microsoft.com/office/drawing/2014/main" id="{5B50BD2A-6F08-41A3-A480-0AEC3F4B68A9}"/>
                </a:ext>
              </a:extLst>
            </p:cNvPr>
            <p:cNvSpPr txBox="1"/>
            <p:nvPr/>
          </p:nvSpPr>
          <p:spPr>
            <a:xfrm>
              <a:off x="2245055" y="188398"/>
              <a:ext cx="1965746" cy="13335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5723" tIns="65723" rIns="65723" bIns="65723" numCol="1" spcCol="1270" anchor="ctr" anchorCtr="0">
              <a:noAutofit/>
            </a:bodyPr>
            <a:lstStyle/>
            <a:p>
              <a:pPr marL="128588" lvl="1" indent="-128588" defTabSz="600075">
                <a:lnSpc>
                  <a:spcPct val="90000"/>
                </a:lnSpc>
                <a:spcBef>
                  <a:spcPct val="0"/>
                </a:spcBef>
                <a:spcAft>
                  <a:spcPct val="15000"/>
                </a:spcAft>
                <a:buFontTx/>
                <a:buChar char="•"/>
                <a:defRPr/>
              </a:pPr>
              <a:r>
                <a:rPr lang="en-US" sz="2000" dirty="0">
                  <a:solidFill>
                    <a:prstClr val="black">
                      <a:hueOff val="0"/>
                      <a:satOff val="0"/>
                      <a:lumOff val="0"/>
                      <a:alphaOff val="0"/>
                    </a:prstClr>
                  </a:solidFill>
                  <a:latin typeface="Calibri" panose="020F0502020204030204"/>
                </a:rPr>
                <a:t>Is there an existing Non-DEER WP for this measure?</a:t>
              </a:r>
            </a:p>
          </p:txBody>
        </p:sp>
      </p:grpSp>
      <p:sp>
        <p:nvSpPr>
          <p:cNvPr id="13" name="Arrow: Right 12">
            <a:extLst>
              <a:ext uri="{FF2B5EF4-FFF2-40B4-BE49-F238E27FC236}">
                <a16:creationId xmlns:a16="http://schemas.microsoft.com/office/drawing/2014/main" id="{B37FB20F-A21D-4307-9E34-568C673032AF}"/>
              </a:ext>
            </a:extLst>
          </p:cNvPr>
          <p:cNvSpPr/>
          <p:nvPr/>
        </p:nvSpPr>
        <p:spPr>
          <a:xfrm>
            <a:off x="7821793" y="5038281"/>
            <a:ext cx="995083" cy="6656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grpSp>
        <p:nvGrpSpPr>
          <p:cNvPr id="14" name="Group 13">
            <a:extLst>
              <a:ext uri="{FF2B5EF4-FFF2-40B4-BE49-F238E27FC236}">
                <a16:creationId xmlns:a16="http://schemas.microsoft.com/office/drawing/2014/main" id="{F3FE9293-CFDD-49ED-B0BB-394A59FD226A}"/>
              </a:ext>
            </a:extLst>
          </p:cNvPr>
          <p:cNvGrpSpPr/>
          <p:nvPr/>
        </p:nvGrpSpPr>
        <p:grpSpPr>
          <a:xfrm>
            <a:off x="9177788" y="4921251"/>
            <a:ext cx="1474310" cy="1000125"/>
            <a:chOff x="2245055" y="188398"/>
            <a:chExt cx="1965746" cy="1333500"/>
          </a:xfrm>
        </p:grpSpPr>
        <p:sp>
          <p:nvSpPr>
            <p:cNvPr id="15" name="Rectangle 14">
              <a:extLst>
                <a:ext uri="{FF2B5EF4-FFF2-40B4-BE49-F238E27FC236}">
                  <a16:creationId xmlns:a16="http://schemas.microsoft.com/office/drawing/2014/main" id="{0CB95510-1067-4CD0-A497-F803334D5CF2}"/>
                </a:ext>
              </a:extLst>
            </p:cNvPr>
            <p:cNvSpPr/>
            <p:nvPr/>
          </p:nvSpPr>
          <p:spPr>
            <a:xfrm>
              <a:off x="2245055" y="188398"/>
              <a:ext cx="1965746" cy="13335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TextBox 15">
              <a:extLst>
                <a:ext uri="{FF2B5EF4-FFF2-40B4-BE49-F238E27FC236}">
                  <a16:creationId xmlns:a16="http://schemas.microsoft.com/office/drawing/2014/main" id="{41FB6F35-DCB5-4091-ADB6-B4B2449BFFB9}"/>
                </a:ext>
              </a:extLst>
            </p:cNvPr>
            <p:cNvSpPr txBox="1"/>
            <p:nvPr/>
          </p:nvSpPr>
          <p:spPr>
            <a:xfrm>
              <a:off x="2245055" y="188398"/>
              <a:ext cx="1965746" cy="13335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5723" tIns="65723" rIns="65723" bIns="65723" numCol="1" spcCol="1270" anchor="ctr" anchorCtr="0">
              <a:noAutofit/>
            </a:bodyPr>
            <a:lstStyle/>
            <a:p>
              <a:pPr marL="128588" lvl="1" indent="-128588" defTabSz="600075">
                <a:lnSpc>
                  <a:spcPct val="90000"/>
                </a:lnSpc>
                <a:spcBef>
                  <a:spcPct val="0"/>
                </a:spcBef>
                <a:spcAft>
                  <a:spcPct val="15000"/>
                </a:spcAft>
                <a:buFontTx/>
                <a:buChar char="•"/>
                <a:defRPr/>
              </a:pPr>
              <a:r>
                <a:rPr lang="en-US" sz="2000" dirty="0">
                  <a:solidFill>
                    <a:prstClr val="black">
                      <a:hueOff val="0"/>
                      <a:satOff val="0"/>
                      <a:lumOff val="0"/>
                      <a:alphaOff val="0"/>
                    </a:prstClr>
                  </a:solidFill>
                  <a:latin typeface="Calibri" panose="020F0502020204030204"/>
                </a:rPr>
                <a:t>Is it creating a new WP or modifying an existing WP?</a:t>
              </a:r>
            </a:p>
          </p:txBody>
        </p:sp>
      </p:grpSp>
      <p:pic>
        <p:nvPicPr>
          <p:cNvPr id="18" name="Picture 17">
            <a:extLst>
              <a:ext uri="{FF2B5EF4-FFF2-40B4-BE49-F238E27FC236}">
                <a16:creationId xmlns:a16="http://schemas.microsoft.com/office/drawing/2014/main" id="{DDC3E344-F5CF-4DEA-9F3C-F4D64830C7A8}"/>
              </a:ext>
            </a:extLst>
          </p:cNvPr>
          <p:cNvPicPr>
            <a:picLocks/>
          </p:cNvPicPr>
          <p:nvPr/>
        </p:nvPicPr>
        <p:blipFill>
          <a:blip r:embed="rId7"/>
          <a:stretch>
            <a:fillRect/>
          </a:stretch>
        </p:blipFill>
        <p:spPr>
          <a:xfrm>
            <a:off x="2065020" y="6400800"/>
            <a:ext cx="1195596" cy="457200"/>
          </a:xfrm>
          <a:prstGeom prst="rect">
            <a:avLst/>
          </a:prstGeom>
        </p:spPr>
      </p:pic>
      <p:sp>
        <p:nvSpPr>
          <p:cNvPr id="19" name="Rectangle 18">
            <a:extLst>
              <a:ext uri="{FF2B5EF4-FFF2-40B4-BE49-F238E27FC236}">
                <a16:creationId xmlns:a16="http://schemas.microsoft.com/office/drawing/2014/main" id="{92DE63FD-08D2-46C0-81BD-668E1A7BC841}"/>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168632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D94F2-7324-4974-90AE-004782D963CD}"/>
              </a:ext>
            </a:extLst>
          </p:cNvPr>
          <p:cNvSpPr>
            <a:spLocks noGrp="1"/>
          </p:cNvSpPr>
          <p:nvPr>
            <p:ph type="title"/>
          </p:nvPr>
        </p:nvSpPr>
        <p:spPr/>
        <p:txBody>
          <a:bodyPr/>
          <a:lstStyle/>
          <a:p>
            <a:r>
              <a:rPr lang="en-US" b="1" dirty="0">
                <a:solidFill>
                  <a:srgbClr val="00B0F0"/>
                </a:solidFill>
              </a:rPr>
              <a:t>1. What is DEER?</a:t>
            </a:r>
          </a:p>
        </p:txBody>
      </p:sp>
      <p:sp>
        <p:nvSpPr>
          <p:cNvPr id="3" name="Content Placeholder 2">
            <a:extLst>
              <a:ext uri="{FF2B5EF4-FFF2-40B4-BE49-F238E27FC236}">
                <a16:creationId xmlns:a16="http://schemas.microsoft.com/office/drawing/2014/main" id="{FC31B4FC-AB0B-457C-AF69-0A20C6E393C1}"/>
              </a:ext>
            </a:extLst>
          </p:cNvPr>
          <p:cNvSpPr>
            <a:spLocks noGrp="1"/>
          </p:cNvSpPr>
          <p:nvPr>
            <p:ph idx="1"/>
          </p:nvPr>
        </p:nvSpPr>
        <p:spPr/>
        <p:txBody>
          <a:bodyPr/>
          <a:lstStyle/>
          <a:p>
            <a:r>
              <a:rPr lang="en-US" dirty="0"/>
              <a:t>DEER – Database for Energy Efficiency Resources</a:t>
            </a:r>
          </a:p>
          <a:p>
            <a:pPr marL="0" indent="0">
              <a:buNone/>
            </a:pPr>
            <a:endParaRPr lang="en-US" dirty="0"/>
          </a:p>
          <a:p>
            <a:pPr lvl="1"/>
            <a:r>
              <a:rPr lang="en-US" dirty="0"/>
              <a:t>Administered and Maintained by the CPUC</a:t>
            </a:r>
          </a:p>
          <a:p>
            <a:pPr lvl="1"/>
            <a:r>
              <a:rPr lang="en-US" dirty="0"/>
              <a:t>Provides estimates of energy savings potential for typical energy efficiency measures commonly installed in the marketplace</a:t>
            </a:r>
          </a:p>
          <a:p>
            <a:pPr lvl="1"/>
            <a:r>
              <a:rPr lang="en-US" dirty="0"/>
              <a:t>URL: </a:t>
            </a:r>
            <a:r>
              <a:rPr lang="en-US" dirty="0">
                <a:hlinkClick r:id="rId2"/>
              </a:rPr>
              <a:t>http://deeresources.com/</a:t>
            </a:r>
            <a:endParaRPr lang="en-US" dirty="0"/>
          </a:p>
          <a:p>
            <a:pPr lvl="1"/>
            <a:endParaRPr lang="en-US" dirty="0"/>
          </a:p>
        </p:txBody>
      </p:sp>
      <p:pic>
        <p:nvPicPr>
          <p:cNvPr id="4" name="Picture 3">
            <a:extLst>
              <a:ext uri="{FF2B5EF4-FFF2-40B4-BE49-F238E27FC236}">
                <a16:creationId xmlns:a16="http://schemas.microsoft.com/office/drawing/2014/main" id="{3962F477-2B7B-426C-A247-87D0B0FA9137}"/>
              </a:ext>
            </a:extLst>
          </p:cNvPr>
          <p:cNvPicPr>
            <a:picLocks noChangeAspect="1"/>
          </p:cNvPicPr>
          <p:nvPr/>
        </p:nvPicPr>
        <p:blipFill>
          <a:blip r:embed="rId3"/>
          <a:stretch>
            <a:fillRect/>
          </a:stretch>
        </p:blipFill>
        <p:spPr>
          <a:xfrm>
            <a:off x="8366984" y="457200"/>
            <a:ext cx="3021806" cy="828675"/>
          </a:xfrm>
          <a:prstGeom prst="rect">
            <a:avLst/>
          </a:prstGeom>
        </p:spPr>
      </p:pic>
      <p:pic>
        <p:nvPicPr>
          <p:cNvPr id="6" name="Picture 5">
            <a:extLst>
              <a:ext uri="{FF2B5EF4-FFF2-40B4-BE49-F238E27FC236}">
                <a16:creationId xmlns:a16="http://schemas.microsoft.com/office/drawing/2014/main" id="{E80CB5E0-BF73-4690-B0FE-897F858237F9}"/>
              </a:ext>
            </a:extLst>
          </p:cNvPr>
          <p:cNvPicPr>
            <a:picLocks/>
          </p:cNvPicPr>
          <p:nvPr/>
        </p:nvPicPr>
        <p:blipFill>
          <a:blip r:embed="rId4"/>
          <a:stretch>
            <a:fillRect/>
          </a:stretch>
        </p:blipFill>
        <p:spPr>
          <a:xfrm>
            <a:off x="2065020" y="6400800"/>
            <a:ext cx="1195596" cy="457200"/>
          </a:xfrm>
          <a:prstGeom prst="rect">
            <a:avLst/>
          </a:prstGeom>
        </p:spPr>
      </p:pic>
      <p:sp>
        <p:nvSpPr>
          <p:cNvPr id="7" name="Rectangle 6">
            <a:extLst>
              <a:ext uri="{FF2B5EF4-FFF2-40B4-BE49-F238E27FC236}">
                <a16:creationId xmlns:a16="http://schemas.microsoft.com/office/drawing/2014/main" id="{BE986776-52F7-4F5C-A8F4-FB1B85C23D98}"/>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406449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D94F2-7324-4974-90AE-004782D963CD}"/>
              </a:ext>
            </a:extLst>
          </p:cNvPr>
          <p:cNvSpPr>
            <a:spLocks noGrp="1"/>
          </p:cNvSpPr>
          <p:nvPr>
            <p:ph type="title"/>
          </p:nvPr>
        </p:nvSpPr>
        <p:spPr/>
        <p:txBody>
          <a:bodyPr/>
          <a:lstStyle/>
          <a:p>
            <a:r>
              <a:rPr lang="en-US" b="1" dirty="0">
                <a:solidFill>
                  <a:srgbClr val="00B0F0"/>
                </a:solidFill>
              </a:rPr>
              <a:t>1. What is DEER?</a:t>
            </a:r>
          </a:p>
        </p:txBody>
      </p:sp>
      <p:sp>
        <p:nvSpPr>
          <p:cNvPr id="3" name="Content Placeholder 2">
            <a:extLst>
              <a:ext uri="{FF2B5EF4-FFF2-40B4-BE49-F238E27FC236}">
                <a16:creationId xmlns:a16="http://schemas.microsoft.com/office/drawing/2014/main" id="{FC31B4FC-AB0B-457C-AF69-0A20C6E393C1}"/>
              </a:ext>
            </a:extLst>
          </p:cNvPr>
          <p:cNvSpPr>
            <a:spLocks noGrp="1"/>
          </p:cNvSpPr>
          <p:nvPr>
            <p:ph idx="1"/>
          </p:nvPr>
        </p:nvSpPr>
        <p:spPr/>
        <p:txBody>
          <a:bodyPr/>
          <a:lstStyle/>
          <a:p>
            <a:r>
              <a:rPr lang="en-US" dirty="0"/>
              <a:t>DEER – Database for Energy Efficiency Resources</a:t>
            </a:r>
          </a:p>
          <a:p>
            <a:pPr marL="0" indent="0">
              <a:buNone/>
            </a:pPr>
            <a:endParaRPr lang="en-US" dirty="0"/>
          </a:p>
          <a:p>
            <a:pPr lvl="1"/>
            <a:r>
              <a:rPr lang="en-US" dirty="0"/>
              <a:t>URL: </a:t>
            </a:r>
            <a:r>
              <a:rPr lang="en-US" dirty="0">
                <a:hlinkClick r:id="rId2"/>
              </a:rPr>
              <a:t>http://deeresources.com/</a:t>
            </a:r>
            <a:endParaRPr lang="en-US" dirty="0"/>
          </a:p>
          <a:p>
            <a:pPr lvl="1"/>
            <a:r>
              <a:rPr lang="en-US" dirty="0"/>
              <a:t>DEER prototypes, underlying workbooks and calculators used with MAS Control system for core set of deemed/prescriptive measures</a:t>
            </a:r>
          </a:p>
          <a:p>
            <a:pPr lvl="1"/>
            <a:r>
              <a:rPr lang="en-US" dirty="0" err="1"/>
              <a:t>READi</a:t>
            </a:r>
            <a:r>
              <a:rPr lang="en-US" dirty="0"/>
              <a:t> tool provides an interface to DEER</a:t>
            </a:r>
          </a:p>
          <a:p>
            <a:pPr lvl="1"/>
            <a:r>
              <a:rPr lang="en-US" dirty="0"/>
              <a:t>Developed, ran and maintained for the CPUC</a:t>
            </a:r>
          </a:p>
          <a:p>
            <a:pPr lvl="1"/>
            <a:endParaRPr lang="en-US" dirty="0"/>
          </a:p>
          <a:p>
            <a:pPr lvl="1"/>
            <a:endParaRPr lang="en-US" dirty="0"/>
          </a:p>
        </p:txBody>
      </p:sp>
      <p:pic>
        <p:nvPicPr>
          <p:cNvPr id="4" name="Picture 3">
            <a:extLst>
              <a:ext uri="{FF2B5EF4-FFF2-40B4-BE49-F238E27FC236}">
                <a16:creationId xmlns:a16="http://schemas.microsoft.com/office/drawing/2014/main" id="{3962F477-2B7B-426C-A247-87D0B0FA9137}"/>
              </a:ext>
            </a:extLst>
          </p:cNvPr>
          <p:cNvPicPr>
            <a:picLocks noChangeAspect="1"/>
          </p:cNvPicPr>
          <p:nvPr/>
        </p:nvPicPr>
        <p:blipFill>
          <a:blip r:embed="rId3"/>
          <a:stretch>
            <a:fillRect/>
          </a:stretch>
        </p:blipFill>
        <p:spPr>
          <a:xfrm>
            <a:off x="8347848" y="457200"/>
            <a:ext cx="3021806" cy="828675"/>
          </a:xfrm>
          <a:prstGeom prst="rect">
            <a:avLst/>
          </a:prstGeom>
        </p:spPr>
      </p:pic>
      <p:pic>
        <p:nvPicPr>
          <p:cNvPr id="6" name="Picture 5">
            <a:extLst>
              <a:ext uri="{FF2B5EF4-FFF2-40B4-BE49-F238E27FC236}">
                <a16:creationId xmlns:a16="http://schemas.microsoft.com/office/drawing/2014/main" id="{B0032796-CB12-4185-8139-7DE6B4FAC0F1}"/>
              </a:ext>
            </a:extLst>
          </p:cNvPr>
          <p:cNvPicPr>
            <a:picLocks/>
          </p:cNvPicPr>
          <p:nvPr/>
        </p:nvPicPr>
        <p:blipFill>
          <a:blip r:embed="rId4"/>
          <a:stretch>
            <a:fillRect/>
          </a:stretch>
        </p:blipFill>
        <p:spPr>
          <a:xfrm>
            <a:off x="2065020" y="6400800"/>
            <a:ext cx="1195596" cy="457200"/>
          </a:xfrm>
          <a:prstGeom prst="rect">
            <a:avLst/>
          </a:prstGeom>
        </p:spPr>
      </p:pic>
      <p:sp>
        <p:nvSpPr>
          <p:cNvPr id="7" name="Rectangle 6">
            <a:extLst>
              <a:ext uri="{FF2B5EF4-FFF2-40B4-BE49-F238E27FC236}">
                <a16:creationId xmlns:a16="http://schemas.microsoft.com/office/drawing/2014/main" id="{AE3C58B6-488A-4633-A317-96C404D31304}"/>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41525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D94F2-7324-4974-90AE-004782D963CD}"/>
              </a:ext>
            </a:extLst>
          </p:cNvPr>
          <p:cNvSpPr>
            <a:spLocks noGrp="1"/>
          </p:cNvSpPr>
          <p:nvPr>
            <p:ph type="title"/>
          </p:nvPr>
        </p:nvSpPr>
        <p:spPr/>
        <p:txBody>
          <a:bodyPr>
            <a:normAutofit/>
          </a:bodyPr>
          <a:lstStyle/>
          <a:p>
            <a:r>
              <a:rPr lang="en-US" b="1" dirty="0">
                <a:solidFill>
                  <a:srgbClr val="00B0F0"/>
                </a:solidFill>
              </a:rPr>
              <a:t>1. Where to Find DEER References?</a:t>
            </a:r>
          </a:p>
        </p:txBody>
      </p:sp>
      <p:sp>
        <p:nvSpPr>
          <p:cNvPr id="3" name="Content Placeholder 2">
            <a:extLst>
              <a:ext uri="{FF2B5EF4-FFF2-40B4-BE49-F238E27FC236}">
                <a16:creationId xmlns:a16="http://schemas.microsoft.com/office/drawing/2014/main" id="{FC31B4FC-AB0B-457C-AF69-0A20C6E393C1}"/>
              </a:ext>
            </a:extLst>
          </p:cNvPr>
          <p:cNvSpPr>
            <a:spLocks noGrp="1"/>
          </p:cNvSpPr>
          <p:nvPr>
            <p:ph idx="1"/>
          </p:nvPr>
        </p:nvSpPr>
        <p:spPr>
          <a:xfrm>
            <a:off x="674013" y="1320368"/>
            <a:ext cx="8592801" cy="3263504"/>
          </a:xfrm>
        </p:spPr>
        <p:txBody>
          <a:bodyPr/>
          <a:lstStyle/>
          <a:p>
            <a:pPr marL="0" indent="0">
              <a:buNone/>
            </a:pPr>
            <a:r>
              <a:rPr lang="en-US" sz="2600" dirty="0"/>
              <a:t>URL: </a:t>
            </a:r>
            <a:r>
              <a:rPr lang="en-US" sz="2600" dirty="0">
                <a:hlinkClick r:id="rId2"/>
              </a:rPr>
              <a:t>http://deeresources.com/index.php/deer-versions/readi</a:t>
            </a:r>
            <a:endParaRPr lang="en-US" sz="2600" dirty="0"/>
          </a:p>
          <a:p>
            <a:pPr marL="0" indent="0">
              <a:buNone/>
            </a:pPr>
            <a:endParaRPr lang="en-US" dirty="0"/>
          </a:p>
          <a:p>
            <a:pPr marL="0" indent="0">
              <a:buNone/>
            </a:pPr>
            <a:endParaRPr lang="en-US" dirty="0"/>
          </a:p>
          <a:p>
            <a:pPr marL="342900" lvl="1" indent="0">
              <a:buNone/>
            </a:pPr>
            <a:endParaRPr lang="en-US" dirty="0"/>
          </a:p>
          <a:p>
            <a:pPr lvl="1"/>
            <a:endParaRPr lang="en-US" dirty="0"/>
          </a:p>
        </p:txBody>
      </p:sp>
      <p:pic>
        <p:nvPicPr>
          <p:cNvPr id="5" name="Picture 4">
            <a:extLst>
              <a:ext uri="{FF2B5EF4-FFF2-40B4-BE49-F238E27FC236}">
                <a16:creationId xmlns:a16="http://schemas.microsoft.com/office/drawing/2014/main" id="{8CBABDC7-16F6-4913-AD33-49458A0B819C}"/>
              </a:ext>
            </a:extLst>
          </p:cNvPr>
          <p:cNvPicPr>
            <a:picLocks noChangeAspect="1"/>
          </p:cNvPicPr>
          <p:nvPr/>
        </p:nvPicPr>
        <p:blipFill>
          <a:blip r:embed="rId3"/>
          <a:stretch>
            <a:fillRect/>
          </a:stretch>
        </p:blipFill>
        <p:spPr>
          <a:xfrm>
            <a:off x="180052" y="2952120"/>
            <a:ext cx="3262195" cy="2871620"/>
          </a:xfrm>
          <a:prstGeom prst="rect">
            <a:avLst/>
          </a:prstGeom>
        </p:spPr>
      </p:pic>
      <p:pic>
        <p:nvPicPr>
          <p:cNvPr id="6" name="Picture 5">
            <a:extLst>
              <a:ext uri="{FF2B5EF4-FFF2-40B4-BE49-F238E27FC236}">
                <a16:creationId xmlns:a16="http://schemas.microsoft.com/office/drawing/2014/main" id="{5245B133-A8DC-4289-9DE6-15BC749B1780}"/>
              </a:ext>
            </a:extLst>
          </p:cNvPr>
          <p:cNvPicPr>
            <a:picLocks noChangeAspect="1"/>
          </p:cNvPicPr>
          <p:nvPr/>
        </p:nvPicPr>
        <p:blipFill>
          <a:blip r:embed="rId4"/>
          <a:stretch>
            <a:fillRect/>
          </a:stretch>
        </p:blipFill>
        <p:spPr>
          <a:xfrm>
            <a:off x="609600" y="1995925"/>
            <a:ext cx="5934352" cy="974091"/>
          </a:xfrm>
          <a:prstGeom prst="rect">
            <a:avLst/>
          </a:prstGeom>
        </p:spPr>
      </p:pic>
      <p:pic>
        <p:nvPicPr>
          <p:cNvPr id="8" name="Picture 7">
            <a:extLst>
              <a:ext uri="{FF2B5EF4-FFF2-40B4-BE49-F238E27FC236}">
                <a16:creationId xmlns:a16="http://schemas.microsoft.com/office/drawing/2014/main" id="{254B0CC7-B600-41EA-9F0B-0FD03BA93747}"/>
              </a:ext>
            </a:extLst>
          </p:cNvPr>
          <p:cNvPicPr>
            <a:picLocks noChangeAspect="1"/>
          </p:cNvPicPr>
          <p:nvPr/>
        </p:nvPicPr>
        <p:blipFill>
          <a:blip r:embed="rId5"/>
          <a:stretch>
            <a:fillRect/>
          </a:stretch>
        </p:blipFill>
        <p:spPr>
          <a:xfrm>
            <a:off x="9696362" y="1265395"/>
            <a:ext cx="2116475" cy="4822497"/>
          </a:xfrm>
          <a:prstGeom prst="rect">
            <a:avLst/>
          </a:prstGeom>
        </p:spPr>
      </p:pic>
      <p:pic>
        <p:nvPicPr>
          <p:cNvPr id="9" name="Picture 8">
            <a:extLst>
              <a:ext uri="{FF2B5EF4-FFF2-40B4-BE49-F238E27FC236}">
                <a16:creationId xmlns:a16="http://schemas.microsoft.com/office/drawing/2014/main" id="{0D22D088-4485-446E-8499-61CDF4C95F03}"/>
              </a:ext>
            </a:extLst>
          </p:cNvPr>
          <p:cNvPicPr>
            <a:picLocks noChangeAspect="1"/>
          </p:cNvPicPr>
          <p:nvPr/>
        </p:nvPicPr>
        <p:blipFill>
          <a:blip r:embed="rId6"/>
          <a:stretch>
            <a:fillRect/>
          </a:stretch>
        </p:blipFill>
        <p:spPr>
          <a:xfrm>
            <a:off x="7686165" y="1995925"/>
            <a:ext cx="1795424" cy="4134201"/>
          </a:xfrm>
          <a:prstGeom prst="rect">
            <a:avLst/>
          </a:prstGeom>
        </p:spPr>
      </p:pic>
      <p:pic>
        <p:nvPicPr>
          <p:cNvPr id="11" name="Picture 10">
            <a:extLst>
              <a:ext uri="{FF2B5EF4-FFF2-40B4-BE49-F238E27FC236}">
                <a16:creationId xmlns:a16="http://schemas.microsoft.com/office/drawing/2014/main" id="{9ABE531A-D4D7-4320-9D0D-206853928AAF}"/>
              </a:ext>
            </a:extLst>
          </p:cNvPr>
          <p:cNvPicPr>
            <a:picLocks noChangeAspect="1"/>
          </p:cNvPicPr>
          <p:nvPr/>
        </p:nvPicPr>
        <p:blipFill>
          <a:blip r:embed="rId7"/>
          <a:stretch>
            <a:fillRect/>
          </a:stretch>
        </p:blipFill>
        <p:spPr>
          <a:xfrm>
            <a:off x="3506661" y="3287074"/>
            <a:ext cx="4147298" cy="2034708"/>
          </a:xfrm>
          <a:prstGeom prst="rect">
            <a:avLst/>
          </a:prstGeom>
        </p:spPr>
      </p:pic>
      <p:pic>
        <p:nvPicPr>
          <p:cNvPr id="12" name="Picture 11">
            <a:extLst>
              <a:ext uri="{FF2B5EF4-FFF2-40B4-BE49-F238E27FC236}">
                <a16:creationId xmlns:a16="http://schemas.microsoft.com/office/drawing/2014/main" id="{9D30D8C0-8E51-4092-AC92-579DBDC2CB0E}"/>
              </a:ext>
            </a:extLst>
          </p:cNvPr>
          <p:cNvPicPr>
            <a:picLocks/>
          </p:cNvPicPr>
          <p:nvPr/>
        </p:nvPicPr>
        <p:blipFill>
          <a:blip r:embed="rId8"/>
          <a:stretch>
            <a:fillRect/>
          </a:stretch>
        </p:blipFill>
        <p:spPr>
          <a:xfrm>
            <a:off x="2065020" y="6400800"/>
            <a:ext cx="1195596" cy="457200"/>
          </a:xfrm>
          <a:prstGeom prst="rect">
            <a:avLst/>
          </a:prstGeom>
        </p:spPr>
      </p:pic>
      <p:sp>
        <p:nvSpPr>
          <p:cNvPr id="13" name="Rectangle 12">
            <a:extLst>
              <a:ext uri="{FF2B5EF4-FFF2-40B4-BE49-F238E27FC236}">
                <a16:creationId xmlns:a16="http://schemas.microsoft.com/office/drawing/2014/main" id="{4E022988-2C72-4E71-BD23-2A40E38B1251}"/>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76612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D94F2-7324-4974-90AE-004782D963CD}"/>
              </a:ext>
            </a:extLst>
          </p:cNvPr>
          <p:cNvSpPr>
            <a:spLocks noGrp="1"/>
          </p:cNvSpPr>
          <p:nvPr>
            <p:ph type="title"/>
          </p:nvPr>
        </p:nvSpPr>
        <p:spPr/>
        <p:txBody>
          <a:bodyPr>
            <a:normAutofit/>
          </a:bodyPr>
          <a:lstStyle/>
          <a:p>
            <a:r>
              <a:rPr lang="en-US" b="1" dirty="0">
                <a:solidFill>
                  <a:srgbClr val="00B0F0"/>
                </a:solidFill>
              </a:rPr>
              <a:t>1. Questions About DEER and </a:t>
            </a:r>
            <a:r>
              <a:rPr lang="en-US" b="1" dirty="0" err="1">
                <a:solidFill>
                  <a:srgbClr val="00B0F0"/>
                </a:solidFill>
              </a:rPr>
              <a:t>REAdi</a:t>
            </a:r>
            <a:r>
              <a:rPr lang="en-US" b="1" dirty="0">
                <a:solidFill>
                  <a:srgbClr val="00B0F0"/>
                </a:solidFill>
              </a:rPr>
              <a:t>?</a:t>
            </a:r>
          </a:p>
        </p:txBody>
      </p:sp>
      <p:sp>
        <p:nvSpPr>
          <p:cNvPr id="3" name="Content Placeholder 2">
            <a:extLst>
              <a:ext uri="{FF2B5EF4-FFF2-40B4-BE49-F238E27FC236}">
                <a16:creationId xmlns:a16="http://schemas.microsoft.com/office/drawing/2014/main" id="{FC31B4FC-AB0B-457C-AF69-0A20C6E393C1}"/>
              </a:ext>
            </a:extLst>
          </p:cNvPr>
          <p:cNvSpPr>
            <a:spLocks noGrp="1"/>
          </p:cNvSpPr>
          <p:nvPr>
            <p:ph idx="1"/>
          </p:nvPr>
        </p:nvSpPr>
        <p:spPr>
          <a:xfrm>
            <a:off x="1694423" y="2026444"/>
            <a:ext cx="8516377" cy="3263504"/>
          </a:xfrm>
        </p:spPr>
        <p:txBody>
          <a:bodyPr/>
          <a:lstStyle/>
          <a:p>
            <a:pPr marL="0" indent="0">
              <a:buNone/>
            </a:pPr>
            <a:r>
              <a:rPr lang="en-US" sz="2600" dirty="0"/>
              <a:t>URL: </a:t>
            </a:r>
            <a:r>
              <a:rPr lang="en-US" sz="2600" dirty="0">
                <a:hlinkClick r:id="rId2"/>
              </a:rPr>
              <a:t>http://deeresources.com/index.php/deer-versions/readi</a:t>
            </a:r>
            <a:endParaRPr lang="en-US" sz="2600" dirty="0"/>
          </a:p>
          <a:p>
            <a:pPr marL="0" indent="0">
              <a:buNone/>
            </a:pPr>
            <a:endParaRPr lang="en-US" dirty="0"/>
          </a:p>
          <a:p>
            <a:pPr marL="0" indent="0">
              <a:buNone/>
            </a:pPr>
            <a:endParaRPr lang="en-US" dirty="0"/>
          </a:p>
          <a:p>
            <a:pPr marL="342900" lvl="1" indent="0">
              <a:buNone/>
            </a:pPr>
            <a:endParaRPr lang="en-US" dirty="0"/>
          </a:p>
          <a:p>
            <a:pPr lvl="1"/>
            <a:endParaRPr lang="en-US" dirty="0"/>
          </a:p>
        </p:txBody>
      </p:sp>
      <p:pic>
        <p:nvPicPr>
          <p:cNvPr id="4" name="Picture 3">
            <a:extLst>
              <a:ext uri="{FF2B5EF4-FFF2-40B4-BE49-F238E27FC236}">
                <a16:creationId xmlns:a16="http://schemas.microsoft.com/office/drawing/2014/main" id="{2AA1F001-A217-4BD4-8417-D60CE3BE80DA}"/>
              </a:ext>
            </a:extLst>
          </p:cNvPr>
          <p:cNvPicPr>
            <a:picLocks noChangeAspect="1"/>
          </p:cNvPicPr>
          <p:nvPr/>
        </p:nvPicPr>
        <p:blipFill>
          <a:blip r:embed="rId3"/>
          <a:stretch>
            <a:fillRect/>
          </a:stretch>
        </p:blipFill>
        <p:spPr>
          <a:xfrm>
            <a:off x="1584157" y="2993969"/>
            <a:ext cx="8881313" cy="1774334"/>
          </a:xfrm>
          <a:prstGeom prst="rect">
            <a:avLst/>
          </a:prstGeom>
        </p:spPr>
      </p:pic>
      <p:cxnSp>
        <p:nvCxnSpPr>
          <p:cNvPr id="10" name="Straight Arrow Connector 9">
            <a:extLst>
              <a:ext uri="{FF2B5EF4-FFF2-40B4-BE49-F238E27FC236}">
                <a16:creationId xmlns:a16="http://schemas.microsoft.com/office/drawing/2014/main" id="{D9A09C3B-96AC-48BE-A297-96D70EB02D41}"/>
              </a:ext>
            </a:extLst>
          </p:cNvPr>
          <p:cNvCxnSpPr/>
          <p:nvPr/>
        </p:nvCxnSpPr>
        <p:spPr>
          <a:xfrm flipV="1">
            <a:off x="4707001" y="4817480"/>
            <a:ext cx="2635624" cy="1203512"/>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E49496B-5CD5-4730-960D-1F2F1645FFCA}"/>
              </a:ext>
            </a:extLst>
          </p:cNvPr>
          <p:cNvPicPr>
            <a:picLocks/>
          </p:cNvPicPr>
          <p:nvPr/>
        </p:nvPicPr>
        <p:blipFill>
          <a:blip r:embed="rId4"/>
          <a:stretch>
            <a:fillRect/>
          </a:stretch>
        </p:blipFill>
        <p:spPr>
          <a:xfrm>
            <a:off x="2065020" y="6400800"/>
            <a:ext cx="1195596" cy="457200"/>
          </a:xfrm>
          <a:prstGeom prst="rect">
            <a:avLst/>
          </a:prstGeom>
        </p:spPr>
      </p:pic>
      <p:sp>
        <p:nvSpPr>
          <p:cNvPr id="8" name="Rectangle 7">
            <a:extLst>
              <a:ext uri="{FF2B5EF4-FFF2-40B4-BE49-F238E27FC236}">
                <a16:creationId xmlns:a16="http://schemas.microsoft.com/office/drawing/2014/main" id="{5DE9F198-8F9F-468A-B2DD-D9932BE2900C}"/>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353187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35DB7-CCD3-4E84-967A-25DD4BF56FBD}"/>
              </a:ext>
            </a:extLst>
          </p:cNvPr>
          <p:cNvSpPr>
            <a:spLocks noGrp="1"/>
          </p:cNvSpPr>
          <p:nvPr>
            <p:ph type="title"/>
          </p:nvPr>
        </p:nvSpPr>
        <p:spPr/>
        <p:txBody>
          <a:bodyPr>
            <a:normAutofit/>
          </a:bodyPr>
          <a:lstStyle/>
          <a:p>
            <a:r>
              <a:rPr lang="en-US" b="1" dirty="0">
                <a:solidFill>
                  <a:srgbClr val="00B0F0"/>
                </a:solidFill>
              </a:rPr>
              <a:t>2. What is an Existing Non-DEER WP</a:t>
            </a:r>
          </a:p>
        </p:txBody>
      </p:sp>
      <p:sp>
        <p:nvSpPr>
          <p:cNvPr id="3" name="Content Placeholder 2">
            <a:extLst>
              <a:ext uri="{FF2B5EF4-FFF2-40B4-BE49-F238E27FC236}">
                <a16:creationId xmlns:a16="http://schemas.microsoft.com/office/drawing/2014/main" id="{DB8F4804-C1F2-4F64-AACB-C30922381919}"/>
              </a:ext>
            </a:extLst>
          </p:cNvPr>
          <p:cNvSpPr>
            <a:spLocks noGrp="1"/>
          </p:cNvSpPr>
          <p:nvPr>
            <p:ph idx="1"/>
          </p:nvPr>
        </p:nvSpPr>
        <p:spPr>
          <a:xfrm>
            <a:off x="1689744" y="1403150"/>
            <a:ext cx="7886700" cy="3263504"/>
          </a:xfrm>
        </p:spPr>
        <p:txBody>
          <a:bodyPr>
            <a:normAutofit fontScale="77500" lnSpcReduction="20000"/>
          </a:bodyPr>
          <a:lstStyle/>
          <a:p>
            <a:r>
              <a:rPr lang="en-US" dirty="0"/>
              <a:t>Documentation prepared to substantiate the </a:t>
            </a:r>
          </a:p>
          <a:p>
            <a:pPr lvl="1"/>
            <a:r>
              <a:rPr lang="en-US" dirty="0"/>
              <a:t>Data, methods, and rational used for ex-ante values</a:t>
            </a:r>
          </a:p>
          <a:p>
            <a:r>
              <a:rPr lang="en-US" dirty="0"/>
              <a:t>Ex-Ante Values: </a:t>
            </a:r>
          </a:p>
          <a:p>
            <a:pPr lvl="1"/>
            <a:r>
              <a:rPr lang="en-US" dirty="0"/>
              <a:t>Estimated values used to support energy savings claims before impact evaluation is conducted</a:t>
            </a:r>
          </a:p>
          <a:p>
            <a:r>
              <a:rPr lang="en-US" dirty="0"/>
              <a:t>Non-DEER WPs are generated when </a:t>
            </a:r>
          </a:p>
          <a:p>
            <a:pPr lvl="1"/>
            <a:r>
              <a:rPr lang="en-US" dirty="0"/>
              <a:t>DEER values, assumptions and methods are not available </a:t>
            </a:r>
          </a:p>
          <a:p>
            <a:r>
              <a:rPr lang="en-US" dirty="0"/>
              <a:t>URL: </a:t>
            </a:r>
            <a:r>
              <a:rPr lang="en-US" dirty="0">
                <a:hlinkClick r:id="rId2"/>
              </a:rPr>
              <a:t>http://www.deeresources.net/</a:t>
            </a:r>
            <a:endParaRPr lang="en-US" dirty="0"/>
          </a:p>
        </p:txBody>
      </p:sp>
      <p:pic>
        <p:nvPicPr>
          <p:cNvPr id="8" name="Content Placeholder 4">
            <a:extLst>
              <a:ext uri="{FF2B5EF4-FFF2-40B4-BE49-F238E27FC236}">
                <a16:creationId xmlns:a16="http://schemas.microsoft.com/office/drawing/2014/main" id="{539F353B-6DA6-43B5-8916-2726651223A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446524" y="1056476"/>
            <a:ext cx="1789193" cy="1445901"/>
          </a:xfrm>
          <a:prstGeom prst="rect">
            <a:avLst/>
          </a:prstGeom>
        </p:spPr>
      </p:pic>
      <p:pic>
        <p:nvPicPr>
          <p:cNvPr id="9" name="Picture 8">
            <a:extLst>
              <a:ext uri="{FF2B5EF4-FFF2-40B4-BE49-F238E27FC236}">
                <a16:creationId xmlns:a16="http://schemas.microsoft.com/office/drawing/2014/main" id="{BA516767-CB9B-49E3-8DF8-005080D29DD8}"/>
              </a:ext>
            </a:extLst>
          </p:cNvPr>
          <p:cNvPicPr>
            <a:picLocks noChangeAspect="1"/>
          </p:cNvPicPr>
          <p:nvPr/>
        </p:nvPicPr>
        <p:blipFill>
          <a:blip r:embed="rId5"/>
          <a:stretch>
            <a:fillRect/>
          </a:stretch>
        </p:blipFill>
        <p:spPr>
          <a:xfrm>
            <a:off x="203518" y="4554076"/>
            <a:ext cx="11784964" cy="1677948"/>
          </a:xfrm>
          <a:prstGeom prst="rect">
            <a:avLst/>
          </a:prstGeom>
        </p:spPr>
      </p:pic>
      <p:pic>
        <p:nvPicPr>
          <p:cNvPr id="10" name="Picture 9">
            <a:extLst>
              <a:ext uri="{FF2B5EF4-FFF2-40B4-BE49-F238E27FC236}">
                <a16:creationId xmlns:a16="http://schemas.microsoft.com/office/drawing/2014/main" id="{03F85646-31B9-44C1-AD96-A81063C3246E}"/>
              </a:ext>
            </a:extLst>
          </p:cNvPr>
          <p:cNvPicPr>
            <a:picLocks/>
          </p:cNvPicPr>
          <p:nvPr/>
        </p:nvPicPr>
        <p:blipFill>
          <a:blip r:embed="rId6"/>
          <a:stretch>
            <a:fillRect/>
          </a:stretch>
        </p:blipFill>
        <p:spPr>
          <a:xfrm>
            <a:off x="2065020" y="6400800"/>
            <a:ext cx="1195596" cy="457200"/>
          </a:xfrm>
          <a:prstGeom prst="rect">
            <a:avLst/>
          </a:prstGeom>
        </p:spPr>
      </p:pic>
      <p:sp>
        <p:nvSpPr>
          <p:cNvPr id="11" name="Rectangle 10">
            <a:extLst>
              <a:ext uri="{FF2B5EF4-FFF2-40B4-BE49-F238E27FC236}">
                <a16:creationId xmlns:a16="http://schemas.microsoft.com/office/drawing/2014/main" id="{302768C6-BDF1-4B7F-A2DF-D9496DF8B75B}"/>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2530127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DCCF8-1121-4517-9852-F640B41B7DBE}"/>
              </a:ext>
            </a:extLst>
          </p:cNvPr>
          <p:cNvSpPr>
            <a:spLocks noGrp="1"/>
          </p:cNvSpPr>
          <p:nvPr>
            <p:ph type="ctrTitle"/>
          </p:nvPr>
        </p:nvSpPr>
        <p:spPr>
          <a:xfrm>
            <a:off x="2667000" y="1255016"/>
            <a:ext cx="6858000" cy="2173985"/>
          </a:xfrm>
        </p:spPr>
        <p:txBody>
          <a:bodyPr>
            <a:normAutofit fontScale="90000"/>
          </a:bodyPr>
          <a:lstStyle/>
          <a:p>
            <a:r>
              <a:rPr lang="en-US" sz="5400" dirty="0"/>
              <a:t>Workpaper History and Regulatory Framework</a:t>
            </a:r>
          </a:p>
        </p:txBody>
      </p:sp>
      <p:sp>
        <p:nvSpPr>
          <p:cNvPr id="4" name="Subtitle 2">
            <a:extLst>
              <a:ext uri="{FF2B5EF4-FFF2-40B4-BE49-F238E27FC236}">
                <a16:creationId xmlns:a16="http://schemas.microsoft.com/office/drawing/2014/main" id="{20B959A0-EC37-4A20-8BB5-D8C9904DE024}"/>
              </a:ext>
            </a:extLst>
          </p:cNvPr>
          <p:cNvSpPr>
            <a:spLocks noGrp="1"/>
          </p:cNvSpPr>
          <p:nvPr>
            <p:ph type="subTitle" idx="1"/>
          </p:nvPr>
        </p:nvSpPr>
        <p:spPr>
          <a:xfrm>
            <a:off x="2667000" y="4169140"/>
            <a:ext cx="6858000" cy="1241822"/>
          </a:xfrm>
        </p:spPr>
        <p:txBody>
          <a:bodyPr>
            <a:normAutofit fontScale="85000" lnSpcReduction="10000"/>
          </a:bodyPr>
          <a:lstStyle/>
          <a:p>
            <a:r>
              <a:rPr lang="en-US" sz="3600" dirty="0"/>
              <a:t>Presented by CPUC</a:t>
            </a:r>
          </a:p>
          <a:p>
            <a:r>
              <a:rPr lang="en-US" sz="3600" dirty="0"/>
              <a:t>California Public Utilities Commission</a:t>
            </a:r>
          </a:p>
        </p:txBody>
      </p:sp>
    </p:spTree>
    <p:extLst>
      <p:ext uri="{BB962C8B-B14F-4D97-AF65-F5344CB8AC3E}">
        <p14:creationId xmlns:p14="http://schemas.microsoft.com/office/powerpoint/2010/main" val="200412327"/>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35DB7-CCD3-4E84-967A-25DD4BF56FBD}"/>
              </a:ext>
            </a:extLst>
          </p:cNvPr>
          <p:cNvSpPr>
            <a:spLocks noGrp="1"/>
          </p:cNvSpPr>
          <p:nvPr>
            <p:ph type="title"/>
          </p:nvPr>
        </p:nvSpPr>
        <p:spPr/>
        <p:txBody>
          <a:bodyPr>
            <a:normAutofit/>
          </a:bodyPr>
          <a:lstStyle/>
          <a:p>
            <a:r>
              <a:rPr lang="en-US" b="1" dirty="0">
                <a:solidFill>
                  <a:srgbClr val="00B0F0"/>
                </a:solidFill>
              </a:rPr>
              <a:t>2. What is an Existing Non-DEER WP</a:t>
            </a:r>
          </a:p>
        </p:txBody>
      </p:sp>
      <p:sp>
        <p:nvSpPr>
          <p:cNvPr id="3" name="Content Placeholder 2">
            <a:extLst>
              <a:ext uri="{FF2B5EF4-FFF2-40B4-BE49-F238E27FC236}">
                <a16:creationId xmlns:a16="http://schemas.microsoft.com/office/drawing/2014/main" id="{DB8F4804-C1F2-4F64-AACB-C30922381919}"/>
              </a:ext>
            </a:extLst>
          </p:cNvPr>
          <p:cNvSpPr>
            <a:spLocks noGrp="1"/>
          </p:cNvSpPr>
          <p:nvPr>
            <p:ph idx="1"/>
          </p:nvPr>
        </p:nvSpPr>
        <p:spPr>
          <a:xfrm>
            <a:off x="1828186" y="2258327"/>
            <a:ext cx="8623278" cy="3955660"/>
          </a:xfrm>
        </p:spPr>
        <p:txBody>
          <a:bodyPr>
            <a:normAutofit fontScale="77500" lnSpcReduction="20000"/>
          </a:bodyPr>
          <a:lstStyle/>
          <a:p>
            <a:r>
              <a:rPr lang="en-US" dirty="0"/>
              <a:t>Document Archive of Ex-Ante Resources</a:t>
            </a:r>
          </a:p>
          <a:p>
            <a:pPr lvl="1"/>
            <a:r>
              <a:rPr lang="en-US" dirty="0"/>
              <a:t>Workpaper Disposition &amp; Archive Site</a:t>
            </a:r>
          </a:p>
          <a:p>
            <a:pPr lvl="1"/>
            <a:r>
              <a:rPr lang="en-US" dirty="0"/>
              <a:t>URL: </a:t>
            </a:r>
            <a:r>
              <a:rPr lang="en-US" dirty="0">
                <a:hlinkClick r:id="rId2"/>
              </a:rPr>
              <a:t>http://www.deeresources.net/</a:t>
            </a:r>
            <a:endParaRPr lang="en-US" dirty="0"/>
          </a:p>
          <a:p>
            <a:pPr lvl="1"/>
            <a:r>
              <a:rPr lang="en-US" dirty="0"/>
              <a:t>Inventory of Non-DEER WPs and Dispositions</a:t>
            </a:r>
          </a:p>
          <a:p>
            <a:pPr lvl="1"/>
            <a:r>
              <a:rPr lang="en-US" dirty="0"/>
              <a:t>CPUC selects and vets fully developed WPs, then dispositions or approves</a:t>
            </a:r>
          </a:p>
          <a:p>
            <a:pPr lvl="1"/>
            <a:r>
              <a:rPr lang="en-US" dirty="0"/>
              <a:t>WP measures sometimes are migrated into DEEER (WP Retired)</a:t>
            </a:r>
          </a:p>
          <a:p>
            <a:pPr marL="0" indent="0">
              <a:buNone/>
            </a:pPr>
            <a:endParaRPr lang="en-US" dirty="0"/>
          </a:p>
          <a:p>
            <a:pPr marL="0" indent="0">
              <a:buNone/>
            </a:pPr>
            <a:r>
              <a:rPr lang="en-US" b="1" dirty="0">
                <a:solidFill>
                  <a:srgbClr val="00B0F0"/>
                </a:solidFill>
              </a:rPr>
              <a:t>=&gt; Annual DEER Update process impacts both DEER and WPs </a:t>
            </a:r>
          </a:p>
          <a:p>
            <a:endParaRPr lang="en-US" dirty="0"/>
          </a:p>
        </p:txBody>
      </p:sp>
      <p:pic>
        <p:nvPicPr>
          <p:cNvPr id="8" name="Content Placeholder 4">
            <a:extLst>
              <a:ext uri="{FF2B5EF4-FFF2-40B4-BE49-F238E27FC236}">
                <a16:creationId xmlns:a16="http://schemas.microsoft.com/office/drawing/2014/main" id="{539F353B-6DA6-43B5-8916-2726651223A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298479" y="1727741"/>
            <a:ext cx="1789193" cy="1445901"/>
          </a:xfrm>
          <a:prstGeom prst="rect">
            <a:avLst/>
          </a:prstGeom>
        </p:spPr>
      </p:pic>
      <p:pic>
        <p:nvPicPr>
          <p:cNvPr id="9" name="Picture 8">
            <a:extLst>
              <a:ext uri="{FF2B5EF4-FFF2-40B4-BE49-F238E27FC236}">
                <a16:creationId xmlns:a16="http://schemas.microsoft.com/office/drawing/2014/main" id="{2F283E09-5A7A-496B-A7F9-24B79335B064}"/>
              </a:ext>
            </a:extLst>
          </p:cNvPr>
          <p:cNvPicPr>
            <a:picLocks/>
          </p:cNvPicPr>
          <p:nvPr/>
        </p:nvPicPr>
        <p:blipFill>
          <a:blip r:embed="rId5"/>
          <a:stretch>
            <a:fillRect/>
          </a:stretch>
        </p:blipFill>
        <p:spPr>
          <a:xfrm>
            <a:off x="2065020" y="6400800"/>
            <a:ext cx="1195596" cy="457200"/>
          </a:xfrm>
          <a:prstGeom prst="rect">
            <a:avLst/>
          </a:prstGeom>
        </p:spPr>
      </p:pic>
      <p:sp>
        <p:nvSpPr>
          <p:cNvPr id="10" name="Rectangle 9">
            <a:extLst>
              <a:ext uri="{FF2B5EF4-FFF2-40B4-BE49-F238E27FC236}">
                <a16:creationId xmlns:a16="http://schemas.microsoft.com/office/drawing/2014/main" id="{6EF7B8BA-5D27-4E0C-8FA5-246C84582BD0}"/>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3415473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F128-991E-4A6B-A0E1-8ED143871FED}"/>
              </a:ext>
            </a:extLst>
          </p:cNvPr>
          <p:cNvSpPr>
            <a:spLocks noGrp="1"/>
          </p:cNvSpPr>
          <p:nvPr>
            <p:ph type="title"/>
          </p:nvPr>
        </p:nvSpPr>
        <p:spPr/>
        <p:txBody>
          <a:bodyPr/>
          <a:lstStyle/>
          <a:p>
            <a:r>
              <a:rPr lang="en-US" b="1" dirty="0">
                <a:solidFill>
                  <a:srgbClr val="00B0F0"/>
                </a:solidFill>
              </a:rPr>
              <a:t>3. Third Party (3P) WP Creation? </a:t>
            </a:r>
          </a:p>
        </p:txBody>
      </p:sp>
      <p:graphicFrame>
        <p:nvGraphicFramePr>
          <p:cNvPr id="7" name="Diagram 6">
            <a:extLst>
              <a:ext uri="{FF2B5EF4-FFF2-40B4-BE49-F238E27FC236}">
                <a16:creationId xmlns:a16="http://schemas.microsoft.com/office/drawing/2014/main" id="{EC687625-E90C-4C63-955A-7D3FB205FE23}"/>
              </a:ext>
            </a:extLst>
          </p:cNvPr>
          <p:cNvGraphicFramePr/>
          <p:nvPr>
            <p:extLst/>
          </p:nvPr>
        </p:nvGraphicFramePr>
        <p:xfrm>
          <a:off x="2152652" y="1878808"/>
          <a:ext cx="3031331" cy="2373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Graphic 7" descr="Tools">
            <a:extLst>
              <a:ext uri="{FF2B5EF4-FFF2-40B4-BE49-F238E27FC236}">
                <a16:creationId xmlns:a16="http://schemas.microsoft.com/office/drawing/2014/main" id="{7FAE4ED9-09D1-4449-BFAD-CD46C14B9A6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77933" y="1510973"/>
            <a:ext cx="1150144" cy="1150144"/>
          </a:xfrm>
          <a:prstGeom prst="rect">
            <a:avLst/>
          </a:prstGeom>
        </p:spPr>
      </p:pic>
      <p:pic>
        <p:nvPicPr>
          <p:cNvPr id="12" name="Picture 11">
            <a:extLst>
              <a:ext uri="{FF2B5EF4-FFF2-40B4-BE49-F238E27FC236}">
                <a16:creationId xmlns:a16="http://schemas.microsoft.com/office/drawing/2014/main" id="{56737380-6150-4BC8-9022-5FBF49805067}"/>
              </a:ext>
            </a:extLst>
          </p:cNvPr>
          <p:cNvPicPr>
            <a:picLocks noChangeAspect="1"/>
          </p:cNvPicPr>
          <p:nvPr/>
        </p:nvPicPr>
        <p:blipFill>
          <a:blip r:embed="rId9"/>
          <a:stretch>
            <a:fillRect/>
          </a:stretch>
        </p:blipFill>
        <p:spPr>
          <a:xfrm>
            <a:off x="2334349" y="3694016"/>
            <a:ext cx="2849081" cy="2032890"/>
          </a:xfrm>
          <a:prstGeom prst="rect">
            <a:avLst/>
          </a:prstGeom>
        </p:spPr>
      </p:pic>
      <p:graphicFrame>
        <p:nvGraphicFramePr>
          <p:cNvPr id="13" name="Diagram 12">
            <a:extLst>
              <a:ext uri="{FF2B5EF4-FFF2-40B4-BE49-F238E27FC236}">
                <a16:creationId xmlns:a16="http://schemas.microsoft.com/office/drawing/2014/main" id="{F3FECA39-CD12-4886-A2C5-47F9B4859E51}"/>
              </a:ext>
            </a:extLst>
          </p:cNvPr>
          <p:cNvGraphicFramePr/>
          <p:nvPr>
            <p:extLst/>
          </p:nvPr>
        </p:nvGraphicFramePr>
        <p:xfrm>
          <a:off x="5523862" y="2847261"/>
          <a:ext cx="5016188" cy="308808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4" name="TextBox 13">
            <a:extLst>
              <a:ext uri="{FF2B5EF4-FFF2-40B4-BE49-F238E27FC236}">
                <a16:creationId xmlns:a16="http://schemas.microsoft.com/office/drawing/2014/main" id="{91076C4E-E8C4-45BA-813E-1D6EF10B4868}"/>
              </a:ext>
            </a:extLst>
          </p:cNvPr>
          <p:cNvSpPr txBox="1"/>
          <p:nvPr/>
        </p:nvSpPr>
        <p:spPr>
          <a:xfrm>
            <a:off x="5183429" y="2199844"/>
            <a:ext cx="4447712" cy="496290"/>
          </a:xfrm>
          <a:prstGeom prst="rect">
            <a:avLst/>
          </a:prstGeom>
          <a:noFill/>
        </p:spPr>
        <p:txBody>
          <a:bodyPr wrap="square" rtlCol="0">
            <a:spAutoFit/>
          </a:bodyPr>
          <a:lstStyle/>
          <a:p>
            <a:pPr algn="ctr" defTabSz="685800">
              <a:defRPr/>
            </a:pPr>
            <a:r>
              <a:rPr lang="en-US" sz="2625" b="1" dirty="0">
                <a:solidFill>
                  <a:srgbClr val="FF0000"/>
                </a:solidFill>
                <a:latin typeface="Calibri" panose="020F0502020204030204"/>
              </a:rPr>
              <a:t>Considerations</a:t>
            </a:r>
          </a:p>
        </p:txBody>
      </p:sp>
      <p:pic>
        <p:nvPicPr>
          <p:cNvPr id="10" name="Picture 9">
            <a:extLst>
              <a:ext uri="{FF2B5EF4-FFF2-40B4-BE49-F238E27FC236}">
                <a16:creationId xmlns:a16="http://schemas.microsoft.com/office/drawing/2014/main" id="{A25E0605-7FA1-47EA-B004-42E51427C1E8}"/>
              </a:ext>
            </a:extLst>
          </p:cNvPr>
          <p:cNvPicPr>
            <a:picLocks/>
          </p:cNvPicPr>
          <p:nvPr/>
        </p:nvPicPr>
        <p:blipFill>
          <a:blip r:embed="rId15"/>
          <a:stretch>
            <a:fillRect/>
          </a:stretch>
        </p:blipFill>
        <p:spPr>
          <a:xfrm>
            <a:off x="2065020" y="6400800"/>
            <a:ext cx="1195596" cy="457200"/>
          </a:xfrm>
          <a:prstGeom prst="rect">
            <a:avLst/>
          </a:prstGeom>
        </p:spPr>
      </p:pic>
      <p:sp>
        <p:nvSpPr>
          <p:cNvPr id="11" name="Rectangle 10">
            <a:extLst>
              <a:ext uri="{FF2B5EF4-FFF2-40B4-BE49-F238E27FC236}">
                <a16:creationId xmlns:a16="http://schemas.microsoft.com/office/drawing/2014/main" id="{6BA0D629-D2FE-4C27-AB5E-64137FBCCE22}"/>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233177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F128-991E-4A6B-A0E1-8ED143871FED}"/>
              </a:ext>
            </a:extLst>
          </p:cNvPr>
          <p:cNvSpPr>
            <a:spLocks noGrp="1"/>
          </p:cNvSpPr>
          <p:nvPr>
            <p:ph type="title"/>
          </p:nvPr>
        </p:nvSpPr>
        <p:spPr/>
        <p:txBody>
          <a:bodyPr/>
          <a:lstStyle/>
          <a:p>
            <a:r>
              <a:rPr lang="en-US" b="1" dirty="0">
                <a:solidFill>
                  <a:srgbClr val="00B0F0"/>
                </a:solidFill>
              </a:rPr>
              <a:t>3. Third Party (3P) WP Creation? </a:t>
            </a:r>
          </a:p>
        </p:txBody>
      </p:sp>
      <p:graphicFrame>
        <p:nvGraphicFramePr>
          <p:cNvPr id="7" name="Diagram 6">
            <a:extLst>
              <a:ext uri="{FF2B5EF4-FFF2-40B4-BE49-F238E27FC236}">
                <a16:creationId xmlns:a16="http://schemas.microsoft.com/office/drawing/2014/main" id="{EC687625-E90C-4C63-955A-7D3FB205FE23}"/>
              </a:ext>
            </a:extLst>
          </p:cNvPr>
          <p:cNvGraphicFramePr/>
          <p:nvPr>
            <p:extLst/>
          </p:nvPr>
        </p:nvGraphicFramePr>
        <p:xfrm>
          <a:off x="1812771" y="795075"/>
          <a:ext cx="3031331" cy="2373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Graphic 7" descr="Tools">
            <a:extLst>
              <a:ext uri="{FF2B5EF4-FFF2-40B4-BE49-F238E27FC236}">
                <a16:creationId xmlns:a16="http://schemas.microsoft.com/office/drawing/2014/main" id="{7FAE4ED9-09D1-4449-BFAD-CD46C14B9A6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80997" y="1088169"/>
            <a:ext cx="1150144" cy="1150144"/>
          </a:xfrm>
          <a:prstGeom prst="rect">
            <a:avLst/>
          </a:prstGeom>
        </p:spPr>
      </p:pic>
      <p:graphicFrame>
        <p:nvGraphicFramePr>
          <p:cNvPr id="13" name="Diagram 12">
            <a:extLst>
              <a:ext uri="{FF2B5EF4-FFF2-40B4-BE49-F238E27FC236}">
                <a16:creationId xmlns:a16="http://schemas.microsoft.com/office/drawing/2014/main" id="{F3FECA39-CD12-4886-A2C5-47F9B4859E51}"/>
              </a:ext>
            </a:extLst>
          </p:cNvPr>
          <p:cNvGraphicFramePr/>
          <p:nvPr>
            <p:extLst/>
          </p:nvPr>
        </p:nvGraphicFramePr>
        <p:xfrm>
          <a:off x="5523862" y="2408903"/>
          <a:ext cx="5016188" cy="381491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4" name="TextBox 13">
            <a:extLst>
              <a:ext uri="{FF2B5EF4-FFF2-40B4-BE49-F238E27FC236}">
                <a16:creationId xmlns:a16="http://schemas.microsoft.com/office/drawing/2014/main" id="{91076C4E-E8C4-45BA-813E-1D6EF10B4868}"/>
              </a:ext>
            </a:extLst>
          </p:cNvPr>
          <p:cNvSpPr txBox="1"/>
          <p:nvPr/>
        </p:nvSpPr>
        <p:spPr>
          <a:xfrm>
            <a:off x="4844101" y="1537878"/>
            <a:ext cx="4447712" cy="496290"/>
          </a:xfrm>
          <a:prstGeom prst="rect">
            <a:avLst/>
          </a:prstGeom>
          <a:noFill/>
        </p:spPr>
        <p:txBody>
          <a:bodyPr wrap="square" rtlCol="0">
            <a:spAutoFit/>
          </a:bodyPr>
          <a:lstStyle/>
          <a:p>
            <a:pPr algn="ctr" defTabSz="685800">
              <a:defRPr/>
            </a:pPr>
            <a:r>
              <a:rPr lang="en-US" sz="2625" b="1" dirty="0">
                <a:solidFill>
                  <a:srgbClr val="FF0000"/>
                </a:solidFill>
                <a:latin typeface="Calibri" panose="020F0502020204030204"/>
              </a:rPr>
              <a:t>Considerations</a:t>
            </a:r>
          </a:p>
        </p:txBody>
      </p:sp>
      <p:pic>
        <p:nvPicPr>
          <p:cNvPr id="7170" name="Picture 2" descr="Image result for santa's black nose reindeer">
            <a:extLst>
              <a:ext uri="{FF2B5EF4-FFF2-40B4-BE49-F238E27FC236}">
                <a16:creationId xmlns:a16="http://schemas.microsoft.com/office/drawing/2014/main" id="{F9ACE0B8-370E-4C15-9212-EA99F57DF80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58429" y="3005839"/>
            <a:ext cx="1678290" cy="126431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santa's black nose reindeer">
            <a:extLst>
              <a:ext uri="{FF2B5EF4-FFF2-40B4-BE49-F238E27FC236}">
                <a16:creationId xmlns:a16="http://schemas.microsoft.com/office/drawing/2014/main" id="{4A144EDB-3AC4-4637-9110-4E532DB87D0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58430" y="4654803"/>
            <a:ext cx="1768659" cy="9941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B8D6FCA-F60D-490B-8973-18487D1131D1}"/>
              </a:ext>
            </a:extLst>
          </p:cNvPr>
          <p:cNvPicPr>
            <a:picLocks/>
          </p:cNvPicPr>
          <p:nvPr/>
        </p:nvPicPr>
        <p:blipFill>
          <a:blip r:embed="rId16"/>
          <a:stretch>
            <a:fillRect/>
          </a:stretch>
        </p:blipFill>
        <p:spPr>
          <a:xfrm>
            <a:off x="2065020" y="6400800"/>
            <a:ext cx="1195596" cy="457200"/>
          </a:xfrm>
          <a:prstGeom prst="rect">
            <a:avLst/>
          </a:prstGeom>
        </p:spPr>
      </p:pic>
      <p:cxnSp>
        <p:nvCxnSpPr>
          <p:cNvPr id="11" name="Straight Arrow Connector 10">
            <a:extLst>
              <a:ext uri="{FF2B5EF4-FFF2-40B4-BE49-F238E27FC236}">
                <a16:creationId xmlns:a16="http://schemas.microsoft.com/office/drawing/2014/main" id="{CC0F03E7-FD26-4B20-B4FD-2355453AEFC6}"/>
              </a:ext>
            </a:extLst>
          </p:cNvPr>
          <p:cNvCxnSpPr>
            <a:cxnSpLocks/>
          </p:cNvCxnSpPr>
          <p:nvPr/>
        </p:nvCxnSpPr>
        <p:spPr>
          <a:xfrm flipH="1">
            <a:off x="3927088" y="3005839"/>
            <a:ext cx="1611777" cy="500660"/>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8E5D00C-6D99-4D1F-985A-32812A199965}"/>
              </a:ext>
            </a:extLst>
          </p:cNvPr>
          <p:cNvCxnSpPr>
            <a:cxnSpLocks/>
          </p:cNvCxnSpPr>
          <p:nvPr/>
        </p:nvCxnSpPr>
        <p:spPr>
          <a:xfrm flipH="1">
            <a:off x="3912086" y="4388237"/>
            <a:ext cx="1611777" cy="500660"/>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C8B8B6F-E7C9-4B91-9F91-61D41317A37B}"/>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293175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170"/>
                                        </p:tgtEl>
                                        <p:attrNameLst>
                                          <p:attrName>style.visibility</p:attrName>
                                        </p:attrNameLst>
                                      </p:cBhvr>
                                      <p:to>
                                        <p:strVal val="visible"/>
                                      </p:to>
                                    </p:set>
                                    <p:animEffect transition="in" filter="fade">
                                      <p:cBhvr>
                                        <p:cTn id="20" dur="500"/>
                                        <p:tgtEl>
                                          <p:spTgt spid="717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172"/>
                                        </p:tgtEl>
                                        <p:attrNameLst>
                                          <p:attrName>style.visibility</p:attrName>
                                        </p:attrNameLst>
                                      </p:cBhvr>
                                      <p:to>
                                        <p:strVal val="visible"/>
                                      </p:to>
                                    </p:set>
                                    <p:animEffect transition="in" filter="fade">
                                      <p:cBhvr>
                                        <p:cTn id="25" dur="500"/>
                                        <p:tgtEl>
                                          <p:spTgt spid="717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13" grpId="0">
        <p:bldAsOne/>
      </p:bldGraphic>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DD941-9620-4194-8FEF-4F6D1A4E64A6}"/>
              </a:ext>
            </a:extLst>
          </p:cNvPr>
          <p:cNvSpPr>
            <a:spLocks noGrp="1"/>
          </p:cNvSpPr>
          <p:nvPr>
            <p:ph type="title"/>
          </p:nvPr>
        </p:nvSpPr>
        <p:spPr>
          <a:xfrm>
            <a:off x="1731092" y="568268"/>
            <a:ext cx="8229600" cy="838200"/>
          </a:xfrm>
        </p:spPr>
        <p:txBody>
          <a:bodyPr>
            <a:noAutofit/>
          </a:bodyPr>
          <a:lstStyle/>
          <a:p>
            <a:r>
              <a:rPr lang="en-US" sz="3200" b="1" dirty="0">
                <a:solidFill>
                  <a:srgbClr val="00B0F0"/>
                </a:solidFill>
              </a:rPr>
              <a:t>Mechanics for Development of Successful WP</a:t>
            </a:r>
          </a:p>
        </p:txBody>
      </p:sp>
      <p:sp>
        <p:nvSpPr>
          <p:cNvPr id="3" name="Content Placeholder 2">
            <a:extLst>
              <a:ext uri="{FF2B5EF4-FFF2-40B4-BE49-F238E27FC236}">
                <a16:creationId xmlns:a16="http://schemas.microsoft.com/office/drawing/2014/main" id="{322A32FD-3C85-4CF3-992E-ECEEA114A5F7}"/>
              </a:ext>
            </a:extLst>
          </p:cNvPr>
          <p:cNvSpPr>
            <a:spLocks noGrp="1"/>
          </p:cNvSpPr>
          <p:nvPr>
            <p:ph idx="1"/>
          </p:nvPr>
        </p:nvSpPr>
        <p:spPr>
          <a:xfrm>
            <a:off x="257399" y="1442974"/>
            <a:ext cx="7886700" cy="4224896"/>
          </a:xfrm>
        </p:spPr>
        <p:txBody>
          <a:bodyPr>
            <a:normAutofit fontScale="62500" lnSpcReduction="20000"/>
          </a:bodyPr>
          <a:lstStyle/>
          <a:p>
            <a:r>
              <a:rPr lang="en-US" dirty="0"/>
              <a:t>Statewide WP Templates and Tools</a:t>
            </a:r>
          </a:p>
          <a:p>
            <a:pPr lvl="1"/>
            <a:r>
              <a:rPr lang="en-US" sz="3400" dirty="0">
                <a:hlinkClick r:id="rId3" action="ppaction://hlinksldjump"/>
              </a:rPr>
              <a:t>Word Document </a:t>
            </a:r>
            <a:endParaRPr lang="en-US" sz="3400" dirty="0"/>
          </a:p>
          <a:p>
            <a:pPr lvl="1"/>
            <a:endParaRPr lang="en-US" sz="3400" dirty="0"/>
          </a:p>
          <a:p>
            <a:pPr lvl="1"/>
            <a:r>
              <a:rPr lang="en-US" sz="3400" dirty="0"/>
              <a:t>Excel Data Spec</a:t>
            </a:r>
          </a:p>
          <a:p>
            <a:pPr lvl="1"/>
            <a:endParaRPr lang="en-US" dirty="0"/>
          </a:p>
          <a:p>
            <a:pPr lvl="1"/>
            <a:endParaRPr lang="en-US" dirty="0"/>
          </a:p>
          <a:p>
            <a:pPr lvl="1"/>
            <a:endParaRPr lang="en-US" dirty="0"/>
          </a:p>
          <a:p>
            <a:pPr lvl="1"/>
            <a:endParaRPr lang="en-US" dirty="0"/>
          </a:p>
          <a:p>
            <a:pPr lvl="1"/>
            <a:r>
              <a:rPr lang="en-US" sz="3800" dirty="0">
                <a:hlinkClick r:id="rId4" action="ppaction://hlinkfile"/>
              </a:rPr>
              <a:t>QA/QC Checklist </a:t>
            </a:r>
            <a:endParaRPr lang="en-US" sz="3800" dirty="0"/>
          </a:p>
          <a:p>
            <a:pPr lvl="1"/>
            <a:endParaRPr lang="en-US" dirty="0"/>
          </a:p>
          <a:p>
            <a:pPr lvl="1"/>
            <a:endParaRPr lang="en-US" dirty="0"/>
          </a:p>
          <a:p>
            <a:pPr lvl="1"/>
            <a:endParaRPr lang="en-US" sz="3800" dirty="0"/>
          </a:p>
          <a:p>
            <a:pPr lvl="1"/>
            <a:r>
              <a:rPr lang="en-US" sz="3800" dirty="0">
                <a:hlinkClick r:id="rId5"/>
              </a:rPr>
              <a:t>PG&amp;E Rulebook</a:t>
            </a:r>
            <a:endParaRPr lang="en-US" sz="3800" dirty="0"/>
          </a:p>
          <a:p>
            <a:endParaRPr lang="en-US" dirty="0"/>
          </a:p>
        </p:txBody>
      </p:sp>
      <p:pic>
        <p:nvPicPr>
          <p:cNvPr id="4" name="Graphic 3" descr="Checklist">
            <a:extLst>
              <a:ext uri="{FF2B5EF4-FFF2-40B4-BE49-F238E27FC236}">
                <a16:creationId xmlns:a16="http://schemas.microsoft.com/office/drawing/2014/main" id="{25D9BFB8-0D61-405B-B063-AB05FA34B08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88230" y="3555422"/>
            <a:ext cx="685800" cy="685800"/>
          </a:xfrm>
          <a:prstGeom prst="rect">
            <a:avLst/>
          </a:prstGeom>
        </p:spPr>
      </p:pic>
      <p:pic>
        <p:nvPicPr>
          <p:cNvPr id="5" name="Graphic 4" descr="Books">
            <a:extLst>
              <a:ext uri="{FF2B5EF4-FFF2-40B4-BE49-F238E27FC236}">
                <a16:creationId xmlns:a16="http://schemas.microsoft.com/office/drawing/2014/main" id="{C18C2BBC-F618-4AF2-95D9-48B15D00D19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40333" y="4974152"/>
            <a:ext cx="685800" cy="685800"/>
          </a:xfrm>
          <a:prstGeom prst="rect">
            <a:avLst/>
          </a:prstGeom>
        </p:spPr>
      </p:pic>
      <p:graphicFrame>
        <p:nvGraphicFramePr>
          <p:cNvPr id="7" name="Object 6">
            <a:extLst>
              <a:ext uri="{FF2B5EF4-FFF2-40B4-BE49-F238E27FC236}">
                <a16:creationId xmlns:a16="http://schemas.microsoft.com/office/drawing/2014/main" id="{7F517D21-43CA-4BCF-9CC5-79533358D0FE}"/>
              </a:ext>
            </a:extLst>
          </p:cNvPr>
          <p:cNvGraphicFramePr>
            <a:graphicFrameLocks noChangeAspect="1"/>
          </p:cNvGraphicFramePr>
          <p:nvPr>
            <p:extLst>
              <p:ext uri="{D42A27DB-BD31-4B8C-83A1-F6EECF244321}">
                <p14:modId xmlns:p14="http://schemas.microsoft.com/office/powerpoint/2010/main" val="4028045321"/>
              </p:ext>
            </p:extLst>
          </p:nvPr>
        </p:nvGraphicFramePr>
        <p:xfrm>
          <a:off x="3280093" y="1846663"/>
          <a:ext cx="1126408" cy="975829"/>
        </p:xfrm>
        <a:graphic>
          <a:graphicData uri="http://schemas.openxmlformats.org/presentationml/2006/ole">
            <mc:AlternateContent xmlns:mc="http://schemas.openxmlformats.org/markup-compatibility/2006">
              <mc:Choice xmlns:v="urn:schemas-microsoft-com:vml" Requires="v">
                <p:oleObj spid="_x0000_s1029" name="Document" showAsIcon="1" r:id="rId10" imgW="914400" imgH="792360" progId="Word.Document.12">
                  <p:embed/>
                </p:oleObj>
              </mc:Choice>
              <mc:Fallback>
                <p:oleObj name="Document" showAsIcon="1" r:id="rId10" imgW="914400" imgH="792360" progId="Word.Document.12">
                  <p:embed/>
                  <p:pic>
                    <p:nvPicPr>
                      <p:cNvPr id="7" name="Object 6">
                        <a:extLst>
                          <a:ext uri="{FF2B5EF4-FFF2-40B4-BE49-F238E27FC236}">
                            <a16:creationId xmlns:a16="http://schemas.microsoft.com/office/drawing/2014/main" id="{7F517D21-43CA-4BCF-9CC5-79533358D0FE}"/>
                          </a:ext>
                        </a:extLst>
                      </p:cNvPr>
                      <p:cNvPicPr/>
                      <p:nvPr/>
                    </p:nvPicPr>
                    <p:blipFill>
                      <a:blip r:embed="rId11"/>
                      <a:stretch>
                        <a:fillRect/>
                      </a:stretch>
                    </p:blipFill>
                    <p:spPr>
                      <a:xfrm>
                        <a:off x="3280093" y="1846663"/>
                        <a:ext cx="1126408" cy="975829"/>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BA46C2B1-6987-41DD-A267-7EC3F0A1ADCF}"/>
              </a:ext>
            </a:extLst>
          </p:cNvPr>
          <p:cNvPicPr>
            <a:picLocks noChangeAspect="1"/>
          </p:cNvPicPr>
          <p:nvPr/>
        </p:nvPicPr>
        <p:blipFill>
          <a:blip r:embed="rId12"/>
          <a:stretch>
            <a:fillRect/>
          </a:stretch>
        </p:blipFill>
        <p:spPr>
          <a:xfrm>
            <a:off x="6096000" y="1293916"/>
            <a:ext cx="4502402" cy="4995816"/>
          </a:xfrm>
          <a:prstGeom prst="rect">
            <a:avLst/>
          </a:prstGeom>
        </p:spPr>
      </p:pic>
      <p:pic>
        <p:nvPicPr>
          <p:cNvPr id="9" name="Picture 8">
            <a:extLst>
              <a:ext uri="{FF2B5EF4-FFF2-40B4-BE49-F238E27FC236}">
                <a16:creationId xmlns:a16="http://schemas.microsoft.com/office/drawing/2014/main" id="{4E09107D-3D41-4484-8314-A4893C3A24EC}"/>
              </a:ext>
            </a:extLst>
          </p:cNvPr>
          <p:cNvPicPr>
            <a:picLocks/>
          </p:cNvPicPr>
          <p:nvPr/>
        </p:nvPicPr>
        <p:blipFill>
          <a:blip r:embed="rId13"/>
          <a:stretch>
            <a:fillRect/>
          </a:stretch>
        </p:blipFill>
        <p:spPr>
          <a:xfrm>
            <a:off x="2065020" y="6400800"/>
            <a:ext cx="1195596" cy="457200"/>
          </a:xfrm>
          <a:prstGeom prst="rect">
            <a:avLst/>
          </a:prstGeom>
        </p:spPr>
      </p:pic>
      <p:sp>
        <p:nvSpPr>
          <p:cNvPr id="11" name="Rectangle 10">
            <a:extLst>
              <a:ext uri="{FF2B5EF4-FFF2-40B4-BE49-F238E27FC236}">
                <a16:creationId xmlns:a16="http://schemas.microsoft.com/office/drawing/2014/main" id="{0DEF1713-A8DA-4B9F-9894-A6E220136BEE}"/>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123559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83C0D-A0CE-41B7-8828-91075B7D9F31}"/>
              </a:ext>
            </a:extLst>
          </p:cNvPr>
          <p:cNvSpPr>
            <a:spLocks noGrp="1"/>
          </p:cNvSpPr>
          <p:nvPr>
            <p:ph type="title"/>
          </p:nvPr>
        </p:nvSpPr>
        <p:spPr/>
        <p:txBody>
          <a:bodyPr>
            <a:noAutofit/>
          </a:bodyPr>
          <a:lstStyle/>
          <a:p>
            <a:r>
              <a:rPr lang="en-US" sz="3200" b="1" dirty="0">
                <a:solidFill>
                  <a:srgbClr val="00B0F0"/>
                </a:solidFill>
              </a:rPr>
              <a:t>Important Note: Measure Application Type (MAT)</a:t>
            </a:r>
          </a:p>
        </p:txBody>
      </p:sp>
      <p:sp>
        <p:nvSpPr>
          <p:cNvPr id="3" name="Content Placeholder 2">
            <a:extLst>
              <a:ext uri="{FF2B5EF4-FFF2-40B4-BE49-F238E27FC236}">
                <a16:creationId xmlns:a16="http://schemas.microsoft.com/office/drawing/2014/main" id="{696E46B1-222C-44D5-935F-A4C7550B7A41}"/>
              </a:ext>
            </a:extLst>
          </p:cNvPr>
          <p:cNvSpPr>
            <a:spLocks noGrp="1"/>
          </p:cNvSpPr>
          <p:nvPr>
            <p:ph idx="1"/>
          </p:nvPr>
        </p:nvSpPr>
        <p:spPr/>
        <p:txBody>
          <a:bodyPr>
            <a:normAutofit fontScale="85000" lnSpcReduction="20000"/>
          </a:bodyPr>
          <a:lstStyle/>
          <a:p>
            <a:r>
              <a:rPr lang="en-US" dirty="0"/>
              <a:t>A categorization of energy efficiency measures based on measure attributes </a:t>
            </a:r>
          </a:p>
          <a:p>
            <a:endParaRPr lang="en-US" dirty="0"/>
          </a:p>
          <a:p>
            <a:r>
              <a:rPr lang="en-US" dirty="0"/>
              <a:t>Each MAT has its own baseline treatment, cost basis, eligibility, and documentation requirements. There are six approved measure application types, which include:</a:t>
            </a:r>
          </a:p>
          <a:p>
            <a:pPr marL="0" indent="0">
              <a:buNone/>
            </a:pPr>
            <a:endParaRPr lang="en-US" dirty="0"/>
          </a:p>
          <a:p>
            <a:pPr marL="971550" lvl="1" indent="-514350">
              <a:buFont typeface="+mj-lt"/>
              <a:buAutoNum type="arabicPeriod"/>
            </a:pPr>
            <a:r>
              <a:rPr lang="en-US" b="1" dirty="0">
                <a:solidFill>
                  <a:srgbClr val="FF0000"/>
                </a:solidFill>
              </a:rPr>
              <a:t>Accelerated Replacement</a:t>
            </a:r>
          </a:p>
          <a:p>
            <a:pPr marL="971550" lvl="1" indent="-514350">
              <a:buFont typeface="+mj-lt"/>
              <a:buAutoNum type="arabicPeriod"/>
            </a:pPr>
            <a:r>
              <a:rPr lang="en-US" dirty="0"/>
              <a:t>Add-On Equipment</a:t>
            </a:r>
          </a:p>
          <a:p>
            <a:pPr marL="971550" lvl="1" indent="-514350">
              <a:buFont typeface="+mj-lt"/>
              <a:buAutoNum type="arabicPeriod"/>
            </a:pPr>
            <a:r>
              <a:rPr lang="en-US" dirty="0"/>
              <a:t>Behavioral, </a:t>
            </a:r>
            <a:r>
              <a:rPr lang="en-US" dirty="0" err="1"/>
              <a:t>Retrocommissioning</a:t>
            </a:r>
            <a:r>
              <a:rPr lang="en-US" dirty="0"/>
              <a:t> and Operational (BRO)</a:t>
            </a:r>
          </a:p>
          <a:p>
            <a:pPr marL="971550" lvl="1" indent="-514350">
              <a:buFont typeface="+mj-lt"/>
              <a:buAutoNum type="arabicPeriod"/>
            </a:pPr>
            <a:r>
              <a:rPr lang="en-US" dirty="0"/>
              <a:t>New Construction/New Capacity, </a:t>
            </a:r>
          </a:p>
          <a:p>
            <a:pPr marL="971550" lvl="1" indent="-514350">
              <a:buFont typeface="+mj-lt"/>
              <a:buAutoNum type="arabicPeriod"/>
            </a:pPr>
            <a:r>
              <a:rPr lang="en-US" b="1" dirty="0">
                <a:solidFill>
                  <a:srgbClr val="FF0000"/>
                </a:solidFill>
              </a:rPr>
              <a:t>Normal Replacement </a:t>
            </a:r>
          </a:p>
          <a:p>
            <a:pPr marL="971550" lvl="1" indent="-514350">
              <a:buFont typeface="+mj-lt"/>
              <a:buAutoNum type="arabicPeriod"/>
            </a:pPr>
            <a:r>
              <a:rPr lang="en-US" dirty="0"/>
              <a:t>Weatherization</a:t>
            </a:r>
          </a:p>
        </p:txBody>
      </p:sp>
      <p:pic>
        <p:nvPicPr>
          <p:cNvPr id="5" name="Picture 4">
            <a:extLst>
              <a:ext uri="{FF2B5EF4-FFF2-40B4-BE49-F238E27FC236}">
                <a16:creationId xmlns:a16="http://schemas.microsoft.com/office/drawing/2014/main" id="{0877DC5E-8236-4CAF-9856-23CD15849CC2}"/>
              </a:ext>
            </a:extLst>
          </p:cNvPr>
          <p:cNvPicPr>
            <a:picLocks/>
          </p:cNvPicPr>
          <p:nvPr/>
        </p:nvPicPr>
        <p:blipFill>
          <a:blip r:embed="rId2"/>
          <a:stretch>
            <a:fillRect/>
          </a:stretch>
        </p:blipFill>
        <p:spPr>
          <a:xfrm>
            <a:off x="2065020" y="6400800"/>
            <a:ext cx="1195596" cy="457200"/>
          </a:xfrm>
          <a:prstGeom prst="rect">
            <a:avLst/>
          </a:prstGeom>
        </p:spPr>
      </p:pic>
      <p:sp>
        <p:nvSpPr>
          <p:cNvPr id="6" name="Rectangle 5">
            <a:extLst>
              <a:ext uri="{FF2B5EF4-FFF2-40B4-BE49-F238E27FC236}">
                <a16:creationId xmlns:a16="http://schemas.microsoft.com/office/drawing/2014/main" id="{8C398873-0F82-486B-A411-0F091BE79872}"/>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154952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83C0D-A0CE-41B7-8828-91075B7D9F31}"/>
              </a:ext>
            </a:extLst>
          </p:cNvPr>
          <p:cNvSpPr>
            <a:spLocks noGrp="1"/>
          </p:cNvSpPr>
          <p:nvPr>
            <p:ph type="title"/>
          </p:nvPr>
        </p:nvSpPr>
        <p:spPr/>
        <p:txBody>
          <a:bodyPr>
            <a:noAutofit/>
          </a:bodyPr>
          <a:lstStyle/>
          <a:p>
            <a:r>
              <a:rPr lang="en-US" sz="3000" b="1" dirty="0">
                <a:solidFill>
                  <a:srgbClr val="00B0F0"/>
                </a:solidFill>
              </a:rPr>
              <a:t>Important Note: Measure Application Type (MAT)</a:t>
            </a:r>
          </a:p>
        </p:txBody>
      </p:sp>
      <p:pic>
        <p:nvPicPr>
          <p:cNvPr id="6" name="Picture 5">
            <a:extLst>
              <a:ext uri="{FF2B5EF4-FFF2-40B4-BE49-F238E27FC236}">
                <a16:creationId xmlns:a16="http://schemas.microsoft.com/office/drawing/2014/main" id="{01D84F7A-67D5-4E91-8576-17D0BC3AB234}"/>
              </a:ext>
            </a:extLst>
          </p:cNvPr>
          <p:cNvPicPr>
            <a:picLocks noChangeAspect="1"/>
          </p:cNvPicPr>
          <p:nvPr/>
        </p:nvPicPr>
        <p:blipFill>
          <a:blip r:embed="rId2"/>
          <a:stretch>
            <a:fillRect/>
          </a:stretch>
        </p:blipFill>
        <p:spPr>
          <a:xfrm>
            <a:off x="5259631" y="4074850"/>
            <a:ext cx="6932369" cy="2219248"/>
          </a:xfrm>
          <a:prstGeom prst="rect">
            <a:avLst/>
          </a:prstGeom>
        </p:spPr>
      </p:pic>
      <p:pic>
        <p:nvPicPr>
          <p:cNvPr id="8" name="Picture 7">
            <a:extLst>
              <a:ext uri="{FF2B5EF4-FFF2-40B4-BE49-F238E27FC236}">
                <a16:creationId xmlns:a16="http://schemas.microsoft.com/office/drawing/2014/main" id="{3BD6138F-B3C1-40EE-B53A-F336B6122287}"/>
              </a:ext>
            </a:extLst>
          </p:cNvPr>
          <p:cNvPicPr>
            <a:picLocks/>
          </p:cNvPicPr>
          <p:nvPr/>
        </p:nvPicPr>
        <p:blipFill>
          <a:blip r:embed="rId3"/>
          <a:stretch>
            <a:fillRect/>
          </a:stretch>
        </p:blipFill>
        <p:spPr>
          <a:xfrm>
            <a:off x="2065020" y="6400800"/>
            <a:ext cx="1195596" cy="457200"/>
          </a:xfrm>
          <a:prstGeom prst="rect">
            <a:avLst/>
          </a:prstGeom>
        </p:spPr>
      </p:pic>
      <p:pic>
        <p:nvPicPr>
          <p:cNvPr id="3" name="Picture 2">
            <a:extLst>
              <a:ext uri="{FF2B5EF4-FFF2-40B4-BE49-F238E27FC236}">
                <a16:creationId xmlns:a16="http://schemas.microsoft.com/office/drawing/2014/main" id="{C487214E-4FB1-41D0-ACDA-F6CA25496EB7}"/>
              </a:ext>
            </a:extLst>
          </p:cNvPr>
          <p:cNvPicPr>
            <a:picLocks noChangeAspect="1"/>
          </p:cNvPicPr>
          <p:nvPr/>
        </p:nvPicPr>
        <p:blipFill>
          <a:blip r:embed="rId4"/>
          <a:stretch>
            <a:fillRect/>
          </a:stretch>
        </p:blipFill>
        <p:spPr>
          <a:xfrm>
            <a:off x="181783" y="1127573"/>
            <a:ext cx="5162550" cy="3171825"/>
          </a:xfrm>
          <a:prstGeom prst="rect">
            <a:avLst/>
          </a:prstGeom>
        </p:spPr>
      </p:pic>
      <p:sp>
        <p:nvSpPr>
          <p:cNvPr id="4" name="TextBox 3">
            <a:extLst>
              <a:ext uri="{FF2B5EF4-FFF2-40B4-BE49-F238E27FC236}">
                <a16:creationId xmlns:a16="http://schemas.microsoft.com/office/drawing/2014/main" id="{D4E04EA3-D668-4C52-9B3E-D9E61B5C34D9}"/>
              </a:ext>
            </a:extLst>
          </p:cNvPr>
          <p:cNvSpPr txBox="1"/>
          <p:nvPr/>
        </p:nvSpPr>
        <p:spPr>
          <a:xfrm>
            <a:off x="5772150" y="1127573"/>
            <a:ext cx="2930013" cy="2862322"/>
          </a:xfrm>
          <a:prstGeom prst="rect">
            <a:avLst/>
          </a:prstGeom>
          <a:noFill/>
        </p:spPr>
        <p:txBody>
          <a:bodyPr wrap="square" rtlCol="0">
            <a:spAutoFit/>
          </a:bodyPr>
          <a:lstStyle/>
          <a:p>
            <a:pPr defTabSz="457200"/>
            <a:r>
              <a:rPr lang="en-US" sz="2000" b="1" dirty="0">
                <a:solidFill>
                  <a:srgbClr val="FFC000"/>
                </a:solidFill>
                <a:latin typeface="Calibri"/>
              </a:rPr>
              <a:t>Resolution E-4818. </a:t>
            </a:r>
          </a:p>
          <a:p>
            <a:pPr defTabSz="457200"/>
            <a:r>
              <a:rPr lang="en-US" sz="2000" dirty="0">
                <a:solidFill>
                  <a:srgbClr val="3F4040"/>
                </a:solidFill>
                <a:latin typeface="Calibri"/>
              </a:rPr>
              <a:t>Measure level baseline assignment and preponderance of evidence (POE) guidance to establish eligibility for an accelerated replacement baseline treatment</a:t>
            </a:r>
          </a:p>
        </p:txBody>
      </p:sp>
      <p:sp>
        <p:nvSpPr>
          <p:cNvPr id="9" name="Rectangle 8">
            <a:extLst>
              <a:ext uri="{FF2B5EF4-FFF2-40B4-BE49-F238E27FC236}">
                <a16:creationId xmlns:a16="http://schemas.microsoft.com/office/drawing/2014/main" id="{B52ED2F9-07CA-4F30-971B-5C5958B3B2FA}"/>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82282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9BB83-6DD2-4AED-8E64-48FAE41B21B3}"/>
              </a:ext>
            </a:extLst>
          </p:cNvPr>
          <p:cNvSpPr>
            <a:spLocks noGrp="1"/>
          </p:cNvSpPr>
          <p:nvPr>
            <p:ph type="ctrTitle"/>
          </p:nvPr>
        </p:nvSpPr>
        <p:spPr/>
        <p:txBody>
          <a:bodyPr>
            <a:normAutofit/>
          </a:bodyPr>
          <a:lstStyle/>
          <a:p>
            <a:r>
              <a:rPr lang="en-US" dirty="0"/>
              <a:t>Walk Thru of Normal </a:t>
            </a:r>
            <a:br>
              <a:rPr lang="en-US" dirty="0"/>
            </a:br>
            <a:r>
              <a:rPr lang="en-US" dirty="0"/>
              <a:t>Replacement (NR) Example</a:t>
            </a:r>
          </a:p>
        </p:txBody>
      </p:sp>
      <p:sp>
        <p:nvSpPr>
          <p:cNvPr id="4" name="Subtitle 2">
            <a:extLst>
              <a:ext uri="{FF2B5EF4-FFF2-40B4-BE49-F238E27FC236}">
                <a16:creationId xmlns:a16="http://schemas.microsoft.com/office/drawing/2014/main" id="{89F79C85-4289-499B-B98F-96086A83BA2B}"/>
              </a:ext>
            </a:extLst>
          </p:cNvPr>
          <p:cNvSpPr>
            <a:spLocks noGrp="1"/>
          </p:cNvSpPr>
          <p:nvPr>
            <p:ph type="subTitle" idx="1"/>
          </p:nvPr>
        </p:nvSpPr>
        <p:spPr>
          <a:xfrm>
            <a:off x="5723860" y="3810000"/>
            <a:ext cx="4455042" cy="2362200"/>
          </a:xfrm>
        </p:spPr>
        <p:txBody>
          <a:bodyPr/>
          <a:lstStyle/>
          <a:p>
            <a:r>
              <a:rPr lang="en-US" dirty="0"/>
              <a:t>Thursday November 29, 2018</a:t>
            </a:r>
          </a:p>
        </p:txBody>
      </p:sp>
      <p:sp>
        <p:nvSpPr>
          <p:cNvPr id="5" name="Rectangle 4">
            <a:extLst>
              <a:ext uri="{FF2B5EF4-FFF2-40B4-BE49-F238E27FC236}">
                <a16:creationId xmlns:a16="http://schemas.microsoft.com/office/drawing/2014/main" id="{85B93C51-201F-475D-8942-AB0AFE6E7B4A}"/>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26195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80B5-1019-43CC-9F23-38E511AAD286}"/>
              </a:ext>
            </a:extLst>
          </p:cNvPr>
          <p:cNvSpPr>
            <a:spLocks noGrp="1"/>
          </p:cNvSpPr>
          <p:nvPr>
            <p:ph type="title"/>
          </p:nvPr>
        </p:nvSpPr>
        <p:spPr/>
        <p:txBody>
          <a:bodyPr>
            <a:normAutofit/>
          </a:bodyPr>
          <a:lstStyle/>
          <a:p>
            <a:r>
              <a:rPr lang="en-US" sz="3200" b="1" dirty="0">
                <a:solidFill>
                  <a:srgbClr val="00B0F0"/>
                </a:solidFill>
              </a:rPr>
              <a:t>Example Normal Replacement Measure </a:t>
            </a:r>
          </a:p>
        </p:txBody>
      </p:sp>
      <p:sp>
        <p:nvSpPr>
          <p:cNvPr id="3" name="Content Placeholder 2">
            <a:extLst>
              <a:ext uri="{FF2B5EF4-FFF2-40B4-BE49-F238E27FC236}">
                <a16:creationId xmlns:a16="http://schemas.microsoft.com/office/drawing/2014/main" id="{6FF57BBC-8B80-4E03-AEB2-EF4AAD4C6C69}"/>
              </a:ext>
            </a:extLst>
          </p:cNvPr>
          <p:cNvSpPr>
            <a:spLocks noGrp="1"/>
          </p:cNvSpPr>
          <p:nvPr>
            <p:ph idx="1"/>
          </p:nvPr>
        </p:nvSpPr>
        <p:spPr/>
        <p:txBody>
          <a:bodyPr/>
          <a:lstStyle/>
          <a:p>
            <a:r>
              <a:rPr lang="en-US" dirty="0"/>
              <a:t>MAT: </a:t>
            </a:r>
            <a:r>
              <a:rPr lang="en-US" b="1" dirty="0">
                <a:solidFill>
                  <a:srgbClr val="FF0000"/>
                </a:solidFill>
              </a:rPr>
              <a:t>Normal Replacement (NR)</a:t>
            </a:r>
          </a:p>
          <a:p>
            <a:pPr lvl="1"/>
            <a:r>
              <a:rPr lang="en-US" dirty="0"/>
              <a:t>Formerly Known as Replace on Burnout (ROB)</a:t>
            </a:r>
          </a:p>
          <a:p>
            <a:endParaRPr lang="en-US" dirty="0"/>
          </a:p>
          <a:p>
            <a:r>
              <a:rPr lang="en-US" dirty="0"/>
              <a:t>A majority of the deemed portfolio offering </a:t>
            </a:r>
            <a:r>
              <a:rPr lang="en-US" dirty="0" err="1"/>
              <a:t>wps</a:t>
            </a:r>
            <a:r>
              <a:rPr lang="en-US" dirty="0"/>
              <a:t> support this MAT</a:t>
            </a:r>
          </a:p>
          <a:p>
            <a:endParaRPr lang="en-US" dirty="0"/>
          </a:p>
          <a:p>
            <a:r>
              <a:rPr lang="en-US" dirty="0"/>
              <a:t>Example WP: </a:t>
            </a:r>
            <a:r>
              <a:rPr lang="en-US" b="1" dirty="0">
                <a:solidFill>
                  <a:srgbClr val="FFC000"/>
                </a:solidFill>
              </a:rPr>
              <a:t>Commercial Foodservice: Griddles</a:t>
            </a:r>
          </a:p>
          <a:p>
            <a:endParaRPr lang="en-US" dirty="0"/>
          </a:p>
        </p:txBody>
      </p:sp>
      <p:pic>
        <p:nvPicPr>
          <p:cNvPr id="5" name="Picture 4">
            <a:extLst>
              <a:ext uri="{FF2B5EF4-FFF2-40B4-BE49-F238E27FC236}">
                <a16:creationId xmlns:a16="http://schemas.microsoft.com/office/drawing/2014/main" id="{35FCAA21-A729-41E9-8C42-340738295426}"/>
              </a:ext>
            </a:extLst>
          </p:cNvPr>
          <p:cNvPicPr>
            <a:picLocks/>
          </p:cNvPicPr>
          <p:nvPr/>
        </p:nvPicPr>
        <p:blipFill>
          <a:blip r:embed="rId2"/>
          <a:stretch>
            <a:fillRect/>
          </a:stretch>
        </p:blipFill>
        <p:spPr>
          <a:xfrm>
            <a:off x="2065020" y="6400800"/>
            <a:ext cx="1195596" cy="457200"/>
          </a:xfrm>
          <a:prstGeom prst="rect">
            <a:avLst/>
          </a:prstGeom>
        </p:spPr>
      </p:pic>
      <p:sp>
        <p:nvSpPr>
          <p:cNvPr id="6" name="Rectangle 5">
            <a:extLst>
              <a:ext uri="{FF2B5EF4-FFF2-40B4-BE49-F238E27FC236}">
                <a16:creationId xmlns:a16="http://schemas.microsoft.com/office/drawing/2014/main" id="{496BB6CA-EB68-4DED-9919-65B3939C6CA7}"/>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260241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80B5-1019-43CC-9F23-38E511AAD286}"/>
              </a:ext>
            </a:extLst>
          </p:cNvPr>
          <p:cNvSpPr>
            <a:spLocks noGrp="1"/>
          </p:cNvSpPr>
          <p:nvPr>
            <p:ph type="title"/>
          </p:nvPr>
        </p:nvSpPr>
        <p:spPr/>
        <p:txBody>
          <a:bodyPr>
            <a:normAutofit/>
          </a:bodyPr>
          <a:lstStyle/>
          <a:p>
            <a:r>
              <a:rPr lang="en-US" sz="3200" b="1" dirty="0">
                <a:solidFill>
                  <a:srgbClr val="00B0F0"/>
                </a:solidFill>
              </a:rPr>
              <a:t>Example Normal Replacement Griddle Measure </a:t>
            </a:r>
          </a:p>
        </p:txBody>
      </p:sp>
      <p:sp>
        <p:nvSpPr>
          <p:cNvPr id="3" name="Content Placeholder 2">
            <a:extLst>
              <a:ext uri="{FF2B5EF4-FFF2-40B4-BE49-F238E27FC236}">
                <a16:creationId xmlns:a16="http://schemas.microsoft.com/office/drawing/2014/main" id="{6FF57BBC-8B80-4E03-AEB2-EF4AAD4C6C69}"/>
              </a:ext>
            </a:extLst>
          </p:cNvPr>
          <p:cNvSpPr>
            <a:spLocks noGrp="1"/>
          </p:cNvSpPr>
          <p:nvPr>
            <p:ph idx="1"/>
          </p:nvPr>
        </p:nvSpPr>
        <p:spPr>
          <a:xfrm>
            <a:off x="1828186" y="1295400"/>
            <a:ext cx="8682498" cy="4741606"/>
          </a:xfrm>
        </p:spPr>
        <p:txBody>
          <a:bodyPr>
            <a:normAutofit fontScale="92500" lnSpcReduction="20000"/>
          </a:bodyPr>
          <a:lstStyle/>
          <a:p>
            <a:r>
              <a:rPr lang="en-US" dirty="0"/>
              <a:t>MAT: Normal Replacement (</a:t>
            </a:r>
            <a:r>
              <a:rPr lang="en-US" b="1" dirty="0">
                <a:solidFill>
                  <a:srgbClr val="92D050"/>
                </a:solidFill>
              </a:rPr>
              <a:t>NR</a:t>
            </a:r>
            <a:r>
              <a:rPr lang="en-US" dirty="0"/>
              <a:t>)</a:t>
            </a:r>
          </a:p>
          <a:p>
            <a:pPr lvl="1"/>
            <a:r>
              <a:rPr lang="en-US" dirty="0"/>
              <a:t>Includes measure installations where the existing equipment has failed or no longer meets current or anticipated needs or is being replaced due to remodeling, upgrading, or replacement activities that are undertaken in the normal course of business. </a:t>
            </a:r>
          </a:p>
          <a:p>
            <a:pPr lvl="1"/>
            <a:endParaRPr lang="en-US" dirty="0"/>
          </a:p>
          <a:p>
            <a:pPr lvl="1"/>
            <a:r>
              <a:rPr lang="en-US" dirty="0"/>
              <a:t>Measure installations where the existing equipment is still functional but does not qualify for Accelerated Replacement fall into this category. </a:t>
            </a:r>
          </a:p>
          <a:p>
            <a:pPr lvl="1"/>
            <a:endParaRPr lang="en-US" dirty="0"/>
          </a:p>
          <a:p>
            <a:pPr lvl="1"/>
            <a:r>
              <a:rPr lang="en-US" dirty="0"/>
              <a:t>Commercial Foodservice Griddles are NR measures</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594667E4-DB03-42E2-B4A0-5CBE70E1E76F}"/>
              </a:ext>
            </a:extLst>
          </p:cNvPr>
          <p:cNvPicPr>
            <a:picLocks/>
          </p:cNvPicPr>
          <p:nvPr/>
        </p:nvPicPr>
        <p:blipFill>
          <a:blip r:embed="rId2"/>
          <a:stretch>
            <a:fillRect/>
          </a:stretch>
        </p:blipFill>
        <p:spPr>
          <a:xfrm>
            <a:off x="2065020" y="6400800"/>
            <a:ext cx="1195596" cy="457200"/>
          </a:xfrm>
          <a:prstGeom prst="rect">
            <a:avLst/>
          </a:prstGeom>
        </p:spPr>
      </p:pic>
      <p:sp>
        <p:nvSpPr>
          <p:cNvPr id="6" name="Rectangle 5">
            <a:extLst>
              <a:ext uri="{FF2B5EF4-FFF2-40B4-BE49-F238E27FC236}">
                <a16:creationId xmlns:a16="http://schemas.microsoft.com/office/drawing/2014/main" id="{95CE363C-0CC3-4A97-98D1-7BD95DC00FF9}"/>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311795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9BB83-6DD2-4AED-8E64-48FAE41B21B3}"/>
              </a:ext>
            </a:extLst>
          </p:cNvPr>
          <p:cNvSpPr>
            <a:spLocks noGrp="1"/>
          </p:cNvSpPr>
          <p:nvPr>
            <p:ph type="ctrTitle"/>
          </p:nvPr>
        </p:nvSpPr>
        <p:spPr/>
        <p:txBody>
          <a:bodyPr>
            <a:normAutofit/>
          </a:bodyPr>
          <a:lstStyle/>
          <a:p>
            <a:r>
              <a:rPr lang="en-US" dirty="0"/>
              <a:t>Walk Thru of Normal </a:t>
            </a:r>
            <a:br>
              <a:rPr lang="en-US" dirty="0"/>
            </a:br>
            <a:r>
              <a:rPr lang="en-US" dirty="0"/>
              <a:t>Replacement (NR) Example – Data Fields</a:t>
            </a:r>
          </a:p>
        </p:txBody>
      </p:sp>
      <p:sp>
        <p:nvSpPr>
          <p:cNvPr id="4" name="Subtitle 2">
            <a:extLst>
              <a:ext uri="{FF2B5EF4-FFF2-40B4-BE49-F238E27FC236}">
                <a16:creationId xmlns:a16="http://schemas.microsoft.com/office/drawing/2014/main" id="{89F79C85-4289-499B-B98F-96086A83BA2B}"/>
              </a:ext>
            </a:extLst>
          </p:cNvPr>
          <p:cNvSpPr>
            <a:spLocks noGrp="1"/>
          </p:cNvSpPr>
          <p:nvPr>
            <p:ph type="subTitle" idx="1"/>
          </p:nvPr>
        </p:nvSpPr>
        <p:spPr>
          <a:xfrm>
            <a:off x="5723860" y="3810000"/>
            <a:ext cx="4455042" cy="2362200"/>
          </a:xfrm>
        </p:spPr>
        <p:txBody>
          <a:bodyPr/>
          <a:lstStyle/>
          <a:p>
            <a:r>
              <a:rPr lang="en-US" dirty="0"/>
              <a:t>Thursday November 29, 2018</a:t>
            </a:r>
          </a:p>
        </p:txBody>
      </p:sp>
      <p:sp>
        <p:nvSpPr>
          <p:cNvPr id="5" name="Rectangle 4">
            <a:extLst>
              <a:ext uri="{FF2B5EF4-FFF2-40B4-BE49-F238E27FC236}">
                <a16:creationId xmlns:a16="http://schemas.microsoft.com/office/drawing/2014/main" id="{85B93C51-201F-475D-8942-AB0AFE6E7B4A}"/>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382697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1D580-F3FD-46C6-9F9C-5F2FAB45A5C3}"/>
              </a:ext>
            </a:extLst>
          </p:cNvPr>
          <p:cNvSpPr>
            <a:spLocks noGrp="1"/>
          </p:cNvSpPr>
          <p:nvPr>
            <p:ph type="title"/>
          </p:nvPr>
        </p:nvSpPr>
        <p:spPr/>
        <p:txBody>
          <a:bodyPr/>
          <a:lstStyle/>
          <a:p>
            <a:pPr algn="ctr"/>
            <a:r>
              <a:rPr lang="en-US" dirty="0"/>
              <a:t>What is a Workpaper?</a:t>
            </a:r>
          </a:p>
        </p:txBody>
      </p:sp>
      <p:sp>
        <p:nvSpPr>
          <p:cNvPr id="3" name="Content Placeholder 2">
            <a:extLst>
              <a:ext uri="{FF2B5EF4-FFF2-40B4-BE49-F238E27FC236}">
                <a16:creationId xmlns:a16="http://schemas.microsoft.com/office/drawing/2014/main" id="{48F2A5A4-1E18-4913-8841-A5465B68BE21}"/>
              </a:ext>
            </a:extLst>
          </p:cNvPr>
          <p:cNvSpPr>
            <a:spLocks noGrp="1"/>
          </p:cNvSpPr>
          <p:nvPr>
            <p:ph idx="1"/>
          </p:nvPr>
        </p:nvSpPr>
        <p:spPr>
          <a:xfrm>
            <a:off x="2152650" y="2226469"/>
            <a:ext cx="7886700" cy="3351637"/>
          </a:xfrm>
        </p:spPr>
        <p:txBody>
          <a:bodyPr>
            <a:normAutofit fontScale="85000" lnSpcReduction="10000"/>
          </a:bodyPr>
          <a:lstStyle/>
          <a:p>
            <a:pPr marL="0" indent="0">
              <a:lnSpc>
                <a:spcPct val="170000"/>
              </a:lnSpc>
              <a:buNone/>
            </a:pPr>
            <a:r>
              <a:rPr lang="en-US" sz="2700" dirty="0"/>
              <a:t>A workpaper is a technical document that provides all necessary supporting information to develop forecasted values/ savings for </a:t>
            </a:r>
            <a:r>
              <a:rPr lang="en-US" sz="2700" dirty="0">
                <a:solidFill>
                  <a:srgbClr val="C00000"/>
                </a:solidFill>
              </a:rPr>
              <a:t>deemed energy efficiency measures </a:t>
            </a:r>
            <a:r>
              <a:rPr lang="en-US" sz="2700" dirty="0"/>
              <a:t>that are not completely covered by the </a:t>
            </a:r>
            <a:r>
              <a:rPr lang="en-US" sz="2700" dirty="0">
                <a:solidFill>
                  <a:srgbClr val="C00000"/>
                </a:solidFill>
              </a:rPr>
              <a:t>Database of Energy Efficiency Resources </a:t>
            </a:r>
            <a:r>
              <a:rPr lang="en-US" sz="2700" dirty="0"/>
              <a:t>(DEER)</a:t>
            </a:r>
          </a:p>
        </p:txBody>
      </p:sp>
    </p:spTree>
    <p:extLst>
      <p:ext uri="{BB962C8B-B14F-4D97-AF65-F5344CB8AC3E}">
        <p14:creationId xmlns:p14="http://schemas.microsoft.com/office/powerpoint/2010/main" val="221587365"/>
      </p:ext>
    </p:extLst>
  </p:cSld>
  <p:clrMapOvr>
    <a:masterClrMapping/>
  </p:clrMapOvr>
  <p:transition spd="slow">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80B5-1019-43CC-9F23-38E511AAD286}"/>
              </a:ext>
            </a:extLst>
          </p:cNvPr>
          <p:cNvSpPr>
            <a:spLocks noGrp="1"/>
          </p:cNvSpPr>
          <p:nvPr>
            <p:ph type="title"/>
          </p:nvPr>
        </p:nvSpPr>
        <p:spPr/>
        <p:txBody>
          <a:bodyPr>
            <a:normAutofit/>
          </a:bodyPr>
          <a:lstStyle/>
          <a:p>
            <a:r>
              <a:rPr lang="en-US" sz="3200" b="1" dirty="0">
                <a:solidFill>
                  <a:srgbClr val="00B0F0"/>
                </a:solidFill>
              </a:rPr>
              <a:t>Example Normal Replacement Griddle Measure (SUMMARY) </a:t>
            </a:r>
          </a:p>
        </p:txBody>
      </p:sp>
      <p:sp>
        <p:nvSpPr>
          <p:cNvPr id="3" name="Content Placeholder 2">
            <a:extLst>
              <a:ext uri="{FF2B5EF4-FFF2-40B4-BE49-F238E27FC236}">
                <a16:creationId xmlns:a16="http://schemas.microsoft.com/office/drawing/2014/main" id="{6FF57BBC-8B80-4E03-AEB2-EF4AAD4C6C69}"/>
              </a:ext>
            </a:extLst>
          </p:cNvPr>
          <p:cNvSpPr>
            <a:spLocks noGrp="1"/>
          </p:cNvSpPr>
          <p:nvPr>
            <p:ph idx="1"/>
          </p:nvPr>
        </p:nvSpPr>
        <p:spPr>
          <a:xfrm>
            <a:off x="1818354" y="1368182"/>
            <a:ext cx="8711994" cy="4885134"/>
          </a:xfrm>
        </p:spPr>
        <p:txBody>
          <a:bodyPr>
            <a:normAutofit fontScale="92500" lnSpcReduction="10000"/>
          </a:bodyPr>
          <a:lstStyle/>
          <a:p>
            <a:r>
              <a:rPr lang="en-US" dirty="0"/>
              <a:t>Building Type: </a:t>
            </a:r>
            <a:r>
              <a:rPr lang="en-US" b="1" dirty="0">
                <a:solidFill>
                  <a:srgbClr val="92D050"/>
                </a:solidFill>
              </a:rPr>
              <a:t>Any</a:t>
            </a:r>
          </a:p>
          <a:p>
            <a:pPr lvl="1"/>
            <a:r>
              <a:rPr lang="en-US" dirty="0"/>
              <a:t>Refers to applicable building types</a:t>
            </a:r>
          </a:p>
          <a:p>
            <a:r>
              <a:rPr lang="en-US" dirty="0"/>
              <a:t>Building Vintage: </a:t>
            </a:r>
            <a:r>
              <a:rPr lang="en-US" b="1" dirty="0">
                <a:solidFill>
                  <a:srgbClr val="92D050"/>
                </a:solidFill>
              </a:rPr>
              <a:t>Any</a:t>
            </a:r>
          </a:p>
          <a:p>
            <a:pPr lvl="1"/>
            <a:r>
              <a:rPr lang="en-US" dirty="0"/>
              <a:t>Refers to the applicable building vintage year</a:t>
            </a:r>
          </a:p>
          <a:p>
            <a:r>
              <a:rPr lang="en-US" dirty="0"/>
              <a:t>Building Location: </a:t>
            </a:r>
            <a:r>
              <a:rPr lang="en-US" b="1" dirty="0">
                <a:solidFill>
                  <a:srgbClr val="92D050"/>
                </a:solidFill>
              </a:rPr>
              <a:t>Any</a:t>
            </a:r>
          </a:p>
          <a:p>
            <a:pPr lvl="1"/>
            <a:r>
              <a:rPr lang="en-US" dirty="0"/>
              <a:t>Refers to the applicable CEC Climate Zones</a:t>
            </a:r>
          </a:p>
          <a:p>
            <a:r>
              <a:rPr lang="en-US" dirty="0"/>
              <a:t>EUL ID: </a:t>
            </a:r>
            <a:r>
              <a:rPr lang="en-US" b="1" dirty="0">
                <a:solidFill>
                  <a:srgbClr val="92D050"/>
                </a:solidFill>
              </a:rPr>
              <a:t>Cook-</a:t>
            </a:r>
            <a:r>
              <a:rPr lang="en-US" b="1" dirty="0" err="1">
                <a:solidFill>
                  <a:srgbClr val="92D050"/>
                </a:solidFill>
              </a:rPr>
              <a:t>ElecGriddleCook</a:t>
            </a:r>
            <a:r>
              <a:rPr lang="en-US" b="1" dirty="0">
                <a:solidFill>
                  <a:srgbClr val="92D050"/>
                </a:solidFill>
              </a:rPr>
              <a:t>-</a:t>
            </a:r>
            <a:r>
              <a:rPr lang="en-US" b="1" dirty="0" err="1">
                <a:solidFill>
                  <a:srgbClr val="92D050"/>
                </a:solidFill>
              </a:rPr>
              <a:t>GasGriddle</a:t>
            </a:r>
            <a:endParaRPr lang="en-US" b="1" dirty="0">
              <a:solidFill>
                <a:srgbClr val="92D050"/>
              </a:solidFill>
            </a:endParaRPr>
          </a:p>
          <a:p>
            <a:pPr lvl="1"/>
            <a:r>
              <a:rPr lang="en-US" dirty="0"/>
              <a:t>Refer to the DEER Database EUL Support Tables</a:t>
            </a:r>
          </a:p>
          <a:p>
            <a:r>
              <a:rPr lang="en-US" dirty="0"/>
              <a:t>RUL ID: </a:t>
            </a:r>
            <a:r>
              <a:rPr lang="en-US" b="1" dirty="0">
                <a:solidFill>
                  <a:srgbClr val="92D050"/>
                </a:solidFill>
              </a:rPr>
              <a:t>N/A</a:t>
            </a:r>
          </a:p>
          <a:p>
            <a:pPr lvl="1"/>
            <a:r>
              <a:rPr lang="en-US" dirty="0"/>
              <a:t>Refer to the DEER Database EUL Support Tables</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DCA8C0E4-0C31-4037-8422-46431017F18D}"/>
              </a:ext>
            </a:extLst>
          </p:cNvPr>
          <p:cNvPicPr>
            <a:picLocks/>
          </p:cNvPicPr>
          <p:nvPr/>
        </p:nvPicPr>
        <p:blipFill>
          <a:blip r:embed="rId2"/>
          <a:stretch>
            <a:fillRect/>
          </a:stretch>
        </p:blipFill>
        <p:spPr>
          <a:xfrm>
            <a:off x="2065020" y="6400800"/>
            <a:ext cx="1195596" cy="457200"/>
          </a:xfrm>
          <a:prstGeom prst="rect">
            <a:avLst/>
          </a:prstGeom>
        </p:spPr>
      </p:pic>
      <p:sp>
        <p:nvSpPr>
          <p:cNvPr id="6" name="Rectangle 5">
            <a:extLst>
              <a:ext uri="{FF2B5EF4-FFF2-40B4-BE49-F238E27FC236}">
                <a16:creationId xmlns:a16="http://schemas.microsoft.com/office/drawing/2014/main" id="{1A1A8DB1-F1F2-4EA8-9A79-C3C0E3D28EFD}"/>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291177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80B5-1019-43CC-9F23-38E511AAD286}"/>
              </a:ext>
            </a:extLst>
          </p:cNvPr>
          <p:cNvSpPr>
            <a:spLocks noGrp="1"/>
          </p:cNvSpPr>
          <p:nvPr>
            <p:ph type="title"/>
          </p:nvPr>
        </p:nvSpPr>
        <p:spPr/>
        <p:txBody>
          <a:bodyPr>
            <a:normAutofit/>
          </a:bodyPr>
          <a:lstStyle/>
          <a:p>
            <a:r>
              <a:rPr lang="en-US" sz="3200" b="1" dirty="0">
                <a:solidFill>
                  <a:srgbClr val="00B0F0"/>
                </a:solidFill>
              </a:rPr>
              <a:t>Example Normal Replacement Griddle Measure </a:t>
            </a:r>
          </a:p>
        </p:txBody>
      </p:sp>
      <p:sp>
        <p:nvSpPr>
          <p:cNvPr id="3" name="Content Placeholder 2">
            <a:extLst>
              <a:ext uri="{FF2B5EF4-FFF2-40B4-BE49-F238E27FC236}">
                <a16:creationId xmlns:a16="http://schemas.microsoft.com/office/drawing/2014/main" id="{6FF57BBC-8B80-4E03-AEB2-EF4AAD4C6C69}"/>
              </a:ext>
            </a:extLst>
          </p:cNvPr>
          <p:cNvSpPr>
            <a:spLocks noGrp="1"/>
          </p:cNvSpPr>
          <p:nvPr>
            <p:ph idx="1"/>
          </p:nvPr>
        </p:nvSpPr>
        <p:spPr>
          <a:xfrm>
            <a:off x="1809750" y="1295401"/>
            <a:ext cx="8582947" cy="4977581"/>
          </a:xfrm>
        </p:spPr>
        <p:txBody>
          <a:bodyPr>
            <a:normAutofit fontScale="92500" lnSpcReduction="20000"/>
          </a:bodyPr>
          <a:lstStyle/>
          <a:p>
            <a:r>
              <a:rPr lang="en-US" dirty="0"/>
              <a:t>Building Type: </a:t>
            </a:r>
            <a:r>
              <a:rPr lang="en-US" b="1" dirty="0">
                <a:solidFill>
                  <a:srgbClr val="92D050"/>
                </a:solidFill>
              </a:rPr>
              <a:t>Any</a:t>
            </a:r>
          </a:p>
          <a:p>
            <a:pPr lvl="1"/>
            <a:r>
              <a:rPr lang="en-US" dirty="0"/>
              <a:t>Workpapers must indicate which building types are eligible for the measure and include the associated savings for each eligible building type. </a:t>
            </a:r>
          </a:p>
          <a:p>
            <a:pPr lvl="1"/>
            <a:endParaRPr lang="en-US" dirty="0"/>
          </a:p>
          <a:p>
            <a:pPr lvl="1"/>
            <a:r>
              <a:rPr lang="en-US" dirty="0"/>
              <a:t>Eligible DEER building types can be found in the READI database. </a:t>
            </a:r>
          </a:p>
          <a:p>
            <a:pPr lvl="1"/>
            <a:endParaRPr lang="en-US" dirty="0"/>
          </a:p>
          <a:p>
            <a:pPr lvl="1"/>
            <a:r>
              <a:rPr lang="en-US" dirty="0"/>
              <a:t>New building types may be proposed to the CPUC for consideration.</a:t>
            </a:r>
          </a:p>
          <a:p>
            <a:pPr lvl="1"/>
            <a:endParaRPr lang="en-US" dirty="0"/>
          </a:p>
          <a:p>
            <a:pPr lvl="1"/>
            <a:r>
              <a:rPr lang="en-US" dirty="0"/>
              <a:t>Refers to applicable building types</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8EF0D37D-B1DE-4A1F-B70B-C090B69B4FD9}"/>
              </a:ext>
            </a:extLst>
          </p:cNvPr>
          <p:cNvPicPr>
            <a:picLocks/>
          </p:cNvPicPr>
          <p:nvPr/>
        </p:nvPicPr>
        <p:blipFill>
          <a:blip r:embed="rId2"/>
          <a:stretch>
            <a:fillRect/>
          </a:stretch>
        </p:blipFill>
        <p:spPr>
          <a:xfrm>
            <a:off x="2065020" y="6400800"/>
            <a:ext cx="1195596" cy="457200"/>
          </a:xfrm>
          <a:prstGeom prst="rect">
            <a:avLst/>
          </a:prstGeom>
        </p:spPr>
      </p:pic>
      <p:sp>
        <p:nvSpPr>
          <p:cNvPr id="6" name="Rectangle 5">
            <a:extLst>
              <a:ext uri="{FF2B5EF4-FFF2-40B4-BE49-F238E27FC236}">
                <a16:creationId xmlns:a16="http://schemas.microsoft.com/office/drawing/2014/main" id="{97DFC4A4-99FA-4EA9-BF11-9AFEE79C73E0}"/>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341117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80B5-1019-43CC-9F23-38E511AAD286}"/>
              </a:ext>
            </a:extLst>
          </p:cNvPr>
          <p:cNvSpPr>
            <a:spLocks noGrp="1"/>
          </p:cNvSpPr>
          <p:nvPr>
            <p:ph type="title"/>
          </p:nvPr>
        </p:nvSpPr>
        <p:spPr/>
        <p:txBody>
          <a:bodyPr>
            <a:normAutofit/>
          </a:bodyPr>
          <a:lstStyle/>
          <a:p>
            <a:r>
              <a:rPr lang="en-US" sz="3200" b="1" dirty="0">
                <a:solidFill>
                  <a:srgbClr val="00B0F0"/>
                </a:solidFill>
              </a:rPr>
              <a:t>Example Normal Replacement Griddle Measure </a:t>
            </a:r>
          </a:p>
        </p:txBody>
      </p:sp>
      <p:sp>
        <p:nvSpPr>
          <p:cNvPr id="3" name="Content Placeholder 2">
            <a:extLst>
              <a:ext uri="{FF2B5EF4-FFF2-40B4-BE49-F238E27FC236}">
                <a16:creationId xmlns:a16="http://schemas.microsoft.com/office/drawing/2014/main" id="{6FF57BBC-8B80-4E03-AEB2-EF4AAD4C6C69}"/>
              </a:ext>
            </a:extLst>
          </p:cNvPr>
          <p:cNvSpPr>
            <a:spLocks noGrp="1"/>
          </p:cNvSpPr>
          <p:nvPr>
            <p:ph idx="1"/>
          </p:nvPr>
        </p:nvSpPr>
        <p:spPr>
          <a:xfrm>
            <a:off x="1828186" y="1306732"/>
            <a:ext cx="8603840" cy="4720443"/>
          </a:xfrm>
        </p:spPr>
        <p:txBody>
          <a:bodyPr>
            <a:normAutofit lnSpcReduction="10000"/>
          </a:bodyPr>
          <a:lstStyle/>
          <a:p>
            <a:r>
              <a:rPr lang="en-US" dirty="0"/>
              <a:t>Building Vintage: </a:t>
            </a:r>
            <a:r>
              <a:rPr lang="en-US" b="1" dirty="0">
                <a:solidFill>
                  <a:srgbClr val="92D050"/>
                </a:solidFill>
              </a:rPr>
              <a:t>Any</a:t>
            </a:r>
          </a:p>
          <a:p>
            <a:pPr lvl="1"/>
            <a:r>
              <a:rPr lang="en-US" dirty="0"/>
              <a:t>Refers to the applicable building vintage year</a:t>
            </a:r>
          </a:p>
          <a:p>
            <a:endParaRPr lang="en-US" dirty="0"/>
          </a:p>
          <a:p>
            <a:r>
              <a:rPr lang="en-US" dirty="0"/>
              <a:t>Building Location: </a:t>
            </a:r>
            <a:r>
              <a:rPr lang="en-US" b="1" dirty="0">
                <a:solidFill>
                  <a:srgbClr val="92D050"/>
                </a:solidFill>
              </a:rPr>
              <a:t>Any</a:t>
            </a:r>
          </a:p>
          <a:p>
            <a:pPr lvl="1"/>
            <a:r>
              <a:rPr lang="en-US" dirty="0"/>
              <a:t>Refers to the applicable CEC 16 Climate Zones</a:t>
            </a:r>
          </a:p>
          <a:p>
            <a:endParaRPr lang="en-US" dirty="0"/>
          </a:p>
          <a:p>
            <a:r>
              <a:rPr lang="en-US" dirty="0"/>
              <a:t>Normal Unit: </a:t>
            </a:r>
            <a:r>
              <a:rPr lang="en-US" b="1" dirty="0">
                <a:solidFill>
                  <a:srgbClr val="92D050"/>
                </a:solidFill>
              </a:rPr>
              <a:t>Len-Ft.</a:t>
            </a:r>
          </a:p>
          <a:p>
            <a:pPr lvl="1"/>
            <a:r>
              <a:rPr lang="en-US" dirty="0"/>
              <a:t>Refers to applicable cost and energy common unit type.</a:t>
            </a:r>
          </a:p>
          <a:p>
            <a:endParaRPr lang="en-US" dirty="0"/>
          </a:p>
          <a:p>
            <a:endParaRPr lang="en-US" dirty="0"/>
          </a:p>
        </p:txBody>
      </p:sp>
      <p:pic>
        <p:nvPicPr>
          <p:cNvPr id="5" name="Picture 4">
            <a:extLst>
              <a:ext uri="{FF2B5EF4-FFF2-40B4-BE49-F238E27FC236}">
                <a16:creationId xmlns:a16="http://schemas.microsoft.com/office/drawing/2014/main" id="{77DCB0E2-EB81-4851-817E-E1807DAD2F88}"/>
              </a:ext>
            </a:extLst>
          </p:cNvPr>
          <p:cNvPicPr>
            <a:picLocks/>
          </p:cNvPicPr>
          <p:nvPr/>
        </p:nvPicPr>
        <p:blipFill>
          <a:blip r:embed="rId2"/>
          <a:stretch>
            <a:fillRect/>
          </a:stretch>
        </p:blipFill>
        <p:spPr>
          <a:xfrm>
            <a:off x="2065020" y="6400800"/>
            <a:ext cx="1195596" cy="457200"/>
          </a:xfrm>
          <a:prstGeom prst="rect">
            <a:avLst/>
          </a:prstGeom>
        </p:spPr>
      </p:pic>
      <p:sp>
        <p:nvSpPr>
          <p:cNvPr id="6" name="Rectangle 5">
            <a:extLst>
              <a:ext uri="{FF2B5EF4-FFF2-40B4-BE49-F238E27FC236}">
                <a16:creationId xmlns:a16="http://schemas.microsoft.com/office/drawing/2014/main" id="{6FFB3013-E2DE-4640-86D3-5BFD7D7B3CEC}"/>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5545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80B5-1019-43CC-9F23-38E511AAD286}"/>
              </a:ext>
            </a:extLst>
          </p:cNvPr>
          <p:cNvSpPr>
            <a:spLocks noGrp="1"/>
          </p:cNvSpPr>
          <p:nvPr>
            <p:ph type="title"/>
          </p:nvPr>
        </p:nvSpPr>
        <p:spPr/>
        <p:txBody>
          <a:bodyPr>
            <a:normAutofit/>
          </a:bodyPr>
          <a:lstStyle/>
          <a:p>
            <a:r>
              <a:rPr lang="en-US" sz="3200" b="1" dirty="0">
                <a:solidFill>
                  <a:srgbClr val="00B0F0"/>
                </a:solidFill>
              </a:rPr>
              <a:t>Example Normal Replacement Griddle Measure </a:t>
            </a:r>
          </a:p>
        </p:txBody>
      </p:sp>
      <p:sp>
        <p:nvSpPr>
          <p:cNvPr id="3" name="Content Placeholder 2">
            <a:extLst>
              <a:ext uri="{FF2B5EF4-FFF2-40B4-BE49-F238E27FC236}">
                <a16:creationId xmlns:a16="http://schemas.microsoft.com/office/drawing/2014/main" id="{6FF57BBC-8B80-4E03-AEB2-EF4AAD4C6C69}"/>
              </a:ext>
            </a:extLst>
          </p:cNvPr>
          <p:cNvSpPr>
            <a:spLocks noGrp="1"/>
          </p:cNvSpPr>
          <p:nvPr>
            <p:ph idx="1"/>
          </p:nvPr>
        </p:nvSpPr>
        <p:spPr>
          <a:xfrm>
            <a:off x="1779024" y="1326396"/>
            <a:ext cx="8653002" cy="4769605"/>
          </a:xfrm>
        </p:spPr>
        <p:txBody>
          <a:bodyPr>
            <a:normAutofit fontScale="85000" lnSpcReduction="10000"/>
          </a:bodyPr>
          <a:lstStyle/>
          <a:p>
            <a:r>
              <a:rPr lang="en-US" dirty="0"/>
              <a:t>Effective Useful Life (EUL ID): </a:t>
            </a:r>
            <a:r>
              <a:rPr lang="en-US" b="1" dirty="0">
                <a:solidFill>
                  <a:srgbClr val="92D050"/>
                </a:solidFill>
              </a:rPr>
              <a:t>Cook-</a:t>
            </a:r>
            <a:r>
              <a:rPr lang="en-US" b="1" dirty="0" err="1">
                <a:solidFill>
                  <a:srgbClr val="92D050"/>
                </a:solidFill>
              </a:rPr>
              <a:t>ElecGriddleCook</a:t>
            </a:r>
            <a:r>
              <a:rPr lang="en-US" b="1" dirty="0">
                <a:solidFill>
                  <a:srgbClr val="92D050"/>
                </a:solidFill>
              </a:rPr>
              <a:t>-</a:t>
            </a:r>
            <a:r>
              <a:rPr lang="en-US" b="1" dirty="0" err="1">
                <a:solidFill>
                  <a:srgbClr val="92D050"/>
                </a:solidFill>
              </a:rPr>
              <a:t>GasGriddle</a:t>
            </a:r>
            <a:endParaRPr lang="en-US" b="1" dirty="0">
              <a:solidFill>
                <a:srgbClr val="92D050"/>
              </a:solidFill>
            </a:endParaRPr>
          </a:p>
          <a:p>
            <a:pPr lvl="1"/>
            <a:r>
              <a:rPr lang="en-US" dirty="0"/>
              <a:t>An estimate of the median number of years that the measures installed under the program are still in place and operable. </a:t>
            </a:r>
          </a:p>
          <a:p>
            <a:pPr lvl="1"/>
            <a:r>
              <a:rPr lang="en-US" dirty="0"/>
              <a:t>Refer to the DEER Database EUL Support Tables</a:t>
            </a:r>
          </a:p>
          <a:p>
            <a:endParaRPr lang="en-US" dirty="0"/>
          </a:p>
          <a:p>
            <a:r>
              <a:rPr lang="en-US" dirty="0"/>
              <a:t>RUL ID: </a:t>
            </a:r>
            <a:r>
              <a:rPr lang="en-US" b="1" dirty="0">
                <a:solidFill>
                  <a:srgbClr val="92D050"/>
                </a:solidFill>
              </a:rPr>
              <a:t>N/A</a:t>
            </a:r>
          </a:p>
          <a:p>
            <a:pPr lvl="1"/>
            <a:r>
              <a:rPr lang="en-US" dirty="0"/>
              <a:t>An estimate of the median number of years that a measure being replaced under the program would remain in place and operable had the program intervention not caused the replacement.</a:t>
            </a:r>
          </a:p>
          <a:p>
            <a:pPr lvl="1"/>
            <a:r>
              <a:rPr lang="en-US" dirty="0"/>
              <a:t>Refer to the DEER Database EUL Support Tables</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B0CB8837-919F-4853-AA0C-9D5DA9914FA2}"/>
              </a:ext>
            </a:extLst>
          </p:cNvPr>
          <p:cNvPicPr>
            <a:picLocks/>
          </p:cNvPicPr>
          <p:nvPr/>
        </p:nvPicPr>
        <p:blipFill>
          <a:blip r:embed="rId2"/>
          <a:stretch>
            <a:fillRect/>
          </a:stretch>
        </p:blipFill>
        <p:spPr>
          <a:xfrm>
            <a:off x="2065020" y="6400800"/>
            <a:ext cx="1195596" cy="457200"/>
          </a:xfrm>
          <a:prstGeom prst="rect">
            <a:avLst/>
          </a:prstGeom>
        </p:spPr>
      </p:pic>
      <p:sp>
        <p:nvSpPr>
          <p:cNvPr id="6" name="Rectangle 5">
            <a:extLst>
              <a:ext uri="{FF2B5EF4-FFF2-40B4-BE49-F238E27FC236}">
                <a16:creationId xmlns:a16="http://schemas.microsoft.com/office/drawing/2014/main" id="{F22E2AB9-FD5E-4D47-8A68-D47C8F5F4011}"/>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392953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80B5-1019-43CC-9F23-38E511AAD286}"/>
              </a:ext>
            </a:extLst>
          </p:cNvPr>
          <p:cNvSpPr>
            <a:spLocks noGrp="1"/>
          </p:cNvSpPr>
          <p:nvPr>
            <p:ph type="title"/>
          </p:nvPr>
        </p:nvSpPr>
        <p:spPr/>
        <p:txBody>
          <a:bodyPr>
            <a:normAutofit/>
          </a:bodyPr>
          <a:lstStyle/>
          <a:p>
            <a:r>
              <a:rPr lang="en-US" sz="3200" b="1" dirty="0">
                <a:solidFill>
                  <a:srgbClr val="00B0F0"/>
                </a:solidFill>
              </a:rPr>
              <a:t>Example Normal Replacement Griddle Measure </a:t>
            </a:r>
          </a:p>
        </p:txBody>
      </p:sp>
      <p:sp>
        <p:nvSpPr>
          <p:cNvPr id="3" name="Content Placeholder 2">
            <a:extLst>
              <a:ext uri="{FF2B5EF4-FFF2-40B4-BE49-F238E27FC236}">
                <a16:creationId xmlns:a16="http://schemas.microsoft.com/office/drawing/2014/main" id="{6FF57BBC-8B80-4E03-AEB2-EF4AAD4C6C69}"/>
              </a:ext>
            </a:extLst>
          </p:cNvPr>
          <p:cNvSpPr>
            <a:spLocks noGrp="1"/>
          </p:cNvSpPr>
          <p:nvPr>
            <p:ph idx="1"/>
          </p:nvPr>
        </p:nvSpPr>
        <p:spPr>
          <a:xfrm>
            <a:off x="1838017" y="1295400"/>
            <a:ext cx="8485854" cy="4672781"/>
          </a:xfrm>
        </p:spPr>
        <p:txBody>
          <a:bodyPr>
            <a:normAutofit/>
          </a:bodyPr>
          <a:lstStyle/>
          <a:p>
            <a:pPr marL="171450" lvl="1">
              <a:lnSpc>
                <a:spcPct val="80000"/>
              </a:lnSpc>
              <a:spcBef>
                <a:spcPts val="750"/>
              </a:spcBef>
            </a:pPr>
            <a:r>
              <a:rPr lang="en-US" dirty="0"/>
              <a:t>Net to Gross Ratio (NTGR): </a:t>
            </a:r>
            <a:r>
              <a:rPr lang="en-US" b="1" dirty="0">
                <a:solidFill>
                  <a:srgbClr val="92D050"/>
                </a:solidFill>
              </a:rPr>
              <a:t>Com-Default&gt; 2yrs</a:t>
            </a:r>
          </a:p>
          <a:p>
            <a:pPr lvl="1"/>
            <a:r>
              <a:rPr lang="en-US" dirty="0"/>
              <a:t>A ratio or percentage of net program impacts divided by gross or total impacts. Net-to-gross ratios are used to estimate and describe the free-ridership that may be occurring among energy efficiency program participant.</a:t>
            </a:r>
          </a:p>
          <a:p>
            <a:pPr lvl="1"/>
            <a:endParaRPr lang="en-US" dirty="0"/>
          </a:p>
          <a:p>
            <a:pPr lvl="1"/>
            <a:r>
              <a:rPr lang="en-US" dirty="0"/>
              <a:t>Refers to appropriate net-to-gross ratio in DEER READI</a:t>
            </a:r>
          </a:p>
          <a:p>
            <a:endParaRPr lang="en-US" dirty="0"/>
          </a:p>
          <a:p>
            <a:pPr marL="0" indent="0">
              <a:buNone/>
            </a:pPr>
            <a:endParaRPr lang="en-US" dirty="0"/>
          </a:p>
          <a:p>
            <a:endParaRPr lang="en-US" dirty="0"/>
          </a:p>
        </p:txBody>
      </p:sp>
      <p:pic>
        <p:nvPicPr>
          <p:cNvPr id="5" name="Picture 4">
            <a:extLst>
              <a:ext uri="{FF2B5EF4-FFF2-40B4-BE49-F238E27FC236}">
                <a16:creationId xmlns:a16="http://schemas.microsoft.com/office/drawing/2014/main" id="{94125AF9-CB9F-418D-9D8C-4F85BF1614BE}"/>
              </a:ext>
            </a:extLst>
          </p:cNvPr>
          <p:cNvPicPr>
            <a:picLocks/>
          </p:cNvPicPr>
          <p:nvPr/>
        </p:nvPicPr>
        <p:blipFill>
          <a:blip r:embed="rId2"/>
          <a:stretch>
            <a:fillRect/>
          </a:stretch>
        </p:blipFill>
        <p:spPr>
          <a:xfrm>
            <a:off x="2065020" y="6400800"/>
            <a:ext cx="1195596" cy="457200"/>
          </a:xfrm>
          <a:prstGeom prst="rect">
            <a:avLst/>
          </a:prstGeom>
        </p:spPr>
      </p:pic>
      <p:sp>
        <p:nvSpPr>
          <p:cNvPr id="6" name="Rectangle 5">
            <a:extLst>
              <a:ext uri="{FF2B5EF4-FFF2-40B4-BE49-F238E27FC236}">
                <a16:creationId xmlns:a16="http://schemas.microsoft.com/office/drawing/2014/main" id="{02136040-34A4-461E-AD5D-5C796D9FF93F}"/>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126362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80B5-1019-43CC-9F23-38E511AAD286}"/>
              </a:ext>
            </a:extLst>
          </p:cNvPr>
          <p:cNvSpPr>
            <a:spLocks noGrp="1"/>
          </p:cNvSpPr>
          <p:nvPr>
            <p:ph type="title"/>
          </p:nvPr>
        </p:nvSpPr>
        <p:spPr/>
        <p:txBody>
          <a:bodyPr>
            <a:normAutofit/>
          </a:bodyPr>
          <a:lstStyle/>
          <a:p>
            <a:r>
              <a:rPr lang="en-US" sz="3200" b="1" dirty="0">
                <a:solidFill>
                  <a:srgbClr val="00B0F0"/>
                </a:solidFill>
              </a:rPr>
              <a:t>Example Normal Replacement Griddle Measure </a:t>
            </a:r>
          </a:p>
        </p:txBody>
      </p:sp>
      <p:sp>
        <p:nvSpPr>
          <p:cNvPr id="3" name="Content Placeholder 2">
            <a:extLst>
              <a:ext uri="{FF2B5EF4-FFF2-40B4-BE49-F238E27FC236}">
                <a16:creationId xmlns:a16="http://schemas.microsoft.com/office/drawing/2014/main" id="{6FF57BBC-8B80-4E03-AEB2-EF4AAD4C6C69}"/>
              </a:ext>
            </a:extLst>
          </p:cNvPr>
          <p:cNvSpPr>
            <a:spLocks noGrp="1"/>
          </p:cNvSpPr>
          <p:nvPr>
            <p:ph idx="1"/>
          </p:nvPr>
        </p:nvSpPr>
        <p:spPr>
          <a:xfrm>
            <a:off x="1788857" y="1295400"/>
            <a:ext cx="8810317" cy="4987413"/>
          </a:xfrm>
        </p:spPr>
        <p:txBody>
          <a:bodyPr>
            <a:normAutofit fontScale="77500" lnSpcReduction="20000"/>
          </a:bodyPr>
          <a:lstStyle/>
          <a:p>
            <a:pPr marL="171450" lvl="1">
              <a:spcBef>
                <a:spcPts val="750"/>
              </a:spcBef>
            </a:pPr>
            <a:r>
              <a:rPr lang="en-US" dirty="0"/>
              <a:t>Delivery Channel: </a:t>
            </a:r>
            <a:r>
              <a:rPr lang="en-US" b="1" dirty="0" err="1">
                <a:solidFill>
                  <a:srgbClr val="92D050"/>
                </a:solidFill>
              </a:rPr>
              <a:t>PreRebUp</a:t>
            </a:r>
            <a:endParaRPr lang="en-US" b="1" dirty="0">
              <a:solidFill>
                <a:srgbClr val="92D050"/>
              </a:solidFill>
            </a:endParaRPr>
          </a:p>
          <a:p>
            <a:pPr lvl="1"/>
            <a:r>
              <a:rPr lang="en-US" dirty="0"/>
              <a:t>Upstream – rebate goes to the manufacturer </a:t>
            </a:r>
          </a:p>
          <a:p>
            <a:pPr lvl="2"/>
            <a:r>
              <a:rPr lang="en-US" dirty="0"/>
              <a:t>Type of program delivery in which an incentive goes to the manufacturer to encourage production and promotion of energy efficiency products in the market. </a:t>
            </a:r>
          </a:p>
          <a:p>
            <a:pPr lvl="2"/>
            <a:endParaRPr lang="en-US" dirty="0"/>
          </a:p>
          <a:p>
            <a:pPr lvl="2"/>
            <a:r>
              <a:rPr lang="en-US" dirty="0"/>
              <a:t>Incentive may or may not be passed to the end-use customer</a:t>
            </a:r>
          </a:p>
          <a:p>
            <a:pPr lvl="3"/>
            <a:endParaRPr lang="en-US" dirty="0"/>
          </a:p>
          <a:p>
            <a:pPr marL="171450" lvl="1">
              <a:spcBef>
                <a:spcPts val="750"/>
              </a:spcBef>
            </a:pPr>
            <a:r>
              <a:rPr lang="en-US" dirty="0"/>
              <a:t>Delivery Channel: </a:t>
            </a:r>
            <a:r>
              <a:rPr lang="en-US" b="1" dirty="0" err="1">
                <a:solidFill>
                  <a:srgbClr val="92D050"/>
                </a:solidFill>
              </a:rPr>
              <a:t>NonUpStrm</a:t>
            </a:r>
            <a:endParaRPr lang="en-US" b="1" dirty="0">
              <a:solidFill>
                <a:srgbClr val="92D050"/>
              </a:solidFill>
            </a:endParaRPr>
          </a:p>
          <a:p>
            <a:pPr lvl="1"/>
            <a:r>
              <a:rPr lang="en-US" dirty="0"/>
              <a:t>Midstream – rebate goes to the retailer</a:t>
            </a:r>
          </a:p>
          <a:p>
            <a:pPr lvl="2"/>
            <a:r>
              <a:rPr lang="en-US" dirty="0"/>
              <a:t>Type of program delivery in which incentive goes to the distributor or retailer to encourage promotion of energy efficiency products in the market. </a:t>
            </a:r>
          </a:p>
          <a:p>
            <a:pPr lvl="2"/>
            <a:endParaRPr lang="en-US" dirty="0"/>
          </a:p>
          <a:p>
            <a:pPr lvl="2"/>
            <a:r>
              <a:rPr lang="en-US" dirty="0"/>
              <a:t>Incentive may or may not be passed to the end-use customer. Incentive may or may not be passed to the customer. Does not include programs partnering with contractors or installers</a:t>
            </a:r>
          </a:p>
          <a:p>
            <a:pPr lvl="3"/>
            <a:endParaRPr lang="en-US" dirty="0"/>
          </a:p>
          <a:p>
            <a:pPr marL="0" indent="0">
              <a:buNone/>
            </a:pPr>
            <a:endParaRPr lang="en-US" dirty="0"/>
          </a:p>
          <a:p>
            <a:endParaRPr lang="en-US" dirty="0"/>
          </a:p>
        </p:txBody>
      </p:sp>
      <p:pic>
        <p:nvPicPr>
          <p:cNvPr id="5" name="Picture 4">
            <a:extLst>
              <a:ext uri="{FF2B5EF4-FFF2-40B4-BE49-F238E27FC236}">
                <a16:creationId xmlns:a16="http://schemas.microsoft.com/office/drawing/2014/main" id="{C1464076-8760-40AA-9134-46DE0AD89B46}"/>
              </a:ext>
            </a:extLst>
          </p:cNvPr>
          <p:cNvPicPr>
            <a:picLocks/>
          </p:cNvPicPr>
          <p:nvPr/>
        </p:nvPicPr>
        <p:blipFill>
          <a:blip r:embed="rId2"/>
          <a:stretch>
            <a:fillRect/>
          </a:stretch>
        </p:blipFill>
        <p:spPr>
          <a:xfrm>
            <a:off x="2065020" y="6400800"/>
            <a:ext cx="1195596" cy="457200"/>
          </a:xfrm>
          <a:prstGeom prst="rect">
            <a:avLst/>
          </a:prstGeom>
        </p:spPr>
      </p:pic>
      <p:sp>
        <p:nvSpPr>
          <p:cNvPr id="6" name="Rectangle 5">
            <a:extLst>
              <a:ext uri="{FF2B5EF4-FFF2-40B4-BE49-F238E27FC236}">
                <a16:creationId xmlns:a16="http://schemas.microsoft.com/office/drawing/2014/main" id="{D7A63BD8-3DA7-4A3E-89E3-DA62DEEDBB20}"/>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3191974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80B5-1019-43CC-9F23-38E511AAD286}"/>
              </a:ext>
            </a:extLst>
          </p:cNvPr>
          <p:cNvSpPr>
            <a:spLocks noGrp="1"/>
          </p:cNvSpPr>
          <p:nvPr>
            <p:ph type="title"/>
          </p:nvPr>
        </p:nvSpPr>
        <p:spPr/>
        <p:txBody>
          <a:bodyPr>
            <a:normAutofit/>
          </a:bodyPr>
          <a:lstStyle/>
          <a:p>
            <a:r>
              <a:rPr lang="en-US" sz="3200" b="1" dirty="0">
                <a:solidFill>
                  <a:srgbClr val="00B0F0"/>
                </a:solidFill>
              </a:rPr>
              <a:t>Example Normal Replacement Griddle Measure </a:t>
            </a:r>
          </a:p>
        </p:txBody>
      </p:sp>
      <p:sp>
        <p:nvSpPr>
          <p:cNvPr id="3" name="Content Placeholder 2">
            <a:extLst>
              <a:ext uri="{FF2B5EF4-FFF2-40B4-BE49-F238E27FC236}">
                <a16:creationId xmlns:a16="http://schemas.microsoft.com/office/drawing/2014/main" id="{6FF57BBC-8B80-4E03-AEB2-EF4AAD4C6C69}"/>
              </a:ext>
            </a:extLst>
          </p:cNvPr>
          <p:cNvSpPr>
            <a:spLocks noGrp="1"/>
          </p:cNvSpPr>
          <p:nvPr>
            <p:ph idx="1"/>
          </p:nvPr>
        </p:nvSpPr>
        <p:spPr>
          <a:xfrm>
            <a:off x="1818353" y="1212662"/>
            <a:ext cx="8721828" cy="4873506"/>
          </a:xfrm>
        </p:spPr>
        <p:txBody>
          <a:bodyPr>
            <a:normAutofit fontScale="92500" lnSpcReduction="10000"/>
          </a:bodyPr>
          <a:lstStyle/>
          <a:p>
            <a:pPr marL="171450" lvl="1">
              <a:spcBef>
                <a:spcPts val="750"/>
              </a:spcBef>
            </a:pPr>
            <a:r>
              <a:rPr lang="en-US" dirty="0"/>
              <a:t>Delivery Channel: </a:t>
            </a:r>
            <a:r>
              <a:rPr lang="en-US" b="1" dirty="0" err="1">
                <a:solidFill>
                  <a:srgbClr val="92D050"/>
                </a:solidFill>
              </a:rPr>
              <a:t>PreRebDown</a:t>
            </a:r>
            <a:endParaRPr lang="en-US" b="1" dirty="0">
              <a:solidFill>
                <a:srgbClr val="92D050"/>
              </a:solidFill>
            </a:endParaRPr>
          </a:p>
          <a:p>
            <a:pPr lvl="1"/>
            <a:r>
              <a:rPr lang="en-US" dirty="0"/>
              <a:t>Downstream – rebate goes to the end use customer </a:t>
            </a:r>
          </a:p>
          <a:p>
            <a:pPr lvl="2"/>
            <a:r>
              <a:rPr lang="en-US" dirty="0"/>
              <a:t>Classification of program delivery in which program is delivered by agents or representatives (including installation contractors) that have direct interaction with end-use customers or through a program website.</a:t>
            </a:r>
          </a:p>
          <a:p>
            <a:pPr lvl="3"/>
            <a:endParaRPr lang="en-US" dirty="0"/>
          </a:p>
          <a:p>
            <a:pPr marL="171450" lvl="1">
              <a:spcBef>
                <a:spcPts val="750"/>
              </a:spcBef>
            </a:pPr>
            <a:r>
              <a:rPr lang="en-US" dirty="0"/>
              <a:t>Delivery Channel: </a:t>
            </a:r>
            <a:r>
              <a:rPr lang="en-US" b="1" dirty="0" err="1">
                <a:solidFill>
                  <a:srgbClr val="92D050"/>
                </a:solidFill>
              </a:rPr>
              <a:t>DirInstall</a:t>
            </a:r>
            <a:endParaRPr lang="en-US" b="1" dirty="0">
              <a:solidFill>
                <a:srgbClr val="92D050"/>
              </a:solidFill>
            </a:endParaRPr>
          </a:p>
          <a:p>
            <a:pPr lvl="1"/>
            <a:r>
              <a:rPr lang="en-US" dirty="0"/>
              <a:t>Direct Install – Labor and material costs goes to the implementer</a:t>
            </a:r>
          </a:p>
          <a:p>
            <a:pPr lvl="2"/>
            <a:r>
              <a:rPr lang="en-US" dirty="0"/>
              <a:t>Energy efficiency solutions provided directly to the customer at little or no cost through installation contractors provided and managed by an Implementer</a:t>
            </a:r>
          </a:p>
          <a:p>
            <a:pPr lvl="3"/>
            <a:endParaRPr lang="en-US" dirty="0"/>
          </a:p>
          <a:p>
            <a:pPr marL="0" indent="0">
              <a:buNone/>
            </a:pPr>
            <a:endParaRPr lang="en-US" dirty="0"/>
          </a:p>
          <a:p>
            <a:endParaRPr lang="en-US" dirty="0"/>
          </a:p>
        </p:txBody>
      </p:sp>
      <p:pic>
        <p:nvPicPr>
          <p:cNvPr id="5" name="Picture 4">
            <a:extLst>
              <a:ext uri="{FF2B5EF4-FFF2-40B4-BE49-F238E27FC236}">
                <a16:creationId xmlns:a16="http://schemas.microsoft.com/office/drawing/2014/main" id="{B213ED03-5CF3-44C0-BD29-7A92C0E37447}"/>
              </a:ext>
            </a:extLst>
          </p:cNvPr>
          <p:cNvPicPr>
            <a:picLocks/>
          </p:cNvPicPr>
          <p:nvPr/>
        </p:nvPicPr>
        <p:blipFill>
          <a:blip r:embed="rId2"/>
          <a:stretch>
            <a:fillRect/>
          </a:stretch>
        </p:blipFill>
        <p:spPr>
          <a:xfrm>
            <a:off x="2065020" y="6400800"/>
            <a:ext cx="1195596" cy="457200"/>
          </a:xfrm>
          <a:prstGeom prst="rect">
            <a:avLst/>
          </a:prstGeom>
        </p:spPr>
      </p:pic>
      <p:sp>
        <p:nvSpPr>
          <p:cNvPr id="6" name="Rectangle 5">
            <a:extLst>
              <a:ext uri="{FF2B5EF4-FFF2-40B4-BE49-F238E27FC236}">
                <a16:creationId xmlns:a16="http://schemas.microsoft.com/office/drawing/2014/main" id="{BB01C552-8D35-4BC4-A722-A4BD3F9A5401}"/>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308455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80B5-1019-43CC-9F23-38E511AAD286}"/>
              </a:ext>
            </a:extLst>
          </p:cNvPr>
          <p:cNvSpPr>
            <a:spLocks noGrp="1"/>
          </p:cNvSpPr>
          <p:nvPr>
            <p:ph type="title"/>
          </p:nvPr>
        </p:nvSpPr>
        <p:spPr/>
        <p:txBody>
          <a:bodyPr>
            <a:normAutofit/>
          </a:bodyPr>
          <a:lstStyle/>
          <a:p>
            <a:r>
              <a:rPr lang="en-US" sz="3200" b="1" dirty="0">
                <a:solidFill>
                  <a:srgbClr val="00B0F0"/>
                </a:solidFill>
              </a:rPr>
              <a:t>Example Normal Replacement Griddle Measure </a:t>
            </a:r>
          </a:p>
        </p:txBody>
      </p:sp>
      <p:sp>
        <p:nvSpPr>
          <p:cNvPr id="3" name="Content Placeholder 2">
            <a:extLst>
              <a:ext uri="{FF2B5EF4-FFF2-40B4-BE49-F238E27FC236}">
                <a16:creationId xmlns:a16="http://schemas.microsoft.com/office/drawing/2014/main" id="{6FF57BBC-8B80-4E03-AEB2-EF4AAD4C6C69}"/>
              </a:ext>
            </a:extLst>
          </p:cNvPr>
          <p:cNvSpPr>
            <a:spLocks noGrp="1"/>
          </p:cNvSpPr>
          <p:nvPr>
            <p:ph idx="1"/>
          </p:nvPr>
        </p:nvSpPr>
        <p:spPr>
          <a:xfrm>
            <a:off x="1818353" y="1295400"/>
            <a:ext cx="8711995" cy="4820265"/>
          </a:xfrm>
        </p:spPr>
        <p:txBody>
          <a:bodyPr>
            <a:normAutofit fontScale="92500"/>
          </a:bodyPr>
          <a:lstStyle/>
          <a:p>
            <a:pPr marL="171450" lvl="1">
              <a:lnSpc>
                <a:spcPct val="70000"/>
              </a:lnSpc>
              <a:spcBef>
                <a:spcPts val="750"/>
              </a:spcBef>
            </a:pPr>
            <a:r>
              <a:rPr lang="en-US" dirty="0"/>
              <a:t>Gross Savings Installation Adjustment (GSIA): </a:t>
            </a:r>
            <a:r>
              <a:rPr lang="en-US" b="1" dirty="0">
                <a:solidFill>
                  <a:srgbClr val="92D050"/>
                </a:solidFill>
              </a:rPr>
              <a:t>Def-GSIA</a:t>
            </a:r>
          </a:p>
          <a:p>
            <a:pPr lvl="1"/>
            <a:endParaRPr lang="en-US" dirty="0"/>
          </a:p>
          <a:p>
            <a:pPr lvl="1"/>
            <a:r>
              <a:rPr lang="en-US" dirty="0"/>
              <a:t>The GSIA is a DEER adjustment factor that combines the Realization Rate and Installation Rate. It is dependent on both the measure technology and how the measure is delivered and represents the percentage of units for which incentives were paid but not installed.</a:t>
            </a:r>
          </a:p>
          <a:p>
            <a:pPr lvl="1"/>
            <a:endParaRPr lang="en-US" dirty="0"/>
          </a:p>
          <a:p>
            <a:pPr lvl="1"/>
            <a:r>
              <a:rPr lang="en-US" dirty="0"/>
              <a:t>The default is </a:t>
            </a:r>
            <a:r>
              <a:rPr lang="en-US" b="1" dirty="0">
                <a:solidFill>
                  <a:srgbClr val="FFC000"/>
                </a:solidFill>
              </a:rPr>
              <a:t>typically 1.0 </a:t>
            </a:r>
            <a:r>
              <a:rPr lang="en-US" dirty="0"/>
              <a:t>unless an ex-post impact evaluation, disposition, resolution or DEER Update indicate otherwise</a:t>
            </a:r>
          </a:p>
          <a:p>
            <a:pPr marL="0" indent="0">
              <a:buNone/>
            </a:pPr>
            <a:endParaRPr lang="en-US" dirty="0"/>
          </a:p>
          <a:p>
            <a:endParaRPr lang="en-US" dirty="0"/>
          </a:p>
        </p:txBody>
      </p:sp>
      <p:pic>
        <p:nvPicPr>
          <p:cNvPr id="5" name="Picture 4">
            <a:extLst>
              <a:ext uri="{FF2B5EF4-FFF2-40B4-BE49-F238E27FC236}">
                <a16:creationId xmlns:a16="http://schemas.microsoft.com/office/drawing/2014/main" id="{ECB41EDA-C768-4AEF-8451-3A2430725F52}"/>
              </a:ext>
            </a:extLst>
          </p:cNvPr>
          <p:cNvPicPr>
            <a:picLocks/>
          </p:cNvPicPr>
          <p:nvPr/>
        </p:nvPicPr>
        <p:blipFill>
          <a:blip r:embed="rId2"/>
          <a:stretch>
            <a:fillRect/>
          </a:stretch>
        </p:blipFill>
        <p:spPr>
          <a:xfrm>
            <a:off x="2065020" y="6400800"/>
            <a:ext cx="1195596" cy="457200"/>
          </a:xfrm>
          <a:prstGeom prst="rect">
            <a:avLst/>
          </a:prstGeom>
        </p:spPr>
      </p:pic>
      <p:sp>
        <p:nvSpPr>
          <p:cNvPr id="6" name="Rectangle 5">
            <a:extLst>
              <a:ext uri="{FF2B5EF4-FFF2-40B4-BE49-F238E27FC236}">
                <a16:creationId xmlns:a16="http://schemas.microsoft.com/office/drawing/2014/main" id="{19F97ECB-636C-4062-AAA6-C6B02A6794E9}"/>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321081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80B5-1019-43CC-9F23-38E511AAD286}"/>
              </a:ext>
            </a:extLst>
          </p:cNvPr>
          <p:cNvSpPr>
            <a:spLocks noGrp="1"/>
          </p:cNvSpPr>
          <p:nvPr>
            <p:ph type="title"/>
          </p:nvPr>
        </p:nvSpPr>
        <p:spPr/>
        <p:txBody>
          <a:bodyPr>
            <a:normAutofit/>
          </a:bodyPr>
          <a:lstStyle/>
          <a:p>
            <a:r>
              <a:rPr lang="en-US" sz="3200" b="1" dirty="0">
                <a:solidFill>
                  <a:srgbClr val="00B0F0"/>
                </a:solidFill>
              </a:rPr>
              <a:t>Example Normal Replacement Griddle Measure </a:t>
            </a:r>
          </a:p>
        </p:txBody>
      </p:sp>
      <p:sp>
        <p:nvSpPr>
          <p:cNvPr id="3" name="Content Placeholder 2">
            <a:extLst>
              <a:ext uri="{FF2B5EF4-FFF2-40B4-BE49-F238E27FC236}">
                <a16:creationId xmlns:a16="http://schemas.microsoft.com/office/drawing/2014/main" id="{6FF57BBC-8B80-4E03-AEB2-EF4AAD4C6C69}"/>
              </a:ext>
            </a:extLst>
          </p:cNvPr>
          <p:cNvSpPr>
            <a:spLocks noGrp="1"/>
          </p:cNvSpPr>
          <p:nvPr>
            <p:ph idx="1"/>
          </p:nvPr>
        </p:nvSpPr>
        <p:spPr>
          <a:xfrm>
            <a:off x="1607267" y="1177413"/>
            <a:ext cx="8972243" cy="5223387"/>
          </a:xfrm>
        </p:spPr>
        <p:txBody>
          <a:bodyPr>
            <a:normAutofit fontScale="70000" lnSpcReduction="20000"/>
          </a:bodyPr>
          <a:lstStyle/>
          <a:p>
            <a:pPr marL="0" indent="0">
              <a:buNone/>
            </a:pPr>
            <a:r>
              <a:rPr lang="en-US" sz="3700" dirty="0"/>
              <a:t>Electric and Gas Load Shapes: </a:t>
            </a:r>
          </a:p>
          <a:p>
            <a:pPr marL="514350" lvl="2">
              <a:spcBef>
                <a:spcPts val="750"/>
              </a:spcBef>
            </a:pPr>
            <a:r>
              <a:rPr lang="en-US" sz="2300" dirty="0"/>
              <a:t>Commercial Griddle Electric: </a:t>
            </a:r>
            <a:r>
              <a:rPr lang="en-US" sz="2300" b="1" dirty="0">
                <a:solidFill>
                  <a:srgbClr val="92D050"/>
                </a:solidFill>
              </a:rPr>
              <a:t>Currently varies by PA</a:t>
            </a:r>
          </a:p>
          <a:p>
            <a:pPr lvl="1"/>
            <a:endParaRPr lang="en-US" sz="2300" dirty="0"/>
          </a:p>
          <a:p>
            <a:pPr marL="514350" lvl="2">
              <a:spcBef>
                <a:spcPts val="750"/>
              </a:spcBef>
            </a:pPr>
            <a:r>
              <a:rPr lang="en-US" sz="2300" dirty="0"/>
              <a:t>Commercial Griddle Gas: </a:t>
            </a:r>
            <a:r>
              <a:rPr lang="en-US" sz="2300" b="1" dirty="0">
                <a:solidFill>
                  <a:srgbClr val="92D050"/>
                </a:solidFill>
              </a:rPr>
              <a:t>Annual </a:t>
            </a:r>
          </a:p>
          <a:p>
            <a:pPr lvl="1"/>
            <a:endParaRPr lang="en-US" dirty="0"/>
          </a:p>
          <a:p>
            <a:pPr lvl="1"/>
            <a:r>
              <a:rPr lang="en-US" dirty="0"/>
              <a:t>Load shapes are used for portfolio lifecycle cost analysis. A load shape indicates the distribution of a measure’s energy savings over one year. </a:t>
            </a:r>
          </a:p>
          <a:p>
            <a:pPr lvl="1"/>
            <a:endParaRPr lang="en-US" dirty="0"/>
          </a:p>
          <a:p>
            <a:pPr lvl="1"/>
            <a:r>
              <a:rPr lang="en-US" dirty="0"/>
              <a:t>A load shape is a set of fractions summing to unity, with one fraction per hour (or other time period). Multiplying a savings value by the load shape value for any particular hour yields the energy savings for that particular hour. </a:t>
            </a:r>
          </a:p>
          <a:p>
            <a:pPr lvl="1"/>
            <a:endParaRPr lang="en-US" dirty="0"/>
          </a:p>
          <a:p>
            <a:pPr lvl="1"/>
            <a:r>
              <a:rPr lang="en-US" dirty="0"/>
              <a:t>Implementers may use and report only load shapes provided in DEER.</a:t>
            </a:r>
          </a:p>
          <a:p>
            <a:pPr lvl="1"/>
            <a:endParaRPr lang="en-US" dirty="0"/>
          </a:p>
          <a:p>
            <a:pPr lvl="1"/>
            <a:r>
              <a:rPr lang="en-US" dirty="0"/>
              <a:t>Alternatively, a weighted blend of DEER load shapes based on metered data may be calculated and provided.</a:t>
            </a:r>
          </a:p>
        </p:txBody>
      </p:sp>
      <p:pic>
        <p:nvPicPr>
          <p:cNvPr id="5" name="Picture 4">
            <a:extLst>
              <a:ext uri="{FF2B5EF4-FFF2-40B4-BE49-F238E27FC236}">
                <a16:creationId xmlns:a16="http://schemas.microsoft.com/office/drawing/2014/main" id="{37D8D8E6-A617-4798-8BE2-82437DCBB8FA}"/>
              </a:ext>
            </a:extLst>
          </p:cNvPr>
          <p:cNvPicPr>
            <a:picLocks/>
          </p:cNvPicPr>
          <p:nvPr/>
        </p:nvPicPr>
        <p:blipFill>
          <a:blip r:embed="rId2"/>
          <a:stretch>
            <a:fillRect/>
          </a:stretch>
        </p:blipFill>
        <p:spPr>
          <a:xfrm>
            <a:off x="2065020" y="6400800"/>
            <a:ext cx="1195596" cy="457200"/>
          </a:xfrm>
          <a:prstGeom prst="rect">
            <a:avLst/>
          </a:prstGeom>
        </p:spPr>
      </p:pic>
      <p:sp>
        <p:nvSpPr>
          <p:cNvPr id="6" name="Rectangle 5">
            <a:extLst>
              <a:ext uri="{FF2B5EF4-FFF2-40B4-BE49-F238E27FC236}">
                <a16:creationId xmlns:a16="http://schemas.microsoft.com/office/drawing/2014/main" id="{BE43D2A7-1437-4732-B39F-19EA08CF1DBC}"/>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242987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500"/>
                                        <p:tgtEl>
                                          <p:spTgt spid="3">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animEffect transition="in" filter="fade">
                                      <p:cBhvr>
                                        <p:cTn id="2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80B5-1019-43CC-9F23-38E511AAD286}"/>
              </a:ext>
            </a:extLst>
          </p:cNvPr>
          <p:cNvSpPr>
            <a:spLocks noGrp="1"/>
          </p:cNvSpPr>
          <p:nvPr>
            <p:ph type="title"/>
          </p:nvPr>
        </p:nvSpPr>
        <p:spPr/>
        <p:txBody>
          <a:bodyPr>
            <a:normAutofit/>
          </a:bodyPr>
          <a:lstStyle/>
          <a:p>
            <a:r>
              <a:rPr lang="en-US" sz="3200" b="1" dirty="0">
                <a:solidFill>
                  <a:srgbClr val="00B0F0"/>
                </a:solidFill>
              </a:rPr>
              <a:t>Example Normal Replacement Griddle Measure </a:t>
            </a:r>
          </a:p>
        </p:txBody>
      </p:sp>
      <p:sp>
        <p:nvSpPr>
          <p:cNvPr id="3" name="Content Placeholder 2">
            <a:extLst>
              <a:ext uri="{FF2B5EF4-FFF2-40B4-BE49-F238E27FC236}">
                <a16:creationId xmlns:a16="http://schemas.microsoft.com/office/drawing/2014/main" id="{6FF57BBC-8B80-4E03-AEB2-EF4AAD4C6C69}"/>
              </a:ext>
            </a:extLst>
          </p:cNvPr>
          <p:cNvSpPr>
            <a:spLocks noGrp="1"/>
          </p:cNvSpPr>
          <p:nvPr>
            <p:ph idx="1"/>
          </p:nvPr>
        </p:nvSpPr>
        <p:spPr>
          <a:xfrm>
            <a:off x="1823559" y="1285319"/>
            <a:ext cx="8706789" cy="4987662"/>
          </a:xfrm>
        </p:spPr>
        <p:txBody>
          <a:bodyPr>
            <a:normAutofit fontScale="70000" lnSpcReduction="20000"/>
          </a:bodyPr>
          <a:lstStyle/>
          <a:p>
            <a:r>
              <a:rPr lang="en-US" dirty="0"/>
              <a:t>Sector: </a:t>
            </a:r>
            <a:r>
              <a:rPr lang="en-US" b="1" dirty="0">
                <a:solidFill>
                  <a:srgbClr val="92D050"/>
                </a:solidFill>
              </a:rPr>
              <a:t>Ag, Com, Ind</a:t>
            </a:r>
          </a:p>
          <a:p>
            <a:pPr lvl="1"/>
            <a:r>
              <a:rPr lang="en-US" dirty="0"/>
              <a:t>Customer groups sharing common characteristics and barriers that are building blocks to each Program Administrators’ portfolios including: </a:t>
            </a:r>
          </a:p>
          <a:p>
            <a:pPr marL="342900" lvl="1" indent="0">
              <a:buNone/>
            </a:pPr>
            <a:endParaRPr lang="en-US" dirty="0"/>
          </a:p>
          <a:p>
            <a:pPr marL="1371600" lvl="2" indent="-457200">
              <a:buFont typeface="+mj-lt"/>
              <a:buAutoNum type="arabicPeriod"/>
            </a:pPr>
            <a:r>
              <a:rPr lang="en-US" dirty="0"/>
              <a:t>Residential (Res)</a:t>
            </a:r>
          </a:p>
          <a:p>
            <a:pPr marL="1371600" lvl="2" indent="-457200">
              <a:buFont typeface="+mj-lt"/>
              <a:buAutoNum type="arabicPeriod"/>
            </a:pPr>
            <a:r>
              <a:rPr lang="en-US" dirty="0"/>
              <a:t>Commercial (Com)</a:t>
            </a:r>
          </a:p>
          <a:p>
            <a:pPr marL="1371600" lvl="2" indent="-457200">
              <a:buFont typeface="+mj-lt"/>
              <a:buAutoNum type="arabicPeriod"/>
            </a:pPr>
            <a:r>
              <a:rPr lang="en-US" dirty="0"/>
              <a:t>Public (Pub)</a:t>
            </a:r>
          </a:p>
          <a:p>
            <a:pPr marL="1371600" lvl="2" indent="-457200">
              <a:buFont typeface="+mj-lt"/>
              <a:buAutoNum type="arabicPeriod"/>
            </a:pPr>
            <a:r>
              <a:rPr lang="en-US" dirty="0"/>
              <a:t>Industrial (Ind)</a:t>
            </a:r>
          </a:p>
          <a:p>
            <a:pPr marL="1371600" lvl="2" indent="-457200">
              <a:buFont typeface="+mj-lt"/>
              <a:buAutoNum type="arabicPeriod"/>
            </a:pPr>
            <a:r>
              <a:rPr lang="en-US" dirty="0"/>
              <a:t>Agricultural (</a:t>
            </a:r>
            <a:r>
              <a:rPr lang="en-US" dirty="0" err="1"/>
              <a:t>Agr</a:t>
            </a:r>
            <a:r>
              <a:rPr lang="en-US" dirty="0"/>
              <a:t>)</a:t>
            </a:r>
          </a:p>
          <a:p>
            <a:pPr marL="1371600" lvl="2" indent="-457200">
              <a:buFont typeface="+mj-lt"/>
              <a:buAutoNum type="arabicPeriod"/>
            </a:pPr>
            <a:r>
              <a:rPr lang="en-US" dirty="0"/>
              <a:t>Cross-Cutting (CC)</a:t>
            </a:r>
          </a:p>
          <a:p>
            <a:endParaRPr lang="en-US" dirty="0"/>
          </a:p>
          <a:p>
            <a:r>
              <a:rPr lang="en-US" dirty="0"/>
              <a:t>PA/POU: </a:t>
            </a:r>
            <a:r>
              <a:rPr lang="en-US" b="1" dirty="0">
                <a:solidFill>
                  <a:srgbClr val="92D050"/>
                </a:solidFill>
              </a:rPr>
              <a:t>Any </a:t>
            </a:r>
          </a:p>
          <a:p>
            <a:pPr lvl="1"/>
            <a:r>
              <a:rPr lang="en-US" dirty="0"/>
              <a:t>Identifies applicable program administrators participating in this deemed measure.</a:t>
            </a:r>
          </a:p>
          <a:p>
            <a:r>
              <a:rPr lang="en-US" dirty="0" err="1"/>
              <a:t>Bldg</a:t>
            </a:r>
            <a:r>
              <a:rPr lang="en-US" dirty="0"/>
              <a:t> HVAC: </a:t>
            </a:r>
            <a:r>
              <a:rPr lang="en-US" b="1" dirty="0">
                <a:solidFill>
                  <a:srgbClr val="92D050"/>
                </a:solidFill>
              </a:rPr>
              <a:t>Any </a:t>
            </a:r>
          </a:p>
          <a:p>
            <a:pPr lvl="1"/>
            <a:r>
              <a:rPr lang="en-US" dirty="0"/>
              <a:t>Identifies applicable HVAC system for that building type</a:t>
            </a:r>
          </a:p>
          <a:p>
            <a:pPr lvl="1"/>
            <a:r>
              <a:rPr lang="en-US" dirty="0"/>
              <a:t>Refer to the DEER Database for applicable HVAC systems</a:t>
            </a:r>
          </a:p>
          <a:p>
            <a:pPr marL="342900" lvl="1" indent="0">
              <a:buNone/>
            </a:pPr>
            <a:endParaRPr lang="en-US" dirty="0"/>
          </a:p>
          <a:p>
            <a:pPr lvl="2"/>
            <a:endParaRPr lang="en-US" dirty="0"/>
          </a:p>
        </p:txBody>
      </p:sp>
      <p:pic>
        <p:nvPicPr>
          <p:cNvPr id="5" name="Picture 4">
            <a:extLst>
              <a:ext uri="{FF2B5EF4-FFF2-40B4-BE49-F238E27FC236}">
                <a16:creationId xmlns:a16="http://schemas.microsoft.com/office/drawing/2014/main" id="{C1EC5DF0-5B64-4780-81F0-DFFBEF8A0821}"/>
              </a:ext>
            </a:extLst>
          </p:cNvPr>
          <p:cNvPicPr>
            <a:picLocks/>
          </p:cNvPicPr>
          <p:nvPr/>
        </p:nvPicPr>
        <p:blipFill>
          <a:blip r:embed="rId2"/>
          <a:stretch>
            <a:fillRect/>
          </a:stretch>
        </p:blipFill>
        <p:spPr>
          <a:xfrm>
            <a:off x="2065020" y="6400800"/>
            <a:ext cx="1195596" cy="457200"/>
          </a:xfrm>
          <a:prstGeom prst="rect">
            <a:avLst/>
          </a:prstGeom>
        </p:spPr>
      </p:pic>
      <p:sp>
        <p:nvSpPr>
          <p:cNvPr id="6" name="Rectangle 5">
            <a:extLst>
              <a:ext uri="{FF2B5EF4-FFF2-40B4-BE49-F238E27FC236}">
                <a16:creationId xmlns:a16="http://schemas.microsoft.com/office/drawing/2014/main" id="{059C726A-29AD-4B38-ABC8-229E2F23801C}"/>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341662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500"/>
                                        <p:tgtEl>
                                          <p:spTgt spid="3">
                                            <p:txEl>
                                              <p:pRg st="12" end="1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fade">
                                      <p:cBhvr>
                                        <p:cTn id="44" dur="500"/>
                                        <p:tgtEl>
                                          <p:spTgt spid="3">
                                            <p:txEl>
                                              <p:pRg st="13" end="13"/>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animEffect transition="in" filter="fade">
                                      <p:cBhvr>
                                        <p:cTn id="4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705F-5748-4840-B0E0-8ED74AAD3E26}"/>
              </a:ext>
            </a:extLst>
          </p:cNvPr>
          <p:cNvSpPr>
            <a:spLocks noGrp="1"/>
          </p:cNvSpPr>
          <p:nvPr>
            <p:ph type="title"/>
          </p:nvPr>
        </p:nvSpPr>
        <p:spPr>
          <a:xfrm>
            <a:off x="609600" y="937590"/>
            <a:ext cx="10972800" cy="990600"/>
          </a:xfrm>
        </p:spPr>
        <p:txBody>
          <a:bodyPr/>
          <a:lstStyle/>
          <a:p>
            <a:r>
              <a:rPr lang="en-US" sz="3200" dirty="0"/>
              <a:t>What are deemed energy efficiency measures? </a:t>
            </a:r>
          </a:p>
        </p:txBody>
      </p:sp>
      <p:sp>
        <p:nvSpPr>
          <p:cNvPr id="4" name="Content Placeholder 3">
            <a:extLst>
              <a:ext uri="{FF2B5EF4-FFF2-40B4-BE49-F238E27FC236}">
                <a16:creationId xmlns:a16="http://schemas.microsoft.com/office/drawing/2014/main" id="{7DBC7986-4419-4FCA-915D-EDFA529A78F5}"/>
              </a:ext>
            </a:extLst>
          </p:cNvPr>
          <p:cNvSpPr txBox="1">
            <a:spLocks noGrp="1"/>
          </p:cNvSpPr>
          <p:nvPr>
            <p:ph idx="1"/>
          </p:nvPr>
        </p:nvSpPr>
        <p:spPr>
          <a:xfrm>
            <a:off x="2152650" y="2226470"/>
            <a:ext cx="7886700" cy="3613297"/>
          </a:xfrm>
          <a:prstGeom prst="rect">
            <a:avLst/>
          </a:prstGeom>
          <a:noFill/>
        </p:spPr>
        <p:txBody>
          <a:bodyPr wrap="square" rtlCol="0">
            <a:spAutoFit/>
          </a:bodyPr>
          <a:lstStyle/>
          <a:p>
            <a:pPr marL="0" indent="0">
              <a:buNone/>
            </a:pPr>
            <a:r>
              <a:rPr lang="en-US" sz="2600" dirty="0"/>
              <a:t>Estimates of energy savings for a single unit of an installed EE measure is –</a:t>
            </a:r>
          </a:p>
          <a:p>
            <a:pPr marL="0" indent="0">
              <a:buNone/>
            </a:pPr>
            <a:endParaRPr lang="en-US" sz="2600" dirty="0"/>
          </a:p>
          <a:p>
            <a:pPr marL="385763" indent="-385763">
              <a:buFont typeface="+mj-lt"/>
              <a:buAutoNum type="arabicPeriod"/>
            </a:pPr>
            <a:r>
              <a:rPr lang="en-US" sz="2600" dirty="0"/>
              <a:t>developed from data sources (such as prior metering studies) and analytical methods</a:t>
            </a:r>
          </a:p>
          <a:p>
            <a:pPr marL="0" indent="0">
              <a:buNone/>
            </a:pPr>
            <a:endParaRPr lang="en-US" sz="2600" dirty="0"/>
          </a:p>
          <a:p>
            <a:pPr marL="385763" indent="-385763">
              <a:buFont typeface="+mj-lt"/>
              <a:buAutoNum type="arabicPeriod" startAt="2"/>
            </a:pPr>
            <a:r>
              <a:rPr lang="en-US" sz="2600" dirty="0"/>
              <a:t>applicable to the situation under which the measure is being implemented. </a:t>
            </a:r>
          </a:p>
        </p:txBody>
      </p:sp>
    </p:spTree>
    <p:extLst>
      <p:ext uri="{BB962C8B-B14F-4D97-AF65-F5344CB8AC3E}">
        <p14:creationId xmlns:p14="http://schemas.microsoft.com/office/powerpoint/2010/main" val="2221581407"/>
      </p:ext>
    </p:extLst>
  </p:cSld>
  <p:clrMapOvr>
    <a:masterClrMapping/>
  </p:clrMapOvr>
  <p:transition spd="slow">
    <p:cove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80B5-1019-43CC-9F23-38E511AAD286}"/>
              </a:ext>
            </a:extLst>
          </p:cNvPr>
          <p:cNvSpPr>
            <a:spLocks noGrp="1"/>
          </p:cNvSpPr>
          <p:nvPr>
            <p:ph type="title"/>
          </p:nvPr>
        </p:nvSpPr>
        <p:spPr/>
        <p:txBody>
          <a:bodyPr>
            <a:normAutofit/>
          </a:bodyPr>
          <a:lstStyle/>
          <a:p>
            <a:r>
              <a:rPr lang="en-US" sz="3200" b="1" dirty="0">
                <a:solidFill>
                  <a:srgbClr val="00B0F0"/>
                </a:solidFill>
              </a:rPr>
              <a:t>Example Normal Replacement Griddle Measure </a:t>
            </a:r>
          </a:p>
        </p:txBody>
      </p:sp>
      <p:sp>
        <p:nvSpPr>
          <p:cNvPr id="3" name="Content Placeholder 2">
            <a:extLst>
              <a:ext uri="{FF2B5EF4-FFF2-40B4-BE49-F238E27FC236}">
                <a16:creationId xmlns:a16="http://schemas.microsoft.com/office/drawing/2014/main" id="{6FF57BBC-8B80-4E03-AEB2-EF4AAD4C6C69}"/>
              </a:ext>
            </a:extLst>
          </p:cNvPr>
          <p:cNvSpPr>
            <a:spLocks noGrp="1"/>
          </p:cNvSpPr>
          <p:nvPr>
            <p:ph idx="1"/>
          </p:nvPr>
        </p:nvSpPr>
        <p:spPr>
          <a:xfrm>
            <a:off x="1680702" y="1295400"/>
            <a:ext cx="8829982" cy="4898923"/>
          </a:xfrm>
        </p:spPr>
        <p:txBody>
          <a:bodyPr>
            <a:normAutofit fontScale="70000" lnSpcReduction="20000"/>
          </a:bodyPr>
          <a:lstStyle/>
          <a:p>
            <a:r>
              <a:rPr lang="en-US" dirty="0"/>
              <a:t>Hours of Use (HOU):  </a:t>
            </a:r>
            <a:r>
              <a:rPr lang="en-US" b="1" dirty="0">
                <a:solidFill>
                  <a:srgbClr val="92D050"/>
                </a:solidFill>
              </a:rPr>
              <a:t>Blank</a:t>
            </a:r>
          </a:p>
          <a:p>
            <a:pPr lvl="1"/>
            <a:r>
              <a:rPr lang="en-US" dirty="0"/>
              <a:t>For applicable measures (i.e. lighting), hours of use or operation are documented.</a:t>
            </a:r>
          </a:p>
          <a:p>
            <a:pPr lvl="1"/>
            <a:r>
              <a:rPr lang="en-US" dirty="0"/>
              <a:t>Use the operating hours values and methods from the most recent version of DEER if the measure values are available.</a:t>
            </a:r>
          </a:p>
          <a:p>
            <a:pPr lvl="1"/>
            <a:endParaRPr lang="en-US" dirty="0"/>
          </a:p>
          <a:p>
            <a:r>
              <a:rPr lang="en-US" dirty="0"/>
              <a:t>Interactive Effect (IE) Factor: </a:t>
            </a:r>
            <a:r>
              <a:rPr lang="en-US" b="1" dirty="0">
                <a:solidFill>
                  <a:srgbClr val="92D050"/>
                </a:solidFill>
              </a:rPr>
              <a:t>No</a:t>
            </a:r>
          </a:p>
          <a:p>
            <a:pPr lvl="1"/>
            <a:r>
              <a:rPr lang="en-US" dirty="0"/>
              <a:t>The secondary energy and demand impacts that result from a measure to a or Interactive Effects secondary system or equipment not directly involved in the retrofit activity (e.g., cooling or heating energy impacts resulting from the installation of efficient lighting fixtures). </a:t>
            </a:r>
          </a:p>
          <a:p>
            <a:endParaRPr lang="en-US" dirty="0"/>
          </a:p>
          <a:p>
            <a:r>
              <a:rPr lang="en-US" dirty="0"/>
              <a:t>Interactive Effects Table Name: </a:t>
            </a:r>
            <a:r>
              <a:rPr lang="en-US" b="1" dirty="0">
                <a:solidFill>
                  <a:srgbClr val="92D050"/>
                </a:solidFill>
              </a:rPr>
              <a:t>Blank</a:t>
            </a:r>
          </a:p>
          <a:p>
            <a:pPr lvl="1"/>
            <a:r>
              <a:rPr lang="en-US" dirty="0"/>
              <a:t>Identify the applicable IE table name, otherwise if not applicable leave blank.</a:t>
            </a:r>
          </a:p>
        </p:txBody>
      </p:sp>
      <p:pic>
        <p:nvPicPr>
          <p:cNvPr id="5" name="Picture 4">
            <a:extLst>
              <a:ext uri="{FF2B5EF4-FFF2-40B4-BE49-F238E27FC236}">
                <a16:creationId xmlns:a16="http://schemas.microsoft.com/office/drawing/2014/main" id="{2CFA8288-A3B3-4BDF-A0D2-21105F834DBC}"/>
              </a:ext>
            </a:extLst>
          </p:cNvPr>
          <p:cNvPicPr>
            <a:picLocks/>
          </p:cNvPicPr>
          <p:nvPr/>
        </p:nvPicPr>
        <p:blipFill>
          <a:blip r:embed="rId2"/>
          <a:stretch>
            <a:fillRect/>
          </a:stretch>
        </p:blipFill>
        <p:spPr>
          <a:xfrm>
            <a:off x="2065020" y="6400800"/>
            <a:ext cx="1195596" cy="457200"/>
          </a:xfrm>
          <a:prstGeom prst="rect">
            <a:avLst/>
          </a:prstGeom>
        </p:spPr>
      </p:pic>
      <p:sp>
        <p:nvSpPr>
          <p:cNvPr id="6" name="Rectangle 5">
            <a:extLst>
              <a:ext uri="{FF2B5EF4-FFF2-40B4-BE49-F238E27FC236}">
                <a16:creationId xmlns:a16="http://schemas.microsoft.com/office/drawing/2014/main" id="{D8CD42AB-59D2-4D6D-B314-5CF3075920B8}"/>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121590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80B5-1019-43CC-9F23-38E511AAD286}"/>
              </a:ext>
            </a:extLst>
          </p:cNvPr>
          <p:cNvSpPr>
            <a:spLocks noGrp="1"/>
          </p:cNvSpPr>
          <p:nvPr>
            <p:ph type="title"/>
          </p:nvPr>
        </p:nvSpPr>
        <p:spPr/>
        <p:txBody>
          <a:bodyPr>
            <a:normAutofit/>
          </a:bodyPr>
          <a:lstStyle/>
          <a:p>
            <a:r>
              <a:rPr lang="en-US" sz="3200" b="1" dirty="0">
                <a:solidFill>
                  <a:srgbClr val="00B0F0"/>
                </a:solidFill>
              </a:rPr>
              <a:t>Example Normal Replacement Griddle Measure </a:t>
            </a:r>
          </a:p>
        </p:txBody>
      </p:sp>
      <p:sp>
        <p:nvSpPr>
          <p:cNvPr id="3" name="Content Placeholder 2">
            <a:extLst>
              <a:ext uri="{FF2B5EF4-FFF2-40B4-BE49-F238E27FC236}">
                <a16:creationId xmlns:a16="http://schemas.microsoft.com/office/drawing/2014/main" id="{6FF57BBC-8B80-4E03-AEB2-EF4AAD4C6C69}"/>
              </a:ext>
            </a:extLst>
          </p:cNvPr>
          <p:cNvSpPr>
            <a:spLocks noGrp="1"/>
          </p:cNvSpPr>
          <p:nvPr>
            <p:ph idx="1"/>
          </p:nvPr>
        </p:nvSpPr>
        <p:spPr>
          <a:xfrm>
            <a:off x="1769191" y="1326395"/>
            <a:ext cx="8800486" cy="4946586"/>
          </a:xfrm>
        </p:spPr>
        <p:txBody>
          <a:bodyPr>
            <a:normAutofit fontScale="77500" lnSpcReduction="20000"/>
          </a:bodyPr>
          <a:lstStyle/>
          <a:p>
            <a:r>
              <a:rPr lang="en-US" b="1" dirty="0">
                <a:solidFill>
                  <a:srgbClr val="FFC000"/>
                </a:solidFill>
              </a:rPr>
              <a:t>Ex-Ante Data</a:t>
            </a:r>
          </a:p>
          <a:p>
            <a:pPr lvl="1"/>
            <a:r>
              <a:rPr lang="en-US" dirty="0"/>
              <a:t>Estimated savings, cost, incentive, effective useful life, net-to-gross ratio, and other values that are the basis of the savings claim. These values reflect the Program Administrator’s (PA’s) reported savings, which may be revised with an impact evaluation</a:t>
            </a:r>
          </a:p>
          <a:p>
            <a:r>
              <a:rPr lang="en-US" b="1" dirty="0">
                <a:solidFill>
                  <a:srgbClr val="FFC000"/>
                </a:solidFill>
              </a:rPr>
              <a:t>Additional Ex-Ante Data Fields</a:t>
            </a:r>
          </a:p>
          <a:p>
            <a:pPr lvl="1"/>
            <a:r>
              <a:rPr lang="en-US" dirty="0"/>
              <a:t>Use Category: </a:t>
            </a:r>
            <a:r>
              <a:rPr lang="en-US" b="1" dirty="0" err="1">
                <a:solidFill>
                  <a:srgbClr val="92D050"/>
                </a:solidFill>
              </a:rPr>
              <a:t>FoodServ</a:t>
            </a:r>
            <a:endParaRPr lang="en-US" b="1" dirty="0">
              <a:solidFill>
                <a:srgbClr val="92D050"/>
              </a:solidFill>
            </a:endParaRPr>
          </a:p>
          <a:p>
            <a:pPr lvl="1"/>
            <a:r>
              <a:rPr lang="en-US" dirty="0" err="1"/>
              <a:t>SubUseCategory</a:t>
            </a:r>
            <a:r>
              <a:rPr lang="en-US" dirty="0"/>
              <a:t>: </a:t>
            </a:r>
            <a:r>
              <a:rPr lang="en-US" b="1" dirty="0">
                <a:solidFill>
                  <a:srgbClr val="92D050"/>
                </a:solidFill>
              </a:rPr>
              <a:t>Cooking</a:t>
            </a:r>
          </a:p>
          <a:p>
            <a:pPr lvl="1"/>
            <a:r>
              <a:rPr lang="en-US" dirty="0" err="1"/>
              <a:t>TechGroup</a:t>
            </a:r>
            <a:r>
              <a:rPr lang="en-US" dirty="0"/>
              <a:t>: </a:t>
            </a:r>
            <a:r>
              <a:rPr lang="en-US" b="1" dirty="0" err="1">
                <a:solidFill>
                  <a:srgbClr val="92D050"/>
                </a:solidFill>
              </a:rPr>
              <a:t>Cook_equip</a:t>
            </a:r>
            <a:endParaRPr lang="en-US" b="1" dirty="0">
              <a:solidFill>
                <a:srgbClr val="92D050"/>
              </a:solidFill>
            </a:endParaRPr>
          </a:p>
          <a:p>
            <a:pPr lvl="1"/>
            <a:r>
              <a:rPr lang="en-US" dirty="0" err="1"/>
              <a:t>TechType</a:t>
            </a:r>
            <a:r>
              <a:rPr lang="en-US" dirty="0"/>
              <a:t>: </a:t>
            </a:r>
            <a:r>
              <a:rPr lang="en-US" b="1" dirty="0">
                <a:solidFill>
                  <a:srgbClr val="92D050"/>
                </a:solidFill>
              </a:rPr>
              <a:t>Griddle</a:t>
            </a:r>
          </a:p>
          <a:p>
            <a:pPr lvl="1"/>
            <a:r>
              <a:rPr lang="en-US" dirty="0"/>
              <a:t>Cost Adjustment Type: </a:t>
            </a:r>
            <a:r>
              <a:rPr lang="en-US" b="1" dirty="0">
                <a:solidFill>
                  <a:srgbClr val="92D050"/>
                </a:solidFill>
              </a:rPr>
              <a:t>EL50 or None</a:t>
            </a:r>
          </a:p>
          <a:p>
            <a:pPr lvl="1"/>
            <a:r>
              <a:rPr lang="en-US" dirty="0"/>
              <a:t>Energy Impact Calculation Type: </a:t>
            </a:r>
            <a:r>
              <a:rPr lang="en-US" b="1" dirty="0">
                <a:solidFill>
                  <a:srgbClr val="92D050"/>
                </a:solidFill>
              </a:rPr>
              <a:t>Standard</a:t>
            </a:r>
          </a:p>
          <a:p>
            <a:pPr lvl="1"/>
            <a:r>
              <a:rPr lang="en-US" dirty="0"/>
              <a:t>Measure Impact Type: </a:t>
            </a:r>
            <a:r>
              <a:rPr lang="en-US" b="1" dirty="0">
                <a:solidFill>
                  <a:srgbClr val="92D050"/>
                </a:solidFill>
              </a:rPr>
              <a:t>Deemed, Standard or IOU-Deemed</a:t>
            </a:r>
          </a:p>
          <a:p>
            <a:pPr lvl="1"/>
            <a:r>
              <a:rPr lang="en-US" dirty="0"/>
              <a:t>Measure Qualifier Group: </a:t>
            </a:r>
            <a:r>
              <a:rPr lang="en-US" b="1" dirty="0">
                <a:solidFill>
                  <a:srgbClr val="92D050"/>
                </a:solidFill>
              </a:rPr>
              <a:t>None</a:t>
            </a:r>
          </a:p>
          <a:p>
            <a:pPr lvl="1"/>
            <a:r>
              <a:rPr lang="en-US" dirty="0"/>
              <a:t>Upstream Flag: </a:t>
            </a:r>
            <a:r>
              <a:rPr lang="en-US" b="1" dirty="0">
                <a:solidFill>
                  <a:srgbClr val="92D050"/>
                </a:solidFill>
              </a:rPr>
              <a:t>No Value</a:t>
            </a:r>
          </a:p>
          <a:p>
            <a:pPr lvl="1"/>
            <a:endParaRPr lang="en-US" b="1" dirty="0">
              <a:solidFill>
                <a:srgbClr val="92D050"/>
              </a:solidFill>
            </a:endParaRPr>
          </a:p>
        </p:txBody>
      </p:sp>
      <p:pic>
        <p:nvPicPr>
          <p:cNvPr id="5" name="Picture 4">
            <a:extLst>
              <a:ext uri="{FF2B5EF4-FFF2-40B4-BE49-F238E27FC236}">
                <a16:creationId xmlns:a16="http://schemas.microsoft.com/office/drawing/2014/main" id="{7749FCF8-5AAF-4CB1-82ED-C92196CBFDBB}"/>
              </a:ext>
            </a:extLst>
          </p:cNvPr>
          <p:cNvPicPr>
            <a:picLocks/>
          </p:cNvPicPr>
          <p:nvPr/>
        </p:nvPicPr>
        <p:blipFill>
          <a:blip r:embed="rId2"/>
          <a:stretch>
            <a:fillRect/>
          </a:stretch>
        </p:blipFill>
        <p:spPr>
          <a:xfrm>
            <a:off x="2065020" y="6400800"/>
            <a:ext cx="1195596" cy="457200"/>
          </a:xfrm>
          <a:prstGeom prst="rect">
            <a:avLst/>
          </a:prstGeom>
        </p:spPr>
      </p:pic>
      <p:sp>
        <p:nvSpPr>
          <p:cNvPr id="6" name="Rectangle 5">
            <a:extLst>
              <a:ext uri="{FF2B5EF4-FFF2-40B4-BE49-F238E27FC236}">
                <a16:creationId xmlns:a16="http://schemas.microsoft.com/office/drawing/2014/main" id="{51910B0D-C833-496F-A123-43BB3BD951F2}"/>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206147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9BB83-6DD2-4AED-8E64-48FAE41B21B3}"/>
              </a:ext>
            </a:extLst>
          </p:cNvPr>
          <p:cNvSpPr>
            <a:spLocks noGrp="1"/>
          </p:cNvSpPr>
          <p:nvPr>
            <p:ph type="ctrTitle"/>
          </p:nvPr>
        </p:nvSpPr>
        <p:spPr/>
        <p:txBody>
          <a:bodyPr>
            <a:normAutofit/>
          </a:bodyPr>
          <a:lstStyle/>
          <a:p>
            <a:r>
              <a:rPr lang="en-US" dirty="0"/>
              <a:t>Walk Thru of Accelerated </a:t>
            </a:r>
            <a:br>
              <a:rPr lang="en-US" dirty="0"/>
            </a:br>
            <a:r>
              <a:rPr lang="en-US" dirty="0"/>
              <a:t>Replacement (AR) Example</a:t>
            </a:r>
          </a:p>
        </p:txBody>
      </p:sp>
      <p:sp>
        <p:nvSpPr>
          <p:cNvPr id="4" name="Subtitle 2">
            <a:extLst>
              <a:ext uri="{FF2B5EF4-FFF2-40B4-BE49-F238E27FC236}">
                <a16:creationId xmlns:a16="http://schemas.microsoft.com/office/drawing/2014/main" id="{89F79C85-4289-499B-B98F-96086A83BA2B}"/>
              </a:ext>
            </a:extLst>
          </p:cNvPr>
          <p:cNvSpPr>
            <a:spLocks noGrp="1"/>
          </p:cNvSpPr>
          <p:nvPr>
            <p:ph type="subTitle" idx="1"/>
          </p:nvPr>
        </p:nvSpPr>
        <p:spPr>
          <a:xfrm>
            <a:off x="5723860" y="3810000"/>
            <a:ext cx="4455042" cy="2362200"/>
          </a:xfrm>
        </p:spPr>
        <p:txBody>
          <a:bodyPr/>
          <a:lstStyle/>
          <a:p>
            <a:r>
              <a:rPr lang="en-US" dirty="0"/>
              <a:t>Thursday November 29, 2018</a:t>
            </a:r>
          </a:p>
        </p:txBody>
      </p:sp>
      <p:sp>
        <p:nvSpPr>
          <p:cNvPr id="5" name="Rectangle 4">
            <a:extLst>
              <a:ext uri="{FF2B5EF4-FFF2-40B4-BE49-F238E27FC236}">
                <a16:creationId xmlns:a16="http://schemas.microsoft.com/office/drawing/2014/main" id="{A859FDBA-45A4-4F6C-9467-C3683EB5D886}"/>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1183317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80B5-1019-43CC-9F23-38E511AAD286}"/>
              </a:ext>
            </a:extLst>
          </p:cNvPr>
          <p:cNvSpPr>
            <a:spLocks noGrp="1"/>
          </p:cNvSpPr>
          <p:nvPr>
            <p:ph type="title"/>
          </p:nvPr>
        </p:nvSpPr>
        <p:spPr/>
        <p:txBody>
          <a:bodyPr>
            <a:normAutofit/>
          </a:bodyPr>
          <a:lstStyle/>
          <a:p>
            <a:r>
              <a:rPr lang="en-US" sz="3200" b="1" dirty="0">
                <a:solidFill>
                  <a:srgbClr val="00B0F0"/>
                </a:solidFill>
              </a:rPr>
              <a:t>Example Accelerated Replacement Measure </a:t>
            </a:r>
          </a:p>
        </p:txBody>
      </p:sp>
      <p:sp>
        <p:nvSpPr>
          <p:cNvPr id="3" name="Content Placeholder 2">
            <a:extLst>
              <a:ext uri="{FF2B5EF4-FFF2-40B4-BE49-F238E27FC236}">
                <a16:creationId xmlns:a16="http://schemas.microsoft.com/office/drawing/2014/main" id="{6FF57BBC-8B80-4E03-AEB2-EF4AAD4C6C69}"/>
              </a:ext>
            </a:extLst>
          </p:cNvPr>
          <p:cNvSpPr>
            <a:spLocks noGrp="1"/>
          </p:cNvSpPr>
          <p:nvPr>
            <p:ph idx="1"/>
          </p:nvPr>
        </p:nvSpPr>
        <p:spPr/>
        <p:txBody>
          <a:bodyPr>
            <a:normAutofit/>
          </a:bodyPr>
          <a:lstStyle/>
          <a:p>
            <a:r>
              <a:rPr lang="en-US" dirty="0"/>
              <a:t>MAT: Accelerated Replacement</a:t>
            </a:r>
          </a:p>
          <a:p>
            <a:pPr lvl="1"/>
            <a:r>
              <a:rPr lang="en-US" dirty="0"/>
              <a:t>Formerly Known as Early Retirement (ER) or Retrofit (RET)</a:t>
            </a:r>
          </a:p>
          <a:p>
            <a:endParaRPr lang="en-US" dirty="0"/>
          </a:p>
          <a:p>
            <a:r>
              <a:rPr lang="en-US" dirty="0"/>
              <a:t>Very few deemed portfolio offering </a:t>
            </a:r>
            <a:r>
              <a:rPr lang="en-US" dirty="0" err="1"/>
              <a:t>wps</a:t>
            </a:r>
            <a:r>
              <a:rPr lang="en-US" dirty="0"/>
              <a:t> support this MAT</a:t>
            </a:r>
          </a:p>
          <a:p>
            <a:pPr lvl="1"/>
            <a:r>
              <a:rPr lang="en-US" dirty="0"/>
              <a:t>Burden of Proof: Preponderance of Evidence (POE)</a:t>
            </a:r>
          </a:p>
          <a:p>
            <a:pPr lvl="2"/>
            <a:r>
              <a:rPr lang="en-US" dirty="0"/>
              <a:t>Evidence shows a Perceptible Tipping of the Scales</a:t>
            </a:r>
          </a:p>
          <a:p>
            <a:endParaRPr lang="en-US" dirty="0"/>
          </a:p>
          <a:p>
            <a:r>
              <a:rPr lang="en-US" dirty="0"/>
              <a:t>Example WP: </a:t>
            </a:r>
            <a:r>
              <a:rPr lang="en-US" b="1" dirty="0">
                <a:solidFill>
                  <a:srgbClr val="FFC000"/>
                </a:solidFill>
              </a:rPr>
              <a:t>Residential Pool Pump VFD</a:t>
            </a:r>
          </a:p>
          <a:p>
            <a:endParaRPr lang="en-US" dirty="0"/>
          </a:p>
        </p:txBody>
      </p:sp>
      <p:pic>
        <p:nvPicPr>
          <p:cNvPr id="5" name="Picture 4">
            <a:extLst>
              <a:ext uri="{FF2B5EF4-FFF2-40B4-BE49-F238E27FC236}">
                <a16:creationId xmlns:a16="http://schemas.microsoft.com/office/drawing/2014/main" id="{F9EB6018-854A-4477-A4D0-D3CC0FE970E3}"/>
              </a:ext>
            </a:extLst>
          </p:cNvPr>
          <p:cNvPicPr>
            <a:picLocks/>
          </p:cNvPicPr>
          <p:nvPr/>
        </p:nvPicPr>
        <p:blipFill>
          <a:blip r:embed="rId2"/>
          <a:stretch>
            <a:fillRect/>
          </a:stretch>
        </p:blipFill>
        <p:spPr>
          <a:xfrm>
            <a:off x="2065020" y="6400800"/>
            <a:ext cx="1195596" cy="457200"/>
          </a:xfrm>
          <a:prstGeom prst="rect">
            <a:avLst/>
          </a:prstGeom>
        </p:spPr>
      </p:pic>
      <p:sp>
        <p:nvSpPr>
          <p:cNvPr id="6" name="Rectangle 5">
            <a:extLst>
              <a:ext uri="{FF2B5EF4-FFF2-40B4-BE49-F238E27FC236}">
                <a16:creationId xmlns:a16="http://schemas.microsoft.com/office/drawing/2014/main" id="{93DF18E4-79A7-4213-B939-1113D4F8E7C3}"/>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145298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80B5-1019-43CC-9F23-38E511AAD286}"/>
              </a:ext>
            </a:extLst>
          </p:cNvPr>
          <p:cNvSpPr>
            <a:spLocks noGrp="1"/>
          </p:cNvSpPr>
          <p:nvPr>
            <p:ph type="title"/>
          </p:nvPr>
        </p:nvSpPr>
        <p:spPr/>
        <p:txBody>
          <a:bodyPr>
            <a:normAutofit/>
          </a:bodyPr>
          <a:lstStyle/>
          <a:p>
            <a:r>
              <a:rPr lang="en-US" sz="3200" b="1" dirty="0">
                <a:solidFill>
                  <a:srgbClr val="00B0F0"/>
                </a:solidFill>
              </a:rPr>
              <a:t>Example Accelerated Replacement Measure </a:t>
            </a:r>
          </a:p>
        </p:txBody>
      </p:sp>
      <p:sp>
        <p:nvSpPr>
          <p:cNvPr id="3" name="Content Placeholder 2">
            <a:extLst>
              <a:ext uri="{FF2B5EF4-FFF2-40B4-BE49-F238E27FC236}">
                <a16:creationId xmlns:a16="http://schemas.microsoft.com/office/drawing/2014/main" id="{6FF57BBC-8B80-4E03-AEB2-EF4AAD4C6C69}"/>
              </a:ext>
            </a:extLst>
          </p:cNvPr>
          <p:cNvSpPr>
            <a:spLocks noGrp="1"/>
          </p:cNvSpPr>
          <p:nvPr>
            <p:ph idx="1"/>
          </p:nvPr>
        </p:nvSpPr>
        <p:spPr/>
        <p:txBody>
          <a:bodyPr/>
          <a:lstStyle/>
          <a:p>
            <a:r>
              <a:rPr lang="en-US" dirty="0"/>
              <a:t>MAT: </a:t>
            </a:r>
            <a:r>
              <a:rPr lang="en-US" b="1" dirty="0">
                <a:solidFill>
                  <a:srgbClr val="FF0000"/>
                </a:solidFill>
              </a:rPr>
              <a:t>Accelerated Replacement (AR)</a:t>
            </a:r>
          </a:p>
          <a:p>
            <a:pPr lvl="1"/>
            <a:r>
              <a:rPr lang="en-US" dirty="0"/>
              <a:t>Early Retirement (ER)</a:t>
            </a:r>
          </a:p>
          <a:p>
            <a:pPr lvl="3"/>
            <a:r>
              <a:rPr lang="en-US" dirty="0"/>
              <a:t>The ER category is a sub-type of the larger Accelerated Replacement category, which includes replacements of existing equipment with nominally higher efficiency equipment and where there is more evidence than not that </a:t>
            </a:r>
          </a:p>
          <a:p>
            <a:pPr lvl="4"/>
            <a:endParaRPr lang="en-US" dirty="0"/>
          </a:p>
          <a:p>
            <a:pPr lvl="4"/>
            <a:r>
              <a:rPr lang="en-US" dirty="0"/>
              <a:t>a) the existing equipment would have remained in operation for at least the remaining life of the existing equipment, performing its current service requirement and </a:t>
            </a:r>
          </a:p>
          <a:p>
            <a:pPr lvl="4"/>
            <a:endParaRPr lang="en-US" dirty="0"/>
          </a:p>
          <a:p>
            <a:pPr lvl="4"/>
            <a:r>
              <a:rPr lang="en-US" dirty="0"/>
              <a:t>b) the energy efficiency program activity induced or accelerated the equipment replacement. The existing equipment must have at least one year of remaining useful life to qualify as Early Retirement. </a:t>
            </a:r>
          </a:p>
          <a:p>
            <a:pPr marL="0" indent="0">
              <a:buNone/>
            </a:pPr>
            <a:endParaRPr lang="en-US" dirty="0"/>
          </a:p>
        </p:txBody>
      </p:sp>
      <p:pic>
        <p:nvPicPr>
          <p:cNvPr id="5" name="Picture 4">
            <a:extLst>
              <a:ext uri="{FF2B5EF4-FFF2-40B4-BE49-F238E27FC236}">
                <a16:creationId xmlns:a16="http://schemas.microsoft.com/office/drawing/2014/main" id="{35FCAA21-A729-41E9-8C42-340738295426}"/>
              </a:ext>
            </a:extLst>
          </p:cNvPr>
          <p:cNvPicPr>
            <a:picLocks/>
          </p:cNvPicPr>
          <p:nvPr/>
        </p:nvPicPr>
        <p:blipFill>
          <a:blip r:embed="rId2"/>
          <a:stretch>
            <a:fillRect/>
          </a:stretch>
        </p:blipFill>
        <p:spPr>
          <a:xfrm>
            <a:off x="2065020" y="6400800"/>
            <a:ext cx="1195596" cy="457200"/>
          </a:xfrm>
          <a:prstGeom prst="rect">
            <a:avLst/>
          </a:prstGeom>
        </p:spPr>
      </p:pic>
      <p:sp>
        <p:nvSpPr>
          <p:cNvPr id="6" name="Rectangle 5">
            <a:extLst>
              <a:ext uri="{FF2B5EF4-FFF2-40B4-BE49-F238E27FC236}">
                <a16:creationId xmlns:a16="http://schemas.microsoft.com/office/drawing/2014/main" id="{B450E52E-BA7D-4787-AF5C-4A0274CB093A}"/>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813299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9BB83-6DD2-4AED-8E64-48FAE41B21B3}"/>
              </a:ext>
            </a:extLst>
          </p:cNvPr>
          <p:cNvSpPr>
            <a:spLocks noGrp="1"/>
          </p:cNvSpPr>
          <p:nvPr>
            <p:ph type="ctrTitle"/>
          </p:nvPr>
        </p:nvSpPr>
        <p:spPr/>
        <p:txBody>
          <a:bodyPr>
            <a:normAutofit/>
          </a:bodyPr>
          <a:lstStyle/>
          <a:p>
            <a:r>
              <a:rPr lang="en-US" dirty="0"/>
              <a:t>Example Preponderance of Evidence Requirements</a:t>
            </a:r>
          </a:p>
        </p:txBody>
      </p:sp>
      <p:sp>
        <p:nvSpPr>
          <p:cNvPr id="4" name="Subtitle 2">
            <a:extLst>
              <a:ext uri="{FF2B5EF4-FFF2-40B4-BE49-F238E27FC236}">
                <a16:creationId xmlns:a16="http://schemas.microsoft.com/office/drawing/2014/main" id="{89F79C85-4289-499B-B98F-96086A83BA2B}"/>
              </a:ext>
            </a:extLst>
          </p:cNvPr>
          <p:cNvSpPr>
            <a:spLocks noGrp="1"/>
          </p:cNvSpPr>
          <p:nvPr>
            <p:ph type="subTitle" idx="1"/>
          </p:nvPr>
        </p:nvSpPr>
        <p:spPr>
          <a:xfrm>
            <a:off x="5723860" y="3810000"/>
            <a:ext cx="4455042" cy="2362200"/>
          </a:xfrm>
        </p:spPr>
        <p:txBody>
          <a:bodyPr/>
          <a:lstStyle/>
          <a:p>
            <a:r>
              <a:rPr lang="en-US" dirty="0"/>
              <a:t>Thursday November 29, 2018</a:t>
            </a:r>
          </a:p>
        </p:txBody>
      </p:sp>
      <p:sp>
        <p:nvSpPr>
          <p:cNvPr id="5" name="Rectangle 4">
            <a:extLst>
              <a:ext uri="{FF2B5EF4-FFF2-40B4-BE49-F238E27FC236}">
                <a16:creationId xmlns:a16="http://schemas.microsoft.com/office/drawing/2014/main" id="{C04F073A-D8D6-4908-BF58-D757B5881C49}"/>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413085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80B5-1019-43CC-9F23-38E511AAD286}"/>
              </a:ext>
            </a:extLst>
          </p:cNvPr>
          <p:cNvSpPr>
            <a:spLocks noGrp="1"/>
          </p:cNvSpPr>
          <p:nvPr>
            <p:ph type="title"/>
          </p:nvPr>
        </p:nvSpPr>
        <p:spPr/>
        <p:txBody>
          <a:bodyPr>
            <a:normAutofit/>
          </a:bodyPr>
          <a:lstStyle/>
          <a:p>
            <a:r>
              <a:rPr lang="en-US" sz="3200" b="1" dirty="0">
                <a:solidFill>
                  <a:srgbClr val="00B0F0"/>
                </a:solidFill>
              </a:rPr>
              <a:t>Example Accelerated Replacement Measure </a:t>
            </a:r>
          </a:p>
        </p:txBody>
      </p:sp>
      <p:sp>
        <p:nvSpPr>
          <p:cNvPr id="3" name="Content Placeholder 2">
            <a:extLst>
              <a:ext uri="{FF2B5EF4-FFF2-40B4-BE49-F238E27FC236}">
                <a16:creationId xmlns:a16="http://schemas.microsoft.com/office/drawing/2014/main" id="{6FF57BBC-8B80-4E03-AEB2-EF4AAD4C6C69}"/>
              </a:ext>
            </a:extLst>
          </p:cNvPr>
          <p:cNvSpPr>
            <a:spLocks noGrp="1"/>
          </p:cNvSpPr>
          <p:nvPr>
            <p:ph idx="1"/>
          </p:nvPr>
        </p:nvSpPr>
        <p:spPr>
          <a:xfrm>
            <a:off x="227860" y="1083076"/>
            <a:ext cx="11499542" cy="5197136"/>
          </a:xfrm>
        </p:spPr>
        <p:txBody>
          <a:bodyPr/>
          <a:lstStyle/>
          <a:p>
            <a:r>
              <a:rPr lang="en-US" dirty="0"/>
              <a:t>MAT: </a:t>
            </a:r>
            <a:r>
              <a:rPr lang="en-US" b="1" dirty="0">
                <a:solidFill>
                  <a:srgbClr val="FF0000"/>
                </a:solidFill>
              </a:rPr>
              <a:t>Accelerated Replacement (AR)</a:t>
            </a:r>
          </a:p>
          <a:p>
            <a:pPr lvl="1"/>
            <a:r>
              <a:rPr lang="en-US" b="1" dirty="0">
                <a:solidFill>
                  <a:srgbClr val="FFC000"/>
                </a:solidFill>
              </a:rPr>
              <a:t>Examples on How to Demonstrate POE Requirements for AR Measures</a:t>
            </a:r>
          </a:p>
          <a:p>
            <a:pPr marL="1371600" lvl="2" indent="-457200">
              <a:buFont typeface="+mj-lt"/>
              <a:buAutoNum type="arabicPeriod"/>
            </a:pPr>
            <a:r>
              <a:rPr lang="en-US" dirty="0"/>
              <a:t>Include dialogue from previous customer/IOU meetings showing how the IOU accelerated the early retirement of the existing measure.  </a:t>
            </a:r>
          </a:p>
          <a:p>
            <a:pPr lvl="3"/>
            <a:r>
              <a:rPr lang="en-US" dirty="0"/>
              <a:t>Include meeting dates and participant names.  </a:t>
            </a:r>
          </a:p>
          <a:p>
            <a:pPr lvl="3"/>
            <a:r>
              <a:rPr lang="en-US" dirty="0"/>
              <a:t>Provide details on the high efficiency measure/s that were proposed by the IOU.  </a:t>
            </a:r>
          </a:p>
          <a:p>
            <a:pPr lvl="3"/>
            <a:r>
              <a:rPr lang="en-US" dirty="0"/>
              <a:t>State some of the program features that the IOU educated the customer/s on that they were previously unaware of. </a:t>
            </a:r>
          </a:p>
          <a:p>
            <a:pPr marL="1371600" lvl="2" indent="-457200">
              <a:buFont typeface="+mj-lt"/>
              <a:buAutoNum type="arabicPeriod"/>
            </a:pPr>
            <a:r>
              <a:rPr lang="en-US" dirty="0"/>
              <a:t>Provide simple payback calculations with and without the IOU incentive. </a:t>
            </a:r>
          </a:p>
          <a:p>
            <a:pPr marL="1371600" lvl="2" indent="-457200">
              <a:buFont typeface="+mj-lt"/>
              <a:buAutoNum type="arabicPeriod"/>
            </a:pPr>
            <a:r>
              <a:rPr lang="en-US" dirty="0"/>
              <a:t>Provide documentation of any additional drivers for the project not related to energy efficiency.</a:t>
            </a:r>
          </a:p>
          <a:p>
            <a:pPr marL="1371600" lvl="2" indent="-457200">
              <a:buFont typeface="+mj-lt"/>
              <a:buAutoNum type="arabicPeriod"/>
            </a:pPr>
            <a:r>
              <a:rPr lang="en-US" dirty="0"/>
              <a:t>Provide documentation of any preliminary measurements performed for the customer by the IOU.</a:t>
            </a:r>
          </a:p>
          <a:p>
            <a:pPr lvl="2"/>
            <a:endParaRPr lang="en-US" dirty="0"/>
          </a:p>
        </p:txBody>
      </p:sp>
      <p:pic>
        <p:nvPicPr>
          <p:cNvPr id="5" name="Picture 4">
            <a:extLst>
              <a:ext uri="{FF2B5EF4-FFF2-40B4-BE49-F238E27FC236}">
                <a16:creationId xmlns:a16="http://schemas.microsoft.com/office/drawing/2014/main" id="{35FCAA21-A729-41E9-8C42-340738295426}"/>
              </a:ext>
            </a:extLst>
          </p:cNvPr>
          <p:cNvPicPr>
            <a:picLocks/>
          </p:cNvPicPr>
          <p:nvPr/>
        </p:nvPicPr>
        <p:blipFill>
          <a:blip r:embed="rId2"/>
          <a:stretch>
            <a:fillRect/>
          </a:stretch>
        </p:blipFill>
        <p:spPr>
          <a:xfrm>
            <a:off x="2065020" y="6400800"/>
            <a:ext cx="1195596" cy="457200"/>
          </a:xfrm>
          <a:prstGeom prst="rect">
            <a:avLst/>
          </a:prstGeom>
        </p:spPr>
      </p:pic>
      <p:sp>
        <p:nvSpPr>
          <p:cNvPr id="6" name="Rectangle 5">
            <a:extLst>
              <a:ext uri="{FF2B5EF4-FFF2-40B4-BE49-F238E27FC236}">
                <a16:creationId xmlns:a16="http://schemas.microsoft.com/office/drawing/2014/main" id="{E1897293-CC9E-4226-A66F-D56A046B30D7}"/>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398300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80B5-1019-43CC-9F23-38E511AAD286}"/>
              </a:ext>
            </a:extLst>
          </p:cNvPr>
          <p:cNvSpPr>
            <a:spLocks noGrp="1"/>
          </p:cNvSpPr>
          <p:nvPr>
            <p:ph type="title"/>
          </p:nvPr>
        </p:nvSpPr>
        <p:spPr/>
        <p:txBody>
          <a:bodyPr>
            <a:normAutofit/>
          </a:bodyPr>
          <a:lstStyle/>
          <a:p>
            <a:r>
              <a:rPr lang="en-US" sz="3200" b="1" dirty="0">
                <a:solidFill>
                  <a:srgbClr val="00B0F0"/>
                </a:solidFill>
              </a:rPr>
              <a:t>Example Accelerated Replacement Measure </a:t>
            </a:r>
          </a:p>
        </p:txBody>
      </p:sp>
      <p:sp>
        <p:nvSpPr>
          <p:cNvPr id="3" name="Content Placeholder 2">
            <a:extLst>
              <a:ext uri="{FF2B5EF4-FFF2-40B4-BE49-F238E27FC236}">
                <a16:creationId xmlns:a16="http://schemas.microsoft.com/office/drawing/2014/main" id="{6FF57BBC-8B80-4E03-AEB2-EF4AAD4C6C69}"/>
              </a:ext>
            </a:extLst>
          </p:cNvPr>
          <p:cNvSpPr>
            <a:spLocks noGrp="1"/>
          </p:cNvSpPr>
          <p:nvPr>
            <p:ph idx="1"/>
          </p:nvPr>
        </p:nvSpPr>
        <p:spPr>
          <a:xfrm>
            <a:off x="227860" y="1083076"/>
            <a:ext cx="11224334" cy="5197136"/>
          </a:xfrm>
        </p:spPr>
        <p:txBody>
          <a:bodyPr/>
          <a:lstStyle/>
          <a:p>
            <a:r>
              <a:rPr lang="en-US" dirty="0"/>
              <a:t>MAT: </a:t>
            </a:r>
            <a:r>
              <a:rPr lang="en-US" b="1" dirty="0">
                <a:solidFill>
                  <a:srgbClr val="FF0000"/>
                </a:solidFill>
              </a:rPr>
              <a:t>Accelerated Replacement (AR)</a:t>
            </a:r>
          </a:p>
          <a:p>
            <a:pPr lvl="1"/>
            <a:r>
              <a:rPr lang="en-US" dirty="0"/>
              <a:t>Examples on How to Demonstrate POE Requirements for AR Measures</a:t>
            </a:r>
          </a:p>
          <a:p>
            <a:pPr lvl="2"/>
            <a:r>
              <a:rPr lang="en-US" dirty="0"/>
              <a:t>General Customer Information</a:t>
            </a:r>
          </a:p>
          <a:p>
            <a:pPr lvl="2"/>
            <a:endParaRPr lang="en-US" dirty="0"/>
          </a:p>
          <a:p>
            <a:pPr lvl="2"/>
            <a:r>
              <a:rPr lang="en-US" dirty="0"/>
              <a:t>Existing Equipment – collected for Early Retirement Install Type Only</a:t>
            </a:r>
          </a:p>
          <a:p>
            <a:pPr lvl="3"/>
            <a:r>
              <a:rPr lang="en-US" dirty="0"/>
              <a:t>Brand</a:t>
            </a:r>
          </a:p>
          <a:p>
            <a:pPr lvl="3"/>
            <a:r>
              <a:rPr lang="en-US" dirty="0"/>
              <a:t>Model Number</a:t>
            </a:r>
          </a:p>
          <a:p>
            <a:pPr lvl="3"/>
            <a:r>
              <a:rPr lang="en-US" dirty="0"/>
              <a:t>Horsepower</a:t>
            </a:r>
          </a:p>
          <a:p>
            <a:pPr lvl="3"/>
            <a:r>
              <a:rPr lang="en-US" dirty="0"/>
              <a:t>Filtration Settings</a:t>
            </a:r>
          </a:p>
          <a:p>
            <a:pPr lvl="3"/>
            <a:r>
              <a:rPr lang="en-US" dirty="0"/>
              <a:t>Customer Acknowledgement of Pool Pump Settings</a:t>
            </a:r>
          </a:p>
          <a:p>
            <a:pPr lvl="3"/>
            <a:r>
              <a:rPr lang="en-US" dirty="0"/>
              <a:t>Installation Contractor Declaration</a:t>
            </a:r>
          </a:p>
        </p:txBody>
      </p:sp>
      <p:pic>
        <p:nvPicPr>
          <p:cNvPr id="5" name="Picture 4">
            <a:extLst>
              <a:ext uri="{FF2B5EF4-FFF2-40B4-BE49-F238E27FC236}">
                <a16:creationId xmlns:a16="http://schemas.microsoft.com/office/drawing/2014/main" id="{35FCAA21-A729-41E9-8C42-340738295426}"/>
              </a:ext>
            </a:extLst>
          </p:cNvPr>
          <p:cNvPicPr>
            <a:picLocks/>
          </p:cNvPicPr>
          <p:nvPr/>
        </p:nvPicPr>
        <p:blipFill>
          <a:blip r:embed="rId2"/>
          <a:stretch>
            <a:fillRect/>
          </a:stretch>
        </p:blipFill>
        <p:spPr>
          <a:xfrm>
            <a:off x="2065020" y="6400800"/>
            <a:ext cx="1195596" cy="457200"/>
          </a:xfrm>
          <a:prstGeom prst="rect">
            <a:avLst/>
          </a:prstGeom>
        </p:spPr>
      </p:pic>
      <p:sp>
        <p:nvSpPr>
          <p:cNvPr id="6" name="Rectangle 5">
            <a:extLst>
              <a:ext uri="{FF2B5EF4-FFF2-40B4-BE49-F238E27FC236}">
                <a16:creationId xmlns:a16="http://schemas.microsoft.com/office/drawing/2014/main" id="{E1897293-CC9E-4226-A66F-D56A046B30D7}"/>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207366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80B5-1019-43CC-9F23-38E511AAD286}"/>
              </a:ext>
            </a:extLst>
          </p:cNvPr>
          <p:cNvSpPr>
            <a:spLocks noGrp="1"/>
          </p:cNvSpPr>
          <p:nvPr>
            <p:ph type="title"/>
          </p:nvPr>
        </p:nvSpPr>
        <p:spPr/>
        <p:txBody>
          <a:bodyPr>
            <a:normAutofit/>
          </a:bodyPr>
          <a:lstStyle/>
          <a:p>
            <a:r>
              <a:rPr lang="en-US" sz="3200" b="1" dirty="0">
                <a:solidFill>
                  <a:srgbClr val="00B0F0"/>
                </a:solidFill>
              </a:rPr>
              <a:t>Example Accelerated Replacement Measure </a:t>
            </a:r>
          </a:p>
        </p:txBody>
      </p:sp>
      <p:sp>
        <p:nvSpPr>
          <p:cNvPr id="3" name="Content Placeholder 2">
            <a:extLst>
              <a:ext uri="{FF2B5EF4-FFF2-40B4-BE49-F238E27FC236}">
                <a16:creationId xmlns:a16="http://schemas.microsoft.com/office/drawing/2014/main" id="{6FF57BBC-8B80-4E03-AEB2-EF4AAD4C6C69}"/>
              </a:ext>
            </a:extLst>
          </p:cNvPr>
          <p:cNvSpPr>
            <a:spLocks noGrp="1"/>
          </p:cNvSpPr>
          <p:nvPr>
            <p:ph idx="1"/>
          </p:nvPr>
        </p:nvSpPr>
        <p:spPr>
          <a:xfrm>
            <a:off x="227860" y="1083076"/>
            <a:ext cx="11224334" cy="5197136"/>
          </a:xfrm>
        </p:spPr>
        <p:txBody>
          <a:bodyPr/>
          <a:lstStyle/>
          <a:p>
            <a:r>
              <a:rPr lang="en-US" dirty="0"/>
              <a:t>MAT: </a:t>
            </a:r>
            <a:r>
              <a:rPr lang="en-US" b="1" dirty="0">
                <a:solidFill>
                  <a:srgbClr val="FF0000"/>
                </a:solidFill>
              </a:rPr>
              <a:t>Accelerated Replacement (AR)</a:t>
            </a:r>
          </a:p>
          <a:p>
            <a:pPr lvl="1"/>
            <a:r>
              <a:rPr lang="en-US" dirty="0"/>
              <a:t>Examples on How to Demonstrate POE Requirements for AR Measures</a:t>
            </a:r>
          </a:p>
          <a:p>
            <a:pPr lvl="2"/>
            <a:endParaRPr lang="en-US" dirty="0"/>
          </a:p>
          <a:p>
            <a:pPr lvl="2"/>
            <a:r>
              <a:rPr lang="en-US" dirty="0"/>
              <a:t>Preponderance of Evidence (POE) Questionnaire  – collected for Early Retirement Install Type only</a:t>
            </a:r>
          </a:p>
          <a:p>
            <a:pPr lvl="3"/>
            <a:endParaRPr lang="en-US" dirty="0"/>
          </a:p>
          <a:p>
            <a:pPr lvl="3"/>
            <a:r>
              <a:rPr lang="en-US" dirty="0"/>
              <a:t>Questionnaire to answer POE concerns related to the installation of the Pool Pump.  </a:t>
            </a:r>
          </a:p>
        </p:txBody>
      </p:sp>
      <p:pic>
        <p:nvPicPr>
          <p:cNvPr id="5" name="Picture 4">
            <a:extLst>
              <a:ext uri="{FF2B5EF4-FFF2-40B4-BE49-F238E27FC236}">
                <a16:creationId xmlns:a16="http://schemas.microsoft.com/office/drawing/2014/main" id="{35FCAA21-A729-41E9-8C42-340738295426}"/>
              </a:ext>
            </a:extLst>
          </p:cNvPr>
          <p:cNvPicPr>
            <a:picLocks/>
          </p:cNvPicPr>
          <p:nvPr/>
        </p:nvPicPr>
        <p:blipFill>
          <a:blip r:embed="rId2"/>
          <a:stretch>
            <a:fillRect/>
          </a:stretch>
        </p:blipFill>
        <p:spPr>
          <a:xfrm>
            <a:off x="2065020" y="6400800"/>
            <a:ext cx="1195596" cy="457200"/>
          </a:xfrm>
          <a:prstGeom prst="rect">
            <a:avLst/>
          </a:prstGeom>
        </p:spPr>
      </p:pic>
      <p:sp>
        <p:nvSpPr>
          <p:cNvPr id="6" name="Rectangle 5">
            <a:extLst>
              <a:ext uri="{FF2B5EF4-FFF2-40B4-BE49-F238E27FC236}">
                <a16:creationId xmlns:a16="http://schemas.microsoft.com/office/drawing/2014/main" id="{E1897293-CC9E-4226-A66F-D56A046B30D7}"/>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1001565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9BB83-6DD2-4AED-8E64-48FAE41B21B3}"/>
              </a:ext>
            </a:extLst>
          </p:cNvPr>
          <p:cNvSpPr>
            <a:spLocks noGrp="1"/>
          </p:cNvSpPr>
          <p:nvPr>
            <p:ph type="ctrTitle"/>
          </p:nvPr>
        </p:nvSpPr>
        <p:spPr/>
        <p:txBody>
          <a:bodyPr>
            <a:normAutofit/>
          </a:bodyPr>
          <a:lstStyle/>
          <a:p>
            <a:r>
              <a:rPr lang="en-US" dirty="0"/>
              <a:t>Walk Thru of Accelerated </a:t>
            </a:r>
            <a:br>
              <a:rPr lang="en-US" dirty="0"/>
            </a:br>
            <a:r>
              <a:rPr lang="en-US" dirty="0"/>
              <a:t>Replacement (AR) Example – Data Fields</a:t>
            </a:r>
          </a:p>
        </p:txBody>
      </p:sp>
      <p:sp>
        <p:nvSpPr>
          <p:cNvPr id="4" name="Subtitle 2">
            <a:extLst>
              <a:ext uri="{FF2B5EF4-FFF2-40B4-BE49-F238E27FC236}">
                <a16:creationId xmlns:a16="http://schemas.microsoft.com/office/drawing/2014/main" id="{89F79C85-4289-499B-B98F-96086A83BA2B}"/>
              </a:ext>
            </a:extLst>
          </p:cNvPr>
          <p:cNvSpPr>
            <a:spLocks noGrp="1"/>
          </p:cNvSpPr>
          <p:nvPr>
            <p:ph type="subTitle" idx="1"/>
          </p:nvPr>
        </p:nvSpPr>
        <p:spPr>
          <a:xfrm>
            <a:off x="5723860" y="3810000"/>
            <a:ext cx="4455042" cy="2362200"/>
          </a:xfrm>
        </p:spPr>
        <p:txBody>
          <a:bodyPr/>
          <a:lstStyle/>
          <a:p>
            <a:r>
              <a:rPr lang="en-US" dirty="0"/>
              <a:t>Thursday November 29, 2018</a:t>
            </a:r>
          </a:p>
        </p:txBody>
      </p:sp>
      <p:sp>
        <p:nvSpPr>
          <p:cNvPr id="5" name="Rectangle 4">
            <a:extLst>
              <a:ext uri="{FF2B5EF4-FFF2-40B4-BE49-F238E27FC236}">
                <a16:creationId xmlns:a16="http://schemas.microsoft.com/office/drawing/2014/main" id="{CAF10D6B-2180-499B-8F93-2695F2AA3A9C}"/>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2780280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ADC85-7E5E-4223-8250-AEE2703575BE}"/>
              </a:ext>
            </a:extLst>
          </p:cNvPr>
          <p:cNvSpPr>
            <a:spLocks noGrp="1"/>
          </p:cNvSpPr>
          <p:nvPr>
            <p:ph type="title"/>
          </p:nvPr>
        </p:nvSpPr>
        <p:spPr>
          <a:xfrm>
            <a:off x="2126069" y="754912"/>
            <a:ext cx="7886700" cy="994172"/>
          </a:xfrm>
        </p:spPr>
        <p:txBody>
          <a:bodyPr/>
          <a:lstStyle/>
          <a:p>
            <a:r>
              <a:rPr lang="en-US" sz="3000" dirty="0"/>
              <a:t>What is DEER?</a:t>
            </a:r>
          </a:p>
        </p:txBody>
      </p:sp>
      <p:sp>
        <p:nvSpPr>
          <p:cNvPr id="3" name="Content Placeholder 2">
            <a:extLst>
              <a:ext uri="{FF2B5EF4-FFF2-40B4-BE49-F238E27FC236}">
                <a16:creationId xmlns:a16="http://schemas.microsoft.com/office/drawing/2014/main" id="{44B9DE08-768E-4FF3-BFF3-F314C2E91EE4}"/>
              </a:ext>
            </a:extLst>
          </p:cNvPr>
          <p:cNvSpPr>
            <a:spLocks noGrp="1"/>
          </p:cNvSpPr>
          <p:nvPr>
            <p:ph idx="1"/>
          </p:nvPr>
        </p:nvSpPr>
        <p:spPr>
          <a:xfrm>
            <a:off x="1779182" y="1552071"/>
            <a:ext cx="8580474" cy="3883541"/>
          </a:xfrm>
        </p:spPr>
        <p:txBody>
          <a:bodyPr>
            <a:noAutofit/>
          </a:bodyPr>
          <a:lstStyle/>
          <a:p>
            <a:r>
              <a:rPr lang="en-US" sz="2200" dirty="0"/>
              <a:t>It is the database of energy efficiency resources</a:t>
            </a:r>
          </a:p>
          <a:p>
            <a:pPr lvl="1">
              <a:buFont typeface="Wingdings" panose="05000000000000000000" pitchFamily="2" charset="2"/>
              <a:buChar char="v"/>
            </a:pPr>
            <a:r>
              <a:rPr lang="en-US" sz="2200" dirty="0"/>
              <a:t> Database on costs and benefits of energy-efficient measures. </a:t>
            </a:r>
          </a:p>
          <a:p>
            <a:pPr lvl="1">
              <a:buFont typeface="Wingdings" panose="05000000000000000000" pitchFamily="2" charset="2"/>
              <a:buChar char="v"/>
            </a:pPr>
            <a:endParaRPr lang="en-US" sz="2200" dirty="0"/>
          </a:p>
          <a:p>
            <a:r>
              <a:rPr lang="en-US" sz="2200" dirty="0"/>
              <a:t>What kind of information can you find in DEER? </a:t>
            </a:r>
          </a:p>
          <a:p>
            <a:pPr lvl="1">
              <a:buFont typeface="Wingdings" panose="05000000000000000000" pitchFamily="2" charset="2"/>
              <a:buChar char="v"/>
            </a:pPr>
            <a:r>
              <a:rPr lang="en-US" sz="2200" dirty="0"/>
              <a:t>Measure ID/ IOU</a:t>
            </a:r>
          </a:p>
          <a:p>
            <a:pPr lvl="1">
              <a:buFont typeface="Wingdings" panose="05000000000000000000" pitchFamily="2" charset="2"/>
              <a:buChar char="v"/>
            </a:pPr>
            <a:r>
              <a:rPr lang="en-US" sz="2200" dirty="0"/>
              <a:t>Energy Impacts</a:t>
            </a:r>
          </a:p>
          <a:p>
            <a:pPr lvl="2">
              <a:buFont typeface="Wingdings" panose="05000000000000000000" pitchFamily="2" charset="2"/>
              <a:buChar char="q"/>
            </a:pPr>
            <a:r>
              <a:rPr lang="en-US" sz="2200" dirty="0"/>
              <a:t>Net-to-Gross reference</a:t>
            </a:r>
          </a:p>
          <a:p>
            <a:pPr lvl="2">
              <a:buFont typeface="Wingdings" panose="05000000000000000000" pitchFamily="2" charset="2"/>
              <a:buChar char="q"/>
            </a:pPr>
            <a:r>
              <a:rPr lang="en-US" sz="2200" dirty="0"/>
              <a:t>Effective Useful Life (EUL)</a:t>
            </a:r>
          </a:p>
          <a:p>
            <a:pPr lvl="2">
              <a:buFont typeface="Wingdings" panose="05000000000000000000" pitchFamily="2" charset="2"/>
              <a:buChar char="q"/>
            </a:pPr>
            <a:r>
              <a:rPr lang="en-US" sz="2200" dirty="0"/>
              <a:t>Gross Savings Adjustment reference (installation rate)</a:t>
            </a:r>
          </a:p>
          <a:p>
            <a:pPr lvl="1">
              <a:buFont typeface="Wingdings" panose="05000000000000000000" pitchFamily="2" charset="2"/>
              <a:buChar char="v"/>
            </a:pPr>
            <a:r>
              <a:rPr lang="en-US" sz="2200" dirty="0"/>
              <a:t>Measure Application Type</a:t>
            </a:r>
          </a:p>
          <a:p>
            <a:pPr lvl="1">
              <a:buFont typeface="Wingdings" panose="05000000000000000000" pitchFamily="2" charset="2"/>
              <a:buChar char="v"/>
            </a:pPr>
            <a:r>
              <a:rPr lang="en-US" sz="2200" dirty="0"/>
              <a:t>Delivery Type</a:t>
            </a:r>
          </a:p>
          <a:p>
            <a:endParaRPr lang="en-US" dirty="0"/>
          </a:p>
          <a:p>
            <a:pPr marL="342900" lvl="1" indent="0">
              <a:buNone/>
            </a:pPr>
            <a:endParaRPr lang="en-US" sz="2100" dirty="0"/>
          </a:p>
        </p:txBody>
      </p:sp>
    </p:spTree>
    <p:extLst>
      <p:ext uri="{BB962C8B-B14F-4D97-AF65-F5344CB8AC3E}">
        <p14:creationId xmlns:p14="http://schemas.microsoft.com/office/powerpoint/2010/main" val="964101972"/>
      </p:ext>
    </p:extLst>
  </p:cSld>
  <p:clrMapOvr>
    <a:masterClrMapping/>
  </p:clrMapOvr>
  <p:transition spd="slow">
    <p:cove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80B5-1019-43CC-9F23-38E511AAD286}"/>
              </a:ext>
            </a:extLst>
          </p:cNvPr>
          <p:cNvSpPr>
            <a:spLocks noGrp="1"/>
          </p:cNvSpPr>
          <p:nvPr>
            <p:ph type="title"/>
          </p:nvPr>
        </p:nvSpPr>
        <p:spPr/>
        <p:txBody>
          <a:bodyPr>
            <a:normAutofit fontScale="90000"/>
          </a:bodyPr>
          <a:lstStyle/>
          <a:p>
            <a:r>
              <a:rPr lang="en-US" sz="3200" b="1" dirty="0">
                <a:solidFill>
                  <a:srgbClr val="00B0F0"/>
                </a:solidFill>
              </a:rPr>
              <a:t>Example Accelerated Replacement </a:t>
            </a:r>
            <a:br>
              <a:rPr lang="en-US" sz="3200" b="1" dirty="0">
                <a:solidFill>
                  <a:srgbClr val="00B0F0"/>
                </a:solidFill>
              </a:rPr>
            </a:br>
            <a:r>
              <a:rPr lang="en-US" sz="3200" b="1" dirty="0">
                <a:solidFill>
                  <a:srgbClr val="00B0F0"/>
                </a:solidFill>
              </a:rPr>
              <a:t>Residential Pool Pump VSD (SUMMARY SLIDE) </a:t>
            </a:r>
          </a:p>
        </p:txBody>
      </p:sp>
      <p:sp>
        <p:nvSpPr>
          <p:cNvPr id="3" name="Content Placeholder 2">
            <a:extLst>
              <a:ext uri="{FF2B5EF4-FFF2-40B4-BE49-F238E27FC236}">
                <a16:creationId xmlns:a16="http://schemas.microsoft.com/office/drawing/2014/main" id="{6FF57BBC-8B80-4E03-AEB2-EF4AAD4C6C69}"/>
              </a:ext>
            </a:extLst>
          </p:cNvPr>
          <p:cNvSpPr>
            <a:spLocks noGrp="1"/>
          </p:cNvSpPr>
          <p:nvPr>
            <p:ph idx="1"/>
          </p:nvPr>
        </p:nvSpPr>
        <p:spPr>
          <a:xfrm>
            <a:off x="1818354" y="1368182"/>
            <a:ext cx="8711994" cy="4885134"/>
          </a:xfrm>
        </p:spPr>
        <p:txBody>
          <a:bodyPr>
            <a:normAutofit fontScale="92500" lnSpcReduction="10000"/>
          </a:bodyPr>
          <a:lstStyle/>
          <a:p>
            <a:r>
              <a:rPr lang="en-US" dirty="0"/>
              <a:t>Building Type: </a:t>
            </a:r>
            <a:r>
              <a:rPr lang="en-US" b="1" dirty="0" err="1">
                <a:solidFill>
                  <a:srgbClr val="92D050"/>
                </a:solidFill>
              </a:rPr>
              <a:t>MFm</a:t>
            </a:r>
            <a:r>
              <a:rPr lang="en-US" b="1" dirty="0">
                <a:solidFill>
                  <a:srgbClr val="92D050"/>
                </a:solidFill>
              </a:rPr>
              <a:t> (Multifamily)</a:t>
            </a:r>
          </a:p>
          <a:p>
            <a:pPr lvl="1"/>
            <a:r>
              <a:rPr lang="en-US" dirty="0"/>
              <a:t>Refers to applicable building types</a:t>
            </a:r>
          </a:p>
          <a:p>
            <a:r>
              <a:rPr lang="en-US" dirty="0"/>
              <a:t>Building Vintage: </a:t>
            </a:r>
            <a:r>
              <a:rPr lang="en-US" b="1" dirty="0">
                <a:solidFill>
                  <a:srgbClr val="92D050"/>
                </a:solidFill>
              </a:rPr>
              <a:t>Any</a:t>
            </a:r>
          </a:p>
          <a:p>
            <a:pPr lvl="1"/>
            <a:r>
              <a:rPr lang="en-US" dirty="0"/>
              <a:t>Refers to the applicable building vintage year</a:t>
            </a:r>
          </a:p>
          <a:p>
            <a:r>
              <a:rPr lang="en-US" dirty="0"/>
              <a:t>Building Location: </a:t>
            </a:r>
            <a:r>
              <a:rPr lang="en-US" b="1" dirty="0">
                <a:solidFill>
                  <a:srgbClr val="92D050"/>
                </a:solidFill>
              </a:rPr>
              <a:t>Climate Zone 9</a:t>
            </a:r>
          </a:p>
          <a:p>
            <a:pPr lvl="1"/>
            <a:r>
              <a:rPr lang="en-US" dirty="0"/>
              <a:t>Refers to the applicable CEC Climate Zones</a:t>
            </a:r>
          </a:p>
          <a:p>
            <a:r>
              <a:rPr lang="en-US" dirty="0"/>
              <a:t>EUL ID: </a:t>
            </a:r>
            <a:r>
              <a:rPr lang="en-US" b="1" dirty="0" err="1">
                <a:solidFill>
                  <a:srgbClr val="92D050"/>
                </a:solidFill>
              </a:rPr>
              <a:t>OutD-PoolPump</a:t>
            </a:r>
            <a:endParaRPr lang="en-US" b="1" dirty="0">
              <a:solidFill>
                <a:srgbClr val="92D050"/>
              </a:solidFill>
            </a:endParaRPr>
          </a:p>
          <a:p>
            <a:pPr lvl="1"/>
            <a:r>
              <a:rPr lang="en-US" dirty="0"/>
              <a:t>Refer to the DEER Database EUL Support Tables</a:t>
            </a:r>
          </a:p>
          <a:p>
            <a:r>
              <a:rPr lang="en-US" dirty="0"/>
              <a:t>RUL ID: </a:t>
            </a:r>
            <a:r>
              <a:rPr lang="en-US" b="1" dirty="0" err="1">
                <a:solidFill>
                  <a:srgbClr val="92D050"/>
                </a:solidFill>
              </a:rPr>
              <a:t>OutD-PoolPump</a:t>
            </a:r>
            <a:endParaRPr lang="en-US" b="1" dirty="0">
              <a:solidFill>
                <a:srgbClr val="92D050"/>
              </a:solidFill>
            </a:endParaRPr>
          </a:p>
          <a:p>
            <a:pPr lvl="1"/>
            <a:r>
              <a:rPr lang="en-US" dirty="0"/>
              <a:t>Refer to the DEER Database EUL Support Tables</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DCA8C0E4-0C31-4037-8422-46431017F18D}"/>
              </a:ext>
            </a:extLst>
          </p:cNvPr>
          <p:cNvPicPr>
            <a:picLocks/>
          </p:cNvPicPr>
          <p:nvPr/>
        </p:nvPicPr>
        <p:blipFill>
          <a:blip r:embed="rId2"/>
          <a:stretch>
            <a:fillRect/>
          </a:stretch>
        </p:blipFill>
        <p:spPr>
          <a:xfrm>
            <a:off x="2065020" y="6400800"/>
            <a:ext cx="1195596" cy="457200"/>
          </a:xfrm>
          <a:prstGeom prst="rect">
            <a:avLst/>
          </a:prstGeom>
        </p:spPr>
      </p:pic>
      <p:sp>
        <p:nvSpPr>
          <p:cNvPr id="6" name="Rectangle 5">
            <a:extLst>
              <a:ext uri="{FF2B5EF4-FFF2-40B4-BE49-F238E27FC236}">
                <a16:creationId xmlns:a16="http://schemas.microsoft.com/office/drawing/2014/main" id="{8AF1F8E2-5FAE-4DFC-9615-6ADE7D49E51F}"/>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84682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80B5-1019-43CC-9F23-38E511AAD286}"/>
              </a:ext>
            </a:extLst>
          </p:cNvPr>
          <p:cNvSpPr>
            <a:spLocks noGrp="1"/>
          </p:cNvSpPr>
          <p:nvPr>
            <p:ph type="title"/>
          </p:nvPr>
        </p:nvSpPr>
        <p:spPr/>
        <p:txBody>
          <a:bodyPr>
            <a:normAutofit fontScale="90000"/>
          </a:bodyPr>
          <a:lstStyle/>
          <a:p>
            <a:r>
              <a:rPr lang="en-US" sz="3200" b="1" dirty="0">
                <a:solidFill>
                  <a:srgbClr val="00B0F0"/>
                </a:solidFill>
              </a:rPr>
              <a:t>Example Accelerated Replacement </a:t>
            </a:r>
            <a:br>
              <a:rPr lang="en-US" sz="3200" b="1" dirty="0">
                <a:solidFill>
                  <a:srgbClr val="00B0F0"/>
                </a:solidFill>
              </a:rPr>
            </a:br>
            <a:r>
              <a:rPr lang="en-US" sz="3200" b="1" dirty="0">
                <a:solidFill>
                  <a:srgbClr val="00B0F0"/>
                </a:solidFill>
              </a:rPr>
              <a:t>Residential Pool Pump VSD </a:t>
            </a:r>
          </a:p>
        </p:txBody>
      </p:sp>
      <p:sp>
        <p:nvSpPr>
          <p:cNvPr id="3" name="Content Placeholder 2">
            <a:extLst>
              <a:ext uri="{FF2B5EF4-FFF2-40B4-BE49-F238E27FC236}">
                <a16:creationId xmlns:a16="http://schemas.microsoft.com/office/drawing/2014/main" id="{6FF57BBC-8B80-4E03-AEB2-EF4AAD4C6C69}"/>
              </a:ext>
            </a:extLst>
          </p:cNvPr>
          <p:cNvSpPr>
            <a:spLocks noGrp="1"/>
          </p:cNvSpPr>
          <p:nvPr>
            <p:ph idx="1"/>
          </p:nvPr>
        </p:nvSpPr>
        <p:spPr>
          <a:xfrm>
            <a:off x="1804526" y="1422479"/>
            <a:ext cx="8582947" cy="4977581"/>
          </a:xfrm>
        </p:spPr>
        <p:txBody>
          <a:bodyPr>
            <a:normAutofit fontScale="92500" lnSpcReduction="20000"/>
          </a:bodyPr>
          <a:lstStyle/>
          <a:p>
            <a:r>
              <a:rPr lang="en-US" dirty="0"/>
              <a:t>Building Type: </a:t>
            </a:r>
            <a:r>
              <a:rPr lang="en-US" b="1" dirty="0" err="1">
                <a:solidFill>
                  <a:srgbClr val="92D050"/>
                </a:solidFill>
              </a:rPr>
              <a:t>MFm</a:t>
            </a:r>
            <a:r>
              <a:rPr lang="en-US" b="1" dirty="0">
                <a:solidFill>
                  <a:srgbClr val="92D050"/>
                </a:solidFill>
              </a:rPr>
              <a:t> (Multifamily)</a:t>
            </a:r>
          </a:p>
          <a:p>
            <a:endParaRPr lang="en-US" b="1" dirty="0">
              <a:solidFill>
                <a:srgbClr val="92D050"/>
              </a:solidFill>
            </a:endParaRPr>
          </a:p>
          <a:p>
            <a:pPr lvl="1"/>
            <a:r>
              <a:rPr lang="en-US" dirty="0"/>
              <a:t>Workpapers must indicate which building types are eligible for the measure and include the associated savings for each eligible building type. </a:t>
            </a:r>
          </a:p>
          <a:p>
            <a:pPr lvl="1"/>
            <a:endParaRPr lang="en-US" dirty="0"/>
          </a:p>
          <a:p>
            <a:pPr lvl="1"/>
            <a:r>
              <a:rPr lang="en-US" dirty="0"/>
              <a:t>Eligible DEER building types can be found in the READI database. </a:t>
            </a:r>
          </a:p>
          <a:p>
            <a:pPr lvl="1"/>
            <a:endParaRPr lang="en-US" dirty="0"/>
          </a:p>
          <a:p>
            <a:pPr lvl="1"/>
            <a:r>
              <a:rPr lang="en-US" dirty="0"/>
              <a:t>New building types may be proposed to the CPUC for consideration.</a:t>
            </a:r>
          </a:p>
          <a:p>
            <a:pPr lvl="1"/>
            <a:endParaRPr lang="en-US" dirty="0"/>
          </a:p>
          <a:p>
            <a:pPr lvl="1"/>
            <a:r>
              <a:rPr lang="en-US" dirty="0"/>
              <a:t>Refers to applicable building types</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8EF0D37D-B1DE-4A1F-B70B-C090B69B4FD9}"/>
              </a:ext>
            </a:extLst>
          </p:cNvPr>
          <p:cNvPicPr>
            <a:picLocks/>
          </p:cNvPicPr>
          <p:nvPr/>
        </p:nvPicPr>
        <p:blipFill>
          <a:blip r:embed="rId2"/>
          <a:stretch>
            <a:fillRect/>
          </a:stretch>
        </p:blipFill>
        <p:spPr>
          <a:xfrm>
            <a:off x="2065020" y="6400800"/>
            <a:ext cx="1195596" cy="457200"/>
          </a:xfrm>
          <a:prstGeom prst="rect">
            <a:avLst/>
          </a:prstGeom>
        </p:spPr>
      </p:pic>
      <p:sp>
        <p:nvSpPr>
          <p:cNvPr id="6" name="Rectangle 5">
            <a:extLst>
              <a:ext uri="{FF2B5EF4-FFF2-40B4-BE49-F238E27FC236}">
                <a16:creationId xmlns:a16="http://schemas.microsoft.com/office/drawing/2014/main" id="{65E70CB4-3783-4E04-9FA4-0DBDA273DE71}"/>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110127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80B5-1019-43CC-9F23-38E511AAD286}"/>
              </a:ext>
            </a:extLst>
          </p:cNvPr>
          <p:cNvSpPr>
            <a:spLocks noGrp="1"/>
          </p:cNvSpPr>
          <p:nvPr>
            <p:ph type="title"/>
          </p:nvPr>
        </p:nvSpPr>
        <p:spPr/>
        <p:txBody>
          <a:bodyPr>
            <a:normAutofit fontScale="90000"/>
          </a:bodyPr>
          <a:lstStyle/>
          <a:p>
            <a:r>
              <a:rPr lang="en-US" sz="3200" b="1" dirty="0">
                <a:solidFill>
                  <a:srgbClr val="00B0F0"/>
                </a:solidFill>
              </a:rPr>
              <a:t>Example Accelerated Replacement </a:t>
            </a:r>
            <a:br>
              <a:rPr lang="en-US" sz="3200" b="1" dirty="0">
                <a:solidFill>
                  <a:srgbClr val="00B0F0"/>
                </a:solidFill>
              </a:rPr>
            </a:br>
            <a:r>
              <a:rPr lang="en-US" sz="3200" b="1" dirty="0">
                <a:solidFill>
                  <a:srgbClr val="00B0F0"/>
                </a:solidFill>
              </a:rPr>
              <a:t>Residential Pool Pump VSD </a:t>
            </a:r>
          </a:p>
        </p:txBody>
      </p:sp>
      <p:sp>
        <p:nvSpPr>
          <p:cNvPr id="3" name="Content Placeholder 2">
            <a:extLst>
              <a:ext uri="{FF2B5EF4-FFF2-40B4-BE49-F238E27FC236}">
                <a16:creationId xmlns:a16="http://schemas.microsoft.com/office/drawing/2014/main" id="{6FF57BBC-8B80-4E03-AEB2-EF4AAD4C6C69}"/>
              </a:ext>
            </a:extLst>
          </p:cNvPr>
          <p:cNvSpPr>
            <a:spLocks noGrp="1"/>
          </p:cNvSpPr>
          <p:nvPr>
            <p:ph idx="1"/>
          </p:nvPr>
        </p:nvSpPr>
        <p:spPr>
          <a:xfrm>
            <a:off x="1794080" y="1536963"/>
            <a:ext cx="8603840" cy="4720443"/>
          </a:xfrm>
        </p:spPr>
        <p:txBody>
          <a:bodyPr>
            <a:normAutofit lnSpcReduction="10000"/>
          </a:bodyPr>
          <a:lstStyle/>
          <a:p>
            <a:r>
              <a:rPr lang="en-US" dirty="0"/>
              <a:t>Building Vintage: </a:t>
            </a:r>
            <a:r>
              <a:rPr lang="en-US" b="1" dirty="0">
                <a:solidFill>
                  <a:srgbClr val="92D050"/>
                </a:solidFill>
              </a:rPr>
              <a:t>Any</a:t>
            </a:r>
          </a:p>
          <a:p>
            <a:pPr lvl="1"/>
            <a:r>
              <a:rPr lang="en-US" dirty="0"/>
              <a:t>Refers to the applicable building vintage year</a:t>
            </a:r>
          </a:p>
          <a:p>
            <a:endParaRPr lang="en-US" dirty="0"/>
          </a:p>
          <a:p>
            <a:r>
              <a:rPr lang="en-US" dirty="0"/>
              <a:t>Building Location: </a:t>
            </a:r>
            <a:r>
              <a:rPr lang="en-US" b="1" dirty="0">
                <a:solidFill>
                  <a:srgbClr val="92D050"/>
                </a:solidFill>
              </a:rPr>
              <a:t>Climate Zone 9</a:t>
            </a:r>
          </a:p>
          <a:p>
            <a:pPr lvl="1"/>
            <a:r>
              <a:rPr lang="en-US" dirty="0"/>
              <a:t>Refers to the applicable CEC 16 Climate Zones</a:t>
            </a:r>
          </a:p>
          <a:p>
            <a:endParaRPr lang="en-US" dirty="0"/>
          </a:p>
          <a:p>
            <a:r>
              <a:rPr lang="en-US" dirty="0"/>
              <a:t>Normal Unit: </a:t>
            </a:r>
            <a:r>
              <a:rPr lang="en-US" b="1" dirty="0">
                <a:solidFill>
                  <a:srgbClr val="92D050"/>
                </a:solidFill>
              </a:rPr>
              <a:t>Pump</a:t>
            </a:r>
          </a:p>
          <a:p>
            <a:pPr lvl="1"/>
            <a:r>
              <a:rPr lang="en-US" dirty="0"/>
              <a:t>Refers to applicable cost and energy common unit type.</a:t>
            </a:r>
          </a:p>
          <a:p>
            <a:endParaRPr lang="en-US" dirty="0"/>
          </a:p>
          <a:p>
            <a:endParaRPr lang="en-US" dirty="0"/>
          </a:p>
        </p:txBody>
      </p:sp>
      <p:pic>
        <p:nvPicPr>
          <p:cNvPr id="5" name="Picture 4">
            <a:extLst>
              <a:ext uri="{FF2B5EF4-FFF2-40B4-BE49-F238E27FC236}">
                <a16:creationId xmlns:a16="http://schemas.microsoft.com/office/drawing/2014/main" id="{77DCB0E2-EB81-4851-817E-E1807DAD2F88}"/>
              </a:ext>
            </a:extLst>
          </p:cNvPr>
          <p:cNvPicPr>
            <a:picLocks/>
          </p:cNvPicPr>
          <p:nvPr/>
        </p:nvPicPr>
        <p:blipFill>
          <a:blip r:embed="rId2"/>
          <a:stretch>
            <a:fillRect/>
          </a:stretch>
        </p:blipFill>
        <p:spPr>
          <a:xfrm>
            <a:off x="2065020" y="6400800"/>
            <a:ext cx="1195596" cy="457200"/>
          </a:xfrm>
          <a:prstGeom prst="rect">
            <a:avLst/>
          </a:prstGeom>
        </p:spPr>
      </p:pic>
      <p:sp>
        <p:nvSpPr>
          <p:cNvPr id="6" name="Rectangle 5">
            <a:extLst>
              <a:ext uri="{FF2B5EF4-FFF2-40B4-BE49-F238E27FC236}">
                <a16:creationId xmlns:a16="http://schemas.microsoft.com/office/drawing/2014/main" id="{93A8C430-9F98-4CDE-A62B-094F11A0E768}"/>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18049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80B5-1019-43CC-9F23-38E511AAD286}"/>
              </a:ext>
            </a:extLst>
          </p:cNvPr>
          <p:cNvSpPr>
            <a:spLocks noGrp="1"/>
          </p:cNvSpPr>
          <p:nvPr>
            <p:ph type="title"/>
          </p:nvPr>
        </p:nvSpPr>
        <p:spPr/>
        <p:txBody>
          <a:bodyPr>
            <a:normAutofit fontScale="90000"/>
          </a:bodyPr>
          <a:lstStyle/>
          <a:p>
            <a:r>
              <a:rPr lang="en-US" sz="3200" b="1" dirty="0">
                <a:solidFill>
                  <a:srgbClr val="00B0F0"/>
                </a:solidFill>
              </a:rPr>
              <a:t>Example Accelerated Replacement </a:t>
            </a:r>
            <a:br>
              <a:rPr lang="en-US" sz="3200" b="1" dirty="0">
                <a:solidFill>
                  <a:srgbClr val="00B0F0"/>
                </a:solidFill>
              </a:rPr>
            </a:br>
            <a:r>
              <a:rPr lang="en-US" sz="3200" b="1" dirty="0">
                <a:solidFill>
                  <a:srgbClr val="00B0F0"/>
                </a:solidFill>
              </a:rPr>
              <a:t>Residential Pool Pump VSD </a:t>
            </a:r>
          </a:p>
        </p:txBody>
      </p:sp>
      <p:sp>
        <p:nvSpPr>
          <p:cNvPr id="3" name="Content Placeholder 2">
            <a:extLst>
              <a:ext uri="{FF2B5EF4-FFF2-40B4-BE49-F238E27FC236}">
                <a16:creationId xmlns:a16="http://schemas.microsoft.com/office/drawing/2014/main" id="{6FF57BBC-8B80-4E03-AEB2-EF4AAD4C6C69}"/>
              </a:ext>
            </a:extLst>
          </p:cNvPr>
          <p:cNvSpPr>
            <a:spLocks noGrp="1"/>
          </p:cNvSpPr>
          <p:nvPr>
            <p:ph idx="1"/>
          </p:nvPr>
        </p:nvSpPr>
        <p:spPr>
          <a:xfrm>
            <a:off x="1769499" y="1486489"/>
            <a:ext cx="8653002" cy="4769605"/>
          </a:xfrm>
        </p:spPr>
        <p:txBody>
          <a:bodyPr>
            <a:normAutofit fontScale="85000" lnSpcReduction="20000"/>
          </a:bodyPr>
          <a:lstStyle/>
          <a:p>
            <a:r>
              <a:rPr lang="en-US" dirty="0"/>
              <a:t>Effective Useful Life (EUL ID): </a:t>
            </a:r>
            <a:r>
              <a:rPr lang="en-US" b="1" dirty="0" err="1">
                <a:solidFill>
                  <a:srgbClr val="92D050"/>
                </a:solidFill>
              </a:rPr>
              <a:t>OutD-PoolPump</a:t>
            </a:r>
            <a:endParaRPr lang="en-US" b="1" dirty="0">
              <a:solidFill>
                <a:srgbClr val="92D050"/>
              </a:solidFill>
            </a:endParaRPr>
          </a:p>
          <a:p>
            <a:endParaRPr lang="en-US" b="1" dirty="0">
              <a:solidFill>
                <a:srgbClr val="92D050"/>
              </a:solidFill>
            </a:endParaRPr>
          </a:p>
          <a:p>
            <a:pPr lvl="1"/>
            <a:r>
              <a:rPr lang="en-US" dirty="0"/>
              <a:t>An estimate of the median number of years that the measures installed under the program are still in place and operable. </a:t>
            </a:r>
          </a:p>
          <a:p>
            <a:pPr lvl="1"/>
            <a:r>
              <a:rPr lang="en-US" dirty="0"/>
              <a:t>Refer to the DEER Database EUL Support Tables</a:t>
            </a:r>
          </a:p>
          <a:p>
            <a:endParaRPr lang="en-US" dirty="0"/>
          </a:p>
          <a:p>
            <a:r>
              <a:rPr lang="en-US" dirty="0"/>
              <a:t>RUL ID: </a:t>
            </a:r>
            <a:r>
              <a:rPr lang="en-US" b="1" dirty="0" err="1">
                <a:solidFill>
                  <a:srgbClr val="92D050"/>
                </a:solidFill>
              </a:rPr>
              <a:t>OutD-PoolPump</a:t>
            </a:r>
            <a:endParaRPr lang="en-US" b="1" dirty="0">
              <a:solidFill>
                <a:srgbClr val="92D050"/>
              </a:solidFill>
            </a:endParaRPr>
          </a:p>
          <a:p>
            <a:endParaRPr lang="en-US" b="1" dirty="0">
              <a:solidFill>
                <a:srgbClr val="92D050"/>
              </a:solidFill>
            </a:endParaRPr>
          </a:p>
          <a:p>
            <a:pPr lvl="1"/>
            <a:r>
              <a:rPr lang="en-US" dirty="0"/>
              <a:t>An estimate of the median number of years that a measure being replaced under the program would remain in place and operable had the program intervention not caused the replacement.</a:t>
            </a:r>
          </a:p>
          <a:p>
            <a:pPr lvl="1"/>
            <a:r>
              <a:rPr lang="en-US" dirty="0"/>
              <a:t>Refer to the DEER Database EUL Support Tables</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B0CB8837-919F-4853-AA0C-9D5DA9914FA2}"/>
              </a:ext>
            </a:extLst>
          </p:cNvPr>
          <p:cNvPicPr>
            <a:picLocks/>
          </p:cNvPicPr>
          <p:nvPr/>
        </p:nvPicPr>
        <p:blipFill>
          <a:blip r:embed="rId2"/>
          <a:stretch>
            <a:fillRect/>
          </a:stretch>
        </p:blipFill>
        <p:spPr>
          <a:xfrm>
            <a:off x="2065020" y="6400800"/>
            <a:ext cx="1195596" cy="457200"/>
          </a:xfrm>
          <a:prstGeom prst="rect">
            <a:avLst/>
          </a:prstGeom>
        </p:spPr>
      </p:pic>
      <p:sp>
        <p:nvSpPr>
          <p:cNvPr id="6" name="Rectangle 5">
            <a:extLst>
              <a:ext uri="{FF2B5EF4-FFF2-40B4-BE49-F238E27FC236}">
                <a16:creationId xmlns:a16="http://schemas.microsoft.com/office/drawing/2014/main" id="{A0163AB6-CADC-4BFF-80D2-BF226B752A08}"/>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146081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80B5-1019-43CC-9F23-38E511AAD286}"/>
              </a:ext>
            </a:extLst>
          </p:cNvPr>
          <p:cNvSpPr>
            <a:spLocks noGrp="1"/>
          </p:cNvSpPr>
          <p:nvPr>
            <p:ph type="title"/>
          </p:nvPr>
        </p:nvSpPr>
        <p:spPr/>
        <p:txBody>
          <a:bodyPr>
            <a:normAutofit fontScale="90000"/>
          </a:bodyPr>
          <a:lstStyle/>
          <a:p>
            <a:r>
              <a:rPr lang="en-US" sz="3200" b="1" dirty="0">
                <a:solidFill>
                  <a:srgbClr val="00B0F0"/>
                </a:solidFill>
              </a:rPr>
              <a:t>Example Accelerated Replacement </a:t>
            </a:r>
            <a:br>
              <a:rPr lang="en-US" sz="3200" b="1" dirty="0">
                <a:solidFill>
                  <a:srgbClr val="00B0F0"/>
                </a:solidFill>
              </a:rPr>
            </a:br>
            <a:r>
              <a:rPr lang="en-US" sz="3200" b="1" dirty="0">
                <a:solidFill>
                  <a:srgbClr val="00B0F0"/>
                </a:solidFill>
              </a:rPr>
              <a:t>Residential Pool Pump VSD </a:t>
            </a:r>
          </a:p>
        </p:txBody>
      </p:sp>
      <p:sp>
        <p:nvSpPr>
          <p:cNvPr id="3" name="Content Placeholder 2">
            <a:extLst>
              <a:ext uri="{FF2B5EF4-FFF2-40B4-BE49-F238E27FC236}">
                <a16:creationId xmlns:a16="http://schemas.microsoft.com/office/drawing/2014/main" id="{6FF57BBC-8B80-4E03-AEB2-EF4AAD4C6C69}"/>
              </a:ext>
            </a:extLst>
          </p:cNvPr>
          <p:cNvSpPr>
            <a:spLocks noGrp="1"/>
          </p:cNvSpPr>
          <p:nvPr>
            <p:ph idx="1"/>
          </p:nvPr>
        </p:nvSpPr>
        <p:spPr>
          <a:xfrm>
            <a:off x="1722607" y="1534901"/>
            <a:ext cx="8485854" cy="4672781"/>
          </a:xfrm>
        </p:spPr>
        <p:txBody>
          <a:bodyPr>
            <a:normAutofit/>
          </a:bodyPr>
          <a:lstStyle/>
          <a:p>
            <a:pPr marL="171450" lvl="1">
              <a:lnSpc>
                <a:spcPct val="80000"/>
              </a:lnSpc>
              <a:spcBef>
                <a:spcPts val="750"/>
              </a:spcBef>
            </a:pPr>
            <a:r>
              <a:rPr lang="en-US" dirty="0"/>
              <a:t>Net to Gross Ratio (NTGR): </a:t>
            </a:r>
            <a:r>
              <a:rPr lang="en-US" b="1" dirty="0">
                <a:solidFill>
                  <a:srgbClr val="92D050"/>
                </a:solidFill>
              </a:rPr>
              <a:t>Res-Default&gt;2</a:t>
            </a:r>
          </a:p>
          <a:p>
            <a:pPr lvl="1"/>
            <a:r>
              <a:rPr lang="en-US" dirty="0"/>
              <a:t>A ratio or percentage of net program impacts divided by gross or total impacts. Net-to-gross ratios are used to estimate and describe the free-ridership that may be occurring among energy efficiency program participant.</a:t>
            </a:r>
          </a:p>
          <a:p>
            <a:pPr lvl="1"/>
            <a:endParaRPr lang="en-US" dirty="0"/>
          </a:p>
          <a:p>
            <a:pPr lvl="1"/>
            <a:r>
              <a:rPr lang="en-US" dirty="0"/>
              <a:t>Refers to appropriate net-to-gross ratio in DEER READI</a:t>
            </a:r>
          </a:p>
          <a:p>
            <a:endParaRPr lang="en-US" dirty="0"/>
          </a:p>
          <a:p>
            <a:pPr marL="0" indent="0">
              <a:buNone/>
            </a:pPr>
            <a:endParaRPr lang="en-US" dirty="0"/>
          </a:p>
          <a:p>
            <a:endParaRPr lang="en-US" dirty="0"/>
          </a:p>
        </p:txBody>
      </p:sp>
      <p:pic>
        <p:nvPicPr>
          <p:cNvPr id="5" name="Picture 4">
            <a:extLst>
              <a:ext uri="{FF2B5EF4-FFF2-40B4-BE49-F238E27FC236}">
                <a16:creationId xmlns:a16="http://schemas.microsoft.com/office/drawing/2014/main" id="{94125AF9-CB9F-418D-9D8C-4F85BF1614BE}"/>
              </a:ext>
            </a:extLst>
          </p:cNvPr>
          <p:cNvPicPr>
            <a:picLocks/>
          </p:cNvPicPr>
          <p:nvPr/>
        </p:nvPicPr>
        <p:blipFill>
          <a:blip r:embed="rId2"/>
          <a:stretch>
            <a:fillRect/>
          </a:stretch>
        </p:blipFill>
        <p:spPr>
          <a:xfrm>
            <a:off x="2065020" y="6400800"/>
            <a:ext cx="1195596" cy="457200"/>
          </a:xfrm>
          <a:prstGeom prst="rect">
            <a:avLst/>
          </a:prstGeom>
        </p:spPr>
      </p:pic>
      <p:sp>
        <p:nvSpPr>
          <p:cNvPr id="6" name="Rectangle 5">
            <a:extLst>
              <a:ext uri="{FF2B5EF4-FFF2-40B4-BE49-F238E27FC236}">
                <a16:creationId xmlns:a16="http://schemas.microsoft.com/office/drawing/2014/main" id="{5FF64697-970F-48A1-B252-4CA8695BA33B}"/>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330899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80B5-1019-43CC-9F23-38E511AAD286}"/>
              </a:ext>
            </a:extLst>
          </p:cNvPr>
          <p:cNvSpPr>
            <a:spLocks noGrp="1"/>
          </p:cNvSpPr>
          <p:nvPr>
            <p:ph type="title"/>
          </p:nvPr>
        </p:nvSpPr>
        <p:spPr/>
        <p:txBody>
          <a:bodyPr>
            <a:normAutofit fontScale="90000"/>
          </a:bodyPr>
          <a:lstStyle/>
          <a:p>
            <a:r>
              <a:rPr lang="en-US" sz="3200" b="1" dirty="0">
                <a:solidFill>
                  <a:srgbClr val="00B0F0"/>
                </a:solidFill>
              </a:rPr>
              <a:t>Example Accelerated Replacement </a:t>
            </a:r>
            <a:br>
              <a:rPr lang="en-US" sz="3200" b="1" dirty="0">
                <a:solidFill>
                  <a:srgbClr val="00B0F0"/>
                </a:solidFill>
              </a:rPr>
            </a:br>
            <a:r>
              <a:rPr lang="en-US" sz="3200" b="1" dirty="0">
                <a:solidFill>
                  <a:srgbClr val="00B0F0"/>
                </a:solidFill>
              </a:rPr>
              <a:t>Residential Pool Pump VSD </a:t>
            </a:r>
          </a:p>
        </p:txBody>
      </p:sp>
      <p:sp>
        <p:nvSpPr>
          <p:cNvPr id="3" name="Content Placeholder 2">
            <a:extLst>
              <a:ext uri="{FF2B5EF4-FFF2-40B4-BE49-F238E27FC236}">
                <a16:creationId xmlns:a16="http://schemas.microsoft.com/office/drawing/2014/main" id="{6FF57BBC-8B80-4E03-AEB2-EF4AAD4C6C69}"/>
              </a:ext>
            </a:extLst>
          </p:cNvPr>
          <p:cNvSpPr>
            <a:spLocks noGrp="1"/>
          </p:cNvSpPr>
          <p:nvPr>
            <p:ph idx="1"/>
          </p:nvPr>
        </p:nvSpPr>
        <p:spPr>
          <a:xfrm>
            <a:off x="1543146" y="1889149"/>
            <a:ext cx="8721828" cy="4873506"/>
          </a:xfrm>
        </p:spPr>
        <p:txBody>
          <a:bodyPr>
            <a:normAutofit/>
          </a:bodyPr>
          <a:lstStyle/>
          <a:p>
            <a:pPr marL="171450" lvl="1">
              <a:spcBef>
                <a:spcPts val="750"/>
              </a:spcBef>
            </a:pPr>
            <a:r>
              <a:rPr lang="en-US" dirty="0"/>
              <a:t>Delivery Channel: </a:t>
            </a:r>
            <a:r>
              <a:rPr lang="en-US" b="1" dirty="0" err="1">
                <a:solidFill>
                  <a:srgbClr val="92D050"/>
                </a:solidFill>
              </a:rPr>
              <a:t>PreRebDown</a:t>
            </a:r>
            <a:endParaRPr lang="en-US" b="1" dirty="0">
              <a:solidFill>
                <a:srgbClr val="92D050"/>
              </a:solidFill>
            </a:endParaRPr>
          </a:p>
          <a:p>
            <a:pPr lvl="1"/>
            <a:r>
              <a:rPr lang="en-US" dirty="0"/>
              <a:t>Downstream – rebate goes to the end use customer </a:t>
            </a:r>
          </a:p>
          <a:p>
            <a:pPr lvl="2"/>
            <a:r>
              <a:rPr lang="en-US" dirty="0"/>
              <a:t>Classification of program delivery in which program is delivered by agents or representatives (including installation contractors) that have direct interaction with end-use customers or through a program website.</a:t>
            </a:r>
          </a:p>
          <a:p>
            <a:pPr lvl="3"/>
            <a:endParaRPr lang="en-US" dirty="0"/>
          </a:p>
          <a:p>
            <a:pPr lvl="3"/>
            <a:endParaRPr lang="en-US" dirty="0"/>
          </a:p>
          <a:p>
            <a:pPr marL="0" indent="0">
              <a:buNone/>
            </a:pPr>
            <a:endParaRPr lang="en-US" dirty="0"/>
          </a:p>
          <a:p>
            <a:endParaRPr lang="en-US" dirty="0"/>
          </a:p>
        </p:txBody>
      </p:sp>
      <p:pic>
        <p:nvPicPr>
          <p:cNvPr id="5" name="Picture 4">
            <a:extLst>
              <a:ext uri="{FF2B5EF4-FFF2-40B4-BE49-F238E27FC236}">
                <a16:creationId xmlns:a16="http://schemas.microsoft.com/office/drawing/2014/main" id="{B213ED03-5CF3-44C0-BD29-7A92C0E37447}"/>
              </a:ext>
            </a:extLst>
          </p:cNvPr>
          <p:cNvPicPr>
            <a:picLocks/>
          </p:cNvPicPr>
          <p:nvPr/>
        </p:nvPicPr>
        <p:blipFill>
          <a:blip r:embed="rId2"/>
          <a:stretch>
            <a:fillRect/>
          </a:stretch>
        </p:blipFill>
        <p:spPr>
          <a:xfrm>
            <a:off x="2065020" y="6400800"/>
            <a:ext cx="1195596" cy="457200"/>
          </a:xfrm>
          <a:prstGeom prst="rect">
            <a:avLst/>
          </a:prstGeom>
        </p:spPr>
      </p:pic>
      <p:sp>
        <p:nvSpPr>
          <p:cNvPr id="6" name="Rectangle 5">
            <a:extLst>
              <a:ext uri="{FF2B5EF4-FFF2-40B4-BE49-F238E27FC236}">
                <a16:creationId xmlns:a16="http://schemas.microsoft.com/office/drawing/2014/main" id="{FC3CB7D2-0C57-4DAF-899B-064593BA1E1F}"/>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71677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80B5-1019-43CC-9F23-38E511AAD286}"/>
              </a:ext>
            </a:extLst>
          </p:cNvPr>
          <p:cNvSpPr>
            <a:spLocks noGrp="1"/>
          </p:cNvSpPr>
          <p:nvPr>
            <p:ph type="title"/>
          </p:nvPr>
        </p:nvSpPr>
        <p:spPr/>
        <p:txBody>
          <a:bodyPr>
            <a:normAutofit fontScale="90000"/>
          </a:bodyPr>
          <a:lstStyle/>
          <a:p>
            <a:r>
              <a:rPr lang="en-US" sz="3200" b="1" dirty="0">
                <a:solidFill>
                  <a:srgbClr val="00B0F0"/>
                </a:solidFill>
              </a:rPr>
              <a:t>Example Accelerated Replacement </a:t>
            </a:r>
            <a:br>
              <a:rPr lang="en-US" sz="3200" b="1" dirty="0">
                <a:solidFill>
                  <a:srgbClr val="00B0F0"/>
                </a:solidFill>
              </a:rPr>
            </a:br>
            <a:r>
              <a:rPr lang="en-US" sz="3200" b="1" dirty="0">
                <a:solidFill>
                  <a:srgbClr val="00B0F0"/>
                </a:solidFill>
              </a:rPr>
              <a:t>Residential Pool Pump VSD </a:t>
            </a:r>
          </a:p>
        </p:txBody>
      </p:sp>
      <p:sp>
        <p:nvSpPr>
          <p:cNvPr id="3" name="Content Placeholder 2">
            <a:extLst>
              <a:ext uri="{FF2B5EF4-FFF2-40B4-BE49-F238E27FC236}">
                <a16:creationId xmlns:a16="http://schemas.microsoft.com/office/drawing/2014/main" id="{6FF57BBC-8B80-4E03-AEB2-EF4AAD4C6C69}"/>
              </a:ext>
            </a:extLst>
          </p:cNvPr>
          <p:cNvSpPr>
            <a:spLocks noGrp="1"/>
          </p:cNvSpPr>
          <p:nvPr>
            <p:ph idx="1"/>
          </p:nvPr>
        </p:nvSpPr>
        <p:spPr>
          <a:xfrm>
            <a:off x="1740002" y="1588673"/>
            <a:ext cx="8711995" cy="4820265"/>
          </a:xfrm>
        </p:spPr>
        <p:txBody>
          <a:bodyPr>
            <a:normAutofit fontScale="92500"/>
          </a:bodyPr>
          <a:lstStyle/>
          <a:p>
            <a:pPr marL="171450" lvl="1">
              <a:lnSpc>
                <a:spcPct val="70000"/>
              </a:lnSpc>
              <a:spcBef>
                <a:spcPts val="750"/>
              </a:spcBef>
            </a:pPr>
            <a:r>
              <a:rPr lang="en-US" dirty="0"/>
              <a:t>Gross Savings Installation Adjustment (GSIA): </a:t>
            </a:r>
            <a:r>
              <a:rPr lang="en-US" b="1" dirty="0">
                <a:solidFill>
                  <a:srgbClr val="92D050"/>
                </a:solidFill>
              </a:rPr>
              <a:t>Def-GSIA</a:t>
            </a:r>
          </a:p>
          <a:p>
            <a:pPr lvl="1"/>
            <a:endParaRPr lang="en-US" dirty="0"/>
          </a:p>
          <a:p>
            <a:pPr lvl="1"/>
            <a:r>
              <a:rPr lang="en-US" dirty="0"/>
              <a:t>The GSIA is a DEER adjustment factor that combines the Realization Rate and Installation Rate. It is dependent on both the measure technology and how the measure is delivered and represents the percentage of units for which incentives were paid but not installed.</a:t>
            </a:r>
          </a:p>
          <a:p>
            <a:pPr lvl="1"/>
            <a:endParaRPr lang="en-US" dirty="0"/>
          </a:p>
          <a:p>
            <a:pPr lvl="1"/>
            <a:r>
              <a:rPr lang="en-US" dirty="0"/>
              <a:t>The default is </a:t>
            </a:r>
            <a:r>
              <a:rPr lang="en-US" b="1" dirty="0">
                <a:solidFill>
                  <a:srgbClr val="FFC000"/>
                </a:solidFill>
              </a:rPr>
              <a:t>typically 1.0 </a:t>
            </a:r>
            <a:r>
              <a:rPr lang="en-US" dirty="0"/>
              <a:t>unless an ex-post impact evaluation, disposition, resolution or DEER Update indicate otherwise</a:t>
            </a:r>
          </a:p>
          <a:p>
            <a:pPr marL="0" indent="0">
              <a:buNone/>
            </a:pPr>
            <a:endParaRPr lang="en-US" dirty="0"/>
          </a:p>
          <a:p>
            <a:endParaRPr lang="en-US" dirty="0"/>
          </a:p>
        </p:txBody>
      </p:sp>
      <p:pic>
        <p:nvPicPr>
          <p:cNvPr id="5" name="Picture 4">
            <a:extLst>
              <a:ext uri="{FF2B5EF4-FFF2-40B4-BE49-F238E27FC236}">
                <a16:creationId xmlns:a16="http://schemas.microsoft.com/office/drawing/2014/main" id="{ECB41EDA-C768-4AEF-8451-3A2430725F52}"/>
              </a:ext>
            </a:extLst>
          </p:cNvPr>
          <p:cNvPicPr>
            <a:picLocks/>
          </p:cNvPicPr>
          <p:nvPr/>
        </p:nvPicPr>
        <p:blipFill>
          <a:blip r:embed="rId2"/>
          <a:stretch>
            <a:fillRect/>
          </a:stretch>
        </p:blipFill>
        <p:spPr>
          <a:xfrm>
            <a:off x="2065020" y="6400800"/>
            <a:ext cx="1195596" cy="457200"/>
          </a:xfrm>
          <a:prstGeom prst="rect">
            <a:avLst/>
          </a:prstGeom>
        </p:spPr>
      </p:pic>
      <p:sp>
        <p:nvSpPr>
          <p:cNvPr id="6" name="Rectangle 5">
            <a:extLst>
              <a:ext uri="{FF2B5EF4-FFF2-40B4-BE49-F238E27FC236}">
                <a16:creationId xmlns:a16="http://schemas.microsoft.com/office/drawing/2014/main" id="{48AF3219-5F02-4612-BAB3-DDB0CD4D0FAC}"/>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151762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80B5-1019-43CC-9F23-38E511AAD286}"/>
              </a:ext>
            </a:extLst>
          </p:cNvPr>
          <p:cNvSpPr>
            <a:spLocks noGrp="1"/>
          </p:cNvSpPr>
          <p:nvPr>
            <p:ph type="title"/>
          </p:nvPr>
        </p:nvSpPr>
        <p:spPr/>
        <p:txBody>
          <a:bodyPr>
            <a:normAutofit fontScale="90000"/>
          </a:bodyPr>
          <a:lstStyle/>
          <a:p>
            <a:r>
              <a:rPr lang="en-US" sz="3200" b="1" dirty="0">
                <a:solidFill>
                  <a:srgbClr val="00B0F0"/>
                </a:solidFill>
              </a:rPr>
              <a:t>Example Accelerated Replacement </a:t>
            </a:r>
            <a:br>
              <a:rPr lang="en-US" sz="3200" b="1" dirty="0">
                <a:solidFill>
                  <a:srgbClr val="00B0F0"/>
                </a:solidFill>
              </a:rPr>
            </a:br>
            <a:r>
              <a:rPr lang="en-US" sz="3200" b="1" dirty="0">
                <a:solidFill>
                  <a:srgbClr val="00B0F0"/>
                </a:solidFill>
              </a:rPr>
              <a:t>Residential Pool Pump VSD </a:t>
            </a:r>
          </a:p>
        </p:txBody>
      </p:sp>
      <p:sp>
        <p:nvSpPr>
          <p:cNvPr id="3" name="Content Placeholder 2">
            <a:extLst>
              <a:ext uri="{FF2B5EF4-FFF2-40B4-BE49-F238E27FC236}">
                <a16:creationId xmlns:a16="http://schemas.microsoft.com/office/drawing/2014/main" id="{6FF57BBC-8B80-4E03-AEB2-EF4AAD4C6C69}"/>
              </a:ext>
            </a:extLst>
          </p:cNvPr>
          <p:cNvSpPr>
            <a:spLocks noGrp="1"/>
          </p:cNvSpPr>
          <p:nvPr>
            <p:ph idx="1"/>
          </p:nvPr>
        </p:nvSpPr>
        <p:spPr>
          <a:xfrm>
            <a:off x="1524001" y="1539268"/>
            <a:ext cx="8972243" cy="5223387"/>
          </a:xfrm>
        </p:spPr>
        <p:txBody>
          <a:bodyPr>
            <a:normAutofit fontScale="77500" lnSpcReduction="20000"/>
          </a:bodyPr>
          <a:lstStyle/>
          <a:p>
            <a:pPr marL="0" indent="0">
              <a:buNone/>
            </a:pPr>
            <a:r>
              <a:rPr lang="en-US" sz="3700" dirty="0"/>
              <a:t>Electric and Gas Load Shapes: </a:t>
            </a:r>
          </a:p>
          <a:p>
            <a:pPr marL="514350" lvl="2">
              <a:spcBef>
                <a:spcPts val="750"/>
              </a:spcBef>
            </a:pPr>
            <a:r>
              <a:rPr lang="en-US" sz="2300" dirty="0"/>
              <a:t>Residential Pool Pump VSD Electric: </a:t>
            </a:r>
            <a:r>
              <a:rPr lang="en-US" sz="2300" b="1" dirty="0">
                <a:solidFill>
                  <a:srgbClr val="92D050"/>
                </a:solidFill>
              </a:rPr>
              <a:t>Residential Pool Pumps</a:t>
            </a:r>
          </a:p>
          <a:p>
            <a:pPr lvl="1"/>
            <a:endParaRPr lang="en-US" sz="2300" dirty="0"/>
          </a:p>
          <a:p>
            <a:pPr lvl="1"/>
            <a:r>
              <a:rPr lang="en-US" dirty="0"/>
              <a:t>Load shapes are used for portfolio lifecycle cost analysis. A load shape indicates the distribution of a measure’s energy savings over one year. </a:t>
            </a:r>
          </a:p>
          <a:p>
            <a:pPr lvl="1"/>
            <a:endParaRPr lang="en-US" dirty="0"/>
          </a:p>
          <a:p>
            <a:pPr lvl="1"/>
            <a:r>
              <a:rPr lang="en-US" dirty="0"/>
              <a:t>A load shape is a set of fractions summing to unity, with one fraction per hour (or other time period). Multiplying a savings value by the load shape value for any particular hour yields the energy savings for that particular hour. </a:t>
            </a:r>
          </a:p>
          <a:p>
            <a:pPr lvl="1"/>
            <a:endParaRPr lang="en-US" dirty="0"/>
          </a:p>
          <a:p>
            <a:pPr lvl="1"/>
            <a:r>
              <a:rPr lang="en-US" dirty="0"/>
              <a:t>Implementers may use and report only load shapes provided in DEER.</a:t>
            </a:r>
          </a:p>
          <a:p>
            <a:pPr lvl="1"/>
            <a:endParaRPr lang="en-US" dirty="0"/>
          </a:p>
          <a:p>
            <a:pPr lvl="1"/>
            <a:r>
              <a:rPr lang="en-US" dirty="0"/>
              <a:t>Alternatively, a weighted blend of DEER load shapes based on metered data may be calculated and provided.</a:t>
            </a:r>
          </a:p>
        </p:txBody>
      </p:sp>
      <p:pic>
        <p:nvPicPr>
          <p:cNvPr id="5" name="Picture 4">
            <a:extLst>
              <a:ext uri="{FF2B5EF4-FFF2-40B4-BE49-F238E27FC236}">
                <a16:creationId xmlns:a16="http://schemas.microsoft.com/office/drawing/2014/main" id="{37D8D8E6-A617-4798-8BE2-82437DCBB8FA}"/>
              </a:ext>
            </a:extLst>
          </p:cNvPr>
          <p:cNvPicPr>
            <a:picLocks/>
          </p:cNvPicPr>
          <p:nvPr/>
        </p:nvPicPr>
        <p:blipFill>
          <a:blip r:embed="rId2"/>
          <a:stretch>
            <a:fillRect/>
          </a:stretch>
        </p:blipFill>
        <p:spPr>
          <a:xfrm>
            <a:off x="2065020" y="6400800"/>
            <a:ext cx="1195596" cy="457200"/>
          </a:xfrm>
          <a:prstGeom prst="rect">
            <a:avLst/>
          </a:prstGeom>
        </p:spPr>
      </p:pic>
      <p:sp>
        <p:nvSpPr>
          <p:cNvPr id="6" name="Rectangle 5">
            <a:extLst>
              <a:ext uri="{FF2B5EF4-FFF2-40B4-BE49-F238E27FC236}">
                <a16:creationId xmlns:a16="http://schemas.microsoft.com/office/drawing/2014/main" id="{2011388F-8E42-46C8-9BA9-86A9EC123C0C}"/>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412876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80B5-1019-43CC-9F23-38E511AAD286}"/>
              </a:ext>
            </a:extLst>
          </p:cNvPr>
          <p:cNvSpPr>
            <a:spLocks noGrp="1"/>
          </p:cNvSpPr>
          <p:nvPr>
            <p:ph type="title"/>
          </p:nvPr>
        </p:nvSpPr>
        <p:spPr/>
        <p:txBody>
          <a:bodyPr>
            <a:normAutofit fontScale="90000"/>
          </a:bodyPr>
          <a:lstStyle/>
          <a:p>
            <a:r>
              <a:rPr lang="en-US" sz="3200" b="1" dirty="0">
                <a:solidFill>
                  <a:srgbClr val="00B0F0"/>
                </a:solidFill>
              </a:rPr>
              <a:t>Example Accelerated Replacement </a:t>
            </a:r>
            <a:br>
              <a:rPr lang="en-US" sz="3200" b="1" dirty="0">
                <a:solidFill>
                  <a:srgbClr val="00B0F0"/>
                </a:solidFill>
              </a:rPr>
            </a:br>
            <a:r>
              <a:rPr lang="en-US" sz="3200" b="1" dirty="0">
                <a:solidFill>
                  <a:srgbClr val="00B0F0"/>
                </a:solidFill>
              </a:rPr>
              <a:t>Residential Pool Pump VSD </a:t>
            </a:r>
          </a:p>
        </p:txBody>
      </p:sp>
      <p:sp>
        <p:nvSpPr>
          <p:cNvPr id="3" name="Content Placeholder 2">
            <a:extLst>
              <a:ext uri="{FF2B5EF4-FFF2-40B4-BE49-F238E27FC236}">
                <a16:creationId xmlns:a16="http://schemas.microsoft.com/office/drawing/2014/main" id="{6FF57BBC-8B80-4E03-AEB2-EF4AAD4C6C69}"/>
              </a:ext>
            </a:extLst>
          </p:cNvPr>
          <p:cNvSpPr>
            <a:spLocks noGrp="1"/>
          </p:cNvSpPr>
          <p:nvPr>
            <p:ph idx="1"/>
          </p:nvPr>
        </p:nvSpPr>
        <p:spPr>
          <a:xfrm>
            <a:off x="1742605" y="1413138"/>
            <a:ext cx="8706789" cy="4987662"/>
          </a:xfrm>
        </p:spPr>
        <p:txBody>
          <a:bodyPr>
            <a:normAutofit fontScale="70000" lnSpcReduction="20000"/>
          </a:bodyPr>
          <a:lstStyle/>
          <a:p>
            <a:r>
              <a:rPr lang="en-US" dirty="0"/>
              <a:t>Sector: </a:t>
            </a:r>
            <a:r>
              <a:rPr lang="en-US" b="1" dirty="0">
                <a:solidFill>
                  <a:srgbClr val="92D050"/>
                </a:solidFill>
              </a:rPr>
              <a:t>Res</a:t>
            </a:r>
          </a:p>
          <a:p>
            <a:pPr lvl="1"/>
            <a:r>
              <a:rPr lang="en-US" dirty="0"/>
              <a:t>Customer groups sharing common characteristics and barriers that are building blocks to each Program Administrators’ portfolios including: </a:t>
            </a:r>
          </a:p>
          <a:p>
            <a:pPr marL="342900" lvl="1" indent="0">
              <a:buNone/>
            </a:pPr>
            <a:endParaRPr lang="en-US" dirty="0"/>
          </a:p>
          <a:p>
            <a:pPr marL="1371600" lvl="2" indent="-457200">
              <a:buFont typeface="+mj-lt"/>
              <a:buAutoNum type="arabicPeriod"/>
            </a:pPr>
            <a:r>
              <a:rPr lang="en-US" dirty="0"/>
              <a:t>Residential (Res)</a:t>
            </a:r>
          </a:p>
          <a:p>
            <a:pPr marL="1371600" lvl="2" indent="-457200">
              <a:buFont typeface="+mj-lt"/>
              <a:buAutoNum type="arabicPeriod"/>
            </a:pPr>
            <a:r>
              <a:rPr lang="en-US" dirty="0"/>
              <a:t>Commercial (Com)</a:t>
            </a:r>
          </a:p>
          <a:p>
            <a:pPr marL="1371600" lvl="2" indent="-457200">
              <a:buFont typeface="+mj-lt"/>
              <a:buAutoNum type="arabicPeriod"/>
            </a:pPr>
            <a:r>
              <a:rPr lang="en-US" dirty="0"/>
              <a:t>Public (Pub)</a:t>
            </a:r>
          </a:p>
          <a:p>
            <a:pPr marL="1371600" lvl="2" indent="-457200">
              <a:buFont typeface="+mj-lt"/>
              <a:buAutoNum type="arabicPeriod"/>
            </a:pPr>
            <a:r>
              <a:rPr lang="en-US" dirty="0"/>
              <a:t>Industrial (Ind)</a:t>
            </a:r>
          </a:p>
          <a:p>
            <a:pPr marL="1371600" lvl="2" indent="-457200">
              <a:buFont typeface="+mj-lt"/>
              <a:buAutoNum type="arabicPeriod"/>
            </a:pPr>
            <a:r>
              <a:rPr lang="en-US" dirty="0"/>
              <a:t>Agricultural (</a:t>
            </a:r>
            <a:r>
              <a:rPr lang="en-US" dirty="0" err="1"/>
              <a:t>Agr</a:t>
            </a:r>
            <a:r>
              <a:rPr lang="en-US" dirty="0"/>
              <a:t>)</a:t>
            </a:r>
          </a:p>
          <a:p>
            <a:pPr marL="1371600" lvl="2" indent="-457200">
              <a:buFont typeface="+mj-lt"/>
              <a:buAutoNum type="arabicPeriod"/>
            </a:pPr>
            <a:r>
              <a:rPr lang="en-US" dirty="0"/>
              <a:t>Cross-Cutting (CC)</a:t>
            </a:r>
          </a:p>
          <a:p>
            <a:endParaRPr lang="en-US" dirty="0"/>
          </a:p>
          <a:p>
            <a:r>
              <a:rPr lang="en-US" dirty="0"/>
              <a:t>PA/POU: </a:t>
            </a:r>
            <a:r>
              <a:rPr lang="en-US" b="1" dirty="0">
                <a:solidFill>
                  <a:srgbClr val="92D050"/>
                </a:solidFill>
              </a:rPr>
              <a:t>SCE</a:t>
            </a:r>
          </a:p>
          <a:p>
            <a:pPr lvl="1"/>
            <a:r>
              <a:rPr lang="en-US" dirty="0"/>
              <a:t>Identifies applicable program administrators participating in this deemed measure.</a:t>
            </a:r>
          </a:p>
          <a:p>
            <a:r>
              <a:rPr lang="en-US" dirty="0" err="1"/>
              <a:t>Bldg</a:t>
            </a:r>
            <a:r>
              <a:rPr lang="en-US" dirty="0"/>
              <a:t> HVAC: </a:t>
            </a:r>
            <a:r>
              <a:rPr lang="en-US" b="1" dirty="0">
                <a:solidFill>
                  <a:srgbClr val="92D050"/>
                </a:solidFill>
              </a:rPr>
              <a:t>Any </a:t>
            </a:r>
          </a:p>
          <a:p>
            <a:pPr lvl="1"/>
            <a:r>
              <a:rPr lang="en-US" dirty="0"/>
              <a:t>Identifies applicable HVAC system for that building type</a:t>
            </a:r>
          </a:p>
          <a:p>
            <a:pPr lvl="1"/>
            <a:r>
              <a:rPr lang="en-US" dirty="0"/>
              <a:t>Refer to the DEER Database for applicable HVAC systems</a:t>
            </a:r>
          </a:p>
          <a:p>
            <a:pPr marL="342900" lvl="1" indent="0">
              <a:buNone/>
            </a:pPr>
            <a:endParaRPr lang="en-US" dirty="0"/>
          </a:p>
          <a:p>
            <a:pPr lvl="2"/>
            <a:endParaRPr lang="en-US" dirty="0"/>
          </a:p>
        </p:txBody>
      </p:sp>
      <p:pic>
        <p:nvPicPr>
          <p:cNvPr id="5" name="Picture 4">
            <a:extLst>
              <a:ext uri="{FF2B5EF4-FFF2-40B4-BE49-F238E27FC236}">
                <a16:creationId xmlns:a16="http://schemas.microsoft.com/office/drawing/2014/main" id="{C1EC5DF0-5B64-4780-81F0-DFFBEF8A0821}"/>
              </a:ext>
            </a:extLst>
          </p:cNvPr>
          <p:cNvPicPr>
            <a:picLocks/>
          </p:cNvPicPr>
          <p:nvPr/>
        </p:nvPicPr>
        <p:blipFill>
          <a:blip r:embed="rId2"/>
          <a:stretch>
            <a:fillRect/>
          </a:stretch>
        </p:blipFill>
        <p:spPr>
          <a:xfrm>
            <a:off x="2065020" y="6400800"/>
            <a:ext cx="1195596" cy="457200"/>
          </a:xfrm>
          <a:prstGeom prst="rect">
            <a:avLst/>
          </a:prstGeom>
        </p:spPr>
      </p:pic>
      <p:sp>
        <p:nvSpPr>
          <p:cNvPr id="6" name="Rectangle 5">
            <a:extLst>
              <a:ext uri="{FF2B5EF4-FFF2-40B4-BE49-F238E27FC236}">
                <a16:creationId xmlns:a16="http://schemas.microsoft.com/office/drawing/2014/main" id="{168E8BFE-1123-42E3-B976-C29B711FE76A}"/>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293251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500"/>
                                        <p:tgtEl>
                                          <p:spTgt spid="3">
                                            <p:txEl>
                                              <p:pRg st="12" end="1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fade">
                                      <p:cBhvr>
                                        <p:cTn id="44" dur="500"/>
                                        <p:tgtEl>
                                          <p:spTgt spid="3">
                                            <p:txEl>
                                              <p:pRg st="13" end="13"/>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animEffect transition="in" filter="fade">
                                      <p:cBhvr>
                                        <p:cTn id="4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80B5-1019-43CC-9F23-38E511AAD286}"/>
              </a:ext>
            </a:extLst>
          </p:cNvPr>
          <p:cNvSpPr>
            <a:spLocks noGrp="1"/>
          </p:cNvSpPr>
          <p:nvPr>
            <p:ph type="title"/>
          </p:nvPr>
        </p:nvSpPr>
        <p:spPr/>
        <p:txBody>
          <a:bodyPr>
            <a:normAutofit fontScale="90000"/>
          </a:bodyPr>
          <a:lstStyle/>
          <a:p>
            <a:r>
              <a:rPr lang="en-US" sz="3200" b="1" dirty="0">
                <a:solidFill>
                  <a:srgbClr val="00B0F0"/>
                </a:solidFill>
              </a:rPr>
              <a:t>Example Accelerated Replacement </a:t>
            </a:r>
            <a:br>
              <a:rPr lang="en-US" sz="3200" b="1" dirty="0">
                <a:solidFill>
                  <a:srgbClr val="00B0F0"/>
                </a:solidFill>
              </a:rPr>
            </a:br>
            <a:r>
              <a:rPr lang="en-US" sz="3200" b="1" dirty="0">
                <a:solidFill>
                  <a:srgbClr val="00B0F0"/>
                </a:solidFill>
              </a:rPr>
              <a:t>Residential Pool Pump VSD </a:t>
            </a:r>
          </a:p>
        </p:txBody>
      </p:sp>
      <p:sp>
        <p:nvSpPr>
          <p:cNvPr id="3" name="Content Placeholder 2">
            <a:extLst>
              <a:ext uri="{FF2B5EF4-FFF2-40B4-BE49-F238E27FC236}">
                <a16:creationId xmlns:a16="http://schemas.microsoft.com/office/drawing/2014/main" id="{6FF57BBC-8B80-4E03-AEB2-EF4AAD4C6C69}"/>
              </a:ext>
            </a:extLst>
          </p:cNvPr>
          <p:cNvSpPr>
            <a:spLocks noGrp="1"/>
          </p:cNvSpPr>
          <p:nvPr>
            <p:ph idx="1"/>
          </p:nvPr>
        </p:nvSpPr>
        <p:spPr>
          <a:xfrm>
            <a:off x="1681009" y="1705256"/>
            <a:ext cx="8829982" cy="4898923"/>
          </a:xfrm>
        </p:spPr>
        <p:txBody>
          <a:bodyPr>
            <a:normAutofit fontScale="70000" lnSpcReduction="20000"/>
          </a:bodyPr>
          <a:lstStyle/>
          <a:p>
            <a:r>
              <a:rPr lang="en-US" dirty="0"/>
              <a:t>Hours of Use (HOU):  </a:t>
            </a:r>
            <a:r>
              <a:rPr lang="en-US" b="1" dirty="0">
                <a:solidFill>
                  <a:srgbClr val="92D050"/>
                </a:solidFill>
              </a:rPr>
              <a:t>Blank </a:t>
            </a:r>
          </a:p>
          <a:p>
            <a:pPr lvl="1"/>
            <a:r>
              <a:rPr lang="en-US" dirty="0"/>
              <a:t>For applicable measures (i.e. lighting), hours of use or operation are documented.</a:t>
            </a:r>
          </a:p>
          <a:p>
            <a:pPr lvl="1"/>
            <a:r>
              <a:rPr lang="en-US" dirty="0"/>
              <a:t>Use the operating hours values and methods from the most recent version of DEER if the measure values are available.</a:t>
            </a:r>
          </a:p>
          <a:p>
            <a:pPr lvl="1"/>
            <a:endParaRPr lang="en-US" dirty="0"/>
          </a:p>
          <a:p>
            <a:r>
              <a:rPr lang="en-US" dirty="0"/>
              <a:t>Interactive Effect (IE) Factor: </a:t>
            </a:r>
            <a:r>
              <a:rPr lang="en-US" b="1" dirty="0">
                <a:solidFill>
                  <a:srgbClr val="92D050"/>
                </a:solidFill>
              </a:rPr>
              <a:t>No</a:t>
            </a:r>
          </a:p>
          <a:p>
            <a:pPr lvl="1"/>
            <a:r>
              <a:rPr lang="en-US" dirty="0"/>
              <a:t>The secondary energy and demand impacts that result from a measure to a or Interactive Effects secondary system or equipment not directly involved in the retrofit activity (e.g., cooling or heating energy impacts resulting from the installation of efficient lighting fixtures). </a:t>
            </a:r>
          </a:p>
          <a:p>
            <a:endParaRPr lang="en-US" dirty="0"/>
          </a:p>
          <a:p>
            <a:r>
              <a:rPr lang="en-US" dirty="0"/>
              <a:t>Interactive Effects Table Name: </a:t>
            </a:r>
            <a:r>
              <a:rPr lang="en-US" b="1" dirty="0">
                <a:solidFill>
                  <a:srgbClr val="92D050"/>
                </a:solidFill>
              </a:rPr>
              <a:t>Blank</a:t>
            </a:r>
          </a:p>
          <a:p>
            <a:pPr lvl="1"/>
            <a:r>
              <a:rPr lang="en-US" dirty="0"/>
              <a:t>Identify the applicable IE table name, otherwise if not applicable leave blank.</a:t>
            </a:r>
          </a:p>
        </p:txBody>
      </p:sp>
      <p:pic>
        <p:nvPicPr>
          <p:cNvPr id="5" name="Picture 4">
            <a:extLst>
              <a:ext uri="{FF2B5EF4-FFF2-40B4-BE49-F238E27FC236}">
                <a16:creationId xmlns:a16="http://schemas.microsoft.com/office/drawing/2014/main" id="{2CFA8288-A3B3-4BDF-A0D2-21105F834DBC}"/>
              </a:ext>
            </a:extLst>
          </p:cNvPr>
          <p:cNvPicPr>
            <a:picLocks/>
          </p:cNvPicPr>
          <p:nvPr/>
        </p:nvPicPr>
        <p:blipFill>
          <a:blip r:embed="rId2"/>
          <a:stretch>
            <a:fillRect/>
          </a:stretch>
        </p:blipFill>
        <p:spPr>
          <a:xfrm>
            <a:off x="2065020" y="6400800"/>
            <a:ext cx="1195596" cy="457200"/>
          </a:xfrm>
          <a:prstGeom prst="rect">
            <a:avLst/>
          </a:prstGeom>
        </p:spPr>
      </p:pic>
      <p:sp>
        <p:nvSpPr>
          <p:cNvPr id="6" name="Rectangle 5">
            <a:extLst>
              <a:ext uri="{FF2B5EF4-FFF2-40B4-BE49-F238E27FC236}">
                <a16:creationId xmlns:a16="http://schemas.microsoft.com/office/drawing/2014/main" id="{7D558999-64F5-4999-9510-AB996B6C3A92}"/>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2417029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218813"/>
            <a:ext cx="7886700" cy="994172"/>
          </a:xfrm>
        </p:spPr>
        <p:txBody>
          <a:bodyPr/>
          <a:lstStyle/>
          <a:p>
            <a:r>
              <a:rPr lang="en-US" dirty="0"/>
              <a:t>Components of a workpaper</a:t>
            </a:r>
            <a:endParaRPr lang="en-US" dirty="0">
              <a:latin typeface="+mn-lt"/>
            </a:endParaRPr>
          </a:p>
        </p:txBody>
      </p:sp>
      <p:sp>
        <p:nvSpPr>
          <p:cNvPr id="4" name="Slide Number Placeholder 3"/>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fld id="{4EC2136F-A96C-4F91-8E8D-4B651E308AE4}" type="slidenum">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2725162842"/>
              </p:ext>
            </p:extLst>
          </p:nvPr>
        </p:nvGraphicFramePr>
        <p:xfrm>
          <a:off x="2314161" y="2212985"/>
          <a:ext cx="7563678" cy="41083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59415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870C2A6F-898D-4478-99F3-07136BDC124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45021FAF-3725-4382-8BE7-FB887B000FC1}"/>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7892B8AD-7318-4F48-ADE8-1AEFE67CB09F}"/>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03B0EAB4-B58A-45E8-8406-2E03902D5D1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5CB29877-9DE1-42FD-BAB2-B116B1FB1B0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607ABC5C-655E-4B98-BED3-2DBC9CF1B130}"/>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8FC1F026-1234-4454-84DB-5A12A2504882}"/>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F100545D-7C80-4723-ACDC-B396984233E2}"/>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2478633A-28F2-4368-9A5D-7D49426C15E2}"/>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A9756DFE-FBA5-4722-8CBD-31B9EE3BEB30}"/>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graphicEl>
                                              <a:dgm id="{CD41186A-6C9A-4353-AD1E-C07F162942A3}"/>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graphicEl>
                                              <a:dgm id="{03E3C5B8-8AD3-4111-AC4F-D15253490207}"/>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graphicEl>
                                              <a:dgm id="{FC1C171D-F639-45E8-AB33-6817B79DE8E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80B5-1019-43CC-9F23-38E511AAD286}"/>
              </a:ext>
            </a:extLst>
          </p:cNvPr>
          <p:cNvSpPr>
            <a:spLocks noGrp="1"/>
          </p:cNvSpPr>
          <p:nvPr>
            <p:ph type="title"/>
          </p:nvPr>
        </p:nvSpPr>
        <p:spPr/>
        <p:txBody>
          <a:bodyPr>
            <a:normAutofit fontScale="90000"/>
          </a:bodyPr>
          <a:lstStyle/>
          <a:p>
            <a:r>
              <a:rPr lang="en-US" sz="3200" b="1" dirty="0">
                <a:solidFill>
                  <a:srgbClr val="00B0F0"/>
                </a:solidFill>
              </a:rPr>
              <a:t>Example Accelerated Replacement </a:t>
            </a:r>
            <a:br>
              <a:rPr lang="en-US" sz="3200" b="1" dirty="0">
                <a:solidFill>
                  <a:srgbClr val="00B0F0"/>
                </a:solidFill>
              </a:rPr>
            </a:br>
            <a:r>
              <a:rPr lang="en-US" sz="3200" b="1" dirty="0">
                <a:solidFill>
                  <a:srgbClr val="00B0F0"/>
                </a:solidFill>
              </a:rPr>
              <a:t>Residential Pool Pump VSD </a:t>
            </a:r>
          </a:p>
        </p:txBody>
      </p:sp>
      <p:sp>
        <p:nvSpPr>
          <p:cNvPr id="3" name="Content Placeholder 2">
            <a:extLst>
              <a:ext uri="{FF2B5EF4-FFF2-40B4-BE49-F238E27FC236}">
                <a16:creationId xmlns:a16="http://schemas.microsoft.com/office/drawing/2014/main" id="{6FF57BBC-8B80-4E03-AEB2-EF4AAD4C6C69}"/>
              </a:ext>
            </a:extLst>
          </p:cNvPr>
          <p:cNvSpPr>
            <a:spLocks noGrp="1"/>
          </p:cNvSpPr>
          <p:nvPr>
            <p:ph idx="1"/>
          </p:nvPr>
        </p:nvSpPr>
        <p:spPr>
          <a:xfrm>
            <a:off x="1695757" y="1454214"/>
            <a:ext cx="8800486" cy="4946586"/>
          </a:xfrm>
        </p:spPr>
        <p:txBody>
          <a:bodyPr>
            <a:normAutofit fontScale="77500" lnSpcReduction="20000"/>
          </a:bodyPr>
          <a:lstStyle/>
          <a:p>
            <a:r>
              <a:rPr lang="en-US" b="1" dirty="0">
                <a:solidFill>
                  <a:srgbClr val="FFC000"/>
                </a:solidFill>
              </a:rPr>
              <a:t>Ex-Ante Data</a:t>
            </a:r>
          </a:p>
          <a:p>
            <a:pPr lvl="1"/>
            <a:r>
              <a:rPr lang="en-US" dirty="0"/>
              <a:t>Estimated savings, cost, incentive, effective useful life, net-to-gross ratio, and other values that are the basis of the savings claim. These values reflect the Program Administrator’s (PA’s) reported savings, which may be revised with an impact evaluation</a:t>
            </a:r>
          </a:p>
          <a:p>
            <a:r>
              <a:rPr lang="en-US" b="1" dirty="0">
                <a:solidFill>
                  <a:srgbClr val="FFC000"/>
                </a:solidFill>
              </a:rPr>
              <a:t>Additional Ex-Ante Data Fields</a:t>
            </a:r>
          </a:p>
          <a:p>
            <a:pPr lvl="1"/>
            <a:r>
              <a:rPr lang="en-US" dirty="0"/>
              <a:t>Use Category: </a:t>
            </a:r>
            <a:r>
              <a:rPr lang="en-US" b="1" dirty="0">
                <a:solidFill>
                  <a:srgbClr val="92D050"/>
                </a:solidFill>
              </a:rPr>
              <a:t>Recreate</a:t>
            </a:r>
          </a:p>
          <a:p>
            <a:pPr lvl="1"/>
            <a:r>
              <a:rPr lang="en-US" dirty="0" err="1"/>
              <a:t>SubUseCategory</a:t>
            </a:r>
            <a:r>
              <a:rPr lang="en-US" dirty="0"/>
              <a:t>: </a:t>
            </a:r>
            <a:r>
              <a:rPr lang="en-US" b="1" dirty="0">
                <a:solidFill>
                  <a:srgbClr val="92D050"/>
                </a:solidFill>
              </a:rPr>
              <a:t>Pool</a:t>
            </a:r>
          </a:p>
          <a:p>
            <a:pPr lvl="1"/>
            <a:r>
              <a:rPr lang="en-US" dirty="0" err="1"/>
              <a:t>TechGroup</a:t>
            </a:r>
            <a:r>
              <a:rPr lang="en-US" dirty="0"/>
              <a:t>: </a:t>
            </a:r>
            <a:r>
              <a:rPr lang="en-US" b="1" dirty="0" err="1">
                <a:solidFill>
                  <a:srgbClr val="92D050"/>
                </a:solidFill>
              </a:rPr>
              <a:t>PoolSpa_eq</a:t>
            </a:r>
            <a:endParaRPr lang="en-US" b="1" dirty="0">
              <a:solidFill>
                <a:srgbClr val="92D050"/>
              </a:solidFill>
            </a:endParaRPr>
          </a:p>
          <a:p>
            <a:pPr lvl="1"/>
            <a:r>
              <a:rPr lang="en-US" dirty="0" err="1"/>
              <a:t>TechType</a:t>
            </a:r>
            <a:r>
              <a:rPr lang="en-US" dirty="0"/>
              <a:t>: </a:t>
            </a:r>
            <a:r>
              <a:rPr lang="en-US" b="1" dirty="0" err="1">
                <a:solidFill>
                  <a:srgbClr val="92D050"/>
                </a:solidFill>
              </a:rPr>
              <a:t>PoolPump</a:t>
            </a:r>
            <a:endParaRPr lang="en-US" b="1" dirty="0">
              <a:solidFill>
                <a:srgbClr val="92D050"/>
              </a:solidFill>
            </a:endParaRPr>
          </a:p>
          <a:p>
            <a:pPr lvl="1"/>
            <a:r>
              <a:rPr lang="en-US" dirty="0"/>
              <a:t>Cost Adjustment Type: </a:t>
            </a:r>
            <a:r>
              <a:rPr lang="en-US" b="1" dirty="0">
                <a:solidFill>
                  <a:srgbClr val="92D050"/>
                </a:solidFill>
              </a:rPr>
              <a:t>M50</a:t>
            </a:r>
          </a:p>
          <a:p>
            <a:pPr lvl="1"/>
            <a:r>
              <a:rPr lang="en-US" dirty="0"/>
              <a:t>Energy Impact Calculation Type: </a:t>
            </a:r>
            <a:r>
              <a:rPr lang="en-US" b="1" dirty="0">
                <a:solidFill>
                  <a:srgbClr val="92D050"/>
                </a:solidFill>
              </a:rPr>
              <a:t>Standard</a:t>
            </a:r>
          </a:p>
          <a:p>
            <a:pPr lvl="1"/>
            <a:r>
              <a:rPr lang="en-US" dirty="0"/>
              <a:t>Measure Impact Type: </a:t>
            </a:r>
            <a:r>
              <a:rPr lang="en-US" b="1" dirty="0">
                <a:solidFill>
                  <a:srgbClr val="92D050"/>
                </a:solidFill>
              </a:rPr>
              <a:t>Deemed</a:t>
            </a:r>
          </a:p>
          <a:p>
            <a:pPr lvl="1"/>
            <a:r>
              <a:rPr lang="en-US" dirty="0"/>
              <a:t>Measure Qualifier Group: </a:t>
            </a:r>
            <a:r>
              <a:rPr lang="en-US" b="1" dirty="0">
                <a:solidFill>
                  <a:srgbClr val="92D050"/>
                </a:solidFill>
              </a:rPr>
              <a:t>None</a:t>
            </a:r>
          </a:p>
          <a:p>
            <a:pPr lvl="1"/>
            <a:r>
              <a:rPr lang="en-US" dirty="0"/>
              <a:t>Upstream Flag: </a:t>
            </a:r>
            <a:r>
              <a:rPr lang="en-US" b="1" dirty="0">
                <a:solidFill>
                  <a:srgbClr val="92D050"/>
                </a:solidFill>
              </a:rPr>
              <a:t>No Value</a:t>
            </a:r>
          </a:p>
          <a:p>
            <a:pPr lvl="1"/>
            <a:endParaRPr lang="en-US" b="1" dirty="0">
              <a:solidFill>
                <a:srgbClr val="92D050"/>
              </a:solidFill>
            </a:endParaRPr>
          </a:p>
        </p:txBody>
      </p:sp>
      <p:pic>
        <p:nvPicPr>
          <p:cNvPr id="5" name="Picture 4">
            <a:extLst>
              <a:ext uri="{FF2B5EF4-FFF2-40B4-BE49-F238E27FC236}">
                <a16:creationId xmlns:a16="http://schemas.microsoft.com/office/drawing/2014/main" id="{7749FCF8-5AAF-4CB1-82ED-C92196CBFDBB}"/>
              </a:ext>
            </a:extLst>
          </p:cNvPr>
          <p:cNvPicPr>
            <a:picLocks/>
          </p:cNvPicPr>
          <p:nvPr/>
        </p:nvPicPr>
        <p:blipFill>
          <a:blip r:embed="rId2"/>
          <a:stretch>
            <a:fillRect/>
          </a:stretch>
        </p:blipFill>
        <p:spPr>
          <a:xfrm>
            <a:off x="2065020" y="6400800"/>
            <a:ext cx="1195596" cy="457200"/>
          </a:xfrm>
          <a:prstGeom prst="rect">
            <a:avLst/>
          </a:prstGeom>
        </p:spPr>
      </p:pic>
      <p:sp>
        <p:nvSpPr>
          <p:cNvPr id="6" name="Rectangle 5">
            <a:extLst>
              <a:ext uri="{FF2B5EF4-FFF2-40B4-BE49-F238E27FC236}">
                <a16:creationId xmlns:a16="http://schemas.microsoft.com/office/drawing/2014/main" id="{6D1881F7-6ECA-4E42-9688-C710B5875DAE}"/>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323454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9BB83-6DD2-4AED-8E64-48FAE41B21B3}"/>
              </a:ext>
            </a:extLst>
          </p:cNvPr>
          <p:cNvSpPr>
            <a:spLocks noGrp="1"/>
          </p:cNvSpPr>
          <p:nvPr>
            <p:ph type="ctrTitle"/>
          </p:nvPr>
        </p:nvSpPr>
        <p:spPr/>
        <p:txBody>
          <a:bodyPr/>
          <a:lstStyle/>
          <a:p>
            <a:r>
              <a:rPr lang="en-US" dirty="0"/>
              <a:t>Walk Thru of WP </a:t>
            </a:r>
            <a:br>
              <a:rPr lang="en-US" dirty="0"/>
            </a:br>
            <a:r>
              <a:rPr lang="en-US" dirty="0"/>
              <a:t>Word Document Sections</a:t>
            </a:r>
          </a:p>
        </p:txBody>
      </p:sp>
      <p:graphicFrame>
        <p:nvGraphicFramePr>
          <p:cNvPr id="4" name="Object 3">
            <a:extLst>
              <a:ext uri="{FF2B5EF4-FFF2-40B4-BE49-F238E27FC236}">
                <a16:creationId xmlns:a16="http://schemas.microsoft.com/office/drawing/2014/main" id="{FFB003C2-32C6-410E-9C5D-F318FBD01CFC}"/>
              </a:ext>
            </a:extLst>
          </p:cNvPr>
          <p:cNvGraphicFramePr>
            <a:graphicFrameLocks noChangeAspect="1"/>
          </p:cNvGraphicFramePr>
          <p:nvPr>
            <p:extLst/>
          </p:nvPr>
        </p:nvGraphicFramePr>
        <p:xfrm>
          <a:off x="5920936" y="4625213"/>
          <a:ext cx="1687861" cy="1462227"/>
        </p:xfrm>
        <a:graphic>
          <a:graphicData uri="http://schemas.openxmlformats.org/presentationml/2006/ole">
            <mc:AlternateContent xmlns:mc="http://schemas.openxmlformats.org/markup-compatibility/2006">
              <mc:Choice xmlns:v="urn:schemas-microsoft-com:vml" Requires="v">
                <p:oleObj spid="_x0000_s2053" name="Document" showAsIcon="1" r:id="rId3" imgW="914400" imgH="792360" progId="Word.Document.12">
                  <p:embed/>
                </p:oleObj>
              </mc:Choice>
              <mc:Fallback>
                <p:oleObj name="Document" showAsIcon="1" r:id="rId3" imgW="914400" imgH="792360" progId="Word.Document.12">
                  <p:embed/>
                  <p:pic>
                    <p:nvPicPr>
                      <p:cNvPr id="4" name="Object 3">
                        <a:extLst>
                          <a:ext uri="{FF2B5EF4-FFF2-40B4-BE49-F238E27FC236}">
                            <a16:creationId xmlns:a16="http://schemas.microsoft.com/office/drawing/2014/main" id="{FFB003C2-32C6-410E-9C5D-F318FBD01CFC}"/>
                          </a:ext>
                        </a:extLst>
                      </p:cNvPr>
                      <p:cNvPicPr/>
                      <p:nvPr/>
                    </p:nvPicPr>
                    <p:blipFill>
                      <a:blip r:embed="rId4"/>
                      <a:stretch>
                        <a:fillRect/>
                      </a:stretch>
                    </p:blipFill>
                    <p:spPr>
                      <a:xfrm>
                        <a:off x="5920936" y="4625213"/>
                        <a:ext cx="1687861" cy="1462227"/>
                      </a:xfrm>
                      <a:prstGeom prst="rect">
                        <a:avLst/>
                      </a:prstGeom>
                    </p:spPr>
                  </p:pic>
                </p:oleObj>
              </mc:Fallback>
            </mc:AlternateContent>
          </a:graphicData>
        </a:graphic>
      </p:graphicFrame>
      <p:sp>
        <p:nvSpPr>
          <p:cNvPr id="7" name="Subtitle 2">
            <a:extLst>
              <a:ext uri="{FF2B5EF4-FFF2-40B4-BE49-F238E27FC236}">
                <a16:creationId xmlns:a16="http://schemas.microsoft.com/office/drawing/2014/main" id="{1540B93F-A1A9-4767-AE81-00AE1B559B80}"/>
              </a:ext>
            </a:extLst>
          </p:cNvPr>
          <p:cNvSpPr>
            <a:spLocks noGrp="1"/>
          </p:cNvSpPr>
          <p:nvPr>
            <p:ph type="subTitle" idx="1"/>
          </p:nvPr>
        </p:nvSpPr>
        <p:spPr>
          <a:xfrm>
            <a:off x="5723860" y="3810000"/>
            <a:ext cx="4455042" cy="2362200"/>
          </a:xfrm>
        </p:spPr>
        <p:txBody>
          <a:bodyPr/>
          <a:lstStyle/>
          <a:p>
            <a:r>
              <a:rPr lang="en-US" dirty="0">
                <a:hlinkClick r:id="rId5" action="ppaction://hlinksldjump"/>
              </a:rPr>
              <a:t>Thursday November 29, 2018</a:t>
            </a:r>
            <a:endParaRPr lang="en-US" dirty="0"/>
          </a:p>
        </p:txBody>
      </p:sp>
      <p:sp>
        <p:nvSpPr>
          <p:cNvPr id="3" name="TextBox 2">
            <a:extLst>
              <a:ext uri="{FF2B5EF4-FFF2-40B4-BE49-F238E27FC236}">
                <a16:creationId xmlns:a16="http://schemas.microsoft.com/office/drawing/2014/main" id="{80E500AB-8D8D-4B2E-84E8-8679CC137B22}"/>
              </a:ext>
            </a:extLst>
          </p:cNvPr>
          <p:cNvSpPr txBox="1"/>
          <p:nvPr/>
        </p:nvSpPr>
        <p:spPr>
          <a:xfrm>
            <a:off x="8180440" y="4625213"/>
            <a:ext cx="2335161" cy="646331"/>
          </a:xfrm>
          <a:prstGeom prst="rect">
            <a:avLst/>
          </a:prstGeom>
          <a:noFill/>
        </p:spPr>
        <p:txBody>
          <a:bodyPr wrap="square" rtlCol="0">
            <a:spAutoFit/>
          </a:bodyPr>
          <a:lstStyle/>
          <a:p>
            <a:pPr defTabSz="457200"/>
            <a:r>
              <a:rPr lang="en-US" dirty="0">
                <a:solidFill>
                  <a:srgbClr val="3F4040"/>
                </a:solidFill>
                <a:latin typeface="Calibri"/>
              </a:rPr>
              <a:t>Let’s revisit our tools and templates</a:t>
            </a:r>
          </a:p>
        </p:txBody>
      </p:sp>
      <p:sp>
        <p:nvSpPr>
          <p:cNvPr id="6" name="Speech Bubble: Rectangle with Corners Rounded 5">
            <a:extLst>
              <a:ext uri="{FF2B5EF4-FFF2-40B4-BE49-F238E27FC236}">
                <a16:creationId xmlns:a16="http://schemas.microsoft.com/office/drawing/2014/main" id="{887A9221-A27C-481E-A36A-A2BE9EBA6B68}"/>
              </a:ext>
            </a:extLst>
          </p:cNvPr>
          <p:cNvSpPr/>
          <p:nvPr/>
        </p:nvSpPr>
        <p:spPr>
          <a:xfrm>
            <a:off x="7951382" y="4545758"/>
            <a:ext cx="2630129" cy="890685"/>
          </a:xfrm>
          <a:prstGeom prst="wedgeRoundRectCallout">
            <a:avLst/>
          </a:prstGeom>
          <a:solidFill>
            <a:srgbClr val="00B0F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8" name="Rectangle 7">
            <a:extLst>
              <a:ext uri="{FF2B5EF4-FFF2-40B4-BE49-F238E27FC236}">
                <a16:creationId xmlns:a16="http://schemas.microsoft.com/office/drawing/2014/main" id="{1BC61E73-CE41-4A92-99E7-3E3C50AFF0AB}"/>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323578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9BB83-6DD2-4AED-8E64-48FAE41B21B3}"/>
              </a:ext>
            </a:extLst>
          </p:cNvPr>
          <p:cNvSpPr>
            <a:spLocks noGrp="1"/>
          </p:cNvSpPr>
          <p:nvPr>
            <p:ph type="ctrTitle"/>
          </p:nvPr>
        </p:nvSpPr>
        <p:spPr/>
        <p:txBody>
          <a:bodyPr>
            <a:normAutofit/>
          </a:bodyPr>
          <a:lstStyle/>
          <a:p>
            <a:r>
              <a:rPr lang="en-US" dirty="0"/>
              <a:t>Roles and Responsibilities</a:t>
            </a:r>
          </a:p>
        </p:txBody>
      </p:sp>
      <p:sp>
        <p:nvSpPr>
          <p:cNvPr id="4" name="Subtitle 2">
            <a:extLst>
              <a:ext uri="{FF2B5EF4-FFF2-40B4-BE49-F238E27FC236}">
                <a16:creationId xmlns:a16="http://schemas.microsoft.com/office/drawing/2014/main" id="{FCE48893-EB7F-4FBD-97B1-ECC8B26EAC09}"/>
              </a:ext>
            </a:extLst>
          </p:cNvPr>
          <p:cNvSpPr>
            <a:spLocks noGrp="1"/>
          </p:cNvSpPr>
          <p:nvPr>
            <p:ph type="subTitle" idx="1"/>
          </p:nvPr>
        </p:nvSpPr>
        <p:spPr>
          <a:xfrm>
            <a:off x="5723860" y="3810000"/>
            <a:ext cx="4455042" cy="2362200"/>
          </a:xfrm>
        </p:spPr>
        <p:txBody>
          <a:bodyPr/>
          <a:lstStyle/>
          <a:p>
            <a:r>
              <a:rPr lang="en-US" dirty="0"/>
              <a:t>Thursday November 29, 2018</a:t>
            </a:r>
          </a:p>
        </p:txBody>
      </p:sp>
      <p:sp>
        <p:nvSpPr>
          <p:cNvPr id="5" name="Rectangle 4">
            <a:extLst>
              <a:ext uri="{FF2B5EF4-FFF2-40B4-BE49-F238E27FC236}">
                <a16:creationId xmlns:a16="http://schemas.microsoft.com/office/drawing/2014/main" id="{8968FA22-467F-49AD-9B77-040985B2E810}"/>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1476355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5408A-B1E8-4394-9185-1FE2B54D8C2A}"/>
              </a:ext>
            </a:extLst>
          </p:cNvPr>
          <p:cNvSpPr>
            <a:spLocks noGrp="1"/>
          </p:cNvSpPr>
          <p:nvPr>
            <p:ph type="title"/>
          </p:nvPr>
        </p:nvSpPr>
        <p:spPr/>
        <p:txBody>
          <a:bodyPr/>
          <a:lstStyle/>
          <a:p>
            <a:r>
              <a:rPr lang="en-US" b="1" dirty="0">
                <a:solidFill>
                  <a:srgbClr val="00B0F0"/>
                </a:solidFill>
              </a:rPr>
              <a:t>Roles and Responsibilities</a:t>
            </a:r>
          </a:p>
        </p:txBody>
      </p:sp>
      <p:sp>
        <p:nvSpPr>
          <p:cNvPr id="3" name="Content Placeholder 2">
            <a:extLst>
              <a:ext uri="{FF2B5EF4-FFF2-40B4-BE49-F238E27FC236}">
                <a16:creationId xmlns:a16="http://schemas.microsoft.com/office/drawing/2014/main" id="{B8C28A34-C0D2-4E0A-9102-A363A6BBEE51}"/>
              </a:ext>
            </a:extLst>
          </p:cNvPr>
          <p:cNvSpPr>
            <a:spLocks noGrp="1"/>
          </p:cNvSpPr>
          <p:nvPr>
            <p:ph idx="1"/>
          </p:nvPr>
        </p:nvSpPr>
        <p:spPr>
          <a:xfrm>
            <a:off x="1981200" y="1128823"/>
            <a:ext cx="8229600" cy="4876800"/>
          </a:xfrm>
        </p:spPr>
        <p:txBody>
          <a:bodyPr/>
          <a:lstStyle/>
          <a:p>
            <a:r>
              <a:rPr lang="en-US" b="1" dirty="0">
                <a:solidFill>
                  <a:srgbClr val="FFC000"/>
                </a:solidFill>
              </a:rPr>
              <a:t>Relevant Stakeholders</a:t>
            </a:r>
          </a:p>
          <a:p>
            <a:pPr lvl="1"/>
            <a:r>
              <a:rPr lang="en-US" dirty="0"/>
              <a:t>CPUC Energy Division Staff and Ex-Ante Review (EAR) Team</a:t>
            </a:r>
          </a:p>
          <a:p>
            <a:pPr lvl="1"/>
            <a:endParaRPr lang="en-US" dirty="0"/>
          </a:p>
          <a:p>
            <a:pPr lvl="1"/>
            <a:r>
              <a:rPr lang="en-US" dirty="0"/>
              <a:t>Program Administrators </a:t>
            </a:r>
          </a:p>
          <a:p>
            <a:pPr lvl="2"/>
            <a:r>
              <a:rPr lang="en-US" dirty="0"/>
              <a:t>Investor-Owned Utilities (IOU)</a:t>
            </a:r>
          </a:p>
          <a:p>
            <a:pPr lvl="2"/>
            <a:r>
              <a:rPr lang="en-US" dirty="0"/>
              <a:t>Regional Area Networks (RENs)</a:t>
            </a:r>
          </a:p>
          <a:p>
            <a:pPr lvl="2"/>
            <a:endParaRPr lang="en-US" dirty="0"/>
          </a:p>
          <a:p>
            <a:pPr lvl="1"/>
            <a:r>
              <a:rPr lang="en-US" dirty="0"/>
              <a:t>California Technical Forum (</a:t>
            </a:r>
            <a:r>
              <a:rPr lang="en-US" dirty="0" err="1"/>
              <a:t>CalTF</a:t>
            </a:r>
            <a:r>
              <a:rPr lang="en-US" dirty="0"/>
              <a:t>) Members and Staff </a:t>
            </a:r>
          </a:p>
          <a:p>
            <a:pPr lvl="2"/>
            <a:r>
              <a:rPr lang="en-US" b="1" dirty="0">
                <a:solidFill>
                  <a:srgbClr val="00B0F0"/>
                </a:solidFill>
              </a:rPr>
              <a:t>Serve as a support role at this time only</a:t>
            </a:r>
          </a:p>
        </p:txBody>
      </p:sp>
      <p:pic>
        <p:nvPicPr>
          <p:cNvPr id="5" name="Picture 4">
            <a:extLst>
              <a:ext uri="{FF2B5EF4-FFF2-40B4-BE49-F238E27FC236}">
                <a16:creationId xmlns:a16="http://schemas.microsoft.com/office/drawing/2014/main" id="{042A6AED-43AD-40B2-9A5A-A5760DE8F8DF}"/>
              </a:ext>
            </a:extLst>
          </p:cNvPr>
          <p:cNvPicPr>
            <a:picLocks/>
          </p:cNvPicPr>
          <p:nvPr/>
        </p:nvPicPr>
        <p:blipFill>
          <a:blip r:embed="rId2"/>
          <a:stretch>
            <a:fillRect/>
          </a:stretch>
        </p:blipFill>
        <p:spPr>
          <a:xfrm>
            <a:off x="2065020" y="6400800"/>
            <a:ext cx="1195596" cy="457200"/>
          </a:xfrm>
          <a:prstGeom prst="rect">
            <a:avLst/>
          </a:prstGeom>
        </p:spPr>
      </p:pic>
      <p:sp>
        <p:nvSpPr>
          <p:cNvPr id="6" name="Rectangle 5">
            <a:extLst>
              <a:ext uri="{FF2B5EF4-FFF2-40B4-BE49-F238E27FC236}">
                <a16:creationId xmlns:a16="http://schemas.microsoft.com/office/drawing/2014/main" id="{3E26E4BE-DC06-4313-9CC7-3C7DDD12ABE3}"/>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923203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5408A-B1E8-4394-9185-1FE2B54D8C2A}"/>
              </a:ext>
            </a:extLst>
          </p:cNvPr>
          <p:cNvSpPr>
            <a:spLocks noGrp="1"/>
          </p:cNvSpPr>
          <p:nvPr>
            <p:ph type="title"/>
          </p:nvPr>
        </p:nvSpPr>
        <p:spPr/>
        <p:txBody>
          <a:bodyPr/>
          <a:lstStyle/>
          <a:p>
            <a:r>
              <a:rPr lang="en-US" b="1" dirty="0">
                <a:solidFill>
                  <a:srgbClr val="00B0F0"/>
                </a:solidFill>
              </a:rPr>
              <a:t>Roles and Responsibilities</a:t>
            </a:r>
          </a:p>
        </p:txBody>
      </p:sp>
      <p:sp>
        <p:nvSpPr>
          <p:cNvPr id="3" name="Content Placeholder 2">
            <a:extLst>
              <a:ext uri="{FF2B5EF4-FFF2-40B4-BE49-F238E27FC236}">
                <a16:creationId xmlns:a16="http://schemas.microsoft.com/office/drawing/2014/main" id="{B8C28A34-C0D2-4E0A-9102-A363A6BBEE51}"/>
              </a:ext>
            </a:extLst>
          </p:cNvPr>
          <p:cNvSpPr>
            <a:spLocks noGrp="1"/>
          </p:cNvSpPr>
          <p:nvPr>
            <p:ph idx="1"/>
          </p:nvPr>
        </p:nvSpPr>
        <p:spPr/>
        <p:txBody>
          <a:bodyPr>
            <a:normAutofit fontScale="85000" lnSpcReduction="10000"/>
          </a:bodyPr>
          <a:lstStyle/>
          <a:p>
            <a:r>
              <a:rPr lang="en-US" dirty="0"/>
              <a:t>To Develop or Outsource WP Development?</a:t>
            </a:r>
          </a:p>
          <a:p>
            <a:pPr lvl="1"/>
            <a:r>
              <a:rPr lang="en-US" dirty="0"/>
              <a:t>Develop</a:t>
            </a:r>
          </a:p>
          <a:p>
            <a:pPr lvl="2"/>
            <a:r>
              <a:rPr lang="en-US" dirty="0"/>
              <a:t>Pros: In-house institutional knowledge gained</a:t>
            </a:r>
          </a:p>
          <a:p>
            <a:pPr lvl="2"/>
            <a:r>
              <a:rPr lang="en-US" dirty="0"/>
              <a:t>Cons: 3P’s own time and money </a:t>
            </a:r>
          </a:p>
          <a:p>
            <a:pPr lvl="1"/>
            <a:endParaRPr lang="en-US" dirty="0"/>
          </a:p>
          <a:p>
            <a:pPr lvl="1"/>
            <a:r>
              <a:rPr lang="en-US" dirty="0"/>
              <a:t>Outsource</a:t>
            </a:r>
          </a:p>
          <a:p>
            <a:pPr lvl="2"/>
            <a:r>
              <a:rPr lang="en-US" dirty="0"/>
              <a:t>Pros: Consulting entity are familiar with content and process requirements</a:t>
            </a:r>
          </a:p>
          <a:p>
            <a:pPr lvl="2"/>
            <a:r>
              <a:rPr lang="en-US" dirty="0"/>
              <a:t>Cons: Costs and no in-house institutional knowledge gained</a:t>
            </a:r>
          </a:p>
          <a:p>
            <a:pPr lvl="2"/>
            <a:endParaRPr lang="en-US" dirty="0"/>
          </a:p>
          <a:p>
            <a:r>
              <a:rPr lang="en-US" dirty="0"/>
              <a:t>PA WP Development Support (</a:t>
            </a:r>
            <a:r>
              <a:rPr lang="en-US" b="1" dirty="0">
                <a:solidFill>
                  <a:srgbClr val="FFC000"/>
                </a:solidFill>
              </a:rPr>
              <a:t>Scope Limited Solicitation Purposes Only</a:t>
            </a:r>
            <a:r>
              <a:rPr lang="en-US" dirty="0"/>
              <a:t>)</a:t>
            </a:r>
          </a:p>
          <a:p>
            <a:pPr lvl="2"/>
            <a:r>
              <a:rPr lang="en-US" dirty="0"/>
              <a:t>Pros: No costs to the 3P </a:t>
            </a:r>
          </a:p>
          <a:p>
            <a:pPr lvl="2"/>
            <a:r>
              <a:rPr lang="en-US" dirty="0"/>
              <a:t>Cons: Timing of wp development may be shifted based on priorities </a:t>
            </a:r>
          </a:p>
          <a:p>
            <a:pPr lvl="2"/>
            <a:r>
              <a:rPr lang="en-US" dirty="0"/>
              <a:t>Remember: </a:t>
            </a:r>
            <a:r>
              <a:rPr lang="en-US" b="1" dirty="0">
                <a:solidFill>
                  <a:srgbClr val="00B0F0"/>
                </a:solidFill>
              </a:rPr>
              <a:t>This is a partnership between the PAs and the 3</a:t>
            </a:r>
            <a:r>
              <a:rPr lang="en-US" b="1" baseline="30000" dirty="0">
                <a:solidFill>
                  <a:srgbClr val="00B0F0"/>
                </a:solidFill>
              </a:rPr>
              <a:t>rd</a:t>
            </a:r>
            <a:r>
              <a:rPr lang="en-US" b="1" dirty="0">
                <a:solidFill>
                  <a:srgbClr val="00B0F0"/>
                </a:solidFill>
              </a:rPr>
              <a:t> Party Implementer</a:t>
            </a:r>
          </a:p>
        </p:txBody>
      </p:sp>
      <p:pic>
        <p:nvPicPr>
          <p:cNvPr id="5" name="Picture 4">
            <a:extLst>
              <a:ext uri="{FF2B5EF4-FFF2-40B4-BE49-F238E27FC236}">
                <a16:creationId xmlns:a16="http://schemas.microsoft.com/office/drawing/2014/main" id="{C061178C-A1D7-45BD-9228-905579DA305A}"/>
              </a:ext>
            </a:extLst>
          </p:cNvPr>
          <p:cNvPicPr>
            <a:picLocks/>
          </p:cNvPicPr>
          <p:nvPr/>
        </p:nvPicPr>
        <p:blipFill>
          <a:blip r:embed="rId2"/>
          <a:stretch>
            <a:fillRect/>
          </a:stretch>
        </p:blipFill>
        <p:spPr>
          <a:xfrm>
            <a:off x="2065020" y="6400800"/>
            <a:ext cx="1195596" cy="457200"/>
          </a:xfrm>
          <a:prstGeom prst="rect">
            <a:avLst/>
          </a:prstGeom>
        </p:spPr>
      </p:pic>
      <p:sp>
        <p:nvSpPr>
          <p:cNvPr id="6" name="Rectangle 5">
            <a:extLst>
              <a:ext uri="{FF2B5EF4-FFF2-40B4-BE49-F238E27FC236}">
                <a16:creationId xmlns:a16="http://schemas.microsoft.com/office/drawing/2014/main" id="{F20483B1-73EF-4C7B-9FFB-23A041D6A65F}"/>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156584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5408A-B1E8-4394-9185-1FE2B54D8C2A}"/>
              </a:ext>
            </a:extLst>
          </p:cNvPr>
          <p:cNvSpPr>
            <a:spLocks noGrp="1"/>
          </p:cNvSpPr>
          <p:nvPr>
            <p:ph type="title"/>
          </p:nvPr>
        </p:nvSpPr>
        <p:spPr/>
        <p:txBody>
          <a:bodyPr/>
          <a:lstStyle/>
          <a:p>
            <a:r>
              <a:rPr lang="en-US" b="1" dirty="0">
                <a:solidFill>
                  <a:srgbClr val="00B0F0"/>
                </a:solidFill>
              </a:rPr>
              <a:t>Roles and Responsibilities</a:t>
            </a:r>
          </a:p>
        </p:txBody>
      </p:sp>
      <p:sp>
        <p:nvSpPr>
          <p:cNvPr id="3" name="Content Placeholder 2">
            <a:extLst>
              <a:ext uri="{FF2B5EF4-FFF2-40B4-BE49-F238E27FC236}">
                <a16:creationId xmlns:a16="http://schemas.microsoft.com/office/drawing/2014/main" id="{B8C28A34-C0D2-4E0A-9102-A363A6BBEE51}"/>
              </a:ext>
            </a:extLst>
          </p:cNvPr>
          <p:cNvSpPr>
            <a:spLocks noGrp="1"/>
          </p:cNvSpPr>
          <p:nvPr>
            <p:ph idx="1"/>
          </p:nvPr>
        </p:nvSpPr>
        <p:spPr>
          <a:xfrm>
            <a:off x="202096" y="1447800"/>
            <a:ext cx="10972800" cy="4876800"/>
          </a:xfrm>
        </p:spPr>
        <p:txBody>
          <a:bodyPr>
            <a:normAutofit/>
          </a:bodyPr>
          <a:lstStyle/>
          <a:p>
            <a:r>
              <a:rPr lang="en-US" dirty="0"/>
              <a:t>Who Maintains the WP after Development and Approval</a:t>
            </a:r>
          </a:p>
          <a:p>
            <a:pPr lvl="1"/>
            <a:r>
              <a:rPr lang="en-US" dirty="0"/>
              <a:t>Depends on New DEER, Code, Disposition or Resolution Updates</a:t>
            </a:r>
          </a:p>
          <a:p>
            <a:pPr lvl="1"/>
            <a:endParaRPr lang="en-US" dirty="0"/>
          </a:p>
          <a:p>
            <a:pPr lvl="1"/>
            <a:endParaRPr lang="en-US" dirty="0"/>
          </a:p>
          <a:p>
            <a:pPr lvl="1"/>
            <a:r>
              <a:rPr lang="en-US" dirty="0"/>
              <a:t>4-Ex-Ante Tables</a:t>
            </a:r>
          </a:p>
          <a:p>
            <a:pPr lvl="2"/>
            <a:r>
              <a:rPr lang="en-US" dirty="0"/>
              <a:t>PAs will maintain</a:t>
            </a:r>
          </a:p>
          <a:p>
            <a:pPr lvl="2"/>
            <a:r>
              <a:rPr lang="en-US" dirty="0">
                <a:hlinkClick r:id="rId2"/>
              </a:rPr>
              <a:t>https://deeresources.info/wpa/tree</a:t>
            </a:r>
            <a:endParaRPr lang="en-US" dirty="0"/>
          </a:p>
          <a:p>
            <a:pPr lvl="2"/>
            <a:endParaRPr lang="en-US" dirty="0"/>
          </a:p>
        </p:txBody>
      </p:sp>
      <p:pic>
        <p:nvPicPr>
          <p:cNvPr id="4" name="Picture 3">
            <a:extLst>
              <a:ext uri="{FF2B5EF4-FFF2-40B4-BE49-F238E27FC236}">
                <a16:creationId xmlns:a16="http://schemas.microsoft.com/office/drawing/2014/main" id="{1FBD1904-38E3-4D63-A973-8B6A1F3B82D6}"/>
              </a:ext>
            </a:extLst>
          </p:cNvPr>
          <p:cNvPicPr>
            <a:picLocks noChangeAspect="1"/>
          </p:cNvPicPr>
          <p:nvPr/>
        </p:nvPicPr>
        <p:blipFill>
          <a:blip r:embed="rId3"/>
          <a:stretch>
            <a:fillRect/>
          </a:stretch>
        </p:blipFill>
        <p:spPr>
          <a:xfrm>
            <a:off x="6414081" y="2932043"/>
            <a:ext cx="5655005" cy="2951922"/>
          </a:xfrm>
          <a:prstGeom prst="rect">
            <a:avLst/>
          </a:prstGeom>
        </p:spPr>
      </p:pic>
      <p:pic>
        <p:nvPicPr>
          <p:cNvPr id="5" name="Picture 4">
            <a:extLst>
              <a:ext uri="{FF2B5EF4-FFF2-40B4-BE49-F238E27FC236}">
                <a16:creationId xmlns:a16="http://schemas.microsoft.com/office/drawing/2014/main" id="{DD2C1503-7003-47D1-B868-3540744C650D}"/>
              </a:ext>
            </a:extLst>
          </p:cNvPr>
          <p:cNvPicPr>
            <a:picLocks/>
          </p:cNvPicPr>
          <p:nvPr/>
        </p:nvPicPr>
        <p:blipFill>
          <a:blip r:embed="rId4"/>
          <a:stretch>
            <a:fillRect/>
          </a:stretch>
        </p:blipFill>
        <p:spPr>
          <a:xfrm>
            <a:off x="2065020" y="6400800"/>
            <a:ext cx="1195596" cy="457200"/>
          </a:xfrm>
          <a:prstGeom prst="rect">
            <a:avLst/>
          </a:prstGeom>
        </p:spPr>
      </p:pic>
      <p:sp>
        <p:nvSpPr>
          <p:cNvPr id="6" name="Rectangle 5">
            <a:extLst>
              <a:ext uri="{FF2B5EF4-FFF2-40B4-BE49-F238E27FC236}">
                <a16:creationId xmlns:a16="http://schemas.microsoft.com/office/drawing/2014/main" id="{1DD688AD-7D33-43F2-A6A9-0C7ADD730374}"/>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211458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9BB83-6DD2-4AED-8E64-48FAE41B21B3}"/>
              </a:ext>
            </a:extLst>
          </p:cNvPr>
          <p:cNvSpPr>
            <a:spLocks noGrp="1"/>
          </p:cNvSpPr>
          <p:nvPr>
            <p:ph type="ctrTitle"/>
          </p:nvPr>
        </p:nvSpPr>
        <p:spPr/>
        <p:txBody>
          <a:bodyPr>
            <a:normAutofit/>
          </a:bodyPr>
          <a:lstStyle/>
          <a:p>
            <a:r>
              <a:rPr lang="en-US" dirty="0"/>
              <a:t>Process and Timing of WP Review and Approval</a:t>
            </a:r>
          </a:p>
        </p:txBody>
      </p:sp>
      <p:sp>
        <p:nvSpPr>
          <p:cNvPr id="4" name="Subtitle 2">
            <a:extLst>
              <a:ext uri="{FF2B5EF4-FFF2-40B4-BE49-F238E27FC236}">
                <a16:creationId xmlns:a16="http://schemas.microsoft.com/office/drawing/2014/main" id="{D0A06227-FA28-4A14-AEB1-268C41E08AE4}"/>
              </a:ext>
            </a:extLst>
          </p:cNvPr>
          <p:cNvSpPr>
            <a:spLocks noGrp="1"/>
          </p:cNvSpPr>
          <p:nvPr>
            <p:ph type="subTitle" idx="1"/>
          </p:nvPr>
        </p:nvSpPr>
        <p:spPr>
          <a:xfrm>
            <a:off x="5723860" y="3810000"/>
            <a:ext cx="4455042" cy="2362200"/>
          </a:xfrm>
        </p:spPr>
        <p:txBody>
          <a:bodyPr/>
          <a:lstStyle/>
          <a:p>
            <a:r>
              <a:rPr lang="en-US" dirty="0"/>
              <a:t>Thursday November 29, 2018</a:t>
            </a:r>
          </a:p>
        </p:txBody>
      </p:sp>
      <p:sp>
        <p:nvSpPr>
          <p:cNvPr id="5" name="Rectangle 4">
            <a:extLst>
              <a:ext uri="{FF2B5EF4-FFF2-40B4-BE49-F238E27FC236}">
                <a16:creationId xmlns:a16="http://schemas.microsoft.com/office/drawing/2014/main" id="{AA0C3E44-1D6E-44EC-AA0A-E1AB86529787}"/>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178360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A7AF-8AA0-482F-B332-43C2B7A2F646}"/>
              </a:ext>
            </a:extLst>
          </p:cNvPr>
          <p:cNvSpPr>
            <a:spLocks noGrp="1"/>
          </p:cNvSpPr>
          <p:nvPr>
            <p:ph type="title"/>
          </p:nvPr>
        </p:nvSpPr>
        <p:spPr/>
        <p:txBody>
          <a:bodyPr>
            <a:normAutofit/>
          </a:bodyPr>
          <a:lstStyle/>
          <a:p>
            <a:r>
              <a:rPr lang="en-US" sz="3200" b="1" dirty="0">
                <a:solidFill>
                  <a:srgbClr val="00B0F0"/>
                </a:solidFill>
              </a:rPr>
              <a:t>Process and Timing of WP Review and Approval</a:t>
            </a:r>
          </a:p>
        </p:txBody>
      </p:sp>
      <p:sp>
        <p:nvSpPr>
          <p:cNvPr id="3" name="Content Placeholder 2">
            <a:extLst>
              <a:ext uri="{FF2B5EF4-FFF2-40B4-BE49-F238E27FC236}">
                <a16:creationId xmlns:a16="http://schemas.microsoft.com/office/drawing/2014/main" id="{59B3AE0A-1AF3-49BF-94CC-4A742ED6EC63}"/>
              </a:ext>
            </a:extLst>
          </p:cNvPr>
          <p:cNvSpPr>
            <a:spLocks noGrp="1"/>
          </p:cNvSpPr>
          <p:nvPr>
            <p:ph idx="1"/>
          </p:nvPr>
        </p:nvSpPr>
        <p:spPr>
          <a:xfrm>
            <a:off x="1804219" y="1288027"/>
            <a:ext cx="8229600" cy="4876800"/>
          </a:xfrm>
        </p:spPr>
        <p:txBody>
          <a:bodyPr>
            <a:normAutofit/>
          </a:bodyPr>
          <a:lstStyle/>
          <a:p>
            <a:r>
              <a:rPr lang="en-US" dirty="0"/>
              <a:t>New Measures, Consolidated Measures </a:t>
            </a:r>
          </a:p>
          <a:p>
            <a:r>
              <a:rPr lang="en-US" dirty="0"/>
              <a:t>e-TRM Spec and Matrix</a:t>
            </a:r>
          </a:p>
          <a:p>
            <a:pPr lvl="2"/>
            <a:r>
              <a:rPr lang="en-US" dirty="0"/>
              <a:t>Timing  of Consolidated Measure List Release and Impact to 3P WP Development</a:t>
            </a:r>
          </a:p>
          <a:p>
            <a:endParaRPr lang="en-US" dirty="0"/>
          </a:p>
        </p:txBody>
      </p:sp>
      <p:pic>
        <p:nvPicPr>
          <p:cNvPr id="7" name="Picture 6">
            <a:extLst>
              <a:ext uri="{FF2B5EF4-FFF2-40B4-BE49-F238E27FC236}">
                <a16:creationId xmlns:a16="http://schemas.microsoft.com/office/drawing/2014/main" id="{7F24B00B-DFFB-4AFF-BA32-6ECB301328B4}"/>
              </a:ext>
            </a:extLst>
          </p:cNvPr>
          <p:cNvPicPr>
            <a:picLocks/>
          </p:cNvPicPr>
          <p:nvPr/>
        </p:nvPicPr>
        <p:blipFill>
          <a:blip r:embed="rId2"/>
          <a:stretch>
            <a:fillRect/>
          </a:stretch>
        </p:blipFill>
        <p:spPr>
          <a:xfrm>
            <a:off x="2065020" y="6400800"/>
            <a:ext cx="1195596" cy="457200"/>
          </a:xfrm>
          <a:prstGeom prst="rect">
            <a:avLst/>
          </a:prstGeom>
        </p:spPr>
      </p:pic>
      <p:sp>
        <p:nvSpPr>
          <p:cNvPr id="8" name="Rectangle 7">
            <a:extLst>
              <a:ext uri="{FF2B5EF4-FFF2-40B4-BE49-F238E27FC236}">
                <a16:creationId xmlns:a16="http://schemas.microsoft.com/office/drawing/2014/main" id="{247CF429-DAEA-4843-A9F4-7DD556732666}"/>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pic>
        <p:nvPicPr>
          <p:cNvPr id="4" name="Picture 3">
            <a:extLst>
              <a:ext uri="{FF2B5EF4-FFF2-40B4-BE49-F238E27FC236}">
                <a16:creationId xmlns:a16="http://schemas.microsoft.com/office/drawing/2014/main" id="{09733D88-AC95-49C1-A228-ECB8F707DBB1}"/>
              </a:ext>
            </a:extLst>
          </p:cNvPr>
          <p:cNvPicPr>
            <a:picLocks noChangeAspect="1"/>
          </p:cNvPicPr>
          <p:nvPr/>
        </p:nvPicPr>
        <p:blipFill>
          <a:blip r:embed="rId3"/>
          <a:stretch>
            <a:fillRect/>
          </a:stretch>
        </p:blipFill>
        <p:spPr>
          <a:xfrm>
            <a:off x="3607181" y="3245297"/>
            <a:ext cx="3735519" cy="3037517"/>
          </a:xfrm>
          <a:prstGeom prst="rect">
            <a:avLst/>
          </a:prstGeom>
        </p:spPr>
      </p:pic>
    </p:spTree>
    <p:extLst>
      <p:ext uri="{BB962C8B-B14F-4D97-AF65-F5344CB8AC3E}">
        <p14:creationId xmlns:p14="http://schemas.microsoft.com/office/powerpoint/2010/main" val="3662528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E22D4-0B2D-438F-ADD6-FBB80E1F09F7}"/>
              </a:ext>
            </a:extLst>
          </p:cNvPr>
          <p:cNvSpPr>
            <a:spLocks noGrp="1"/>
          </p:cNvSpPr>
          <p:nvPr>
            <p:ph type="title"/>
          </p:nvPr>
        </p:nvSpPr>
        <p:spPr/>
        <p:txBody>
          <a:bodyPr>
            <a:normAutofit/>
          </a:bodyPr>
          <a:lstStyle/>
          <a:p>
            <a:r>
              <a:rPr lang="en-US" sz="3200" b="1" dirty="0">
                <a:solidFill>
                  <a:srgbClr val="00B0F0"/>
                </a:solidFill>
              </a:rPr>
              <a:t>Process and Timing of WP Review and Approval</a:t>
            </a:r>
          </a:p>
        </p:txBody>
      </p:sp>
      <p:sp>
        <p:nvSpPr>
          <p:cNvPr id="3" name="Content Placeholder 2">
            <a:extLst>
              <a:ext uri="{FF2B5EF4-FFF2-40B4-BE49-F238E27FC236}">
                <a16:creationId xmlns:a16="http://schemas.microsoft.com/office/drawing/2014/main" id="{9A4A9534-405A-4A78-9E5E-83A942E00433}"/>
              </a:ext>
            </a:extLst>
          </p:cNvPr>
          <p:cNvSpPr>
            <a:spLocks noGrp="1"/>
          </p:cNvSpPr>
          <p:nvPr>
            <p:ph idx="1"/>
          </p:nvPr>
        </p:nvSpPr>
        <p:spPr/>
        <p:txBody>
          <a:bodyPr>
            <a:normAutofit fontScale="92500" lnSpcReduction="20000"/>
          </a:bodyPr>
          <a:lstStyle/>
          <a:p>
            <a:r>
              <a:rPr lang="en-US" dirty="0"/>
              <a:t>Consolidated Measures List </a:t>
            </a:r>
          </a:p>
          <a:p>
            <a:pPr lvl="1"/>
            <a:r>
              <a:rPr lang="en-US" dirty="0"/>
              <a:t>Measures will be submitted in phases through beginning of 2019</a:t>
            </a:r>
          </a:p>
          <a:p>
            <a:pPr lvl="1"/>
            <a:endParaRPr lang="en-US" dirty="0"/>
          </a:p>
          <a:p>
            <a:pPr lvl="1"/>
            <a:r>
              <a:rPr lang="en-US" dirty="0"/>
              <a:t>Expected approval of all by end of July 2019 </a:t>
            </a:r>
          </a:p>
          <a:p>
            <a:pPr lvl="2"/>
            <a:r>
              <a:rPr lang="en-US" dirty="0"/>
              <a:t>For use starting January 1, 2020</a:t>
            </a:r>
          </a:p>
          <a:p>
            <a:pPr lvl="1"/>
            <a:endParaRPr lang="en-US" dirty="0"/>
          </a:p>
          <a:p>
            <a:pPr lvl="1"/>
            <a:r>
              <a:rPr lang="en-US" dirty="0"/>
              <a:t>3Ps will have access to this list after they are CPUC approved</a:t>
            </a:r>
          </a:p>
          <a:p>
            <a:pPr lvl="1"/>
            <a:endParaRPr lang="en-US" dirty="0"/>
          </a:p>
          <a:p>
            <a:pPr lvl="1"/>
            <a:r>
              <a:rPr lang="en-US" dirty="0"/>
              <a:t>Approval is expected 45 days after (or 2 months)</a:t>
            </a:r>
          </a:p>
          <a:p>
            <a:pPr lvl="1"/>
            <a:endParaRPr lang="en-US" dirty="0"/>
          </a:p>
          <a:p>
            <a:pPr lvl="1"/>
            <a:r>
              <a:rPr lang="en-US" dirty="0"/>
              <a:t>Conclusion: Consider waiting for approvals before using this in 3P submittal</a:t>
            </a:r>
          </a:p>
          <a:p>
            <a:pPr lvl="1"/>
            <a:endParaRPr lang="en-US" dirty="0"/>
          </a:p>
          <a:p>
            <a:endParaRPr lang="en-US" dirty="0"/>
          </a:p>
        </p:txBody>
      </p:sp>
      <p:pic>
        <p:nvPicPr>
          <p:cNvPr id="5" name="Picture 4">
            <a:extLst>
              <a:ext uri="{FF2B5EF4-FFF2-40B4-BE49-F238E27FC236}">
                <a16:creationId xmlns:a16="http://schemas.microsoft.com/office/drawing/2014/main" id="{EFCB945A-7B38-4EE5-B0C1-4D0D6F3C7742}"/>
              </a:ext>
            </a:extLst>
          </p:cNvPr>
          <p:cNvPicPr>
            <a:picLocks/>
          </p:cNvPicPr>
          <p:nvPr/>
        </p:nvPicPr>
        <p:blipFill>
          <a:blip r:embed="rId2"/>
          <a:stretch>
            <a:fillRect/>
          </a:stretch>
        </p:blipFill>
        <p:spPr>
          <a:xfrm>
            <a:off x="2065020" y="6400800"/>
            <a:ext cx="1195596" cy="457200"/>
          </a:xfrm>
          <a:prstGeom prst="rect">
            <a:avLst/>
          </a:prstGeom>
        </p:spPr>
      </p:pic>
      <p:sp>
        <p:nvSpPr>
          <p:cNvPr id="6" name="Rectangle 5">
            <a:extLst>
              <a:ext uri="{FF2B5EF4-FFF2-40B4-BE49-F238E27FC236}">
                <a16:creationId xmlns:a16="http://schemas.microsoft.com/office/drawing/2014/main" id="{A3C7E69D-5C3E-4708-AE70-9D4896059058}"/>
              </a:ext>
            </a:extLst>
          </p:cNvPr>
          <p:cNvSpPr/>
          <p:nvPr/>
        </p:nvSpPr>
        <p:spPr>
          <a:xfrm>
            <a:off x="6980814" y="6447184"/>
            <a:ext cx="4572000" cy="315471"/>
          </a:xfrm>
          <a:prstGeom prst="rect">
            <a:avLst/>
          </a:prstGeom>
        </p:spPr>
        <p:txBody>
          <a:bodyPr>
            <a:spAutoFit/>
          </a:bodyPr>
          <a:lstStyle/>
          <a:p>
            <a:pPr algn="ctr" defTabSz="457200"/>
            <a:r>
              <a:rPr lang="en-US" sz="1450" b="1" dirty="0">
                <a:solidFill>
                  <a:prstClr val="white"/>
                </a:solidFill>
                <a:latin typeface="Calibri"/>
              </a:rPr>
              <a:t>3</a:t>
            </a:r>
            <a:r>
              <a:rPr lang="en-US" sz="1450" b="1" baseline="30000" dirty="0">
                <a:solidFill>
                  <a:prstClr val="white"/>
                </a:solidFill>
                <a:latin typeface="Calibri"/>
              </a:rPr>
              <a:t>RD</a:t>
            </a:r>
            <a:r>
              <a:rPr lang="en-US" sz="1450" b="1" dirty="0">
                <a:solidFill>
                  <a:prstClr val="white"/>
                </a:solidFill>
                <a:latin typeface="Calibri"/>
              </a:rPr>
              <a:t> PARTY WORKPAPER DEVELOPMENT TRAINING</a:t>
            </a:r>
          </a:p>
        </p:txBody>
      </p:sp>
    </p:spTree>
    <p:extLst>
      <p:ext uri="{BB962C8B-B14F-4D97-AF65-F5344CB8AC3E}">
        <p14:creationId xmlns:p14="http://schemas.microsoft.com/office/powerpoint/2010/main" val="119460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fade">
                                      <p:cBhvr>
                                        <p:cTn id="2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484006" y="868680"/>
            <a:ext cx="9223987" cy="5120640"/>
          </a:xfrm>
        </p:spPr>
        <p:txBody>
          <a:bodyPr>
            <a:normAutofit fontScale="90000"/>
          </a:bodyPr>
          <a:lstStyle/>
          <a:p>
            <a:r>
              <a:rPr lang="en-US" sz="8000" b="1" dirty="0"/>
              <a:t>IOU Solicitation WP Review Process</a:t>
            </a:r>
            <a:br>
              <a:rPr lang="en-US" sz="4400" dirty="0"/>
            </a:br>
            <a:br>
              <a:rPr lang="en-US" sz="3200" dirty="0"/>
            </a:br>
            <a:r>
              <a:rPr lang="en-US" sz="5400" b="1" dirty="0"/>
              <a:t>Statewide Workpaper Process </a:t>
            </a:r>
            <a:br>
              <a:rPr lang="en-US" sz="5400" b="1" dirty="0"/>
            </a:br>
            <a:r>
              <a:rPr lang="en-US" sz="5400" b="1" dirty="0"/>
              <a:t>for Third Parties</a:t>
            </a:r>
            <a:br>
              <a:rPr lang="en-US" sz="4400" dirty="0"/>
            </a:br>
            <a:br>
              <a:rPr lang="en-US" sz="4400" dirty="0"/>
            </a:br>
            <a:r>
              <a:rPr lang="en-US" sz="3600" dirty="0"/>
              <a:t>November 2018</a:t>
            </a:r>
            <a:endParaRPr lang="en-US" sz="2800" dirty="0"/>
          </a:p>
        </p:txBody>
      </p:sp>
      <p:grpSp>
        <p:nvGrpSpPr>
          <p:cNvPr id="7" name="Group 6">
            <a:extLst>
              <a:ext uri="{FF2B5EF4-FFF2-40B4-BE49-F238E27FC236}">
                <a16:creationId xmlns:a16="http://schemas.microsoft.com/office/drawing/2014/main" id="{82F95E24-5F77-4BBF-9930-5A7038C70C88}"/>
              </a:ext>
            </a:extLst>
          </p:cNvPr>
          <p:cNvGrpSpPr/>
          <p:nvPr/>
        </p:nvGrpSpPr>
        <p:grpSpPr>
          <a:xfrm>
            <a:off x="3456372" y="6150210"/>
            <a:ext cx="5279256" cy="693780"/>
            <a:chOff x="2101773" y="4336769"/>
            <a:chExt cx="4007479" cy="683552"/>
          </a:xfrm>
        </p:grpSpPr>
        <p:pic>
          <p:nvPicPr>
            <p:cNvPr id="8" name="Picture 7">
              <a:extLst>
                <a:ext uri="{FF2B5EF4-FFF2-40B4-BE49-F238E27FC236}">
                  <a16:creationId xmlns:a16="http://schemas.microsoft.com/office/drawing/2014/main" id="{BA0782AD-B468-48D3-AAA8-C24D3BDF0466}"/>
                </a:ext>
              </a:extLst>
            </p:cNvPr>
            <p:cNvPicPr>
              <a:picLocks noChangeAspect="1"/>
            </p:cNvPicPr>
            <p:nvPr userDrawn="1"/>
          </p:nvPicPr>
          <p:blipFill rotWithShape="1">
            <a:blip r:embed="rId2"/>
            <a:srcRect l="30904" r="27511"/>
            <a:stretch/>
          </p:blipFill>
          <p:spPr>
            <a:xfrm>
              <a:off x="3266661" y="4336769"/>
              <a:ext cx="2842591" cy="683552"/>
            </a:xfrm>
            <a:prstGeom prst="rect">
              <a:avLst/>
            </a:prstGeom>
          </p:spPr>
        </p:pic>
        <p:pic>
          <p:nvPicPr>
            <p:cNvPr id="9" name="Picture 8">
              <a:extLst>
                <a:ext uri="{FF2B5EF4-FFF2-40B4-BE49-F238E27FC236}">
                  <a16:creationId xmlns:a16="http://schemas.microsoft.com/office/drawing/2014/main" id="{09C3150B-3108-4319-A8AA-8294D54D18BD}"/>
                </a:ext>
              </a:extLst>
            </p:cNvPr>
            <p:cNvPicPr>
              <a:picLocks noChangeAspect="1"/>
            </p:cNvPicPr>
            <p:nvPr userDrawn="1"/>
          </p:nvPicPr>
          <p:blipFill rotWithShape="1">
            <a:blip r:embed="rId2"/>
            <a:srcRect r="82958"/>
            <a:stretch/>
          </p:blipFill>
          <p:spPr>
            <a:xfrm>
              <a:off x="2101773" y="4336769"/>
              <a:ext cx="1164888" cy="683552"/>
            </a:xfrm>
            <a:prstGeom prst="rect">
              <a:avLst/>
            </a:prstGeom>
          </p:spPr>
        </p:pic>
      </p:grpSp>
    </p:spTree>
    <p:extLst>
      <p:ext uri="{BB962C8B-B14F-4D97-AF65-F5344CB8AC3E}">
        <p14:creationId xmlns:p14="http://schemas.microsoft.com/office/powerpoint/2010/main" val="750881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Why do workpapers matter?</a:t>
            </a:r>
          </a:p>
        </p:txBody>
      </p:sp>
      <p:graphicFrame>
        <p:nvGraphicFramePr>
          <p:cNvPr id="5" name="Content Placeholder 4"/>
          <p:cNvGraphicFramePr>
            <a:graphicFrameLocks noGrp="1"/>
          </p:cNvGraphicFramePr>
          <p:nvPr>
            <p:ph idx="1"/>
            <p:extLst/>
          </p:nvPr>
        </p:nvGraphicFramePr>
        <p:xfrm>
          <a:off x="862643" y="1828801"/>
          <a:ext cx="10015266" cy="4546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fld id="{4EC2136F-A96C-4F91-8E8D-4B651E308AE4}" type="slidenum">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8</a:t>
            </a:fld>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037178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6F34797-0B20-4CB2-9331-174B93B9B3D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8769BD35-49A0-4EAA-AA24-1A5933C5137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681DFDB0-43F5-436F-927F-4E80926D6C8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472DAC2B-2B69-4593-AB35-FC6AB7A0B88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C7130A48-C667-455B-8A66-1F6B31883C4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A2A65F42-9513-4082-AD82-DB8FF256CB3A}"/>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C2766A70-C5C4-4425-9205-3CEA576C84D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D0E2705-8D1C-4872-9454-A6D27F29547F}"/>
              </a:ext>
            </a:extLst>
          </p:cNvPr>
          <p:cNvGrpSpPr/>
          <p:nvPr/>
        </p:nvGrpSpPr>
        <p:grpSpPr>
          <a:xfrm>
            <a:off x="3456372" y="6150210"/>
            <a:ext cx="5279256" cy="693780"/>
            <a:chOff x="2101773" y="4336769"/>
            <a:chExt cx="4007479" cy="683552"/>
          </a:xfrm>
        </p:grpSpPr>
        <p:pic>
          <p:nvPicPr>
            <p:cNvPr id="5" name="Picture 4">
              <a:extLst>
                <a:ext uri="{FF2B5EF4-FFF2-40B4-BE49-F238E27FC236}">
                  <a16:creationId xmlns:a16="http://schemas.microsoft.com/office/drawing/2014/main" id="{9139C628-1034-4557-9897-483AEC3CA2D9}"/>
                </a:ext>
              </a:extLst>
            </p:cNvPr>
            <p:cNvPicPr>
              <a:picLocks noChangeAspect="1"/>
            </p:cNvPicPr>
            <p:nvPr userDrawn="1"/>
          </p:nvPicPr>
          <p:blipFill rotWithShape="1">
            <a:blip r:embed="rId3"/>
            <a:srcRect l="30904" r="27511"/>
            <a:stretch/>
          </p:blipFill>
          <p:spPr>
            <a:xfrm>
              <a:off x="3266661" y="4336769"/>
              <a:ext cx="2842591" cy="683552"/>
            </a:xfrm>
            <a:prstGeom prst="rect">
              <a:avLst/>
            </a:prstGeom>
          </p:spPr>
        </p:pic>
        <p:pic>
          <p:nvPicPr>
            <p:cNvPr id="8" name="Picture 7">
              <a:extLst>
                <a:ext uri="{FF2B5EF4-FFF2-40B4-BE49-F238E27FC236}">
                  <a16:creationId xmlns:a16="http://schemas.microsoft.com/office/drawing/2014/main" id="{B72EF99F-1AFC-4BD5-848D-A52D1ACA3C14}"/>
                </a:ext>
              </a:extLst>
            </p:cNvPr>
            <p:cNvPicPr>
              <a:picLocks noChangeAspect="1"/>
            </p:cNvPicPr>
            <p:nvPr userDrawn="1"/>
          </p:nvPicPr>
          <p:blipFill rotWithShape="1">
            <a:blip r:embed="rId3"/>
            <a:srcRect r="82958"/>
            <a:stretch/>
          </p:blipFill>
          <p:spPr>
            <a:xfrm>
              <a:off x="2101773" y="4336769"/>
              <a:ext cx="1164888" cy="683552"/>
            </a:xfrm>
            <a:prstGeom prst="rect">
              <a:avLst/>
            </a:prstGeom>
          </p:spPr>
        </p:pic>
      </p:grpSp>
      <p:sp>
        <p:nvSpPr>
          <p:cNvPr id="6" name="Title 5"/>
          <p:cNvSpPr>
            <a:spLocks noGrp="1"/>
          </p:cNvSpPr>
          <p:nvPr>
            <p:ph type="title"/>
          </p:nvPr>
        </p:nvSpPr>
        <p:spPr>
          <a:xfrm>
            <a:off x="596202" y="178317"/>
            <a:ext cx="10999596" cy="1325563"/>
          </a:xfrm>
        </p:spPr>
        <p:txBody>
          <a:bodyPr>
            <a:normAutofit/>
          </a:bodyPr>
          <a:lstStyle/>
          <a:p>
            <a:r>
              <a:rPr lang="en-US" sz="4000" b="1" dirty="0">
                <a:latin typeface="+mn-lt"/>
              </a:rPr>
              <a:t>Workpaper (WP) Approval Timing</a:t>
            </a:r>
            <a:br>
              <a:rPr lang="en-US" sz="4000" b="1" dirty="0">
                <a:latin typeface="+mn-lt"/>
              </a:rPr>
            </a:br>
            <a:endParaRPr lang="en-US" sz="2800" dirty="0"/>
          </a:p>
        </p:txBody>
      </p:sp>
      <p:graphicFrame>
        <p:nvGraphicFramePr>
          <p:cNvPr id="7" name="Table 6"/>
          <p:cNvGraphicFramePr>
            <a:graphicFrameLocks noGrp="1"/>
          </p:cNvGraphicFramePr>
          <p:nvPr>
            <p:extLst>
              <p:ext uri="{D42A27DB-BD31-4B8C-83A1-F6EECF244321}">
                <p14:modId xmlns:p14="http://schemas.microsoft.com/office/powerpoint/2010/main" val="1189359530"/>
              </p:ext>
            </p:extLst>
          </p:nvPr>
        </p:nvGraphicFramePr>
        <p:xfrm>
          <a:off x="353961" y="1130710"/>
          <a:ext cx="11474245" cy="5092815"/>
        </p:xfrm>
        <a:graphic>
          <a:graphicData uri="http://schemas.openxmlformats.org/drawingml/2006/table">
            <a:tbl>
              <a:tblPr firstRow="1" firstCol="1" bandRow="1"/>
              <a:tblGrid>
                <a:gridCol w="1754254">
                  <a:extLst>
                    <a:ext uri="{9D8B030D-6E8A-4147-A177-3AD203B41FA5}">
                      <a16:colId xmlns:a16="http://schemas.microsoft.com/office/drawing/2014/main" val="20000"/>
                    </a:ext>
                  </a:extLst>
                </a:gridCol>
                <a:gridCol w="9719991">
                  <a:extLst>
                    <a:ext uri="{9D8B030D-6E8A-4147-A177-3AD203B41FA5}">
                      <a16:colId xmlns:a16="http://schemas.microsoft.com/office/drawing/2014/main" val="20005"/>
                    </a:ext>
                  </a:extLst>
                </a:gridCol>
              </a:tblGrid>
              <a:tr h="325006">
                <a:tc>
                  <a:txBody>
                    <a:bodyPr/>
                    <a:lstStyle/>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 Question</a:t>
                      </a:r>
                    </a:p>
                  </a:txBody>
                  <a:tcPr marL="65773" marR="65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Response</a:t>
                      </a:r>
                    </a:p>
                  </a:txBody>
                  <a:tcPr marL="65773" marR="65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4767809">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When are workpapers (WPs) for new measures required to be submitted and approved?</a:t>
                      </a:r>
                    </a:p>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Specifically, are approved measures required for program proposals?</a:t>
                      </a:r>
                    </a:p>
                  </a:txBody>
                  <a:tcPr marL="65773" marR="65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kern="1200" dirty="0">
                          <a:solidFill>
                            <a:schemeClr val="tx1"/>
                          </a:solidFill>
                          <a:effectLst/>
                          <a:latin typeface="+mn-lt"/>
                          <a:ea typeface="+mn-ea"/>
                          <a:cs typeface="+mn-cs"/>
                        </a:rPr>
                        <a:t>Solicitation</a:t>
                      </a:r>
                      <a:r>
                        <a:rPr lang="en-US" sz="2000" kern="1200" baseline="0" dirty="0">
                          <a:solidFill>
                            <a:schemeClr val="tx1"/>
                          </a:solidFill>
                          <a:effectLst/>
                          <a:latin typeface="+mn-lt"/>
                          <a:ea typeface="+mn-ea"/>
                          <a:cs typeface="+mn-cs"/>
                        </a:rPr>
                        <a:t> process for workpapers will vary by IOU.</a:t>
                      </a:r>
                      <a:endParaRPr lang="en-US" sz="20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SCE: Solicitation respondents must use approved WP and/or DEER values to justify energy efficiency savings </a:t>
                      </a:r>
                      <a:r>
                        <a:rPr lang="en-US" sz="2000" b="1" kern="1200" dirty="0">
                          <a:solidFill>
                            <a:schemeClr val="tx1"/>
                          </a:solidFill>
                          <a:effectLst/>
                          <a:latin typeface="+mn-lt"/>
                          <a:ea typeface="+mn-ea"/>
                          <a:cs typeface="+mn-cs"/>
                        </a:rPr>
                        <a:t>in their proposal</a:t>
                      </a:r>
                      <a:r>
                        <a:rPr lang="en-US" sz="2000" kern="1200" dirty="0">
                          <a:solidFill>
                            <a:schemeClr val="tx1"/>
                          </a:solidFill>
                          <a:effectLst/>
                          <a:latin typeface="+mn-lt"/>
                          <a:ea typeface="+mn-ea"/>
                          <a:cs typeface="+mn-cs"/>
                        </a:rPr>
                        <a:t>.   In the RFA stage, SCE may consider abstracts with non-approved workpapers (WPs) or WP updates that are currently in process. These RFA proposals will be reviewed on a case-by-case basis.</a:t>
                      </a:r>
                    </a:p>
                    <a:p>
                      <a:r>
                        <a:rPr lang="en-US" sz="2000" b="1" kern="1200" dirty="0">
                          <a:solidFill>
                            <a:schemeClr val="tx1"/>
                          </a:solidFill>
                          <a:effectLst/>
                          <a:latin typeface="+mn-lt"/>
                          <a:ea typeface="+mn-ea"/>
                          <a:cs typeface="+mn-cs"/>
                        </a:rPr>
                        <a:t>WPs need to be approved by the CPUC </a:t>
                      </a:r>
                      <a:r>
                        <a:rPr lang="en-US" sz="2000" b="1" u="sng" kern="1200" dirty="0">
                          <a:solidFill>
                            <a:schemeClr val="tx1"/>
                          </a:solidFill>
                          <a:effectLst/>
                          <a:latin typeface="+mn-lt"/>
                          <a:ea typeface="+mn-ea"/>
                          <a:cs typeface="+mn-cs"/>
                        </a:rPr>
                        <a:t>prior to an RFP proposal being submitted</a:t>
                      </a:r>
                      <a:r>
                        <a:rPr lang="en-US" sz="2000" b="1" kern="1200" dirty="0">
                          <a:solidFill>
                            <a:schemeClr val="tx1"/>
                          </a:solidFill>
                          <a:effectLst/>
                          <a:latin typeface="+mn-lt"/>
                          <a:ea typeface="+mn-ea"/>
                          <a:cs typeface="+mn-cs"/>
                        </a:rPr>
                        <a:t>.</a:t>
                      </a:r>
                    </a:p>
                    <a:p>
                      <a:r>
                        <a:rPr lang="en-US" sz="2000" kern="1200" dirty="0">
                          <a:solidFill>
                            <a:schemeClr val="tx1"/>
                          </a:solidFill>
                          <a:effectLst/>
                          <a:latin typeface="+mn-lt"/>
                          <a:ea typeface="+mn-ea"/>
                          <a:cs typeface="+mn-cs"/>
                        </a:rPr>
                        <a:t>SCE will not contract 3</a:t>
                      </a:r>
                      <a:r>
                        <a:rPr lang="en-US" sz="2000" kern="1200" baseline="30000" dirty="0">
                          <a:solidFill>
                            <a:schemeClr val="tx1"/>
                          </a:solidFill>
                          <a:effectLst/>
                          <a:latin typeface="+mn-lt"/>
                          <a:ea typeface="+mn-ea"/>
                          <a:cs typeface="+mn-cs"/>
                        </a:rPr>
                        <a:t>rd</a:t>
                      </a:r>
                      <a:r>
                        <a:rPr lang="en-US" sz="2000" kern="1200" dirty="0">
                          <a:solidFill>
                            <a:schemeClr val="tx1"/>
                          </a:solidFill>
                          <a:effectLst/>
                          <a:latin typeface="+mn-lt"/>
                          <a:ea typeface="+mn-ea"/>
                          <a:cs typeface="+mn-cs"/>
                        </a:rPr>
                        <a:t> Parties without CPUC approved WPs. </a:t>
                      </a:r>
                    </a:p>
                    <a:p>
                      <a:endParaRPr lang="en-US"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SCG, PG&amp;E, and SDG&amp;E: Solicitation respondents must use approved WP and/or DEER values to justify energy efficiency savings </a:t>
                      </a:r>
                      <a:r>
                        <a:rPr lang="en-US" sz="2000" b="1" kern="1200" dirty="0">
                          <a:solidFill>
                            <a:schemeClr val="tx1"/>
                          </a:solidFill>
                          <a:effectLst/>
                          <a:latin typeface="+mn-lt"/>
                          <a:ea typeface="+mn-ea"/>
                          <a:cs typeface="+mn-cs"/>
                        </a:rPr>
                        <a:t>at the time of program launch</a:t>
                      </a:r>
                      <a:r>
                        <a:rPr lang="en-US" sz="2000" kern="1200" dirty="0">
                          <a:solidFill>
                            <a:schemeClr val="tx1"/>
                          </a:solidFill>
                          <a:effectLst/>
                          <a:latin typeface="+mn-lt"/>
                          <a:ea typeface="+mn-ea"/>
                          <a:cs typeface="+mn-cs"/>
                        </a:rPr>
                        <a:t>.   In the RFA and RFP stage, SCG, PG&amp;E, and SDG&amp;E, may consider abstracts with non-approved workpapers (WPs) or WP updates that are currently in process. These RFA &amp; RFP proposals will be reviewed on a case-by-case basis dependent</a:t>
                      </a:r>
                      <a:r>
                        <a:rPr lang="en-US" sz="2000" kern="1200" baseline="0" dirty="0">
                          <a:solidFill>
                            <a:schemeClr val="tx1"/>
                          </a:solidFill>
                          <a:effectLst/>
                          <a:latin typeface="+mn-lt"/>
                          <a:ea typeface="+mn-ea"/>
                          <a:cs typeface="+mn-cs"/>
                        </a:rPr>
                        <a:t> upon risk of program delivery</a:t>
                      </a:r>
                      <a:r>
                        <a:rPr lang="en-US" sz="2000" kern="1200" dirty="0">
                          <a:solidFill>
                            <a:schemeClr val="tx1"/>
                          </a:solidFill>
                          <a:effectLst/>
                          <a:latin typeface="+mn-lt"/>
                          <a:ea typeface="+mn-ea"/>
                          <a:cs typeface="+mn-cs"/>
                        </a:rPr>
                        <a:t>.</a:t>
                      </a:r>
                    </a:p>
                    <a:p>
                      <a:r>
                        <a:rPr lang="en-US" sz="2000" b="1" kern="1200" dirty="0">
                          <a:solidFill>
                            <a:schemeClr val="tx1"/>
                          </a:solidFill>
                          <a:effectLst/>
                          <a:latin typeface="+mn-lt"/>
                          <a:ea typeface="+mn-ea"/>
                          <a:cs typeface="+mn-cs"/>
                        </a:rPr>
                        <a:t>WPs need to be approved by the CPUC </a:t>
                      </a:r>
                      <a:r>
                        <a:rPr lang="en-US" sz="2000" b="1" u="sng" kern="1200" dirty="0">
                          <a:solidFill>
                            <a:schemeClr val="tx1"/>
                          </a:solidFill>
                          <a:effectLst/>
                          <a:latin typeface="+mn-lt"/>
                          <a:ea typeface="+mn-ea"/>
                          <a:cs typeface="+mn-cs"/>
                        </a:rPr>
                        <a:t>prior to use in a program.</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382042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D0E2705-8D1C-4872-9454-A6D27F29547F}"/>
              </a:ext>
            </a:extLst>
          </p:cNvPr>
          <p:cNvGrpSpPr/>
          <p:nvPr/>
        </p:nvGrpSpPr>
        <p:grpSpPr>
          <a:xfrm>
            <a:off x="3456372" y="6150210"/>
            <a:ext cx="5279256" cy="693780"/>
            <a:chOff x="2101773" y="4336769"/>
            <a:chExt cx="4007479" cy="683552"/>
          </a:xfrm>
        </p:grpSpPr>
        <p:pic>
          <p:nvPicPr>
            <p:cNvPr id="5" name="Picture 4">
              <a:extLst>
                <a:ext uri="{FF2B5EF4-FFF2-40B4-BE49-F238E27FC236}">
                  <a16:creationId xmlns:a16="http://schemas.microsoft.com/office/drawing/2014/main" id="{9139C628-1034-4557-9897-483AEC3CA2D9}"/>
                </a:ext>
              </a:extLst>
            </p:cNvPr>
            <p:cNvPicPr>
              <a:picLocks noChangeAspect="1"/>
            </p:cNvPicPr>
            <p:nvPr userDrawn="1"/>
          </p:nvPicPr>
          <p:blipFill rotWithShape="1">
            <a:blip r:embed="rId3"/>
            <a:srcRect l="30904" r="27511"/>
            <a:stretch/>
          </p:blipFill>
          <p:spPr>
            <a:xfrm>
              <a:off x="3266661" y="4336769"/>
              <a:ext cx="2842591" cy="683552"/>
            </a:xfrm>
            <a:prstGeom prst="rect">
              <a:avLst/>
            </a:prstGeom>
          </p:spPr>
        </p:pic>
        <p:pic>
          <p:nvPicPr>
            <p:cNvPr id="8" name="Picture 7">
              <a:extLst>
                <a:ext uri="{FF2B5EF4-FFF2-40B4-BE49-F238E27FC236}">
                  <a16:creationId xmlns:a16="http://schemas.microsoft.com/office/drawing/2014/main" id="{B72EF99F-1AFC-4BD5-848D-A52D1ACA3C14}"/>
                </a:ext>
              </a:extLst>
            </p:cNvPr>
            <p:cNvPicPr>
              <a:picLocks noChangeAspect="1"/>
            </p:cNvPicPr>
            <p:nvPr userDrawn="1"/>
          </p:nvPicPr>
          <p:blipFill rotWithShape="1">
            <a:blip r:embed="rId3"/>
            <a:srcRect r="82958"/>
            <a:stretch/>
          </p:blipFill>
          <p:spPr>
            <a:xfrm>
              <a:off x="2101773" y="4336769"/>
              <a:ext cx="1164888" cy="683552"/>
            </a:xfrm>
            <a:prstGeom prst="rect">
              <a:avLst/>
            </a:prstGeom>
          </p:spPr>
        </p:pic>
      </p:grpSp>
      <p:sp>
        <p:nvSpPr>
          <p:cNvPr id="6" name="Title 5"/>
          <p:cNvSpPr>
            <a:spLocks noGrp="1"/>
          </p:cNvSpPr>
          <p:nvPr>
            <p:ph type="title"/>
          </p:nvPr>
        </p:nvSpPr>
        <p:spPr>
          <a:xfrm>
            <a:off x="838200" y="248743"/>
            <a:ext cx="10515600" cy="1325563"/>
          </a:xfrm>
        </p:spPr>
        <p:txBody>
          <a:bodyPr>
            <a:normAutofit/>
          </a:bodyPr>
          <a:lstStyle/>
          <a:p>
            <a:r>
              <a:rPr lang="en-US" sz="4000" b="1" dirty="0">
                <a:latin typeface="+mn-lt"/>
              </a:rPr>
              <a:t>Workpaper (WP) Development Timing with IOUs</a:t>
            </a:r>
            <a:br>
              <a:rPr lang="en-US" sz="4000" b="1" dirty="0">
                <a:latin typeface="+mn-lt"/>
              </a:rPr>
            </a:br>
            <a:endParaRPr lang="en-US" sz="2800" dirty="0"/>
          </a:p>
        </p:txBody>
      </p:sp>
      <p:pic>
        <p:nvPicPr>
          <p:cNvPr id="10" name="Picture 9"/>
          <p:cNvPicPr>
            <a:picLocks noChangeAspect="1"/>
          </p:cNvPicPr>
          <p:nvPr/>
        </p:nvPicPr>
        <p:blipFill>
          <a:blip r:embed="rId4"/>
          <a:stretch>
            <a:fillRect/>
          </a:stretch>
        </p:blipFill>
        <p:spPr>
          <a:xfrm>
            <a:off x="4481947" y="1052846"/>
            <a:ext cx="7022868" cy="5147456"/>
          </a:xfrm>
          <a:prstGeom prst="rect">
            <a:avLst/>
          </a:prstGeom>
        </p:spPr>
      </p:pic>
      <p:sp>
        <p:nvSpPr>
          <p:cNvPr id="12" name="Content Placeholder 1"/>
          <p:cNvSpPr>
            <a:spLocks noGrp="1"/>
          </p:cNvSpPr>
          <p:nvPr>
            <p:ph idx="1"/>
          </p:nvPr>
        </p:nvSpPr>
        <p:spPr>
          <a:xfrm>
            <a:off x="586243" y="1229192"/>
            <a:ext cx="3744689" cy="5033443"/>
          </a:xfrm>
        </p:spPr>
        <p:txBody>
          <a:bodyPr>
            <a:normAutofit fontScale="85000" lnSpcReduction="20000"/>
          </a:bodyPr>
          <a:lstStyle/>
          <a:p>
            <a:r>
              <a:rPr lang="en-US" dirty="0"/>
              <a:t>3</a:t>
            </a:r>
            <a:r>
              <a:rPr lang="en-US" baseline="30000" dirty="0"/>
              <a:t>rd</a:t>
            </a:r>
            <a:r>
              <a:rPr lang="en-US" dirty="0"/>
              <a:t> Parties should plan enough lead time to work with IOUs to submit WPs to CPUC</a:t>
            </a:r>
          </a:p>
          <a:p>
            <a:r>
              <a:rPr lang="en-US" dirty="0">
                <a:solidFill>
                  <a:srgbClr val="0070C0"/>
                </a:solidFill>
              </a:rPr>
              <a:t>WP development time should occur before July to allow IOUs to prepare and submit Annual Advice Letters.</a:t>
            </a:r>
          </a:p>
          <a:p>
            <a:r>
              <a:rPr lang="en-US" dirty="0"/>
              <a:t>Workpaper submissions to CPUC should be targeted for no later than July 1</a:t>
            </a:r>
            <a:r>
              <a:rPr lang="en-US" baseline="30000" dirty="0"/>
              <a:t>st</a:t>
            </a:r>
            <a:r>
              <a:rPr lang="en-US" dirty="0"/>
              <a:t>.</a:t>
            </a:r>
          </a:p>
          <a:p>
            <a:pPr fontAlgn="base">
              <a:spcAft>
                <a:spcPts val="600"/>
              </a:spcAft>
            </a:pPr>
            <a:r>
              <a:rPr lang="en-US" dirty="0">
                <a:solidFill>
                  <a:srgbClr val="0070C0"/>
                </a:solidFill>
              </a:rPr>
              <a:t>Third-Party Solicitation Information</a:t>
            </a:r>
          </a:p>
          <a:p>
            <a:pPr lvl="1" fontAlgn="base"/>
            <a:r>
              <a:rPr lang="en-US" b="1" dirty="0">
                <a:hlinkClick r:id="rId5"/>
              </a:rPr>
              <a:t>Joint IOU Solicitation Timeline</a:t>
            </a:r>
            <a:endParaRPr lang="en-US" dirty="0"/>
          </a:p>
        </p:txBody>
      </p:sp>
      <p:sp>
        <p:nvSpPr>
          <p:cNvPr id="14" name="Rectangle 13"/>
          <p:cNvSpPr/>
          <p:nvPr/>
        </p:nvSpPr>
        <p:spPr>
          <a:xfrm>
            <a:off x="4481947" y="3258589"/>
            <a:ext cx="4362796" cy="789709"/>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216789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D0E2705-8D1C-4872-9454-A6D27F29547F}"/>
              </a:ext>
            </a:extLst>
          </p:cNvPr>
          <p:cNvGrpSpPr/>
          <p:nvPr/>
        </p:nvGrpSpPr>
        <p:grpSpPr>
          <a:xfrm>
            <a:off x="3456372" y="6150210"/>
            <a:ext cx="5279256" cy="693780"/>
            <a:chOff x="2101773" y="4336769"/>
            <a:chExt cx="4007479" cy="683552"/>
          </a:xfrm>
        </p:grpSpPr>
        <p:pic>
          <p:nvPicPr>
            <p:cNvPr id="5" name="Picture 4">
              <a:extLst>
                <a:ext uri="{FF2B5EF4-FFF2-40B4-BE49-F238E27FC236}">
                  <a16:creationId xmlns:a16="http://schemas.microsoft.com/office/drawing/2014/main" id="{9139C628-1034-4557-9897-483AEC3CA2D9}"/>
                </a:ext>
              </a:extLst>
            </p:cNvPr>
            <p:cNvPicPr>
              <a:picLocks noChangeAspect="1"/>
            </p:cNvPicPr>
            <p:nvPr userDrawn="1"/>
          </p:nvPicPr>
          <p:blipFill rotWithShape="1">
            <a:blip r:embed="rId3"/>
            <a:srcRect l="30904" r="27511"/>
            <a:stretch/>
          </p:blipFill>
          <p:spPr>
            <a:xfrm>
              <a:off x="3266661" y="4336769"/>
              <a:ext cx="2842591" cy="683552"/>
            </a:xfrm>
            <a:prstGeom prst="rect">
              <a:avLst/>
            </a:prstGeom>
          </p:spPr>
        </p:pic>
        <p:pic>
          <p:nvPicPr>
            <p:cNvPr id="8" name="Picture 7">
              <a:extLst>
                <a:ext uri="{FF2B5EF4-FFF2-40B4-BE49-F238E27FC236}">
                  <a16:creationId xmlns:a16="http://schemas.microsoft.com/office/drawing/2014/main" id="{B72EF99F-1AFC-4BD5-848D-A52D1ACA3C14}"/>
                </a:ext>
              </a:extLst>
            </p:cNvPr>
            <p:cNvPicPr>
              <a:picLocks noChangeAspect="1"/>
            </p:cNvPicPr>
            <p:nvPr userDrawn="1"/>
          </p:nvPicPr>
          <p:blipFill rotWithShape="1">
            <a:blip r:embed="rId3"/>
            <a:srcRect r="82958"/>
            <a:stretch/>
          </p:blipFill>
          <p:spPr>
            <a:xfrm>
              <a:off x="2101773" y="4336769"/>
              <a:ext cx="1164888" cy="683552"/>
            </a:xfrm>
            <a:prstGeom prst="rect">
              <a:avLst/>
            </a:prstGeom>
          </p:spPr>
        </p:pic>
      </p:grpSp>
      <p:sp>
        <p:nvSpPr>
          <p:cNvPr id="6" name="Title 5"/>
          <p:cNvSpPr>
            <a:spLocks noGrp="1"/>
          </p:cNvSpPr>
          <p:nvPr>
            <p:ph type="title"/>
          </p:nvPr>
        </p:nvSpPr>
        <p:spPr/>
        <p:txBody>
          <a:bodyPr>
            <a:normAutofit/>
          </a:bodyPr>
          <a:lstStyle/>
          <a:p>
            <a:r>
              <a:rPr lang="en-US" sz="4000" b="1" dirty="0">
                <a:latin typeface="+mn-lt"/>
              </a:rPr>
              <a:t>Workpaper (WP) Development Timing with IOUs</a:t>
            </a:r>
            <a:br>
              <a:rPr lang="en-US" sz="4000" b="1" dirty="0">
                <a:latin typeface="+mn-lt"/>
              </a:rPr>
            </a:br>
            <a:endParaRPr lang="en-US" sz="2800" dirty="0"/>
          </a:p>
        </p:txBody>
      </p:sp>
      <p:sp>
        <p:nvSpPr>
          <p:cNvPr id="2" name="Content Placeholder 1"/>
          <p:cNvSpPr>
            <a:spLocks noGrp="1"/>
          </p:cNvSpPr>
          <p:nvPr>
            <p:ph idx="1"/>
          </p:nvPr>
        </p:nvSpPr>
        <p:spPr>
          <a:xfrm>
            <a:off x="838200" y="1263535"/>
            <a:ext cx="10515600" cy="5087389"/>
          </a:xfrm>
        </p:spPr>
        <p:txBody>
          <a:bodyPr>
            <a:normAutofit fontScale="85000" lnSpcReduction="20000"/>
          </a:bodyPr>
          <a:lstStyle/>
          <a:p>
            <a:pPr marL="0" indent="0">
              <a:buNone/>
            </a:pPr>
            <a:r>
              <a:rPr lang="en-US" dirty="0"/>
              <a:t>The IOUs development timeline will vary by workpaper. In general, the workpaper development timeline is 8 – 10 months which includes the following activities:</a:t>
            </a:r>
          </a:p>
          <a:p>
            <a:r>
              <a:rPr lang="en-US" dirty="0"/>
              <a:t>IOU internal governance to assess</a:t>
            </a:r>
            <a:r>
              <a:rPr lang="en-US" dirty="0">
                <a:solidFill>
                  <a:srgbClr val="FF0000"/>
                </a:solidFill>
              </a:rPr>
              <a:t> </a:t>
            </a:r>
            <a:r>
              <a:rPr lang="en-US" dirty="0"/>
              <a:t>measure viability for EE portfolio</a:t>
            </a:r>
          </a:p>
          <a:p>
            <a:r>
              <a:rPr lang="en-US" dirty="0"/>
              <a:t>Possible need for a workpaper plan (new workpapers are expected to propose a workpaper plan to CPUC before drafting workpaper)</a:t>
            </a:r>
          </a:p>
          <a:p>
            <a:r>
              <a:rPr lang="en-US" dirty="0"/>
              <a:t>Data collection or studies</a:t>
            </a:r>
          </a:p>
          <a:p>
            <a:r>
              <a:rPr lang="en-US" dirty="0"/>
              <a:t>Preparation of calculations</a:t>
            </a:r>
          </a:p>
          <a:p>
            <a:r>
              <a:rPr lang="en-US" dirty="0"/>
              <a:t>Preparation of write-up</a:t>
            </a:r>
          </a:p>
          <a:p>
            <a:r>
              <a:rPr lang="en-US" dirty="0"/>
              <a:t>QA/QC and additional internal governance to confirm measure viability for EE portfolio</a:t>
            </a:r>
          </a:p>
          <a:p>
            <a:r>
              <a:rPr lang="en-US" dirty="0"/>
              <a:t>Other items to be completed to be ready for CPUC (e.g., ex-ante data tables, IOU system readiness)</a:t>
            </a:r>
          </a:p>
          <a:p>
            <a:r>
              <a:rPr lang="en-US" dirty="0"/>
              <a:t>CPUC review and approval process</a:t>
            </a:r>
          </a:p>
          <a:p>
            <a:r>
              <a:rPr lang="en-US" dirty="0"/>
              <a:t>CPUC disposition follow-up </a:t>
            </a:r>
          </a:p>
          <a:p>
            <a:endParaRPr lang="en-US" dirty="0"/>
          </a:p>
        </p:txBody>
      </p:sp>
    </p:spTree>
    <p:extLst>
      <p:ext uri="{BB962C8B-B14F-4D97-AF65-F5344CB8AC3E}">
        <p14:creationId xmlns:p14="http://schemas.microsoft.com/office/powerpoint/2010/main" val="6377658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16821" y="365125"/>
            <a:ext cx="10515600" cy="1325563"/>
          </a:xfrm>
        </p:spPr>
        <p:txBody>
          <a:bodyPr>
            <a:normAutofit/>
          </a:bodyPr>
          <a:lstStyle/>
          <a:p>
            <a:r>
              <a:rPr lang="en-US" sz="4000" b="1" dirty="0">
                <a:latin typeface="+mn-lt"/>
              </a:rPr>
              <a:t>Workpaper (WP) Funding</a:t>
            </a:r>
            <a:br>
              <a:rPr lang="en-US" sz="4000" b="1" dirty="0">
                <a:latin typeface="+mn-lt"/>
              </a:rPr>
            </a:br>
            <a:endParaRPr lang="en-US" sz="2800" dirty="0"/>
          </a:p>
        </p:txBody>
      </p:sp>
      <p:graphicFrame>
        <p:nvGraphicFramePr>
          <p:cNvPr id="7" name="Table 6"/>
          <p:cNvGraphicFramePr>
            <a:graphicFrameLocks noGrp="1"/>
          </p:cNvGraphicFramePr>
          <p:nvPr>
            <p:extLst>
              <p:ext uri="{D42A27DB-BD31-4B8C-83A1-F6EECF244321}">
                <p14:modId xmlns:p14="http://schemas.microsoft.com/office/powerpoint/2010/main" val="257730623"/>
              </p:ext>
            </p:extLst>
          </p:nvPr>
        </p:nvGraphicFramePr>
        <p:xfrm>
          <a:off x="655320" y="1325823"/>
          <a:ext cx="10515600" cy="4268711"/>
        </p:xfrm>
        <a:graphic>
          <a:graphicData uri="http://schemas.openxmlformats.org/drawingml/2006/table">
            <a:tbl>
              <a:tblPr firstRow="1" firstCol="1" bandRow="1"/>
              <a:tblGrid>
                <a:gridCol w="2216499">
                  <a:extLst>
                    <a:ext uri="{9D8B030D-6E8A-4147-A177-3AD203B41FA5}">
                      <a16:colId xmlns:a16="http://schemas.microsoft.com/office/drawing/2014/main" val="20000"/>
                    </a:ext>
                  </a:extLst>
                </a:gridCol>
                <a:gridCol w="8299101">
                  <a:extLst>
                    <a:ext uri="{9D8B030D-6E8A-4147-A177-3AD203B41FA5}">
                      <a16:colId xmlns:a16="http://schemas.microsoft.com/office/drawing/2014/main" val="20005"/>
                    </a:ext>
                  </a:extLst>
                </a:gridCol>
              </a:tblGrid>
              <a:tr h="172046">
                <a:tc>
                  <a:txBody>
                    <a:bodyPr/>
                    <a:lstStyle/>
                    <a:p>
                      <a:pPr marL="0" marR="0" algn="l">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Question</a:t>
                      </a:r>
                    </a:p>
                  </a:txBody>
                  <a:tcPr marL="65773" marR="65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Response</a:t>
                      </a:r>
                    </a:p>
                  </a:txBody>
                  <a:tcPr marL="65773" marR="65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3957053">
                <a:tc>
                  <a:txBody>
                    <a:bodyPr/>
                    <a:lstStyle/>
                    <a:p>
                      <a:pPr marL="0" marR="0">
                        <a:lnSpc>
                          <a:spcPct val="107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Who funds the WP development for new measures?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kern="1200" dirty="0">
                          <a:solidFill>
                            <a:schemeClr val="tx1"/>
                          </a:solidFill>
                          <a:effectLst/>
                          <a:latin typeface="+mn-lt"/>
                          <a:ea typeface="+mn-ea"/>
                          <a:cs typeface="+mn-cs"/>
                        </a:rPr>
                        <a:t>IOUs</a:t>
                      </a:r>
                      <a:r>
                        <a:rPr lang="en-US" sz="2000" kern="1200" baseline="0" dirty="0">
                          <a:solidFill>
                            <a:schemeClr val="tx1"/>
                          </a:solidFill>
                          <a:effectLst/>
                          <a:latin typeface="+mn-lt"/>
                          <a:ea typeface="+mn-ea"/>
                          <a:cs typeface="+mn-cs"/>
                        </a:rPr>
                        <a:t> will</a:t>
                      </a:r>
                      <a:r>
                        <a:rPr lang="en-US" sz="2000" kern="1200" dirty="0">
                          <a:solidFill>
                            <a:schemeClr val="tx1"/>
                          </a:solidFill>
                          <a:effectLst/>
                          <a:latin typeface="+mn-lt"/>
                          <a:ea typeface="+mn-ea"/>
                          <a:cs typeface="+mn-cs"/>
                        </a:rPr>
                        <a:t> fund the development of new WPs and modification of existing WPs,</a:t>
                      </a:r>
                      <a:r>
                        <a:rPr lang="en-US" sz="2000" kern="1200" baseline="0" dirty="0">
                          <a:solidFill>
                            <a:schemeClr val="tx1"/>
                          </a:solidFill>
                          <a:effectLst/>
                          <a:latin typeface="+mn-lt"/>
                          <a:ea typeface="+mn-ea"/>
                          <a:cs typeface="+mn-cs"/>
                        </a:rPr>
                        <a:t> provided that the workpaper is viable for the Energy Efficiency portfolio. For SDG&amp;E only, WPs will be funded for 3</a:t>
                      </a:r>
                      <a:r>
                        <a:rPr lang="en-US" sz="2000" kern="1200" baseline="30000" dirty="0">
                          <a:solidFill>
                            <a:schemeClr val="tx1"/>
                          </a:solidFill>
                          <a:effectLst/>
                          <a:latin typeface="+mn-lt"/>
                          <a:ea typeface="+mn-ea"/>
                          <a:cs typeface="+mn-cs"/>
                        </a:rPr>
                        <a:t>rd</a:t>
                      </a:r>
                      <a:r>
                        <a:rPr lang="en-US" sz="2000" kern="1200" baseline="0" dirty="0">
                          <a:solidFill>
                            <a:schemeClr val="tx1"/>
                          </a:solidFill>
                          <a:effectLst/>
                          <a:latin typeface="+mn-lt"/>
                          <a:ea typeface="+mn-ea"/>
                          <a:cs typeface="+mn-cs"/>
                        </a:rPr>
                        <a:t> parties provided that their proposal has been accepted and the contract has been awarded.</a:t>
                      </a:r>
                      <a:endParaRPr lang="en-US"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 </a:t>
                      </a:r>
                    </a:p>
                    <a:p>
                      <a:r>
                        <a:rPr lang="en-US" sz="2000" kern="1200" dirty="0">
                          <a:solidFill>
                            <a:schemeClr val="tx1"/>
                          </a:solidFill>
                          <a:effectLst/>
                          <a:latin typeface="+mn-lt"/>
                          <a:ea typeface="+mn-ea"/>
                          <a:cs typeface="+mn-cs"/>
                        </a:rPr>
                        <a:t>If a 3</a:t>
                      </a:r>
                      <a:r>
                        <a:rPr lang="en-US" sz="2000" kern="1200" baseline="30000" dirty="0">
                          <a:solidFill>
                            <a:schemeClr val="tx1"/>
                          </a:solidFill>
                          <a:effectLst/>
                          <a:latin typeface="+mn-lt"/>
                          <a:ea typeface="+mn-ea"/>
                          <a:cs typeface="+mn-cs"/>
                        </a:rPr>
                        <a:t>rd</a:t>
                      </a:r>
                      <a:r>
                        <a:rPr lang="en-US" sz="2000" kern="1200" dirty="0">
                          <a:solidFill>
                            <a:schemeClr val="tx1"/>
                          </a:solidFill>
                          <a:effectLst/>
                          <a:latin typeface="+mn-lt"/>
                          <a:ea typeface="+mn-ea"/>
                          <a:cs typeface="+mn-cs"/>
                        </a:rPr>
                        <a:t> party chooses</a:t>
                      </a:r>
                      <a:r>
                        <a:rPr lang="en-US" sz="2000" kern="1200" baseline="0" dirty="0">
                          <a:solidFill>
                            <a:schemeClr val="tx1"/>
                          </a:solidFill>
                          <a:effectLst/>
                          <a:latin typeface="+mn-lt"/>
                          <a:ea typeface="+mn-ea"/>
                          <a:cs typeface="+mn-cs"/>
                        </a:rPr>
                        <a:t> to</a:t>
                      </a:r>
                      <a:r>
                        <a:rPr lang="en-US" sz="2000" kern="1200" dirty="0">
                          <a:solidFill>
                            <a:schemeClr val="tx1"/>
                          </a:solidFill>
                          <a:effectLst/>
                          <a:latin typeface="+mn-lt"/>
                          <a:ea typeface="+mn-ea"/>
                          <a:cs typeface="+mn-cs"/>
                        </a:rPr>
                        <a:t> develop their</a:t>
                      </a:r>
                      <a:r>
                        <a:rPr lang="en-US" sz="2000" kern="1200" baseline="0" dirty="0">
                          <a:solidFill>
                            <a:schemeClr val="tx1"/>
                          </a:solidFill>
                          <a:effectLst/>
                          <a:latin typeface="+mn-lt"/>
                          <a:ea typeface="+mn-ea"/>
                          <a:cs typeface="+mn-cs"/>
                        </a:rPr>
                        <a:t> own</a:t>
                      </a:r>
                      <a:r>
                        <a:rPr lang="en-US" sz="2000" kern="1200" dirty="0">
                          <a:solidFill>
                            <a:schemeClr val="tx1"/>
                          </a:solidFill>
                          <a:effectLst/>
                          <a:latin typeface="+mn-lt"/>
                          <a:ea typeface="+mn-ea"/>
                          <a:cs typeface="+mn-cs"/>
                        </a:rPr>
                        <a:t> WP, they assume the cost of developing it. IOUs will assume the cost of reviewing, providing review comments, submitting the paper to the Energy Division, and maintaining</a:t>
                      </a:r>
                      <a:r>
                        <a:rPr lang="en-US" sz="2000" kern="1200" baseline="0" dirty="0">
                          <a:solidFill>
                            <a:schemeClr val="tx1"/>
                          </a:solidFill>
                          <a:effectLst/>
                          <a:latin typeface="+mn-lt"/>
                          <a:ea typeface="+mn-ea"/>
                          <a:cs typeface="+mn-cs"/>
                        </a:rPr>
                        <a:t> the workpaper once CPUC approved</a:t>
                      </a:r>
                      <a:r>
                        <a:rPr lang="en-US" sz="2000" kern="1200" dirty="0">
                          <a:solidFill>
                            <a:schemeClr val="tx1"/>
                          </a:solidFill>
                          <a:effectLst/>
                          <a:latin typeface="+mn-lt"/>
                          <a:ea typeface="+mn-ea"/>
                          <a:cs typeface="+mn-cs"/>
                        </a:rPr>
                        <a:t>. </a:t>
                      </a:r>
                      <a:endParaRPr lang="en-US" sz="2000" strike="sngStrike" kern="1200" dirty="0">
                        <a:solidFill>
                          <a:srgbClr val="FF0000"/>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pSp>
        <p:nvGrpSpPr>
          <p:cNvPr id="4" name="Group 3">
            <a:extLst>
              <a:ext uri="{FF2B5EF4-FFF2-40B4-BE49-F238E27FC236}">
                <a16:creationId xmlns:a16="http://schemas.microsoft.com/office/drawing/2014/main" id="{4365094D-93CA-4158-843C-9E74F12B925D}"/>
              </a:ext>
            </a:extLst>
          </p:cNvPr>
          <p:cNvGrpSpPr/>
          <p:nvPr/>
        </p:nvGrpSpPr>
        <p:grpSpPr>
          <a:xfrm>
            <a:off x="3456372" y="6150210"/>
            <a:ext cx="5279256" cy="693780"/>
            <a:chOff x="2101773" y="4336769"/>
            <a:chExt cx="4007479" cy="683552"/>
          </a:xfrm>
        </p:grpSpPr>
        <p:pic>
          <p:nvPicPr>
            <p:cNvPr id="5" name="Picture 4">
              <a:extLst>
                <a:ext uri="{FF2B5EF4-FFF2-40B4-BE49-F238E27FC236}">
                  <a16:creationId xmlns:a16="http://schemas.microsoft.com/office/drawing/2014/main" id="{396D5065-035F-4517-9123-7920DEA4CDBD}"/>
                </a:ext>
              </a:extLst>
            </p:cNvPr>
            <p:cNvPicPr>
              <a:picLocks noChangeAspect="1"/>
            </p:cNvPicPr>
            <p:nvPr userDrawn="1"/>
          </p:nvPicPr>
          <p:blipFill rotWithShape="1">
            <a:blip r:embed="rId3"/>
            <a:srcRect l="30904" r="27511"/>
            <a:stretch/>
          </p:blipFill>
          <p:spPr>
            <a:xfrm>
              <a:off x="3266661" y="4336769"/>
              <a:ext cx="2842591" cy="683552"/>
            </a:xfrm>
            <a:prstGeom prst="rect">
              <a:avLst/>
            </a:prstGeom>
          </p:spPr>
        </p:pic>
        <p:pic>
          <p:nvPicPr>
            <p:cNvPr id="8" name="Picture 7">
              <a:extLst>
                <a:ext uri="{FF2B5EF4-FFF2-40B4-BE49-F238E27FC236}">
                  <a16:creationId xmlns:a16="http://schemas.microsoft.com/office/drawing/2014/main" id="{ABFEC770-1EAC-4C53-8E7E-1F81A9ABFAAD}"/>
                </a:ext>
              </a:extLst>
            </p:cNvPr>
            <p:cNvPicPr>
              <a:picLocks noChangeAspect="1"/>
            </p:cNvPicPr>
            <p:nvPr userDrawn="1"/>
          </p:nvPicPr>
          <p:blipFill rotWithShape="1">
            <a:blip r:embed="rId3"/>
            <a:srcRect r="82958"/>
            <a:stretch/>
          </p:blipFill>
          <p:spPr>
            <a:xfrm>
              <a:off x="2101773" y="4336769"/>
              <a:ext cx="1164888" cy="683552"/>
            </a:xfrm>
            <a:prstGeom prst="rect">
              <a:avLst/>
            </a:prstGeom>
          </p:spPr>
        </p:pic>
      </p:grpSp>
    </p:spTree>
    <p:extLst>
      <p:ext uri="{BB962C8B-B14F-4D97-AF65-F5344CB8AC3E}">
        <p14:creationId xmlns:p14="http://schemas.microsoft.com/office/powerpoint/2010/main" val="18455890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36069" y="354025"/>
            <a:ext cx="10515600" cy="1325563"/>
          </a:xfrm>
        </p:spPr>
        <p:txBody>
          <a:bodyPr>
            <a:normAutofit/>
          </a:bodyPr>
          <a:lstStyle/>
          <a:p>
            <a:r>
              <a:rPr lang="en-US" sz="4000" b="1" dirty="0">
                <a:latin typeface="+mn-lt"/>
              </a:rPr>
              <a:t>Workpaper (WP) Data Specifications</a:t>
            </a:r>
            <a:br>
              <a:rPr lang="en-US" sz="4000" b="1" dirty="0">
                <a:latin typeface="+mn-lt"/>
              </a:rPr>
            </a:br>
            <a:endParaRPr lang="en-US" sz="2800" dirty="0"/>
          </a:p>
        </p:txBody>
      </p:sp>
      <p:graphicFrame>
        <p:nvGraphicFramePr>
          <p:cNvPr id="7" name="Table 6"/>
          <p:cNvGraphicFramePr>
            <a:graphicFrameLocks noGrp="1"/>
          </p:cNvGraphicFramePr>
          <p:nvPr>
            <p:extLst/>
          </p:nvPr>
        </p:nvGraphicFramePr>
        <p:xfrm>
          <a:off x="636069" y="1325823"/>
          <a:ext cx="10515600" cy="4268711"/>
        </p:xfrm>
        <a:graphic>
          <a:graphicData uri="http://schemas.openxmlformats.org/drawingml/2006/table">
            <a:tbl>
              <a:tblPr firstRow="1" firstCol="1" bandRow="1"/>
              <a:tblGrid>
                <a:gridCol w="2357176">
                  <a:extLst>
                    <a:ext uri="{9D8B030D-6E8A-4147-A177-3AD203B41FA5}">
                      <a16:colId xmlns:a16="http://schemas.microsoft.com/office/drawing/2014/main" val="20000"/>
                    </a:ext>
                  </a:extLst>
                </a:gridCol>
                <a:gridCol w="8158424">
                  <a:extLst>
                    <a:ext uri="{9D8B030D-6E8A-4147-A177-3AD203B41FA5}">
                      <a16:colId xmlns:a16="http://schemas.microsoft.com/office/drawing/2014/main" val="20005"/>
                    </a:ext>
                  </a:extLst>
                </a:gridCol>
              </a:tblGrid>
              <a:tr h="172046">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Question</a:t>
                      </a:r>
                    </a:p>
                  </a:txBody>
                  <a:tcPr marL="65773" marR="65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Joint Response</a:t>
                      </a:r>
                    </a:p>
                  </a:txBody>
                  <a:tcPr marL="65773" marR="65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3957053">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Do you have IOU-specific data specifications?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Yes, IOUs each have unique</a:t>
                      </a:r>
                      <a:r>
                        <a:rPr lang="en-US" sz="2000" baseline="0" dirty="0">
                          <a:effectLst/>
                          <a:latin typeface="Calibri" panose="020F0502020204030204" pitchFamily="34" charset="0"/>
                          <a:ea typeface="Calibri" panose="020F0502020204030204" pitchFamily="34" charset="0"/>
                          <a:cs typeface="Times New Roman" panose="02020603050405020304" pitchFamily="18" charset="0"/>
                        </a:rPr>
                        <a:t> data specifications to support internal IOU systems. </a:t>
                      </a:r>
                      <a:r>
                        <a:rPr lang="en-US" sz="20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However, IOUs will be responsible for their own unique data specifications.</a:t>
                      </a:r>
                    </a:p>
                    <a:p>
                      <a:pPr marL="0" marR="0">
                        <a:lnSpc>
                          <a:spcPct val="107000"/>
                        </a:lnSpc>
                        <a:spcBef>
                          <a:spcPts val="0"/>
                        </a:spcBef>
                        <a:spcAft>
                          <a:spcPts val="0"/>
                        </a:spcAft>
                      </a:pPr>
                      <a:endParaRPr lang="en-US" sz="2000" baseline="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aseline="0" dirty="0">
                          <a:effectLst/>
                          <a:latin typeface="Calibri" panose="020F0502020204030204" pitchFamily="34" charset="0"/>
                          <a:ea typeface="Calibri" panose="020F0502020204030204" pitchFamily="34" charset="0"/>
                          <a:cs typeface="Times New Roman" panose="02020603050405020304" pitchFamily="18" charset="0"/>
                        </a:rPr>
                        <a:t>3rd Parties developing their own workpaper must use the Statewide Workpaper Template, which is available on the CalTF website (</a:t>
                      </a:r>
                      <a:r>
                        <a:rPr lang="en-US" sz="2000" u="sng" kern="1200" dirty="0">
                          <a:solidFill>
                            <a:schemeClr val="tx1"/>
                          </a:solidFill>
                          <a:effectLst/>
                          <a:latin typeface="Calibri" panose="020F0502020204030204" pitchFamily="34" charset="0"/>
                          <a:ea typeface="+mn-ea"/>
                          <a:cs typeface="Calibri" panose="020F0502020204030204" pitchFamily="34" charset="0"/>
                          <a:hlinkClick r:id="rId2"/>
                        </a:rPr>
                        <a:t>http://www.caltf.org/tools/</a:t>
                      </a:r>
                      <a:r>
                        <a:rPr lang="en-US" sz="2000" baseline="0" dirty="0">
                          <a:effectLst/>
                          <a:latin typeface="Calibri" panose="020F0502020204030204" pitchFamily="34" charset="0"/>
                          <a:ea typeface="Calibri" panose="020F0502020204030204" pitchFamily="34" charset="0"/>
                          <a:cs typeface="Times New Roman" panose="02020603050405020304" pitchFamily="18" charset="0"/>
                        </a:rPr>
                        <a:t>). If the proposed workpaper or workpaper update is viable for the Energy Efficiency portfolio, IOUs will separately develop their unique data specifications and create the CPUC’s required ex ante table specification.</a:t>
                      </a:r>
                    </a:p>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pSp>
        <p:nvGrpSpPr>
          <p:cNvPr id="4" name="Group 3">
            <a:extLst>
              <a:ext uri="{FF2B5EF4-FFF2-40B4-BE49-F238E27FC236}">
                <a16:creationId xmlns:a16="http://schemas.microsoft.com/office/drawing/2014/main" id="{33FB7EC2-82CA-4E0B-BCD6-E54C7C601EC5}"/>
              </a:ext>
            </a:extLst>
          </p:cNvPr>
          <p:cNvGrpSpPr/>
          <p:nvPr/>
        </p:nvGrpSpPr>
        <p:grpSpPr>
          <a:xfrm>
            <a:off x="3456372" y="6150210"/>
            <a:ext cx="5279256" cy="693780"/>
            <a:chOff x="2101773" y="4336769"/>
            <a:chExt cx="4007479" cy="683552"/>
          </a:xfrm>
        </p:grpSpPr>
        <p:pic>
          <p:nvPicPr>
            <p:cNvPr id="5" name="Picture 4">
              <a:extLst>
                <a:ext uri="{FF2B5EF4-FFF2-40B4-BE49-F238E27FC236}">
                  <a16:creationId xmlns:a16="http://schemas.microsoft.com/office/drawing/2014/main" id="{D10711CD-CED8-4446-8D8F-8B67475548F8}"/>
                </a:ext>
              </a:extLst>
            </p:cNvPr>
            <p:cNvPicPr>
              <a:picLocks noChangeAspect="1"/>
            </p:cNvPicPr>
            <p:nvPr userDrawn="1"/>
          </p:nvPicPr>
          <p:blipFill rotWithShape="1">
            <a:blip r:embed="rId3"/>
            <a:srcRect l="30904" r="27511"/>
            <a:stretch/>
          </p:blipFill>
          <p:spPr>
            <a:xfrm>
              <a:off x="3266661" y="4336769"/>
              <a:ext cx="2842591" cy="683552"/>
            </a:xfrm>
            <a:prstGeom prst="rect">
              <a:avLst/>
            </a:prstGeom>
          </p:spPr>
        </p:pic>
        <p:pic>
          <p:nvPicPr>
            <p:cNvPr id="8" name="Picture 7">
              <a:extLst>
                <a:ext uri="{FF2B5EF4-FFF2-40B4-BE49-F238E27FC236}">
                  <a16:creationId xmlns:a16="http://schemas.microsoft.com/office/drawing/2014/main" id="{5CE8ADBD-CB87-4DA7-BEF1-218317333FBF}"/>
                </a:ext>
              </a:extLst>
            </p:cNvPr>
            <p:cNvPicPr>
              <a:picLocks noChangeAspect="1"/>
            </p:cNvPicPr>
            <p:nvPr userDrawn="1"/>
          </p:nvPicPr>
          <p:blipFill rotWithShape="1">
            <a:blip r:embed="rId3"/>
            <a:srcRect r="82958"/>
            <a:stretch/>
          </p:blipFill>
          <p:spPr>
            <a:xfrm>
              <a:off x="2101773" y="4336769"/>
              <a:ext cx="1164888" cy="683552"/>
            </a:xfrm>
            <a:prstGeom prst="rect">
              <a:avLst/>
            </a:prstGeom>
          </p:spPr>
        </p:pic>
      </p:grpSp>
    </p:spTree>
    <p:extLst>
      <p:ext uri="{BB962C8B-B14F-4D97-AF65-F5344CB8AC3E}">
        <p14:creationId xmlns:p14="http://schemas.microsoft.com/office/powerpoint/2010/main" val="14351868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7194" y="922346"/>
            <a:ext cx="10515600" cy="1325563"/>
          </a:xfrm>
        </p:spPr>
        <p:txBody>
          <a:bodyPr>
            <a:normAutofit/>
          </a:bodyPr>
          <a:lstStyle/>
          <a:p>
            <a:r>
              <a:rPr lang="en-US" sz="4000" b="1" dirty="0">
                <a:latin typeface="+mn-lt"/>
              </a:rPr>
              <a:t>Workpaper Requests - IOU Intake Process</a:t>
            </a:r>
            <a:br>
              <a:rPr lang="en-US" sz="4000" b="1" dirty="0">
                <a:latin typeface="+mn-lt"/>
              </a:rPr>
            </a:br>
            <a:endParaRPr lang="en-US" sz="2800" dirty="0"/>
          </a:p>
        </p:txBody>
      </p:sp>
      <p:graphicFrame>
        <p:nvGraphicFramePr>
          <p:cNvPr id="7" name="Table 6"/>
          <p:cNvGraphicFramePr>
            <a:graphicFrameLocks noGrp="1"/>
          </p:cNvGraphicFramePr>
          <p:nvPr>
            <p:extLst>
              <p:ext uri="{D42A27DB-BD31-4B8C-83A1-F6EECF244321}">
                <p14:modId xmlns:p14="http://schemas.microsoft.com/office/powerpoint/2010/main" val="284271102"/>
              </p:ext>
            </p:extLst>
          </p:nvPr>
        </p:nvGraphicFramePr>
        <p:xfrm>
          <a:off x="607194" y="2098628"/>
          <a:ext cx="9853246" cy="1842826"/>
        </p:xfrm>
        <a:graphic>
          <a:graphicData uri="http://schemas.openxmlformats.org/drawingml/2006/table">
            <a:tbl>
              <a:tblPr firstRow="1" firstCol="1" bandRow="1"/>
              <a:tblGrid>
                <a:gridCol w="1570403">
                  <a:extLst>
                    <a:ext uri="{9D8B030D-6E8A-4147-A177-3AD203B41FA5}">
                      <a16:colId xmlns:a16="http://schemas.microsoft.com/office/drawing/2014/main" val="20000"/>
                    </a:ext>
                  </a:extLst>
                </a:gridCol>
                <a:gridCol w="8282843">
                  <a:extLst>
                    <a:ext uri="{9D8B030D-6E8A-4147-A177-3AD203B41FA5}">
                      <a16:colId xmlns:a16="http://schemas.microsoft.com/office/drawing/2014/main" val="20005"/>
                    </a:ext>
                  </a:extLst>
                </a:gridCol>
              </a:tblGrid>
              <a:tr h="437587">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Question</a:t>
                      </a:r>
                    </a:p>
                  </a:txBody>
                  <a:tcPr marL="65773" marR="65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lvl="0" indent="0" algn="ctr" defTabSz="685800" rtl="0" eaLnBrk="1" fontAlgn="auto" latinLnBrk="0" hangingPunct="1">
                        <a:lnSpc>
                          <a:spcPct val="107000"/>
                        </a:lnSpc>
                        <a:spcBef>
                          <a:spcPts val="0"/>
                        </a:spcBef>
                        <a:spcAft>
                          <a:spcPts val="0"/>
                        </a:spcAft>
                        <a:buClrTx/>
                        <a:buSzTx/>
                        <a:buFontTx/>
                        <a:buNone/>
                        <a:tabLst/>
                        <a:defRPr/>
                      </a:pPr>
                      <a:r>
                        <a:rPr lang="en-US" sz="2000" b="1" dirty="0">
                          <a:effectLst/>
                          <a:latin typeface="Calibri" panose="020F0502020204030204" pitchFamily="34" charset="0"/>
                          <a:ea typeface="Calibri" panose="020F0502020204030204" pitchFamily="34" charset="0"/>
                          <a:cs typeface="Times New Roman" panose="02020603050405020304" pitchFamily="18" charset="0"/>
                        </a:rPr>
                        <a:t>Joint Response</a:t>
                      </a:r>
                    </a:p>
                  </a:txBody>
                  <a:tcPr marL="65773" marR="65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1405239">
                <a:tc>
                  <a:txBody>
                    <a:bodyPr/>
                    <a:lstStyle/>
                    <a:p>
                      <a:pPr marL="0" marR="0">
                        <a:lnSpc>
                          <a:spcPct val="107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is the intake process?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 is unique to each IOU.  3rd parties will need to comply with each IOU’s solicitation requirements. 3</a:t>
                      </a:r>
                      <a:r>
                        <a:rPr lang="en-US" sz="200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rd</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parties should also reference the Statewide IOU lead for</a:t>
                      </a:r>
                      <a:r>
                        <a:rPr lang="en-US" sz="20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workpaper requests.</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pSp>
        <p:nvGrpSpPr>
          <p:cNvPr id="4" name="Group 3">
            <a:extLst>
              <a:ext uri="{FF2B5EF4-FFF2-40B4-BE49-F238E27FC236}">
                <a16:creationId xmlns:a16="http://schemas.microsoft.com/office/drawing/2014/main" id="{0A3EC338-4A85-49C7-8F5D-6886D20CF952}"/>
              </a:ext>
            </a:extLst>
          </p:cNvPr>
          <p:cNvGrpSpPr/>
          <p:nvPr/>
        </p:nvGrpSpPr>
        <p:grpSpPr>
          <a:xfrm>
            <a:off x="3456372" y="6150210"/>
            <a:ext cx="5279256" cy="693780"/>
            <a:chOff x="2101773" y="4336769"/>
            <a:chExt cx="4007479" cy="683552"/>
          </a:xfrm>
        </p:grpSpPr>
        <p:pic>
          <p:nvPicPr>
            <p:cNvPr id="5" name="Picture 4">
              <a:extLst>
                <a:ext uri="{FF2B5EF4-FFF2-40B4-BE49-F238E27FC236}">
                  <a16:creationId xmlns:a16="http://schemas.microsoft.com/office/drawing/2014/main" id="{344BD8EE-9B0B-47F0-8FED-22454CBEEC29}"/>
                </a:ext>
              </a:extLst>
            </p:cNvPr>
            <p:cNvPicPr>
              <a:picLocks noChangeAspect="1"/>
            </p:cNvPicPr>
            <p:nvPr userDrawn="1"/>
          </p:nvPicPr>
          <p:blipFill rotWithShape="1">
            <a:blip r:embed="rId3"/>
            <a:srcRect l="30904" r="27511"/>
            <a:stretch/>
          </p:blipFill>
          <p:spPr>
            <a:xfrm>
              <a:off x="3266661" y="4336769"/>
              <a:ext cx="2842591" cy="683552"/>
            </a:xfrm>
            <a:prstGeom prst="rect">
              <a:avLst/>
            </a:prstGeom>
          </p:spPr>
        </p:pic>
        <p:pic>
          <p:nvPicPr>
            <p:cNvPr id="8" name="Picture 7">
              <a:extLst>
                <a:ext uri="{FF2B5EF4-FFF2-40B4-BE49-F238E27FC236}">
                  <a16:creationId xmlns:a16="http://schemas.microsoft.com/office/drawing/2014/main" id="{3392F445-5CFC-43FD-8467-969FA2D26855}"/>
                </a:ext>
              </a:extLst>
            </p:cNvPr>
            <p:cNvPicPr>
              <a:picLocks noChangeAspect="1"/>
            </p:cNvPicPr>
            <p:nvPr userDrawn="1"/>
          </p:nvPicPr>
          <p:blipFill rotWithShape="1">
            <a:blip r:embed="rId3"/>
            <a:srcRect r="82958"/>
            <a:stretch/>
          </p:blipFill>
          <p:spPr>
            <a:xfrm>
              <a:off x="2101773" y="4336769"/>
              <a:ext cx="1164888" cy="683552"/>
            </a:xfrm>
            <a:prstGeom prst="rect">
              <a:avLst/>
            </a:prstGeom>
          </p:spPr>
        </p:pic>
      </p:grpSp>
    </p:spTree>
    <p:extLst>
      <p:ext uri="{BB962C8B-B14F-4D97-AF65-F5344CB8AC3E}">
        <p14:creationId xmlns:p14="http://schemas.microsoft.com/office/powerpoint/2010/main" val="15565367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450" y="365125"/>
            <a:ext cx="4667250" cy="682625"/>
          </a:xfrm>
        </p:spPr>
        <p:txBody>
          <a:bodyPr>
            <a:normAutofit/>
          </a:bodyPr>
          <a:lstStyle/>
          <a:p>
            <a:r>
              <a:rPr lang="en-US" sz="4000" b="1" dirty="0">
                <a:latin typeface="+mn-lt"/>
              </a:rPr>
              <a:t>Statewide IOU Leads</a:t>
            </a:r>
          </a:p>
        </p:txBody>
      </p:sp>
      <p:graphicFrame>
        <p:nvGraphicFramePr>
          <p:cNvPr id="5" name="Table 4"/>
          <p:cNvGraphicFramePr>
            <a:graphicFrameLocks noGrp="1"/>
          </p:cNvGraphicFramePr>
          <p:nvPr>
            <p:extLst>
              <p:ext uri="{D42A27DB-BD31-4B8C-83A1-F6EECF244321}">
                <p14:modId xmlns:p14="http://schemas.microsoft.com/office/powerpoint/2010/main" val="1747557975"/>
              </p:ext>
            </p:extLst>
          </p:nvPr>
        </p:nvGraphicFramePr>
        <p:xfrm>
          <a:off x="299883" y="1332960"/>
          <a:ext cx="11592233" cy="4998720"/>
        </p:xfrm>
        <a:graphic>
          <a:graphicData uri="http://schemas.openxmlformats.org/drawingml/2006/table">
            <a:tbl>
              <a:tblPr/>
              <a:tblGrid>
                <a:gridCol w="1120878">
                  <a:extLst>
                    <a:ext uri="{9D8B030D-6E8A-4147-A177-3AD203B41FA5}">
                      <a16:colId xmlns:a16="http://schemas.microsoft.com/office/drawing/2014/main" val="20000"/>
                    </a:ext>
                  </a:extLst>
                </a:gridCol>
                <a:gridCol w="1170038">
                  <a:extLst>
                    <a:ext uri="{9D8B030D-6E8A-4147-A177-3AD203B41FA5}">
                      <a16:colId xmlns:a16="http://schemas.microsoft.com/office/drawing/2014/main" val="20001"/>
                    </a:ext>
                  </a:extLst>
                </a:gridCol>
                <a:gridCol w="2595717">
                  <a:extLst>
                    <a:ext uri="{9D8B030D-6E8A-4147-A177-3AD203B41FA5}">
                      <a16:colId xmlns:a16="http://schemas.microsoft.com/office/drawing/2014/main" val="20002"/>
                    </a:ext>
                  </a:extLst>
                </a:gridCol>
                <a:gridCol w="6705600">
                  <a:extLst>
                    <a:ext uri="{9D8B030D-6E8A-4147-A177-3AD203B41FA5}">
                      <a16:colId xmlns:a16="http://schemas.microsoft.com/office/drawing/2014/main" val="20003"/>
                    </a:ext>
                  </a:extLst>
                </a:gridCol>
              </a:tblGrid>
              <a:tr h="236635">
                <a:tc>
                  <a:txBody>
                    <a:bodyPr/>
                    <a:lstStyle/>
                    <a:p>
                      <a:pPr algn="l" fontAlgn="b"/>
                      <a:r>
                        <a:rPr lang="en-US" sz="2000" b="1" i="0" u="none" strike="noStrike" baseline="0" dirty="0">
                          <a:solidFill>
                            <a:srgbClr val="000000"/>
                          </a:solidFill>
                          <a:effectLst/>
                          <a:latin typeface="Calibri" panose="020F0502020204030204" pitchFamily="34" charset="0"/>
                        </a:rPr>
                        <a:t>IOU</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1" i="0" u="none" strike="noStrike" baseline="0" dirty="0">
                          <a:solidFill>
                            <a:srgbClr val="000000"/>
                          </a:solidFill>
                          <a:effectLst/>
                          <a:latin typeface="Calibri" panose="020F0502020204030204" pitchFamily="34" charset="0"/>
                        </a:rPr>
                        <a:t>SW/Local</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1" i="0" u="none" strike="noStrike" baseline="0" dirty="0">
                          <a:solidFill>
                            <a:srgbClr val="000000"/>
                          </a:solidFill>
                          <a:effectLst/>
                          <a:latin typeface="Calibri" panose="020F0502020204030204" pitchFamily="34" charset="0"/>
                        </a:rPr>
                        <a:t>Sector</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1" i="0" u="none" strike="noStrike" baseline="0" dirty="0">
                          <a:solidFill>
                            <a:srgbClr val="000000"/>
                          </a:solidFill>
                          <a:effectLst/>
                          <a:latin typeface="Calibri" panose="020F0502020204030204" pitchFamily="34" charset="0"/>
                        </a:rPr>
                        <a:t>Description</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36635">
                <a:tc>
                  <a:txBody>
                    <a:bodyPr/>
                    <a:lstStyle/>
                    <a:p>
                      <a:pPr algn="l" fontAlgn="b"/>
                      <a:r>
                        <a:rPr lang="en-US" sz="2000" b="0" i="0" u="none" strike="noStrike" baseline="0" dirty="0">
                          <a:solidFill>
                            <a:srgbClr val="000000"/>
                          </a:solidFill>
                          <a:effectLst/>
                          <a:latin typeface="Calibri" panose="020F0502020204030204" pitchFamily="34" charset="0"/>
                        </a:rPr>
                        <a:t>PG&amp;E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b"/>
                      <a:r>
                        <a:rPr lang="en-US" sz="2000" b="0" i="0" u="none" strike="noStrike" baseline="0" dirty="0">
                          <a:solidFill>
                            <a:srgbClr val="000000"/>
                          </a:solidFill>
                          <a:effectLst/>
                          <a:latin typeface="Calibri" panose="020F0502020204030204" pitchFamily="34" charset="0"/>
                        </a:rPr>
                        <a:t>SW</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i="0" u="none" strike="noStrike" baseline="0" dirty="0">
                          <a:solidFill>
                            <a:srgbClr val="000000"/>
                          </a:solidFill>
                          <a:effectLst/>
                          <a:latin typeface="Calibri" panose="020F0502020204030204" pitchFamily="34" charset="0"/>
                        </a:rPr>
                        <a:t>Residential</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i="0" u="none" strike="noStrike" baseline="0" dirty="0">
                          <a:solidFill>
                            <a:srgbClr val="000000"/>
                          </a:solidFill>
                          <a:effectLst/>
                          <a:latin typeface="Calibri" panose="020F0502020204030204" pitchFamily="34" charset="0"/>
                        </a:rPr>
                        <a:t>Residential New Construction</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36635">
                <a:tc>
                  <a:txBody>
                    <a:bodyPr/>
                    <a:lstStyle/>
                    <a:p>
                      <a:pPr algn="l" fontAlgn="b"/>
                      <a:r>
                        <a:rPr lang="en-US" sz="2000" b="0" i="0" u="none" strike="noStrike" baseline="0" dirty="0">
                          <a:solidFill>
                            <a:srgbClr val="000000"/>
                          </a:solidFill>
                          <a:effectLst/>
                          <a:latin typeface="Calibri" panose="020F0502020204030204" pitchFamily="34" charset="0"/>
                        </a:rPr>
                        <a:t>PG&amp;E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b"/>
                      <a:r>
                        <a:rPr lang="en-US" sz="2000" b="0" i="0" u="none" strike="noStrike" baseline="0" dirty="0">
                          <a:solidFill>
                            <a:srgbClr val="000000"/>
                          </a:solidFill>
                          <a:effectLst/>
                          <a:latin typeface="Calibri" panose="020F0502020204030204" pitchFamily="34" charset="0"/>
                        </a:rPr>
                        <a:t>SW</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i="0" u="none" strike="noStrike" baseline="0" dirty="0">
                          <a:solidFill>
                            <a:srgbClr val="000000"/>
                          </a:solidFill>
                          <a:effectLst/>
                          <a:latin typeface="Calibri" panose="020F0502020204030204" pitchFamily="34" charset="0"/>
                        </a:rPr>
                        <a:t>Commercial</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i="0" u="none" strike="noStrike" baseline="0" dirty="0">
                          <a:solidFill>
                            <a:srgbClr val="000000"/>
                          </a:solidFill>
                          <a:effectLst/>
                          <a:latin typeface="Calibri" panose="020F0502020204030204" pitchFamily="34" charset="0"/>
                        </a:rPr>
                        <a:t>Non-Residential New Construction</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36635">
                <a:tc>
                  <a:txBody>
                    <a:bodyPr/>
                    <a:lstStyle/>
                    <a:p>
                      <a:pPr algn="l" fontAlgn="b"/>
                      <a:r>
                        <a:rPr lang="en-US" sz="2000" b="0" i="0" u="none" strike="noStrike" baseline="0" dirty="0">
                          <a:solidFill>
                            <a:srgbClr val="000000"/>
                          </a:solidFill>
                          <a:effectLst/>
                          <a:latin typeface="Calibri" panose="020F0502020204030204" pitchFamily="34" charset="0"/>
                        </a:rPr>
                        <a:t>PG&amp;E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b"/>
                      <a:r>
                        <a:rPr lang="en-US" sz="2000" b="0" i="0" u="none" strike="noStrike" baseline="0" dirty="0">
                          <a:solidFill>
                            <a:srgbClr val="000000"/>
                          </a:solidFill>
                          <a:effectLst/>
                          <a:latin typeface="Calibri" panose="020F0502020204030204" pitchFamily="34" charset="0"/>
                        </a:rPr>
                        <a:t>SW</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i="0" u="none" strike="noStrike" baseline="0" dirty="0">
                          <a:solidFill>
                            <a:srgbClr val="000000"/>
                          </a:solidFill>
                          <a:effectLst/>
                          <a:latin typeface="Calibri" panose="020F0502020204030204" pitchFamily="34" charset="0"/>
                        </a:rPr>
                        <a:t>Cross-cutting</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i="0" u="none" strike="noStrike" baseline="0" dirty="0">
                          <a:solidFill>
                            <a:srgbClr val="000000"/>
                          </a:solidFill>
                          <a:effectLst/>
                          <a:latin typeface="Calibri" panose="020F0502020204030204" pitchFamily="34" charset="0"/>
                        </a:rPr>
                        <a:t>WE&amp;T Career and Workforce Readiness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36635">
                <a:tc>
                  <a:txBody>
                    <a:bodyPr/>
                    <a:lstStyle/>
                    <a:p>
                      <a:pPr algn="l" fontAlgn="b"/>
                      <a:r>
                        <a:rPr lang="en-US" sz="2000" b="0" i="0" u="none" strike="noStrike" baseline="0" dirty="0">
                          <a:solidFill>
                            <a:srgbClr val="000000"/>
                          </a:solidFill>
                          <a:effectLst/>
                          <a:latin typeface="Calibri" panose="020F0502020204030204" pitchFamily="34" charset="0"/>
                        </a:rPr>
                        <a:t>PG&amp;E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b"/>
                      <a:r>
                        <a:rPr lang="en-US" sz="2000" b="0" i="0" u="none" strike="noStrike" baseline="0" dirty="0">
                          <a:solidFill>
                            <a:srgbClr val="000000"/>
                          </a:solidFill>
                          <a:effectLst/>
                          <a:latin typeface="Calibri" panose="020F0502020204030204" pitchFamily="34" charset="0"/>
                        </a:rPr>
                        <a:t>SW</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i="0" u="none" strike="noStrike" baseline="0" dirty="0">
                          <a:solidFill>
                            <a:srgbClr val="000000"/>
                          </a:solidFill>
                          <a:effectLst/>
                          <a:latin typeface="Calibri" panose="020F0502020204030204" pitchFamily="34" charset="0"/>
                        </a:rPr>
                        <a:t>Cross-cutting</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i="0" u="none" strike="noStrike" baseline="0" dirty="0">
                          <a:solidFill>
                            <a:srgbClr val="000000"/>
                          </a:solidFill>
                          <a:effectLst/>
                          <a:latin typeface="Calibri" panose="020F0502020204030204" pitchFamily="34" charset="0"/>
                        </a:rPr>
                        <a:t>WE&amp;T K-12 Connections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36635">
                <a:tc>
                  <a:txBody>
                    <a:bodyPr/>
                    <a:lstStyle/>
                    <a:p>
                      <a:pPr algn="l" fontAlgn="b"/>
                      <a:r>
                        <a:rPr lang="en-US" sz="2000" b="0" i="0" u="none" strike="noStrike" baseline="0" dirty="0">
                          <a:solidFill>
                            <a:srgbClr val="000000"/>
                          </a:solidFill>
                          <a:effectLst/>
                          <a:latin typeface="Calibri" panose="020F0502020204030204" pitchFamily="34" charset="0"/>
                        </a:rPr>
                        <a:t>PG&amp;E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b"/>
                      <a:r>
                        <a:rPr lang="en-US" sz="2000" b="0" i="0" u="none" strike="noStrike" baseline="0" dirty="0">
                          <a:solidFill>
                            <a:srgbClr val="000000"/>
                          </a:solidFill>
                          <a:effectLst/>
                          <a:latin typeface="Calibri" panose="020F0502020204030204" pitchFamily="34" charset="0"/>
                        </a:rPr>
                        <a:t>SW</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i="0" u="none" strike="noStrike" baseline="0" dirty="0">
                          <a:solidFill>
                            <a:srgbClr val="000000"/>
                          </a:solidFill>
                          <a:effectLst/>
                          <a:latin typeface="Calibri" panose="020F0502020204030204" pitchFamily="34" charset="0"/>
                        </a:rPr>
                        <a:t>Public</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i="0" u="none" strike="noStrike" baseline="0" dirty="0">
                          <a:solidFill>
                            <a:srgbClr val="000000"/>
                          </a:solidFill>
                          <a:effectLst/>
                          <a:latin typeface="Calibri" panose="020F0502020204030204" pitchFamily="34" charset="0"/>
                        </a:rPr>
                        <a:t>State of CA / Dept. of Corrections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36635">
                <a:tc>
                  <a:txBody>
                    <a:bodyPr/>
                    <a:lstStyle/>
                    <a:p>
                      <a:pPr algn="l" fontAlgn="b"/>
                      <a:r>
                        <a:rPr lang="en-US" sz="2000" b="0" i="0" u="none" strike="noStrike" baseline="0" dirty="0">
                          <a:solidFill>
                            <a:srgbClr val="000000"/>
                          </a:solidFill>
                          <a:effectLst/>
                          <a:latin typeface="Calibri" panose="020F0502020204030204" pitchFamily="34" charset="0"/>
                        </a:rPr>
                        <a:t>PG&amp;E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b"/>
                      <a:r>
                        <a:rPr lang="en-US" sz="2000" b="0" i="0" u="none" strike="noStrike" baseline="0" dirty="0">
                          <a:solidFill>
                            <a:srgbClr val="000000"/>
                          </a:solidFill>
                          <a:effectLst/>
                          <a:latin typeface="Calibri" panose="020F0502020204030204" pitchFamily="34" charset="0"/>
                        </a:rPr>
                        <a:t>SW</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i="0" u="none" strike="noStrike" baseline="0" dirty="0">
                          <a:solidFill>
                            <a:srgbClr val="000000"/>
                          </a:solidFill>
                          <a:effectLst/>
                          <a:latin typeface="Calibri" panose="020F0502020204030204" pitchFamily="34" charset="0"/>
                        </a:rPr>
                        <a:t>Cross-cutting</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i="0" u="none" strike="noStrike" baseline="0" dirty="0">
                          <a:solidFill>
                            <a:srgbClr val="000000"/>
                          </a:solidFill>
                          <a:effectLst/>
                          <a:latin typeface="Calibri" panose="020F0502020204030204" pitchFamily="34" charset="0"/>
                        </a:rPr>
                        <a:t>Codes &amp; Standards - Appliance Standards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36930">
                <a:tc>
                  <a:txBody>
                    <a:bodyPr/>
                    <a:lstStyle/>
                    <a:p>
                      <a:pPr algn="l" fontAlgn="b"/>
                      <a:r>
                        <a:rPr lang="en-US" sz="2000" b="0" i="0" u="none" strike="noStrike" baseline="0" dirty="0">
                          <a:solidFill>
                            <a:srgbClr val="000000"/>
                          </a:solidFill>
                          <a:effectLst/>
                          <a:latin typeface="Calibri" panose="020F0502020204030204" pitchFamily="34" charset="0"/>
                        </a:rPr>
                        <a:t>SCE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l" fontAlgn="b"/>
                      <a:r>
                        <a:rPr lang="en-US" sz="2000" b="0" i="0" u="none" strike="noStrike" baseline="0" dirty="0">
                          <a:solidFill>
                            <a:srgbClr val="000000"/>
                          </a:solidFill>
                          <a:effectLst/>
                          <a:latin typeface="Calibri" panose="020F0502020204030204" pitchFamily="34" charset="0"/>
                        </a:rPr>
                        <a:t>SW</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i="0" u="none" strike="noStrike" baseline="0" dirty="0">
                          <a:solidFill>
                            <a:srgbClr val="000000"/>
                          </a:solidFill>
                          <a:effectLst/>
                          <a:latin typeface="Calibri" panose="020F0502020204030204" pitchFamily="34" charset="0"/>
                        </a:rPr>
                        <a:t>Residential</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i="0" u="none" strike="noStrike" baseline="0" dirty="0">
                          <a:solidFill>
                            <a:srgbClr val="000000"/>
                          </a:solidFill>
                          <a:effectLst/>
                          <a:latin typeface="Calibri" panose="020F0502020204030204" pitchFamily="34" charset="0"/>
                        </a:rPr>
                        <a:t>Residential Lighting Program</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36635">
                <a:tc>
                  <a:txBody>
                    <a:bodyPr/>
                    <a:lstStyle/>
                    <a:p>
                      <a:pPr algn="l" fontAlgn="b"/>
                      <a:r>
                        <a:rPr lang="en-US" sz="2000" b="0" i="0" u="none" strike="noStrike" baseline="0" dirty="0">
                          <a:solidFill>
                            <a:srgbClr val="000000"/>
                          </a:solidFill>
                          <a:effectLst/>
                          <a:latin typeface="Calibri" panose="020F0502020204030204" pitchFamily="34" charset="0"/>
                        </a:rPr>
                        <a:t>SCE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l" fontAlgn="b"/>
                      <a:r>
                        <a:rPr lang="en-US" sz="2000" b="0" i="0" u="none" strike="noStrike" baseline="0" dirty="0">
                          <a:solidFill>
                            <a:srgbClr val="000000"/>
                          </a:solidFill>
                          <a:effectLst/>
                          <a:latin typeface="Calibri" panose="020F0502020204030204" pitchFamily="34" charset="0"/>
                        </a:rPr>
                        <a:t>SW</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i="0" u="none" strike="noStrike" baseline="0" dirty="0">
                          <a:solidFill>
                            <a:srgbClr val="000000"/>
                          </a:solidFill>
                          <a:effectLst/>
                          <a:latin typeface="Calibri" panose="020F0502020204030204" pitchFamily="34" charset="0"/>
                        </a:rPr>
                        <a:t>Public</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i="0" u="none" strike="noStrike" baseline="0" dirty="0">
                          <a:solidFill>
                            <a:srgbClr val="000000"/>
                          </a:solidFill>
                          <a:effectLst/>
                          <a:latin typeface="Calibri" panose="020F0502020204030204" pitchFamily="34" charset="0"/>
                        </a:rPr>
                        <a:t>SW - Gov. &amp; Inst. Partnerships and Water/Wastewater Pumping</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36635">
                <a:tc>
                  <a:txBody>
                    <a:bodyPr/>
                    <a:lstStyle/>
                    <a:p>
                      <a:pPr algn="l" fontAlgn="b"/>
                      <a:r>
                        <a:rPr lang="en-US" sz="2000" b="0" i="0" u="none" strike="noStrike" baseline="0" dirty="0">
                          <a:solidFill>
                            <a:srgbClr val="000000"/>
                          </a:solidFill>
                          <a:effectLst/>
                          <a:latin typeface="Calibri" panose="020F0502020204030204" pitchFamily="34" charset="0"/>
                        </a:rPr>
                        <a:t>SCE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l" fontAlgn="b"/>
                      <a:r>
                        <a:rPr lang="en-US" sz="2000" b="0" i="0" u="none" strike="noStrike" baseline="0" dirty="0">
                          <a:solidFill>
                            <a:srgbClr val="000000"/>
                          </a:solidFill>
                          <a:effectLst/>
                          <a:latin typeface="Calibri" panose="020F0502020204030204" pitchFamily="34" charset="0"/>
                        </a:rPr>
                        <a:t>SW</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i="0" u="none" strike="noStrike" baseline="0" dirty="0">
                          <a:solidFill>
                            <a:srgbClr val="000000"/>
                          </a:solidFill>
                          <a:effectLst/>
                          <a:latin typeface="Calibri" panose="020F0502020204030204" pitchFamily="34" charset="0"/>
                        </a:rPr>
                        <a:t>Crosscutting</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i="0" u="none" strike="noStrike" baseline="0" dirty="0">
                          <a:solidFill>
                            <a:srgbClr val="000000"/>
                          </a:solidFill>
                          <a:effectLst/>
                          <a:latin typeface="Calibri" panose="020F0502020204030204" pitchFamily="34" charset="0"/>
                        </a:rPr>
                        <a:t>Electric Emerging Technologies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36635">
                <a:tc>
                  <a:txBody>
                    <a:bodyPr/>
                    <a:lstStyle/>
                    <a:p>
                      <a:pPr algn="l" fontAlgn="b"/>
                      <a:r>
                        <a:rPr lang="en-US" sz="2000" b="0" i="0" u="none" strike="noStrike" baseline="0" dirty="0">
                          <a:solidFill>
                            <a:srgbClr val="000000"/>
                          </a:solidFill>
                          <a:effectLst/>
                          <a:latin typeface="Calibri" panose="020F0502020204030204" pitchFamily="34" charset="0"/>
                        </a:rPr>
                        <a:t>SDG&amp;E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084"/>
                    </a:solidFill>
                  </a:tcPr>
                </a:tc>
                <a:tc>
                  <a:txBody>
                    <a:bodyPr/>
                    <a:lstStyle/>
                    <a:p>
                      <a:pPr algn="l" fontAlgn="ctr"/>
                      <a:r>
                        <a:rPr lang="en-US" sz="2000" b="0" i="0" u="none" strike="noStrike" baseline="0" dirty="0">
                          <a:solidFill>
                            <a:srgbClr val="000000"/>
                          </a:solidFill>
                          <a:effectLst/>
                          <a:latin typeface="Calibri" panose="020F0502020204030204" pitchFamily="34" charset="0"/>
                        </a:rPr>
                        <a:t>SW</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0" i="0" u="none" strike="noStrike" baseline="0" dirty="0">
                          <a:solidFill>
                            <a:srgbClr val="000000"/>
                          </a:solidFill>
                          <a:effectLst/>
                          <a:latin typeface="Calibri" panose="020F0502020204030204" pitchFamily="34" charset="0"/>
                        </a:rPr>
                        <a:t>Commercial/Residential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i="0" u="none" strike="noStrike" baseline="0" dirty="0">
                          <a:solidFill>
                            <a:srgbClr val="000000"/>
                          </a:solidFill>
                          <a:effectLst/>
                          <a:latin typeface="Calibri" panose="020F0502020204030204" pitchFamily="34" charset="0"/>
                        </a:rPr>
                        <a:t>Commercial/Residential HVAC</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36635">
                <a:tc>
                  <a:txBody>
                    <a:bodyPr/>
                    <a:lstStyle/>
                    <a:p>
                      <a:pPr algn="l" fontAlgn="b"/>
                      <a:r>
                        <a:rPr lang="en-US" sz="2000" b="0" i="0" u="none" strike="noStrike" baseline="0" dirty="0">
                          <a:solidFill>
                            <a:srgbClr val="000000"/>
                          </a:solidFill>
                          <a:effectLst/>
                          <a:latin typeface="Calibri" panose="020F0502020204030204" pitchFamily="34" charset="0"/>
                        </a:rPr>
                        <a:t>SDG&amp;E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084"/>
                    </a:solidFill>
                  </a:tcPr>
                </a:tc>
                <a:tc>
                  <a:txBody>
                    <a:bodyPr/>
                    <a:lstStyle/>
                    <a:p>
                      <a:pPr algn="l" fontAlgn="ctr"/>
                      <a:r>
                        <a:rPr lang="en-US" sz="2000" b="0" i="0" u="none" strike="noStrike" baseline="0" dirty="0">
                          <a:solidFill>
                            <a:srgbClr val="000000"/>
                          </a:solidFill>
                          <a:effectLst/>
                          <a:latin typeface="Calibri" panose="020F0502020204030204" pitchFamily="34" charset="0"/>
                        </a:rPr>
                        <a:t>SW</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0" i="0" u="none" strike="noStrike" baseline="0" dirty="0">
                          <a:solidFill>
                            <a:srgbClr val="000000"/>
                          </a:solidFill>
                          <a:effectLst/>
                          <a:latin typeface="Calibri" panose="020F0502020204030204" pitchFamily="34" charset="0"/>
                        </a:rPr>
                        <a:t>Residential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i="0" u="none" strike="noStrike" baseline="0" dirty="0">
                          <a:solidFill>
                            <a:srgbClr val="000000"/>
                          </a:solidFill>
                          <a:effectLst/>
                          <a:latin typeface="Calibri" panose="020F0502020204030204" pitchFamily="34" charset="0"/>
                        </a:rPr>
                        <a:t>PLA</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46495">
                <a:tc>
                  <a:txBody>
                    <a:bodyPr/>
                    <a:lstStyle/>
                    <a:p>
                      <a:pPr algn="l" fontAlgn="b"/>
                      <a:r>
                        <a:rPr lang="en-US" sz="2000" b="0" i="0" u="none" strike="noStrike" baseline="0" dirty="0">
                          <a:solidFill>
                            <a:srgbClr val="000000"/>
                          </a:solidFill>
                          <a:effectLst/>
                          <a:latin typeface="Calibri" panose="020F0502020204030204" pitchFamily="34" charset="0"/>
                        </a:rPr>
                        <a:t>SDG&amp;E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084"/>
                    </a:solidFill>
                  </a:tcPr>
                </a:tc>
                <a:tc>
                  <a:txBody>
                    <a:bodyPr/>
                    <a:lstStyle/>
                    <a:p>
                      <a:pPr algn="l" fontAlgn="ctr"/>
                      <a:r>
                        <a:rPr lang="en-US" sz="2000" b="0" i="0" u="none" strike="noStrike" baseline="0" dirty="0">
                          <a:solidFill>
                            <a:srgbClr val="000000"/>
                          </a:solidFill>
                          <a:effectLst/>
                          <a:latin typeface="Calibri" panose="020F0502020204030204" pitchFamily="34" charset="0"/>
                        </a:rPr>
                        <a:t>SW</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0" i="0" u="none" strike="noStrike" baseline="0" dirty="0">
                          <a:solidFill>
                            <a:srgbClr val="000000"/>
                          </a:solidFill>
                          <a:effectLst/>
                          <a:latin typeface="Calibri" panose="020F0502020204030204" pitchFamily="34" charset="0"/>
                        </a:rPr>
                        <a:t>Residential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i="0" u="none" strike="noStrike" baseline="0" dirty="0">
                          <a:solidFill>
                            <a:srgbClr val="000000"/>
                          </a:solidFill>
                          <a:effectLst/>
                          <a:latin typeface="Calibri" panose="020F0502020204030204" pitchFamily="34" charset="0"/>
                        </a:rPr>
                        <a:t>SW Downstream Residential HVAC Pilot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36635">
                <a:tc>
                  <a:txBody>
                    <a:bodyPr/>
                    <a:lstStyle/>
                    <a:p>
                      <a:pPr algn="l" fontAlgn="b"/>
                      <a:r>
                        <a:rPr lang="en-US" sz="2000" b="0" i="0" u="none" strike="noStrike" baseline="0" dirty="0">
                          <a:solidFill>
                            <a:srgbClr val="000000"/>
                          </a:solidFill>
                          <a:effectLst/>
                          <a:latin typeface="Calibri" panose="020F0502020204030204" pitchFamily="34" charset="0"/>
                        </a:rPr>
                        <a:t>SoCalGas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a:txBody>
                    <a:bodyPr/>
                    <a:lstStyle/>
                    <a:p>
                      <a:pPr algn="l" fontAlgn="b"/>
                      <a:r>
                        <a:rPr lang="en-US" sz="2000" b="0" i="0" u="none" strike="noStrike" baseline="0" dirty="0">
                          <a:solidFill>
                            <a:srgbClr val="000000"/>
                          </a:solidFill>
                          <a:effectLst/>
                          <a:latin typeface="Calibri" panose="020F0502020204030204" pitchFamily="34" charset="0"/>
                        </a:rPr>
                        <a:t>SW</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i="0" u="none" strike="noStrike" baseline="0" dirty="0">
                          <a:solidFill>
                            <a:srgbClr val="000000"/>
                          </a:solidFill>
                          <a:effectLst/>
                          <a:latin typeface="Calibri" panose="020F0502020204030204" pitchFamily="34" charset="0"/>
                        </a:rPr>
                        <a:t>Cross-Cutting</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i="0" u="none" strike="noStrike" baseline="0" dirty="0">
                          <a:solidFill>
                            <a:srgbClr val="000000"/>
                          </a:solidFill>
                          <a:effectLst/>
                          <a:latin typeface="Calibri" panose="020F0502020204030204" pitchFamily="34" charset="0"/>
                        </a:rPr>
                        <a:t>SW - Gas Emerging Technologies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36635">
                <a:tc>
                  <a:txBody>
                    <a:bodyPr/>
                    <a:lstStyle/>
                    <a:p>
                      <a:pPr algn="l" fontAlgn="b"/>
                      <a:r>
                        <a:rPr lang="en-US" sz="2000" b="0" i="0" u="none" strike="noStrike" baseline="0" dirty="0">
                          <a:solidFill>
                            <a:srgbClr val="000000"/>
                          </a:solidFill>
                          <a:effectLst/>
                          <a:latin typeface="Calibri" panose="020F0502020204030204" pitchFamily="34" charset="0"/>
                        </a:rPr>
                        <a:t>SoCalGas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a:txBody>
                    <a:bodyPr/>
                    <a:lstStyle/>
                    <a:p>
                      <a:pPr algn="l" fontAlgn="b"/>
                      <a:r>
                        <a:rPr lang="en-US" sz="2000" b="0" i="0" u="none" strike="noStrike" baseline="0" dirty="0">
                          <a:solidFill>
                            <a:srgbClr val="000000"/>
                          </a:solidFill>
                          <a:effectLst/>
                          <a:latin typeface="Calibri" panose="020F0502020204030204" pitchFamily="34" charset="0"/>
                        </a:rPr>
                        <a:t>SW</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i="0" u="none" strike="noStrike" baseline="0" dirty="0">
                          <a:solidFill>
                            <a:srgbClr val="000000"/>
                          </a:solidFill>
                          <a:effectLst/>
                          <a:latin typeface="Calibri" panose="020F0502020204030204" pitchFamily="34" charset="0"/>
                        </a:rPr>
                        <a:t>Commercial</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i="0" u="none" strike="noStrike" baseline="0" dirty="0">
                          <a:solidFill>
                            <a:srgbClr val="000000"/>
                          </a:solidFill>
                          <a:effectLst/>
                          <a:latin typeface="Calibri" panose="020F0502020204030204" pitchFamily="34" charset="0"/>
                        </a:rPr>
                        <a:t>SW - Foodservice POS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36635">
                <a:tc>
                  <a:txBody>
                    <a:bodyPr/>
                    <a:lstStyle/>
                    <a:p>
                      <a:pPr algn="l" fontAlgn="b"/>
                      <a:r>
                        <a:rPr lang="en-US" sz="2000" b="0" i="0" u="none" strike="noStrike" baseline="0" dirty="0">
                          <a:solidFill>
                            <a:srgbClr val="000000"/>
                          </a:solidFill>
                          <a:effectLst/>
                          <a:latin typeface="Calibri" panose="020F0502020204030204" pitchFamily="34" charset="0"/>
                        </a:rPr>
                        <a:t>SoCalGas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a:txBody>
                    <a:bodyPr/>
                    <a:lstStyle/>
                    <a:p>
                      <a:pPr algn="l" fontAlgn="b"/>
                      <a:r>
                        <a:rPr lang="en-US" sz="2000" b="0" i="0" u="none" strike="noStrike" baseline="0" dirty="0">
                          <a:solidFill>
                            <a:srgbClr val="000000"/>
                          </a:solidFill>
                          <a:effectLst/>
                          <a:latin typeface="Calibri" panose="020F0502020204030204" pitchFamily="34" charset="0"/>
                        </a:rPr>
                        <a:t>SW</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i="0" u="none" strike="noStrike" baseline="0" dirty="0">
                          <a:solidFill>
                            <a:srgbClr val="000000"/>
                          </a:solidFill>
                          <a:effectLst/>
                          <a:latin typeface="Calibri" panose="020F0502020204030204" pitchFamily="34" charset="0"/>
                        </a:rPr>
                        <a:t>Commercial</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i="0" u="none" strike="noStrike" baseline="0" dirty="0">
                          <a:solidFill>
                            <a:srgbClr val="000000"/>
                          </a:solidFill>
                          <a:effectLst/>
                          <a:latin typeface="Calibri" panose="020F0502020204030204" pitchFamily="34" charset="0"/>
                        </a:rPr>
                        <a:t>SW - Midstream Water Heating</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760633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36070" y="451753"/>
            <a:ext cx="10515600" cy="1325563"/>
          </a:xfrm>
        </p:spPr>
        <p:txBody>
          <a:bodyPr>
            <a:normAutofit/>
          </a:bodyPr>
          <a:lstStyle/>
          <a:p>
            <a:r>
              <a:rPr lang="en-US" sz="4000" b="1" dirty="0">
                <a:latin typeface="+mn-lt"/>
              </a:rPr>
              <a:t>Public Posting of Workpapers in Progress</a:t>
            </a:r>
            <a:br>
              <a:rPr lang="en-US" sz="4000" b="1" dirty="0">
                <a:latin typeface="+mn-lt"/>
              </a:rPr>
            </a:br>
            <a:endParaRPr lang="en-US" sz="2800" dirty="0"/>
          </a:p>
        </p:txBody>
      </p:sp>
      <p:graphicFrame>
        <p:nvGraphicFramePr>
          <p:cNvPr id="7" name="Table 6"/>
          <p:cNvGraphicFramePr>
            <a:graphicFrameLocks noGrp="1"/>
          </p:cNvGraphicFramePr>
          <p:nvPr>
            <p:extLst>
              <p:ext uri="{D42A27DB-BD31-4B8C-83A1-F6EECF244321}">
                <p14:modId xmlns:p14="http://schemas.microsoft.com/office/powerpoint/2010/main" val="4035352936"/>
              </p:ext>
            </p:extLst>
          </p:nvPr>
        </p:nvGraphicFramePr>
        <p:xfrm>
          <a:off x="636070" y="1303497"/>
          <a:ext cx="10919860" cy="4578858"/>
        </p:xfrm>
        <a:graphic>
          <a:graphicData uri="http://schemas.openxmlformats.org/drawingml/2006/table">
            <a:tbl>
              <a:tblPr firstRow="1" firstCol="1" bandRow="1"/>
              <a:tblGrid>
                <a:gridCol w="2402098">
                  <a:extLst>
                    <a:ext uri="{9D8B030D-6E8A-4147-A177-3AD203B41FA5}">
                      <a16:colId xmlns:a16="http://schemas.microsoft.com/office/drawing/2014/main" val="20000"/>
                    </a:ext>
                  </a:extLst>
                </a:gridCol>
                <a:gridCol w="8517762">
                  <a:extLst>
                    <a:ext uri="{9D8B030D-6E8A-4147-A177-3AD203B41FA5}">
                      <a16:colId xmlns:a16="http://schemas.microsoft.com/office/drawing/2014/main" val="20005"/>
                    </a:ext>
                  </a:extLst>
                </a:gridCol>
              </a:tblGrid>
              <a:tr h="63055">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Question</a:t>
                      </a:r>
                    </a:p>
                  </a:txBody>
                  <a:tcPr marL="65773" marR="65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en-US" sz="2000" b="1" dirty="0">
                          <a:effectLst/>
                          <a:latin typeface="Calibri" panose="020F0502020204030204" pitchFamily="34" charset="0"/>
                          <a:ea typeface="Calibri" panose="020F0502020204030204" pitchFamily="34" charset="0"/>
                          <a:cs typeface="Times New Roman" panose="02020603050405020304" pitchFamily="18" charset="0"/>
                        </a:rPr>
                        <a:t>Response</a:t>
                      </a:r>
                    </a:p>
                  </a:txBody>
                  <a:tcPr marL="65773" marR="65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1000840">
                <a:tc>
                  <a:txBody>
                    <a:bodyPr/>
                    <a:lstStyle/>
                    <a:p>
                      <a:pPr marL="0" indent="0">
                        <a:buNone/>
                      </a:pPr>
                      <a:r>
                        <a:rPr lang="en-US" sz="2000" dirty="0"/>
                        <a:t>Is there a public process for listing which WPs/measures are under development? </a:t>
                      </a:r>
                    </a:p>
                    <a:p>
                      <a:pPr marL="0" indent="0">
                        <a:buNone/>
                      </a:pPr>
                      <a:endParaRPr lang="en-US" sz="2000" dirty="0"/>
                    </a:p>
                    <a:p>
                      <a:pPr marL="0" indent="0">
                        <a:buNone/>
                      </a:pPr>
                      <a:r>
                        <a:rPr lang="en-US" sz="2000" dirty="0"/>
                        <a:t>Will there be a central, public submission process so I know what measures are in development or in the process of updating?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buFont typeface="Arial" panose="020B0604020202020204" pitchFamily="34" charset="0"/>
                        <a:buNone/>
                      </a:pPr>
                      <a:r>
                        <a:rPr lang="en-US" sz="2000" dirty="0"/>
                        <a:t>To maintain the confidentiality of 3</a:t>
                      </a:r>
                      <a:r>
                        <a:rPr lang="en-US" sz="2000" baseline="30000" dirty="0"/>
                        <a:t>rd</a:t>
                      </a:r>
                      <a:r>
                        <a:rPr lang="en-US" sz="2000" dirty="0"/>
                        <a:t> Parties during the RFP process, the workpapers/measures under development at the request of 3</a:t>
                      </a:r>
                      <a:r>
                        <a:rPr lang="en-US" sz="2000" baseline="30000" dirty="0"/>
                        <a:t>rd</a:t>
                      </a:r>
                      <a:r>
                        <a:rPr lang="en-US" sz="2000" dirty="0"/>
                        <a:t> Parties will not be publicly listed, until the workpapers/measures are approved and posted to CPUC’s website, </a:t>
                      </a:r>
                      <a:r>
                        <a:rPr lang="en-US" sz="2000" u="sng" dirty="0">
                          <a:hlinkClick r:id="rId3"/>
                        </a:rPr>
                        <a:t>http://deeresources.net/workpapers</a:t>
                      </a:r>
                      <a:r>
                        <a:rPr lang="en-US" sz="2000" u="sng" dirty="0"/>
                        <a:t>.</a:t>
                      </a:r>
                    </a:p>
                    <a:p>
                      <a:pPr marL="0" indent="0">
                        <a:buFont typeface="Arial" panose="020B0604020202020204" pitchFamily="34" charset="0"/>
                        <a:buNone/>
                      </a:pPr>
                      <a:endParaRPr lang="en-US" sz="2000" u="sng" dirty="0"/>
                    </a:p>
                    <a:p>
                      <a:pPr marL="0" indent="0">
                        <a:buFont typeface="Arial" panose="020B0604020202020204" pitchFamily="34" charset="0"/>
                        <a:buNone/>
                      </a:pPr>
                      <a:endParaRPr lang="en-US" sz="2000" u="sng"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a:t>The IOUs will continue to be responsible for maintaining existing WPs.  These WPs are public and as such, the IOUs will provide 3</a:t>
                      </a:r>
                      <a:r>
                        <a:rPr lang="en-US" sz="2000" baseline="30000" dirty="0"/>
                        <a:t>rd</a:t>
                      </a:r>
                      <a:r>
                        <a:rPr lang="en-US" sz="2000" dirty="0"/>
                        <a:t> parties access to a running list that are under revision. IOUs</a:t>
                      </a:r>
                      <a:r>
                        <a:rPr lang="en-US" sz="2000" baseline="0" dirty="0"/>
                        <a:t> will post a monthly update to updates to existing WPs or IOU new workpapers on </a:t>
                      </a:r>
                      <a:r>
                        <a:rPr lang="en-US" sz="2000" baseline="0" dirty="0">
                          <a:effectLst/>
                          <a:latin typeface="Calibri" panose="020F0502020204030204" pitchFamily="34" charset="0"/>
                          <a:ea typeface="Calibri" panose="020F0502020204030204" pitchFamily="34" charset="0"/>
                          <a:cs typeface="Times New Roman" panose="02020603050405020304" pitchFamily="18" charset="0"/>
                        </a:rPr>
                        <a:t>the CalTF website (</a:t>
                      </a:r>
                      <a:r>
                        <a:rPr lang="en-US" sz="2000" baseline="0" dirty="0">
                          <a:effectLst/>
                          <a:latin typeface="Calibri" panose="020F0502020204030204" pitchFamily="34" charset="0"/>
                          <a:ea typeface="Calibri" panose="020F0502020204030204" pitchFamily="34" charset="0"/>
                          <a:cs typeface="Times New Roman" panose="02020603050405020304" pitchFamily="18" charset="0"/>
                          <a:hlinkClick r:id="rId4"/>
                        </a:rPr>
                        <a:t>http://www.caltf.org/statewide-measure-list/</a:t>
                      </a:r>
                      <a:r>
                        <a:rPr lang="en-US" sz="2000" baseline="0"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p>
                    <a:p>
                      <a:pPr marL="0" indent="0">
                        <a:buFont typeface="Arial" panose="020B0604020202020204" pitchFamily="34" charset="0"/>
                        <a:buNone/>
                      </a:pPr>
                      <a:endParaRPr lang="en-US" sz="20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pSp>
        <p:nvGrpSpPr>
          <p:cNvPr id="4" name="Group 3">
            <a:extLst>
              <a:ext uri="{FF2B5EF4-FFF2-40B4-BE49-F238E27FC236}">
                <a16:creationId xmlns:a16="http://schemas.microsoft.com/office/drawing/2014/main" id="{0A3EC338-4A85-49C7-8F5D-6886D20CF952}"/>
              </a:ext>
            </a:extLst>
          </p:cNvPr>
          <p:cNvGrpSpPr/>
          <p:nvPr/>
        </p:nvGrpSpPr>
        <p:grpSpPr>
          <a:xfrm>
            <a:off x="3456372" y="6150210"/>
            <a:ext cx="5279256" cy="693780"/>
            <a:chOff x="2101773" y="4336769"/>
            <a:chExt cx="4007479" cy="683552"/>
          </a:xfrm>
        </p:grpSpPr>
        <p:pic>
          <p:nvPicPr>
            <p:cNvPr id="5" name="Picture 4">
              <a:extLst>
                <a:ext uri="{FF2B5EF4-FFF2-40B4-BE49-F238E27FC236}">
                  <a16:creationId xmlns:a16="http://schemas.microsoft.com/office/drawing/2014/main" id="{344BD8EE-9B0B-47F0-8FED-22454CBEEC29}"/>
                </a:ext>
              </a:extLst>
            </p:cNvPr>
            <p:cNvPicPr>
              <a:picLocks noChangeAspect="1"/>
            </p:cNvPicPr>
            <p:nvPr userDrawn="1"/>
          </p:nvPicPr>
          <p:blipFill rotWithShape="1">
            <a:blip r:embed="rId5"/>
            <a:srcRect l="30904" r="27511"/>
            <a:stretch/>
          </p:blipFill>
          <p:spPr>
            <a:xfrm>
              <a:off x="3266661" y="4336769"/>
              <a:ext cx="2842591" cy="683552"/>
            </a:xfrm>
            <a:prstGeom prst="rect">
              <a:avLst/>
            </a:prstGeom>
          </p:spPr>
        </p:pic>
        <p:pic>
          <p:nvPicPr>
            <p:cNvPr id="8" name="Picture 7">
              <a:extLst>
                <a:ext uri="{FF2B5EF4-FFF2-40B4-BE49-F238E27FC236}">
                  <a16:creationId xmlns:a16="http://schemas.microsoft.com/office/drawing/2014/main" id="{3392F445-5CFC-43FD-8467-969FA2D26855}"/>
                </a:ext>
              </a:extLst>
            </p:cNvPr>
            <p:cNvPicPr>
              <a:picLocks noChangeAspect="1"/>
            </p:cNvPicPr>
            <p:nvPr userDrawn="1"/>
          </p:nvPicPr>
          <p:blipFill rotWithShape="1">
            <a:blip r:embed="rId5"/>
            <a:srcRect r="82958"/>
            <a:stretch/>
          </p:blipFill>
          <p:spPr>
            <a:xfrm>
              <a:off x="2101773" y="4336769"/>
              <a:ext cx="1164888" cy="683552"/>
            </a:xfrm>
            <a:prstGeom prst="rect">
              <a:avLst/>
            </a:prstGeom>
          </p:spPr>
        </p:pic>
      </p:grpSp>
    </p:spTree>
    <p:extLst>
      <p:ext uri="{BB962C8B-B14F-4D97-AF65-F5344CB8AC3E}">
        <p14:creationId xmlns:p14="http://schemas.microsoft.com/office/powerpoint/2010/main" val="9200281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2331" y="413250"/>
            <a:ext cx="10515600" cy="1325563"/>
          </a:xfrm>
        </p:spPr>
        <p:txBody>
          <a:bodyPr>
            <a:normAutofit/>
          </a:bodyPr>
          <a:lstStyle/>
          <a:p>
            <a:r>
              <a:rPr lang="en-US" sz="4000" b="1" dirty="0">
                <a:latin typeface="+mn-lt"/>
              </a:rPr>
              <a:t>Workpapers for a Proprietary Technology</a:t>
            </a:r>
            <a:br>
              <a:rPr lang="en-US" sz="4000" b="1" dirty="0">
                <a:latin typeface="+mn-lt"/>
              </a:rPr>
            </a:br>
            <a:endParaRPr lang="en-US" sz="2800" dirty="0"/>
          </a:p>
        </p:txBody>
      </p:sp>
      <p:graphicFrame>
        <p:nvGraphicFramePr>
          <p:cNvPr id="7" name="Table 6"/>
          <p:cNvGraphicFramePr>
            <a:graphicFrameLocks noGrp="1"/>
          </p:cNvGraphicFramePr>
          <p:nvPr>
            <p:extLst>
              <p:ext uri="{D42A27DB-BD31-4B8C-83A1-F6EECF244321}">
                <p14:modId xmlns:p14="http://schemas.microsoft.com/office/powerpoint/2010/main" val="574868904"/>
              </p:ext>
            </p:extLst>
          </p:nvPr>
        </p:nvGraphicFramePr>
        <p:xfrm>
          <a:off x="652331" y="1261622"/>
          <a:ext cx="11055927" cy="3359658"/>
        </p:xfrm>
        <a:graphic>
          <a:graphicData uri="http://schemas.openxmlformats.org/drawingml/2006/table">
            <a:tbl>
              <a:tblPr firstRow="1" firstCol="1" bandRow="1"/>
              <a:tblGrid>
                <a:gridCol w="2031875">
                  <a:extLst>
                    <a:ext uri="{9D8B030D-6E8A-4147-A177-3AD203B41FA5}">
                      <a16:colId xmlns:a16="http://schemas.microsoft.com/office/drawing/2014/main" val="20000"/>
                    </a:ext>
                  </a:extLst>
                </a:gridCol>
                <a:gridCol w="9024052">
                  <a:extLst>
                    <a:ext uri="{9D8B030D-6E8A-4147-A177-3AD203B41FA5}">
                      <a16:colId xmlns:a16="http://schemas.microsoft.com/office/drawing/2014/main" val="20005"/>
                    </a:ext>
                  </a:extLst>
                </a:gridCol>
              </a:tblGrid>
              <a:tr h="63055">
                <a:tc>
                  <a:txBody>
                    <a:bodyPr/>
                    <a:lstStyle/>
                    <a:p>
                      <a:pPr marL="0" marR="0">
                        <a:lnSpc>
                          <a:spcPct val="107000"/>
                        </a:lnSpc>
                        <a:spcBef>
                          <a:spcPts val="0"/>
                        </a:spcBef>
                        <a:spcAft>
                          <a:spcPts val="0"/>
                        </a:spcAft>
                      </a:pPr>
                      <a:r>
                        <a:rPr lang="en-US" sz="20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2000" b="1" baseline="0" dirty="0">
                          <a:effectLst/>
                          <a:latin typeface="Calibri" panose="020F0502020204030204" pitchFamily="34" charset="0"/>
                          <a:ea typeface="Calibri" panose="020F0502020204030204" pitchFamily="34" charset="0"/>
                          <a:cs typeface="Times New Roman" panose="02020603050405020304" pitchFamily="18" charset="0"/>
                        </a:rPr>
                        <a:t>Question</a:t>
                      </a:r>
                    </a:p>
                  </a:txBody>
                  <a:tcPr marL="65773" marR="65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en-US" sz="2000" b="1" baseline="0" dirty="0">
                          <a:effectLst/>
                          <a:latin typeface="Calibri" panose="020F0502020204030204" pitchFamily="34" charset="0"/>
                          <a:ea typeface="Calibri" panose="020F0502020204030204" pitchFamily="34" charset="0"/>
                          <a:cs typeface="Times New Roman" panose="02020603050405020304" pitchFamily="18" charset="0"/>
                        </a:rPr>
                        <a:t>Response</a:t>
                      </a:r>
                    </a:p>
                  </a:txBody>
                  <a:tcPr marL="65773" marR="65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1000840">
                <a:tc>
                  <a:txBody>
                    <a:bodyPr/>
                    <a:lstStyle/>
                    <a:p>
                      <a:pPr marL="0" indent="0">
                        <a:buNone/>
                      </a:pPr>
                      <a:r>
                        <a:rPr lang="en-US" sz="2000" baseline="0" dirty="0"/>
                        <a:t>Can I develop a workpaper for a proprietary technology?  If you are working on a product, is it product centric or product category centric? </a:t>
                      </a:r>
                    </a:p>
                    <a:p>
                      <a:pPr marL="0" indent="0">
                        <a:buNone/>
                      </a:pPr>
                      <a:endParaRPr lang="en-US" sz="2000" baseline="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buFont typeface="Arial" panose="020B0604020202020204" pitchFamily="34" charset="0"/>
                        <a:buNone/>
                      </a:pPr>
                      <a:r>
                        <a:rPr lang="en-US" sz="2000" baseline="0" dirty="0"/>
                        <a:t>Yes. Third Parties may submit a workpaper for a proprietary technology.  The workpaper should </a:t>
                      </a:r>
                      <a:r>
                        <a:rPr lang="en-US" sz="2000" b="1" baseline="0" dirty="0"/>
                        <a:t>focus on the technology, rather than the </a:t>
                      </a:r>
                      <a:r>
                        <a:rPr lang="en-US" sz="2000" b="1" baseline="0" dirty="0">
                          <a:solidFill>
                            <a:schemeClr val="tx1"/>
                          </a:solidFill>
                        </a:rPr>
                        <a:t>product/brand</a:t>
                      </a:r>
                      <a:r>
                        <a:rPr lang="en-US" sz="2000" baseline="0" dirty="0">
                          <a:solidFill>
                            <a:schemeClr val="tx1"/>
                          </a:solidFill>
                        </a:rPr>
                        <a:t>. Once a workpaper is approved by the CPUC, the workpaper and supporting data are publicly available.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pSp>
        <p:nvGrpSpPr>
          <p:cNvPr id="4" name="Group 3">
            <a:extLst>
              <a:ext uri="{FF2B5EF4-FFF2-40B4-BE49-F238E27FC236}">
                <a16:creationId xmlns:a16="http://schemas.microsoft.com/office/drawing/2014/main" id="{0A3EC338-4A85-49C7-8F5D-6886D20CF952}"/>
              </a:ext>
            </a:extLst>
          </p:cNvPr>
          <p:cNvGrpSpPr/>
          <p:nvPr/>
        </p:nvGrpSpPr>
        <p:grpSpPr>
          <a:xfrm>
            <a:off x="3456372" y="6150210"/>
            <a:ext cx="5279256" cy="693780"/>
            <a:chOff x="2101773" y="4336769"/>
            <a:chExt cx="4007479" cy="683552"/>
          </a:xfrm>
        </p:grpSpPr>
        <p:pic>
          <p:nvPicPr>
            <p:cNvPr id="5" name="Picture 4">
              <a:extLst>
                <a:ext uri="{FF2B5EF4-FFF2-40B4-BE49-F238E27FC236}">
                  <a16:creationId xmlns:a16="http://schemas.microsoft.com/office/drawing/2014/main" id="{344BD8EE-9B0B-47F0-8FED-22454CBEEC29}"/>
                </a:ext>
              </a:extLst>
            </p:cNvPr>
            <p:cNvPicPr>
              <a:picLocks noChangeAspect="1"/>
            </p:cNvPicPr>
            <p:nvPr userDrawn="1"/>
          </p:nvPicPr>
          <p:blipFill rotWithShape="1">
            <a:blip r:embed="rId3"/>
            <a:srcRect l="30904" r="27511"/>
            <a:stretch/>
          </p:blipFill>
          <p:spPr>
            <a:xfrm>
              <a:off x="3266661" y="4336769"/>
              <a:ext cx="2842591" cy="683552"/>
            </a:xfrm>
            <a:prstGeom prst="rect">
              <a:avLst/>
            </a:prstGeom>
          </p:spPr>
        </p:pic>
        <p:pic>
          <p:nvPicPr>
            <p:cNvPr id="8" name="Picture 7">
              <a:extLst>
                <a:ext uri="{FF2B5EF4-FFF2-40B4-BE49-F238E27FC236}">
                  <a16:creationId xmlns:a16="http://schemas.microsoft.com/office/drawing/2014/main" id="{3392F445-5CFC-43FD-8467-969FA2D26855}"/>
                </a:ext>
              </a:extLst>
            </p:cNvPr>
            <p:cNvPicPr>
              <a:picLocks noChangeAspect="1"/>
            </p:cNvPicPr>
            <p:nvPr userDrawn="1"/>
          </p:nvPicPr>
          <p:blipFill rotWithShape="1">
            <a:blip r:embed="rId3"/>
            <a:srcRect r="82958"/>
            <a:stretch/>
          </p:blipFill>
          <p:spPr>
            <a:xfrm>
              <a:off x="2101773" y="4336769"/>
              <a:ext cx="1164888" cy="683552"/>
            </a:xfrm>
            <a:prstGeom prst="rect">
              <a:avLst/>
            </a:prstGeom>
          </p:spPr>
        </p:pic>
      </p:grpSp>
    </p:spTree>
    <p:extLst>
      <p:ext uri="{BB962C8B-B14F-4D97-AF65-F5344CB8AC3E}">
        <p14:creationId xmlns:p14="http://schemas.microsoft.com/office/powerpoint/2010/main" val="63496207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57824" y="158648"/>
            <a:ext cx="10515600" cy="1325563"/>
          </a:xfrm>
        </p:spPr>
        <p:txBody>
          <a:bodyPr>
            <a:normAutofit/>
          </a:bodyPr>
          <a:lstStyle/>
          <a:p>
            <a:r>
              <a:rPr lang="en-US" sz="4000" b="1" dirty="0">
                <a:latin typeface="+mn-lt"/>
              </a:rPr>
              <a:t>Confidentiality of Proprietary Data</a:t>
            </a:r>
            <a:br>
              <a:rPr lang="en-US" sz="4000" b="1" dirty="0">
                <a:latin typeface="+mn-lt"/>
              </a:rPr>
            </a:br>
            <a:endParaRPr lang="en-US" sz="2800" dirty="0"/>
          </a:p>
        </p:txBody>
      </p:sp>
      <p:graphicFrame>
        <p:nvGraphicFramePr>
          <p:cNvPr id="7" name="Table 6"/>
          <p:cNvGraphicFramePr>
            <a:graphicFrameLocks noGrp="1"/>
          </p:cNvGraphicFramePr>
          <p:nvPr>
            <p:extLst>
              <p:ext uri="{D42A27DB-BD31-4B8C-83A1-F6EECF244321}">
                <p14:modId xmlns:p14="http://schemas.microsoft.com/office/powerpoint/2010/main" val="3956962013"/>
              </p:ext>
            </p:extLst>
          </p:nvPr>
        </p:nvGraphicFramePr>
        <p:xfrm>
          <a:off x="206477" y="907245"/>
          <a:ext cx="11818375" cy="5240130"/>
        </p:xfrm>
        <a:graphic>
          <a:graphicData uri="http://schemas.openxmlformats.org/drawingml/2006/table">
            <a:tbl>
              <a:tblPr firstRow="1" firstCol="1" bandRow="1"/>
              <a:tblGrid>
                <a:gridCol w="1386349">
                  <a:extLst>
                    <a:ext uri="{9D8B030D-6E8A-4147-A177-3AD203B41FA5}">
                      <a16:colId xmlns:a16="http://schemas.microsoft.com/office/drawing/2014/main" val="20000"/>
                    </a:ext>
                  </a:extLst>
                </a:gridCol>
                <a:gridCol w="10432026">
                  <a:extLst>
                    <a:ext uri="{9D8B030D-6E8A-4147-A177-3AD203B41FA5}">
                      <a16:colId xmlns:a16="http://schemas.microsoft.com/office/drawing/2014/main" val="20005"/>
                    </a:ext>
                  </a:extLst>
                </a:gridCol>
              </a:tblGrid>
              <a:tr h="281357">
                <a:tc>
                  <a:txBody>
                    <a:bodyPr/>
                    <a:lstStyle/>
                    <a:p>
                      <a:pPr marL="0" marR="0">
                        <a:lnSpc>
                          <a:spcPct val="107000"/>
                        </a:lnSpc>
                        <a:spcBef>
                          <a:spcPts val="0"/>
                        </a:spcBef>
                        <a:spcAft>
                          <a:spcPts val="0"/>
                        </a:spcAft>
                      </a:pPr>
                      <a:r>
                        <a:rPr lang="en-US" sz="185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850" b="1" baseline="0" dirty="0">
                          <a:effectLst/>
                          <a:latin typeface="Calibri" panose="020F0502020204030204" pitchFamily="34" charset="0"/>
                          <a:ea typeface="Calibri" panose="020F0502020204030204" pitchFamily="34" charset="0"/>
                          <a:cs typeface="Times New Roman" panose="02020603050405020304" pitchFamily="18" charset="0"/>
                        </a:rPr>
                        <a:t>Question</a:t>
                      </a:r>
                    </a:p>
                  </a:txBody>
                  <a:tcPr marL="65773" marR="65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en-US" sz="1850" b="1" baseline="0" dirty="0">
                          <a:effectLst/>
                          <a:latin typeface="Calibri" panose="020F0502020204030204" pitchFamily="34" charset="0"/>
                          <a:ea typeface="Calibri" panose="020F0502020204030204" pitchFamily="34" charset="0"/>
                          <a:cs typeface="Times New Roman" panose="02020603050405020304" pitchFamily="18" charset="0"/>
                        </a:rPr>
                        <a:t>Response</a:t>
                      </a:r>
                    </a:p>
                  </a:txBody>
                  <a:tcPr marL="65773" marR="65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4951776">
                <a:tc>
                  <a:txBody>
                    <a:bodyPr/>
                    <a:lstStyle/>
                    <a:p>
                      <a:pPr marL="0" indent="0">
                        <a:buNone/>
                      </a:pPr>
                      <a:r>
                        <a:rPr lang="en-US" sz="1850" baseline="0" dirty="0"/>
                        <a:t>How do I assure that my proprietary data (or program approach or modeling tool) will be kept confidential?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buFont typeface="Arial" panose="020B0604020202020204" pitchFamily="34" charset="0"/>
                        <a:buNone/>
                      </a:pPr>
                      <a:r>
                        <a:rPr lang="en-US" sz="1850" baseline="0" dirty="0"/>
                        <a:t>The IOUs take Intellectual Property protection very seriously and are fully committed to keeping bidder proposals confidential before, during, and after the two-stage solicitation process has concluded. In addition, the IOUs are no longer in the position of being the primary program designer, they have an obligation to dedicate a minimum of 60 percent of their portfolios to third-party proposed, designed, and delivered programs. Therefore, there would not be an opportunity for the IOUs to incorporate items from the solicitations into their own programs and meet these compliance requirements. The IOUs expect to need to justify any in-house implementation; it would be difficult for an IOU to justify implementing an offering that was substantially similar to a rejected proposal. Last, there is explicit language in the RFA/RFP and eventual contract that outlines the legal obligations around intellectual property that protects bidders from such an occurrence and provides an opportunity for recourse in the unlikely event there has been a breach. The IOUs will be hosting bidder’s conferences for each RFA to ensure that bidders are informed of these steps to protect intellectual property and have an opportunity to ask questions like this to the solicitation teams.</a:t>
                      </a:r>
                    </a:p>
                    <a:p>
                      <a:pPr marL="0" indent="0">
                        <a:buFont typeface="Arial" panose="020B0604020202020204" pitchFamily="34" charset="0"/>
                        <a:buNone/>
                      </a:pPr>
                      <a:endParaRPr lang="en-US" sz="1850" baseline="0" dirty="0"/>
                    </a:p>
                    <a:p>
                      <a:pPr marL="0" indent="0">
                        <a:buFont typeface="Arial" panose="020B0604020202020204" pitchFamily="34" charset="0"/>
                        <a:buNone/>
                      </a:pPr>
                      <a:r>
                        <a:rPr lang="en-US" sz="1850" b="1" baseline="0" dirty="0"/>
                        <a:t>With respect to a bidder’s workpapers, in particular, only Commission-approved WPs become public as they are implemented in approved programs and posted on the public website for all approved workpapers and </a:t>
                      </a:r>
                      <a:r>
                        <a:rPr lang="en-US" sz="1850" b="1" baseline="0" dirty="0">
                          <a:solidFill>
                            <a:schemeClr val="tx1"/>
                          </a:solidFill>
                        </a:rPr>
                        <a:t>reported in California Energy Data and Reporting System (CEDARS).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pSp>
        <p:nvGrpSpPr>
          <p:cNvPr id="4" name="Group 3">
            <a:extLst>
              <a:ext uri="{FF2B5EF4-FFF2-40B4-BE49-F238E27FC236}">
                <a16:creationId xmlns:a16="http://schemas.microsoft.com/office/drawing/2014/main" id="{0A3EC338-4A85-49C7-8F5D-6886D20CF952}"/>
              </a:ext>
            </a:extLst>
          </p:cNvPr>
          <p:cNvGrpSpPr/>
          <p:nvPr/>
        </p:nvGrpSpPr>
        <p:grpSpPr>
          <a:xfrm>
            <a:off x="3456372" y="6150210"/>
            <a:ext cx="5279256" cy="693780"/>
            <a:chOff x="2101773" y="4336769"/>
            <a:chExt cx="4007479" cy="683552"/>
          </a:xfrm>
        </p:grpSpPr>
        <p:pic>
          <p:nvPicPr>
            <p:cNvPr id="5" name="Picture 4">
              <a:extLst>
                <a:ext uri="{FF2B5EF4-FFF2-40B4-BE49-F238E27FC236}">
                  <a16:creationId xmlns:a16="http://schemas.microsoft.com/office/drawing/2014/main" id="{344BD8EE-9B0B-47F0-8FED-22454CBEEC29}"/>
                </a:ext>
              </a:extLst>
            </p:cNvPr>
            <p:cNvPicPr>
              <a:picLocks noChangeAspect="1"/>
            </p:cNvPicPr>
            <p:nvPr userDrawn="1"/>
          </p:nvPicPr>
          <p:blipFill rotWithShape="1">
            <a:blip r:embed="rId3"/>
            <a:srcRect l="30904" r="27511"/>
            <a:stretch/>
          </p:blipFill>
          <p:spPr>
            <a:xfrm>
              <a:off x="3266661" y="4336769"/>
              <a:ext cx="2842591" cy="683552"/>
            </a:xfrm>
            <a:prstGeom prst="rect">
              <a:avLst/>
            </a:prstGeom>
          </p:spPr>
        </p:pic>
        <p:pic>
          <p:nvPicPr>
            <p:cNvPr id="8" name="Picture 7">
              <a:extLst>
                <a:ext uri="{FF2B5EF4-FFF2-40B4-BE49-F238E27FC236}">
                  <a16:creationId xmlns:a16="http://schemas.microsoft.com/office/drawing/2014/main" id="{3392F445-5CFC-43FD-8467-969FA2D26855}"/>
                </a:ext>
              </a:extLst>
            </p:cNvPr>
            <p:cNvPicPr>
              <a:picLocks noChangeAspect="1"/>
            </p:cNvPicPr>
            <p:nvPr userDrawn="1"/>
          </p:nvPicPr>
          <p:blipFill rotWithShape="1">
            <a:blip r:embed="rId3"/>
            <a:srcRect r="82958"/>
            <a:stretch/>
          </p:blipFill>
          <p:spPr>
            <a:xfrm>
              <a:off x="2101773" y="4336769"/>
              <a:ext cx="1164888" cy="683552"/>
            </a:xfrm>
            <a:prstGeom prst="rect">
              <a:avLst/>
            </a:prstGeom>
          </p:spPr>
        </p:pic>
      </p:grpSp>
    </p:spTree>
    <p:extLst>
      <p:ext uri="{BB962C8B-B14F-4D97-AF65-F5344CB8AC3E}">
        <p14:creationId xmlns:p14="http://schemas.microsoft.com/office/powerpoint/2010/main" val="492189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2AABA-68BF-4291-82BE-96BF83EBB752}"/>
              </a:ext>
            </a:extLst>
          </p:cNvPr>
          <p:cNvSpPr>
            <a:spLocks noGrp="1"/>
          </p:cNvSpPr>
          <p:nvPr>
            <p:ph type="title"/>
          </p:nvPr>
        </p:nvSpPr>
        <p:spPr/>
        <p:txBody>
          <a:bodyPr/>
          <a:lstStyle/>
          <a:p>
            <a:r>
              <a:rPr lang="en-US" dirty="0"/>
              <a:t>Purpose of reviewing forecasted savings,  including workpapers</a:t>
            </a:r>
          </a:p>
        </p:txBody>
      </p:sp>
      <p:sp>
        <p:nvSpPr>
          <p:cNvPr id="3" name="Content Placeholder 2">
            <a:extLst>
              <a:ext uri="{FF2B5EF4-FFF2-40B4-BE49-F238E27FC236}">
                <a16:creationId xmlns:a16="http://schemas.microsoft.com/office/drawing/2014/main" id="{2AFCDEE3-8B22-4BFA-A8BD-AD47B381B88B}"/>
              </a:ext>
            </a:extLst>
          </p:cNvPr>
          <p:cNvSpPr>
            <a:spLocks noGrp="1"/>
          </p:cNvSpPr>
          <p:nvPr>
            <p:ph idx="1"/>
          </p:nvPr>
        </p:nvSpPr>
        <p:spPr/>
        <p:txBody>
          <a:bodyPr/>
          <a:lstStyle/>
          <a:p>
            <a:r>
              <a:rPr lang="en-US" dirty="0"/>
              <a:t>The program administrators strive to meet energy savings goals that are cost effective on an overall portfolio basis.</a:t>
            </a:r>
          </a:p>
          <a:p>
            <a:endParaRPr lang="en-US" dirty="0"/>
          </a:p>
          <a:p>
            <a:r>
              <a:rPr lang="en-US" dirty="0"/>
              <a:t>The program administrators – primarily the utilities get credit for energy savings due to their efforts beyond what would have happened if they did nothing.</a:t>
            </a:r>
          </a:p>
          <a:p>
            <a:endParaRPr lang="en-US" dirty="0"/>
          </a:p>
          <a:p>
            <a:r>
              <a:rPr lang="en-US" dirty="0"/>
              <a:t>The question is how much did they contribute to obtaining these savings and how much would have happened anyways.</a:t>
            </a:r>
          </a:p>
          <a:p>
            <a:endParaRPr lang="en-US" dirty="0"/>
          </a:p>
        </p:txBody>
      </p:sp>
    </p:spTree>
    <p:extLst>
      <p:ext uri="{BB962C8B-B14F-4D97-AF65-F5344CB8AC3E}">
        <p14:creationId xmlns:p14="http://schemas.microsoft.com/office/powerpoint/2010/main" val="2814174554"/>
      </p:ext>
    </p:extLst>
  </p:cSld>
  <p:clrMapOvr>
    <a:masterClrMapping/>
  </p:clrMapOvr>
  <p:transition spd="slow">
    <p:cove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09888-E9BC-4347-BCAC-1CFE32463A34}"/>
              </a:ext>
            </a:extLst>
          </p:cNvPr>
          <p:cNvSpPr>
            <a:spLocks noGrp="1"/>
          </p:cNvSpPr>
          <p:nvPr>
            <p:ph type="title"/>
          </p:nvPr>
        </p:nvSpPr>
        <p:spPr>
          <a:xfrm>
            <a:off x="1146628" y="2214021"/>
            <a:ext cx="9414190" cy="1325563"/>
          </a:xfrm>
        </p:spPr>
        <p:txBody>
          <a:bodyPr>
            <a:normAutofit fontScale="90000"/>
          </a:bodyPr>
          <a:lstStyle/>
          <a:p>
            <a:pPr algn="ctr"/>
            <a:r>
              <a:rPr lang="en-US" sz="6700" b="1" dirty="0"/>
              <a:t>Q&amp;A</a:t>
            </a:r>
            <a:br>
              <a:rPr lang="en-US" dirty="0"/>
            </a:br>
            <a:br>
              <a:rPr lang="en-US" dirty="0"/>
            </a:br>
            <a:r>
              <a:rPr lang="en-US" sz="4000" dirty="0"/>
              <a:t>Additional information can be found in Workpaper FAQs located here: </a:t>
            </a:r>
            <a:br>
              <a:rPr lang="en-US" sz="4000" dirty="0"/>
            </a:br>
            <a:r>
              <a:rPr lang="en-US" sz="4000" dirty="0"/>
              <a:t>https://www.pepma-ca.com/Public/Default.aspx</a:t>
            </a:r>
          </a:p>
        </p:txBody>
      </p:sp>
      <p:grpSp>
        <p:nvGrpSpPr>
          <p:cNvPr id="4" name="Group 3">
            <a:extLst>
              <a:ext uri="{FF2B5EF4-FFF2-40B4-BE49-F238E27FC236}">
                <a16:creationId xmlns:a16="http://schemas.microsoft.com/office/drawing/2014/main" id="{20177B05-8052-4B21-A643-B9E37A80F8E1}"/>
              </a:ext>
            </a:extLst>
          </p:cNvPr>
          <p:cNvGrpSpPr/>
          <p:nvPr/>
        </p:nvGrpSpPr>
        <p:grpSpPr>
          <a:xfrm>
            <a:off x="3456372" y="6150210"/>
            <a:ext cx="5279256" cy="693780"/>
            <a:chOff x="2101773" y="4336769"/>
            <a:chExt cx="4007479" cy="683552"/>
          </a:xfrm>
        </p:grpSpPr>
        <p:pic>
          <p:nvPicPr>
            <p:cNvPr id="5" name="Picture 4">
              <a:extLst>
                <a:ext uri="{FF2B5EF4-FFF2-40B4-BE49-F238E27FC236}">
                  <a16:creationId xmlns:a16="http://schemas.microsoft.com/office/drawing/2014/main" id="{9DCF48DA-1519-4257-8403-762B96D79063}"/>
                </a:ext>
              </a:extLst>
            </p:cNvPr>
            <p:cNvPicPr>
              <a:picLocks noChangeAspect="1"/>
            </p:cNvPicPr>
            <p:nvPr userDrawn="1"/>
          </p:nvPicPr>
          <p:blipFill rotWithShape="1">
            <a:blip r:embed="rId2"/>
            <a:srcRect l="30904" r="27511"/>
            <a:stretch/>
          </p:blipFill>
          <p:spPr>
            <a:xfrm>
              <a:off x="3266661" y="4336769"/>
              <a:ext cx="2842591" cy="683552"/>
            </a:xfrm>
            <a:prstGeom prst="rect">
              <a:avLst/>
            </a:prstGeom>
          </p:spPr>
        </p:pic>
        <p:pic>
          <p:nvPicPr>
            <p:cNvPr id="6" name="Picture 5">
              <a:extLst>
                <a:ext uri="{FF2B5EF4-FFF2-40B4-BE49-F238E27FC236}">
                  <a16:creationId xmlns:a16="http://schemas.microsoft.com/office/drawing/2014/main" id="{60E7FDB0-3160-47EC-BB48-5C0C9347F5DC}"/>
                </a:ext>
              </a:extLst>
            </p:cNvPr>
            <p:cNvPicPr>
              <a:picLocks noChangeAspect="1"/>
            </p:cNvPicPr>
            <p:nvPr userDrawn="1"/>
          </p:nvPicPr>
          <p:blipFill rotWithShape="1">
            <a:blip r:embed="rId2"/>
            <a:srcRect r="82958"/>
            <a:stretch/>
          </p:blipFill>
          <p:spPr>
            <a:xfrm>
              <a:off x="2101773" y="4336769"/>
              <a:ext cx="1164888" cy="683552"/>
            </a:xfrm>
            <a:prstGeom prst="rect">
              <a:avLst/>
            </a:prstGeom>
          </p:spPr>
        </p:pic>
      </p:grpSp>
    </p:spTree>
    <p:extLst>
      <p:ext uri="{BB962C8B-B14F-4D97-AF65-F5344CB8AC3E}">
        <p14:creationId xmlns:p14="http://schemas.microsoft.com/office/powerpoint/2010/main" val="224136952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DCCF8-1121-4517-9852-F640B41B7DBE}"/>
              </a:ext>
            </a:extLst>
          </p:cNvPr>
          <p:cNvSpPr>
            <a:spLocks noGrp="1"/>
          </p:cNvSpPr>
          <p:nvPr>
            <p:ph type="ctrTitle"/>
          </p:nvPr>
        </p:nvSpPr>
        <p:spPr>
          <a:xfrm>
            <a:off x="2667000" y="1255016"/>
            <a:ext cx="6858000" cy="2173985"/>
          </a:xfrm>
        </p:spPr>
        <p:txBody>
          <a:bodyPr>
            <a:normAutofit/>
          </a:bodyPr>
          <a:lstStyle/>
          <a:p>
            <a:r>
              <a:rPr lang="en-US" sz="5400" dirty="0"/>
              <a:t>Commission WP Approval Process</a:t>
            </a:r>
          </a:p>
        </p:txBody>
      </p:sp>
      <p:sp>
        <p:nvSpPr>
          <p:cNvPr id="4" name="Subtitle 2">
            <a:extLst>
              <a:ext uri="{FF2B5EF4-FFF2-40B4-BE49-F238E27FC236}">
                <a16:creationId xmlns:a16="http://schemas.microsoft.com/office/drawing/2014/main" id="{20B959A0-EC37-4A20-8BB5-D8C9904DE024}"/>
              </a:ext>
            </a:extLst>
          </p:cNvPr>
          <p:cNvSpPr>
            <a:spLocks noGrp="1"/>
          </p:cNvSpPr>
          <p:nvPr>
            <p:ph type="subTitle" idx="1"/>
          </p:nvPr>
        </p:nvSpPr>
        <p:spPr>
          <a:xfrm>
            <a:off x="2667000" y="4169140"/>
            <a:ext cx="6858000" cy="1241822"/>
          </a:xfrm>
        </p:spPr>
        <p:txBody>
          <a:bodyPr>
            <a:normAutofit fontScale="85000" lnSpcReduction="10000"/>
          </a:bodyPr>
          <a:lstStyle/>
          <a:p>
            <a:r>
              <a:rPr lang="en-US" sz="3600" dirty="0"/>
              <a:t>Presented by CPUC</a:t>
            </a:r>
          </a:p>
          <a:p>
            <a:r>
              <a:rPr lang="en-US" sz="3600" dirty="0"/>
              <a:t>California Public Utilities Commission</a:t>
            </a:r>
          </a:p>
        </p:txBody>
      </p:sp>
    </p:spTree>
    <p:extLst>
      <p:ext uri="{BB962C8B-B14F-4D97-AF65-F5344CB8AC3E}">
        <p14:creationId xmlns:p14="http://schemas.microsoft.com/office/powerpoint/2010/main" val="1820226469"/>
      </p:ext>
    </p:extLst>
  </p:cSld>
  <p:clrMapOvr>
    <a:masterClrMapping/>
  </p:clrMapOvr>
  <p:transition spd="slow">
    <p:cove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EB812-6ED8-4AD9-95AD-6B0C69E495B5}"/>
              </a:ext>
            </a:extLst>
          </p:cNvPr>
          <p:cNvSpPr>
            <a:spLocks noGrp="1"/>
          </p:cNvSpPr>
          <p:nvPr>
            <p:ph type="title"/>
          </p:nvPr>
        </p:nvSpPr>
        <p:spPr/>
        <p:txBody>
          <a:bodyPr/>
          <a:lstStyle/>
          <a:p>
            <a:r>
              <a:rPr lang="en-US" sz="3200" dirty="0"/>
              <a:t>Outline</a:t>
            </a:r>
          </a:p>
        </p:txBody>
      </p:sp>
      <p:sp>
        <p:nvSpPr>
          <p:cNvPr id="3" name="Content Placeholder 2">
            <a:extLst>
              <a:ext uri="{FF2B5EF4-FFF2-40B4-BE49-F238E27FC236}">
                <a16:creationId xmlns:a16="http://schemas.microsoft.com/office/drawing/2014/main" id="{4F8BF6FF-2808-4773-9C4A-8D342056F22F}"/>
              </a:ext>
            </a:extLst>
          </p:cNvPr>
          <p:cNvSpPr>
            <a:spLocks noGrp="1"/>
          </p:cNvSpPr>
          <p:nvPr>
            <p:ph idx="1"/>
          </p:nvPr>
        </p:nvSpPr>
        <p:spPr/>
        <p:txBody>
          <a:bodyPr/>
          <a:lstStyle/>
          <a:p>
            <a:r>
              <a:rPr lang="en-US" sz="2600" dirty="0"/>
              <a:t>WP Process</a:t>
            </a:r>
          </a:p>
          <a:p>
            <a:pPr lvl="1"/>
            <a:r>
              <a:rPr lang="en-US" sz="2600" dirty="0"/>
              <a:t>WP submission cycle</a:t>
            </a:r>
          </a:p>
          <a:p>
            <a:pPr lvl="1"/>
            <a:r>
              <a:rPr lang="en-US" sz="2600" dirty="0"/>
              <a:t>WP review and disposition cycle</a:t>
            </a:r>
          </a:p>
          <a:p>
            <a:pPr lvl="1"/>
            <a:r>
              <a:rPr lang="en-US" sz="2600" dirty="0"/>
              <a:t>Outcomes</a:t>
            </a:r>
          </a:p>
          <a:p>
            <a:r>
              <a:rPr lang="en-US" sz="2600" dirty="0"/>
              <a:t>WP Review Content</a:t>
            </a:r>
          </a:p>
          <a:p>
            <a:pPr marL="0" indent="0">
              <a:buNone/>
            </a:pPr>
            <a:endParaRPr lang="en-US" dirty="0"/>
          </a:p>
        </p:txBody>
      </p:sp>
    </p:spTree>
    <p:extLst>
      <p:ext uri="{BB962C8B-B14F-4D97-AF65-F5344CB8AC3E}">
        <p14:creationId xmlns:p14="http://schemas.microsoft.com/office/powerpoint/2010/main" val="3272640217"/>
      </p:ext>
    </p:extLst>
  </p:cSld>
  <p:clrMapOvr>
    <a:masterClrMapping/>
  </p:clrMapOvr>
  <p:transition spd="slow">
    <p:cove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983BD-25FA-440A-950F-DB23A4B3ED82}"/>
              </a:ext>
            </a:extLst>
          </p:cNvPr>
          <p:cNvSpPr>
            <a:spLocks noGrp="1"/>
          </p:cNvSpPr>
          <p:nvPr>
            <p:ph type="title"/>
          </p:nvPr>
        </p:nvSpPr>
        <p:spPr>
          <a:xfrm>
            <a:off x="2235606" y="2759149"/>
            <a:ext cx="7886700" cy="850106"/>
          </a:xfrm>
        </p:spPr>
        <p:txBody>
          <a:bodyPr/>
          <a:lstStyle/>
          <a:p>
            <a:r>
              <a:rPr lang="en-US" dirty="0"/>
              <a:t>Process: WP Submission Timing</a:t>
            </a:r>
          </a:p>
        </p:txBody>
      </p:sp>
      <p:sp>
        <p:nvSpPr>
          <p:cNvPr id="3" name="Text Placeholder 2">
            <a:extLst>
              <a:ext uri="{FF2B5EF4-FFF2-40B4-BE49-F238E27FC236}">
                <a16:creationId xmlns:a16="http://schemas.microsoft.com/office/drawing/2014/main" id="{A3282902-0CB6-44E4-92CC-E240365A4382}"/>
              </a:ext>
            </a:extLst>
          </p:cNvPr>
          <p:cNvSpPr>
            <a:spLocks noGrp="1"/>
          </p:cNvSpPr>
          <p:nvPr>
            <p:ph type="body" idx="1"/>
          </p:nvPr>
        </p:nvSpPr>
        <p:spPr>
          <a:xfrm>
            <a:off x="2235606" y="3997632"/>
            <a:ext cx="7886700" cy="1125140"/>
          </a:xfrm>
        </p:spPr>
        <p:txBody>
          <a:bodyPr/>
          <a:lstStyle/>
          <a:p>
            <a:r>
              <a:rPr lang="en-US" dirty="0"/>
              <a:t>The timing of WP submissions by PAs is regulated by Phase 1 and Phase 2 criteria</a:t>
            </a:r>
          </a:p>
          <a:p>
            <a:endParaRPr lang="en-US" dirty="0"/>
          </a:p>
        </p:txBody>
      </p:sp>
    </p:spTree>
    <p:extLst>
      <p:ext uri="{BB962C8B-B14F-4D97-AF65-F5344CB8AC3E}">
        <p14:creationId xmlns:p14="http://schemas.microsoft.com/office/powerpoint/2010/main" val="459139714"/>
      </p:ext>
    </p:extLst>
  </p:cSld>
  <p:clrMapOvr>
    <a:masterClrMapping/>
  </p:clrMapOvr>
  <p:transition spd="slow">
    <p:cove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4B18F-6F8C-4782-BA93-B5689886D39C}"/>
              </a:ext>
            </a:extLst>
          </p:cNvPr>
          <p:cNvSpPr>
            <a:spLocks noGrp="1"/>
          </p:cNvSpPr>
          <p:nvPr>
            <p:ph type="title"/>
          </p:nvPr>
        </p:nvSpPr>
        <p:spPr/>
        <p:txBody>
          <a:bodyPr/>
          <a:lstStyle/>
          <a:p>
            <a:r>
              <a:rPr lang="en-US" dirty="0"/>
              <a:t>Workpapers and the rolling portfolio schedule</a:t>
            </a:r>
          </a:p>
        </p:txBody>
      </p:sp>
      <p:sp>
        <p:nvSpPr>
          <p:cNvPr id="3" name="Content Placeholder 2">
            <a:extLst>
              <a:ext uri="{FF2B5EF4-FFF2-40B4-BE49-F238E27FC236}">
                <a16:creationId xmlns:a16="http://schemas.microsoft.com/office/drawing/2014/main" id="{96FFE259-8145-4328-B507-CEB36997106B}"/>
              </a:ext>
            </a:extLst>
          </p:cNvPr>
          <p:cNvSpPr>
            <a:spLocks noGrp="1"/>
          </p:cNvSpPr>
          <p:nvPr>
            <p:ph idx="1"/>
          </p:nvPr>
        </p:nvSpPr>
        <p:spPr>
          <a:xfrm>
            <a:off x="2152651" y="2125267"/>
            <a:ext cx="2370044" cy="3364706"/>
          </a:xfrm>
        </p:spPr>
        <p:txBody>
          <a:bodyPr>
            <a:normAutofit/>
          </a:bodyPr>
          <a:lstStyle/>
          <a:p>
            <a:pPr marL="0" indent="0">
              <a:buNone/>
            </a:pPr>
            <a:r>
              <a:rPr lang="en-US" dirty="0"/>
              <a:t>Workpaper are submitted and reviewed under two tracks: Phase 1 and Phase 2</a:t>
            </a:r>
          </a:p>
        </p:txBody>
      </p:sp>
      <p:pic>
        <p:nvPicPr>
          <p:cNvPr id="4" name="Picture 3">
            <a:extLst>
              <a:ext uri="{FF2B5EF4-FFF2-40B4-BE49-F238E27FC236}">
                <a16:creationId xmlns:a16="http://schemas.microsoft.com/office/drawing/2014/main" id="{13E4FCDD-D868-4A17-A6A9-D6BD28F1164F}"/>
              </a:ext>
            </a:extLst>
          </p:cNvPr>
          <p:cNvPicPr>
            <a:picLocks noChangeAspect="1"/>
          </p:cNvPicPr>
          <p:nvPr/>
        </p:nvPicPr>
        <p:blipFill>
          <a:blip r:embed="rId2"/>
          <a:stretch>
            <a:fillRect/>
          </a:stretch>
        </p:blipFill>
        <p:spPr>
          <a:xfrm>
            <a:off x="4410054" y="1577553"/>
            <a:ext cx="6518505" cy="4773551"/>
          </a:xfrm>
          <a:prstGeom prst="rect">
            <a:avLst/>
          </a:prstGeom>
        </p:spPr>
      </p:pic>
    </p:spTree>
    <p:extLst>
      <p:ext uri="{BB962C8B-B14F-4D97-AF65-F5344CB8AC3E}">
        <p14:creationId xmlns:p14="http://schemas.microsoft.com/office/powerpoint/2010/main" val="727491311"/>
      </p:ext>
    </p:extLst>
  </p:cSld>
  <p:clrMapOvr>
    <a:masterClrMapping/>
  </p:clrMapOvr>
  <p:transition spd="slow">
    <p:cove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1FDB1-0A64-4F5E-9316-B520D4940072}"/>
              </a:ext>
            </a:extLst>
          </p:cNvPr>
          <p:cNvSpPr>
            <a:spLocks noGrp="1"/>
          </p:cNvSpPr>
          <p:nvPr>
            <p:ph type="title"/>
          </p:nvPr>
        </p:nvSpPr>
        <p:spPr/>
        <p:txBody>
          <a:bodyPr/>
          <a:lstStyle/>
          <a:p>
            <a:r>
              <a:rPr lang="en-US" dirty="0"/>
              <a:t>Management of WP Submission Flow</a:t>
            </a:r>
          </a:p>
        </p:txBody>
      </p:sp>
      <p:sp>
        <p:nvSpPr>
          <p:cNvPr id="9" name="Content Placeholder 8">
            <a:extLst>
              <a:ext uri="{FF2B5EF4-FFF2-40B4-BE49-F238E27FC236}">
                <a16:creationId xmlns:a16="http://schemas.microsoft.com/office/drawing/2014/main" id="{E81BFCA6-5AC2-4FCE-90DC-63B3BFAB9F25}"/>
              </a:ext>
            </a:extLst>
          </p:cNvPr>
          <p:cNvSpPr>
            <a:spLocks noGrp="1"/>
          </p:cNvSpPr>
          <p:nvPr>
            <p:ph idx="1"/>
          </p:nvPr>
        </p:nvSpPr>
        <p:spPr>
          <a:xfrm>
            <a:off x="2152650" y="4218424"/>
            <a:ext cx="7886700" cy="1248940"/>
          </a:xfrm>
        </p:spPr>
        <p:txBody>
          <a:bodyPr>
            <a:normAutofit fontScale="92500" lnSpcReduction="20000"/>
          </a:bodyPr>
          <a:lstStyle/>
          <a:p>
            <a:r>
              <a:rPr lang="en-US" dirty="0"/>
              <a:t>November 18, 2009 ALJ Ruling in A.08-07-021 established the Phase 1 and Phase 2 as a method to manage the WP review process</a:t>
            </a:r>
          </a:p>
          <a:p>
            <a:r>
              <a:rPr lang="en-US" dirty="0"/>
              <a:t>Record of steady refinements in subsequent guidance. </a:t>
            </a:r>
          </a:p>
        </p:txBody>
      </p:sp>
      <p:pic>
        <p:nvPicPr>
          <p:cNvPr id="3" name="Picture 2">
            <a:extLst>
              <a:ext uri="{FF2B5EF4-FFF2-40B4-BE49-F238E27FC236}">
                <a16:creationId xmlns:a16="http://schemas.microsoft.com/office/drawing/2014/main" id="{341D3BA4-19AE-40B0-881E-D46A8C0CBD9B}"/>
              </a:ext>
            </a:extLst>
          </p:cNvPr>
          <p:cNvPicPr>
            <a:picLocks noChangeAspect="1"/>
          </p:cNvPicPr>
          <p:nvPr/>
        </p:nvPicPr>
        <p:blipFill>
          <a:blip r:embed="rId3"/>
          <a:stretch>
            <a:fillRect/>
          </a:stretch>
        </p:blipFill>
        <p:spPr>
          <a:xfrm>
            <a:off x="1148587" y="1828800"/>
            <a:ext cx="9894825" cy="2226364"/>
          </a:xfrm>
          <a:prstGeom prst="rect">
            <a:avLst/>
          </a:prstGeom>
        </p:spPr>
      </p:pic>
    </p:spTree>
    <p:extLst>
      <p:ext uri="{BB962C8B-B14F-4D97-AF65-F5344CB8AC3E}">
        <p14:creationId xmlns:p14="http://schemas.microsoft.com/office/powerpoint/2010/main" val="3476203188"/>
      </p:ext>
    </p:extLst>
  </p:cSld>
  <p:clrMapOvr>
    <a:masterClrMapping/>
  </p:clrMapOvr>
  <p:transition spd="slow">
    <p:cove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33220-5DC5-4C97-813D-C83A35C35BF7}"/>
              </a:ext>
            </a:extLst>
          </p:cNvPr>
          <p:cNvSpPr>
            <a:spLocks noGrp="1"/>
          </p:cNvSpPr>
          <p:nvPr>
            <p:ph type="title"/>
          </p:nvPr>
        </p:nvSpPr>
        <p:spPr/>
        <p:txBody>
          <a:bodyPr>
            <a:normAutofit/>
          </a:bodyPr>
          <a:lstStyle/>
          <a:p>
            <a:r>
              <a:rPr lang="en-US" sz="2700" dirty="0"/>
              <a:t>What a 3P should know about WP submission timing</a:t>
            </a:r>
          </a:p>
        </p:txBody>
      </p:sp>
      <p:sp>
        <p:nvSpPr>
          <p:cNvPr id="3" name="Content Placeholder 2">
            <a:extLst>
              <a:ext uri="{FF2B5EF4-FFF2-40B4-BE49-F238E27FC236}">
                <a16:creationId xmlns:a16="http://schemas.microsoft.com/office/drawing/2014/main" id="{7C538252-7AA2-44C7-BA67-29064160BC16}"/>
              </a:ext>
            </a:extLst>
          </p:cNvPr>
          <p:cNvSpPr>
            <a:spLocks noGrp="1"/>
          </p:cNvSpPr>
          <p:nvPr>
            <p:ph idx="1"/>
          </p:nvPr>
        </p:nvSpPr>
        <p:spPr/>
        <p:txBody>
          <a:bodyPr/>
          <a:lstStyle/>
          <a:p>
            <a:r>
              <a:rPr lang="en-US" dirty="0"/>
              <a:t>There is an orderly process for updating workpapers each year to reflect EM&amp;V results, market, codes/standards and other changes</a:t>
            </a:r>
          </a:p>
          <a:p>
            <a:r>
              <a:rPr lang="en-US" dirty="0"/>
              <a:t>WP submissions are subject to review by CPUC’s Ex Ante Team</a:t>
            </a:r>
          </a:p>
          <a:p>
            <a:r>
              <a:rPr lang="en-US" dirty="0"/>
              <a:t>All existing WP are subject to revisions each year due to a DEER update or a resolution outcome</a:t>
            </a:r>
          </a:p>
          <a:p>
            <a:r>
              <a:rPr lang="en-US" dirty="0"/>
              <a:t>New WPs can be submitted March through December twice a month or as part of Phase 2 </a:t>
            </a:r>
          </a:p>
          <a:p>
            <a:endParaRPr lang="en-US" dirty="0"/>
          </a:p>
          <a:p>
            <a:endParaRPr lang="en-US" dirty="0"/>
          </a:p>
        </p:txBody>
      </p:sp>
    </p:spTree>
    <p:extLst>
      <p:ext uri="{BB962C8B-B14F-4D97-AF65-F5344CB8AC3E}">
        <p14:creationId xmlns:p14="http://schemas.microsoft.com/office/powerpoint/2010/main" val="651318783"/>
      </p:ext>
    </p:extLst>
  </p:cSld>
  <p:clrMapOvr>
    <a:masterClrMapping/>
  </p:clrMapOvr>
  <p:transition spd="slow">
    <p:cove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MYTH – Workpaper review takes a long time</a:t>
            </a:r>
          </a:p>
        </p:txBody>
      </p:sp>
      <p:sp>
        <p:nvSpPr>
          <p:cNvPr id="3" name="Content Placeholder 2"/>
          <p:cNvSpPr>
            <a:spLocks noGrp="1"/>
          </p:cNvSpPr>
          <p:nvPr>
            <p:ph idx="1"/>
          </p:nvPr>
        </p:nvSpPr>
        <p:spPr/>
        <p:txBody>
          <a:bodyPr/>
          <a:lstStyle/>
          <a:p>
            <a:r>
              <a:rPr lang="en-US" dirty="0"/>
              <a:t>A well-founded and complete workpaper </a:t>
            </a:r>
          </a:p>
          <a:p>
            <a:pPr lvl="1"/>
            <a:r>
              <a:rPr lang="en-US" sz="2200" dirty="0"/>
              <a:t>Submitted to CPUC by Jan 1 as a Phase 1 workpaper</a:t>
            </a:r>
          </a:p>
          <a:p>
            <a:pPr lvl="2"/>
            <a:r>
              <a:rPr lang="en-US" sz="2200" dirty="0"/>
              <a:t>Reviewed and approved by March 1. </a:t>
            </a:r>
          </a:p>
          <a:p>
            <a:pPr lvl="1"/>
            <a:r>
              <a:rPr lang="en-US" sz="2200" dirty="0"/>
              <a:t>Submitted to CPUC March – December as a Phase 2</a:t>
            </a:r>
          </a:p>
          <a:p>
            <a:pPr lvl="2"/>
            <a:r>
              <a:rPr lang="en-US" sz="2200" dirty="0"/>
              <a:t>Reviewed and approved or receives an interim approval within 25 days. </a:t>
            </a:r>
          </a:p>
          <a:p>
            <a:r>
              <a:rPr lang="en-US" dirty="0"/>
              <a:t>PAs procedures may add to the review cycle</a:t>
            </a:r>
          </a:p>
          <a:p>
            <a:pPr lvl="1"/>
            <a:r>
              <a:rPr lang="en-US" sz="2200" dirty="0"/>
              <a:t>CPUC meets with PAs to discuss workpapers in bi-weekly meetings </a:t>
            </a:r>
          </a:p>
        </p:txBody>
      </p:sp>
    </p:spTree>
    <p:extLst>
      <p:ext uri="{BB962C8B-B14F-4D97-AF65-F5344CB8AC3E}">
        <p14:creationId xmlns:p14="http://schemas.microsoft.com/office/powerpoint/2010/main" val="1555064223"/>
      </p:ext>
    </p:extLst>
  </p:cSld>
  <p:clrMapOvr>
    <a:masterClrMapping/>
  </p:clrMapOvr>
  <p:transition spd="slow">
    <p:cove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C3B591-DA10-4B31-8924-2754834B6513}"/>
              </a:ext>
            </a:extLst>
          </p:cNvPr>
          <p:cNvSpPr>
            <a:spLocks noGrp="1"/>
          </p:cNvSpPr>
          <p:nvPr>
            <p:ph type="title"/>
          </p:nvPr>
        </p:nvSpPr>
        <p:spPr/>
        <p:txBody>
          <a:bodyPr/>
          <a:lstStyle/>
          <a:p>
            <a:r>
              <a:rPr lang="en-US" dirty="0"/>
              <a:t>Process: </a:t>
            </a:r>
            <a:br>
              <a:rPr lang="en-US" dirty="0"/>
            </a:br>
            <a:r>
              <a:rPr lang="en-US" dirty="0"/>
              <a:t>Review Cycle and Outcomes</a:t>
            </a:r>
          </a:p>
        </p:txBody>
      </p:sp>
      <p:sp>
        <p:nvSpPr>
          <p:cNvPr id="5" name="Text Placeholder 4">
            <a:extLst>
              <a:ext uri="{FF2B5EF4-FFF2-40B4-BE49-F238E27FC236}">
                <a16:creationId xmlns:a16="http://schemas.microsoft.com/office/drawing/2014/main" id="{8050A835-2BD3-4863-9F57-0DEE76BA8EEA}"/>
              </a:ext>
            </a:extLst>
          </p:cNvPr>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2908606749"/>
      </p:ext>
    </p:extLst>
  </p:cSld>
  <p:clrMapOvr>
    <a:masterClrMapping/>
  </p:clrMapOvr>
  <p:transition spd="slow">
    <p:cove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407E0-C0F8-411D-8A11-E5382055E878}"/>
              </a:ext>
            </a:extLst>
          </p:cNvPr>
          <p:cNvSpPr>
            <a:spLocks noGrp="1"/>
          </p:cNvSpPr>
          <p:nvPr>
            <p:ph type="title"/>
          </p:nvPr>
        </p:nvSpPr>
        <p:spPr>
          <a:xfrm>
            <a:off x="1754145" y="602800"/>
            <a:ext cx="7886700" cy="994172"/>
          </a:xfrm>
        </p:spPr>
        <p:txBody>
          <a:bodyPr/>
          <a:lstStyle/>
          <a:p>
            <a:r>
              <a:rPr lang="en-US" sz="2600" dirty="0"/>
              <a:t>Review Cycle</a:t>
            </a:r>
          </a:p>
        </p:txBody>
      </p:sp>
      <p:sp>
        <p:nvSpPr>
          <p:cNvPr id="8" name="Content Placeholder 2">
            <a:extLst>
              <a:ext uri="{FF2B5EF4-FFF2-40B4-BE49-F238E27FC236}">
                <a16:creationId xmlns:a16="http://schemas.microsoft.com/office/drawing/2014/main" id="{69513F84-007F-4A64-925F-057BC78C2F7E}"/>
              </a:ext>
            </a:extLst>
          </p:cNvPr>
          <p:cNvSpPr txBox="1">
            <a:spLocks/>
          </p:cNvSpPr>
          <p:nvPr/>
        </p:nvSpPr>
        <p:spPr>
          <a:xfrm>
            <a:off x="1754145" y="2226469"/>
            <a:ext cx="2513056" cy="32635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US" sz="2100" b="1" i="0" u="none" strike="noStrike" kern="1200" cap="none" spc="0" normalizeH="0" baseline="0" noProof="0" dirty="0">
                <a:ln>
                  <a:noFill/>
                </a:ln>
                <a:solidFill>
                  <a:srgbClr val="000000"/>
                </a:solidFill>
                <a:effectLst/>
                <a:uLnTx/>
                <a:uFillTx/>
                <a:latin typeface="Arial"/>
                <a:ea typeface="+mn-ea"/>
                <a:cs typeface="+mn-cs"/>
              </a:rPr>
              <a:t>The “Workpaper Archive” (WPA) maintains files and timestamps of record</a:t>
            </a: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US" sz="2100" b="1" i="0" u="none" strike="noStrike" kern="1200" cap="none" spc="0" normalizeH="0" baseline="0" noProof="0" dirty="0">
                <a:ln>
                  <a:noFill/>
                </a:ln>
                <a:solidFill>
                  <a:srgbClr val="000000"/>
                </a:solidFill>
                <a:effectLst/>
                <a:uLnTx/>
                <a:uFillTx/>
                <a:latin typeface="Arial"/>
                <a:ea typeface="+mn-ea"/>
                <a:cs typeface="+mn-cs"/>
              </a:rPr>
              <a:t>Submissions are uploaded and acknowledged through WPA</a:t>
            </a:r>
          </a:p>
        </p:txBody>
      </p:sp>
      <p:pic>
        <p:nvPicPr>
          <p:cNvPr id="4" name="Picture 3">
            <a:extLst>
              <a:ext uri="{FF2B5EF4-FFF2-40B4-BE49-F238E27FC236}">
                <a16:creationId xmlns:a16="http://schemas.microsoft.com/office/drawing/2014/main" id="{75F1D3E1-C518-4DF7-9B73-7A5C327F0EBE}"/>
              </a:ext>
            </a:extLst>
          </p:cNvPr>
          <p:cNvPicPr>
            <a:picLocks noChangeAspect="1"/>
          </p:cNvPicPr>
          <p:nvPr/>
        </p:nvPicPr>
        <p:blipFill>
          <a:blip r:embed="rId3"/>
          <a:stretch>
            <a:fillRect/>
          </a:stretch>
        </p:blipFill>
        <p:spPr>
          <a:xfrm>
            <a:off x="4409088" y="1488120"/>
            <a:ext cx="5649312" cy="5118523"/>
          </a:xfrm>
          <a:prstGeom prst="rect">
            <a:avLst/>
          </a:prstGeom>
        </p:spPr>
      </p:pic>
    </p:spTree>
    <p:extLst>
      <p:ext uri="{BB962C8B-B14F-4D97-AF65-F5344CB8AC3E}">
        <p14:creationId xmlns:p14="http://schemas.microsoft.com/office/powerpoint/2010/main" val="439070687"/>
      </p:ext>
    </p:extLst>
  </p:cSld>
  <p:clrMapOvr>
    <a:masterClrMapping/>
  </p:clrMapOvr>
  <p:transition spd="slow">
    <p:cover/>
  </p:transition>
</p:sld>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MS">
  <a:themeElements>
    <a:clrScheme name="RMS">
      <a:dk1>
        <a:srgbClr val="3F4040"/>
      </a:dk1>
      <a:lt1>
        <a:sysClr val="window" lastClr="FFFFFF"/>
      </a:lt1>
      <a:dk2>
        <a:srgbClr val="3F4040"/>
      </a:dk2>
      <a:lt2>
        <a:srgbClr val="9BD044"/>
      </a:lt2>
      <a:accent1>
        <a:srgbClr val="719F27"/>
      </a:accent1>
      <a:accent2>
        <a:srgbClr val="808285"/>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5.xml><?xml version="1.0" encoding="utf-8"?>
<a:theme xmlns:a="http://schemas.openxmlformats.org/drawingml/2006/main" name="Civic">
  <a:themeElements>
    <a:clrScheme name="Custom 15">
      <a:dk1>
        <a:srgbClr val="141313"/>
      </a:dk1>
      <a:lt1>
        <a:sysClr val="window" lastClr="FFFFFF"/>
      </a:lt1>
      <a:dk2>
        <a:srgbClr val="000B00"/>
      </a:dk2>
      <a:lt2>
        <a:srgbClr val="FFFFFE"/>
      </a:lt2>
      <a:accent1>
        <a:srgbClr val="F8C01B"/>
      </a:accent1>
      <a:accent2>
        <a:srgbClr val="CCB400"/>
      </a:accent2>
      <a:accent3>
        <a:srgbClr val="B79462"/>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1506</TotalTime>
  <Words>9994</Words>
  <Application>Microsoft Office PowerPoint</Application>
  <PresentationFormat>Widescreen</PresentationFormat>
  <Paragraphs>1324</Paragraphs>
  <Slides>119</Slides>
  <Notes>32</Notes>
  <HiddenSlides>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1</vt:i4>
      </vt:variant>
      <vt:variant>
        <vt:lpstr>Slide Titles</vt:lpstr>
      </vt:variant>
      <vt:variant>
        <vt:i4>119</vt:i4>
      </vt:variant>
    </vt:vector>
  </HeadingPairs>
  <TitlesOfParts>
    <vt:vector size="132" baseType="lpstr">
      <vt:lpstr>Arial</vt:lpstr>
      <vt:lpstr>Calibri</vt:lpstr>
      <vt:lpstr>Calibri Light</vt:lpstr>
      <vt:lpstr>Corbel</vt:lpstr>
      <vt:lpstr>Georgia</vt:lpstr>
      <vt:lpstr>Wingdings</vt:lpstr>
      <vt:lpstr>Wingdings 2</vt:lpstr>
      <vt:lpstr>Office Theme</vt:lpstr>
      <vt:lpstr>Default Design</vt:lpstr>
      <vt:lpstr>RMS</vt:lpstr>
      <vt:lpstr>Parallax</vt:lpstr>
      <vt:lpstr>Civic</vt:lpstr>
      <vt:lpstr>Document</vt:lpstr>
      <vt:lpstr>Workpaper Development Training</vt:lpstr>
      <vt:lpstr>PowerPoint Presentation</vt:lpstr>
      <vt:lpstr>Workpaper History and Regulatory Framework</vt:lpstr>
      <vt:lpstr>What is a Workpaper?</vt:lpstr>
      <vt:lpstr>What are deemed energy efficiency measures? </vt:lpstr>
      <vt:lpstr>What is DEER?</vt:lpstr>
      <vt:lpstr>Components of a workpaper</vt:lpstr>
      <vt:lpstr>Why do workpapers matter?</vt:lpstr>
      <vt:lpstr>Purpose of reviewing forecasted savings,  including workpapers</vt:lpstr>
      <vt:lpstr>CPUC Regulatory Background</vt:lpstr>
      <vt:lpstr>More Regulatory Background</vt:lpstr>
      <vt:lpstr>More Regulatory Background</vt:lpstr>
      <vt:lpstr>Rolling Portfolio Review Process</vt:lpstr>
      <vt:lpstr>Why does the Rolling Portfolio Matter to the CPUC workpaper (ex ante) review team?</vt:lpstr>
      <vt:lpstr>Role of CPUC staff</vt:lpstr>
      <vt:lpstr>CPUC Resources and Information </vt:lpstr>
      <vt:lpstr>Dispute Resolution Process</vt:lpstr>
      <vt:lpstr>Dispute Resolution Process</vt:lpstr>
      <vt:lpstr>Industrial/ Agricultural Programs and Portfolio Forecasting Section </vt:lpstr>
      <vt:lpstr>Workpaper (WP)Development Training </vt:lpstr>
      <vt:lpstr>Agenda</vt:lpstr>
      <vt:lpstr>Tools/Information Needed to Develop WPs </vt:lpstr>
      <vt:lpstr>You Have an Innovative Idea…Now What?</vt:lpstr>
      <vt:lpstr>WP Development Hierarchy </vt:lpstr>
      <vt:lpstr>1. What is DEER?</vt:lpstr>
      <vt:lpstr>1. What is DEER?</vt:lpstr>
      <vt:lpstr>1. Where to Find DEER References?</vt:lpstr>
      <vt:lpstr>1. Questions About DEER and REAdi?</vt:lpstr>
      <vt:lpstr>2. What is an Existing Non-DEER WP</vt:lpstr>
      <vt:lpstr>2. What is an Existing Non-DEER WP</vt:lpstr>
      <vt:lpstr>3. Third Party (3P) WP Creation? </vt:lpstr>
      <vt:lpstr>3. Third Party (3P) WP Creation? </vt:lpstr>
      <vt:lpstr>Mechanics for Development of Successful WP</vt:lpstr>
      <vt:lpstr>Important Note: Measure Application Type (MAT)</vt:lpstr>
      <vt:lpstr>Important Note: Measure Application Type (MAT)</vt:lpstr>
      <vt:lpstr>Walk Thru of Normal  Replacement (NR) Example</vt:lpstr>
      <vt:lpstr>Example Normal Replacement Measure </vt:lpstr>
      <vt:lpstr>Example Normal Replacement Griddle Measure </vt:lpstr>
      <vt:lpstr>Walk Thru of Normal  Replacement (NR) Example – Data Fields</vt:lpstr>
      <vt:lpstr>Example Normal Replacement Griddle Measure (SUMMARY) </vt:lpstr>
      <vt:lpstr>Example Normal Replacement Griddle Measure </vt:lpstr>
      <vt:lpstr>Example Normal Replacement Griddle Measure </vt:lpstr>
      <vt:lpstr>Example Normal Replacement Griddle Measure </vt:lpstr>
      <vt:lpstr>Example Normal Replacement Griddle Measure </vt:lpstr>
      <vt:lpstr>Example Normal Replacement Griddle Measure </vt:lpstr>
      <vt:lpstr>Example Normal Replacement Griddle Measure </vt:lpstr>
      <vt:lpstr>Example Normal Replacement Griddle Measure </vt:lpstr>
      <vt:lpstr>Example Normal Replacement Griddle Measure </vt:lpstr>
      <vt:lpstr>Example Normal Replacement Griddle Measure </vt:lpstr>
      <vt:lpstr>Example Normal Replacement Griddle Measure </vt:lpstr>
      <vt:lpstr>Example Normal Replacement Griddle Measure </vt:lpstr>
      <vt:lpstr>Walk Thru of Accelerated  Replacement (AR) Example</vt:lpstr>
      <vt:lpstr>Example Accelerated Replacement Measure </vt:lpstr>
      <vt:lpstr>Example Accelerated Replacement Measure </vt:lpstr>
      <vt:lpstr>Example Preponderance of Evidence Requirements</vt:lpstr>
      <vt:lpstr>Example Accelerated Replacement Measure </vt:lpstr>
      <vt:lpstr>Example Accelerated Replacement Measure </vt:lpstr>
      <vt:lpstr>Example Accelerated Replacement Measure </vt:lpstr>
      <vt:lpstr>Walk Thru of Accelerated  Replacement (AR) Example – Data Fields</vt:lpstr>
      <vt:lpstr>Example Accelerated Replacement  Residential Pool Pump VSD (SUMMARY SLIDE) </vt:lpstr>
      <vt:lpstr>Example Accelerated Replacement  Residential Pool Pump VSD </vt:lpstr>
      <vt:lpstr>Example Accelerated Replacement  Residential Pool Pump VSD </vt:lpstr>
      <vt:lpstr>Example Accelerated Replacement  Residential Pool Pump VSD </vt:lpstr>
      <vt:lpstr>Example Accelerated Replacement  Residential Pool Pump VSD </vt:lpstr>
      <vt:lpstr>Example Accelerated Replacement  Residential Pool Pump VSD </vt:lpstr>
      <vt:lpstr>Example Accelerated Replacement  Residential Pool Pump VSD </vt:lpstr>
      <vt:lpstr>Example Accelerated Replacement  Residential Pool Pump VSD </vt:lpstr>
      <vt:lpstr>Example Accelerated Replacement  Residential Pool Pump VSD </vt:lpstr>
      <vt:lpstr>Example Accelerated Replacement  Residential Pool Pump VSD </vt:lpstr>
      <vt:lpstr>Example Accelerated Replacement  Residential Pool Pump VSD </vt:lpstr>
      <vt:lpstr>Walk Thru of WP  Word Document Sections</vt:lpstr>
      <vt:lpstr>Roles and Responsibilities</vt:lpstr>
      <vt:lpstr>Roles and Responsibilities</vt:lpstr>
      <vt:lpstr>Roles and Responsibilities</vt:lpstr>
      <vt:lpstr>Roles and Responsibilities</vt:lpstr>
      <vt:lpstr>Process and Timing of WP Review and Approval</vt:lpstr>
      <vt:lpstr>Process and Timing of WP Review and Approval</vt:lpstr>
      <vt:lpstr>Process and Timing of WP Review and Approval</vt:lpstr>
      <vt:lpstr>IOU Solicitation WP Review Process  Statewide Workpaper Process  for Third Parties  November 2018</vt:lpstr>
      <vt:lpstr>Workpaper (WP) Approval Timing </vt:lpstr>
      <vt:lpstr>Workpaper (WP) Development Timing with IOUs </vt:lpstr>
      <vt:lpstr>Workpaper (WP) Development Timing with IOUs </vt:lpstr>
      <vt:lpstr>Workpaper (WP) Funding </vt:lpstr>
      <vt:lpstr>Workpaper (WP) Data Specifications </vt:lpstr>
      <vt:lpstr>Workpaper Requests - IOU Intake Process </vt:lpstr>
      <vt:lpstr>Statewide IOU Leads</vt:lpstr>
      <vt:lpstr>Public Posting of Workpapers in Progress </vt:lpstr>
      <vt:lpstr>Workpapers for a Proprietary Technology </vt:lpstr>
      <vt:lpstr>Confidentiality of Proprietary Data </vt:lpstr>
      <vt:lpstr>Q&amp;A  Additional information can be found in Workpaper FAQs located here:  https://www.pepma-ca.com/Public/Default.aspx</vt:lpstr>
      <vt:lpstr>Commission WP Approval Process</vt:lpstr>
      <vt:lpstr>Outline</vt:lpstr>
      <vt:lpstr>Process: WP Submission Timing</vt:lpstr>
      <vt:lpstr>Workpapers and the rolling portfolio schedule</vt:lpstr>
      <vt:lpstr>Management of WP Submission Flow</vt:lpstr>
      <vt:lpstr>What a 3P should know about WP submission timing</vt:lpstr>
      <vt:lpstr>MYTH – Workpaper review takes a long time</vt:lpstr>
      <vt:lpstr>Process:  Review Cycle and Outcomes</vt:lpstr>
      <vt:lpstr>Review Cycle</vt:lpstr>
      <vt:lpstr>Elements of the review cycle</vt:lpstr>
      <vt:lpstr>Outcomes of the review</vt:lpstr>
      <vt:lpstr>What a 3P should know about the WP review cycle</vt:lpstr>
      <vt:lpstr>Phase 1 and Phase 2 Summary</vt:lpstr>
      <vt:lpstr>WP Review Content</vt:lpstr>
      <vt:lpstr>Phase 2 - Preliminary and Detailed Review </vt:lpstr>
      <vt:lpstr>Structural considerations</vt:lpstr>
      <vt:lpstr>Technical considerations</vt:lpstr>
      <vt:lpstr>What a 3P should know about WP content</vt:lpstr>
      <vt:lpstr>Questions?</vt:lpstr>
      <vt:lpstr>eTRM Demo</vt:lpstr>
      <vt:lpstr> Electronic Technical Reference Manual (eTRM): Path to the New California  “Database of Record”</vt:lpstr>
      <vt:lpstr>The California Technical Forum (Cal TF)</vt:lpstr>
      <vt:lpstr>The Cal TF  A Broad Collaborative</vt:lpstr>
      <vt:lpstr>What is the eTRM?</vt:lpstr>
      <vt:lpstr>The eTRM Supports Policy Objectives</vt:lpstr>
      <vt:lpstr>Key eTRM Benefits</vt:lpstr>
      <vt:lpstr>Key eTRM Benefits</vt:lpstr>
      <vt:lpstr>Demo Summary</vt:lpstr>
      <vt:lpstr>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CPUC Workpaper Background</dc:title>
  <dc:creator>Biermayer, Peter</dc:creator>
  <cp:lastModifiedBy>Biermayer, Peter</cp:lastModifiedBy>
  <cp:revision>65</cp:revision>
  <cp:lastPrinted>2018-11-15T01:30:02Z</cp:lastPrinted>
  <dcterms:created xsi:type="dcterms:W3CDTF">2018-11-13T21:55:46Z</dcterms:created>
  <dcterms:modified xsi:type="dcterms:W3CDTF">2018-12-12T01:57:09Z</dcterms:modified>
</cp:coreProperties>
</file>