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0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3" r:id="rId7"/>
    <p:sldId id="258" r:id="rId8"/>
    <p:sldId id="262" r:id="rId9"/>
    <p:sldId id="259" r:id="rId10"/>
    <p:sldId id="260" r:id="rId11"/>
    <p:sldId id="261" r:id="rId12"/>
    <p:sldId id="26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">
          <p15:clr>
            <a:srgbClr val="A4A3A4"/>
          </p15:clr>
        </p15:guide>
        <p15:guide id="2" orient="horz" pos="2352">
          <p15:clr>
            <a:srgbClr val="A4A3A4"/>
          </p15:clr>
        </p15:guide>
        <p15:guide id="3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6A53"/>
    <a:srgbClr val="FFFF99"/>
    <a:srgbClr val="99FF99"/>
    <a:srgbClr val="EFD877"/>
    <a:srgbClr val="000000"/>
    <a:srgbClr val="003300"/>
    <a:srgbClr val="0066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6252" autoAdjust="0"/>
  </p:normalViewPr>
  <p:slideViewPr>
    <p:cSldViewPr showGuides="1">
      <p:cViewPr varScale="1">
        <p:scale>
          <a:sx n="95" d="100"/>
          <a:sy n="95" d="100"/>
        </p:scale>
        <p:origin x="366" y="108"/>
      </p:cViewPr>
      <p:guideLst>
        <p:guide orient="horz" pos="220"/>
        <p:guide orient="horz" pos="2352"/>
        <p:guide pos="3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2" d="100"/>
          <a:sy n="42" d="100"/>
        </p:scale>
        <p:origin x="-1488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ce.eix.com\workgroup\esm5\rp&amp;s\Market%20Design%20and%20Analysis\2016%20RA%20ELCC%20Analysis\CAISO%202017%20Data%20and%20Char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ce.eix.com\workgroup\esm5\rp&amp;s\Market%20Design%20and%20Analysis\2016%20RA%20ELCC%20Analysis\CAISO%202017%20Data%20and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'Problem Statement'!$D$1</c:f>
              <c:strCache>
                <c:ptCount val="1"/>
                <c:pt idx="0">
                  <c:v>Managed Load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'Problem Statement'!$D$2:$D$25</c:f>
              <c:numCache>
                <c:formatCode>_(* #,##0_);_(* \(#,##0\);_(* "-"??_);_(@_)</c:formatCode>
                <c:ptCount val="24"/>
                <c:pt idx="0">
                  <c:v>23968.451431472022</c:v>
                </c:pt>
                <c:pt idx="1">
                  <c:v>23109.833575153451</c:v>
                </c:pt>
                <c:pt idx="2">
                  <c:v>22407.140980451277</c:v>
                </c:pt>
                <c:pt idx="3">
                  <c:v>22024.747239150798</c:v>
                </c:pt>
                <c:pt idx="4">
                  <c:v>22011.358371012211</c:v>
                </c:pt>
                <c:pt idx="5">
                  <c:v>22174.001858908348</c:v>
                </c:pt>
                <c:pt idx="6">
                  <c:v>22678.512972833461</c:v>
                </c:pt>
                <c:pt idx="7">
                  <c:v>22598.110998846867</c:v>
                </c:pt>
                <c:pt idx="8">
                  <c:v>25000</c:v>
                </c:pt>
                <c:pt idx="9">
                  <c:v>27000</c:v>
                </c:pt>
                <c:pt idx="10">
                  <c:v>29000</c:v>
                </c:pt>
                <c:pt idx="11">
                  <c:v>33000</c:v>
                </c:pt>
                <c:pt idx="12">
                  <c:v>35000</c:v>
                </c:pt>
                <c:pt idx="13">
                  <c:v>36000</c:v>
                </c:pt>
                <c:pt idx="14">
                  <c:v>35000</c:v>
                </c:pt>
                <c:pt idx="15">
                  <c:v>33000</c:v>
                </c:pt>
                <c:pt idx="16">
                  <c:v>31000</c:v>
                </c:pt>
                <c:pt idx="17">
                  <c:v>28542.699992706832</c:v>
                </c:pt>
                <c:pt idx="18">
                  <c:v>29211.908100264623</c:v>
                </c:pt>
                <c:pt idx="19">
                  <c:v>28824.260190672456</c:v>
                </c:pt>
                <c:pt idx="20">
                  <c:v>28172.825670986807</c:v>
                </c:pt>
                <c:pt idx="21">
                  <c:v>27099.676823230504</c:v>
                </c:pt>
                <c:pt idx="22">
                  <c:v>25208.57608848963</c:v>
                </c:pt>
                <c:pt idx="23">
                  <c:v>23306.299452492818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'Problem Statement'!$E$1</c:f>
              <c:strCache>
                <c:ptCount val="1"/>
                <c:pt idx="0">
                  <c:v>Net Load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'Problem Statement'!$E$2:$E$25</c:f>
              <c:numCache>
                <c:formatCode>_(* #,##0_);_(* \(#,##0\);_(* "-"??_);_(@_)</c:formatCode>
                <c:ptCount val="24"/>
                <c:pt idx="0">
                  <c:v>23482.873886044821</c:v>
                </c:pt>
                <c:pt idx="1">
                  <c:v>22619.273178671927</c:v>
                </c:pt>
                <c:pt idx="2">
                  <c:v>21915.872538831292</c:v>
                </c:pt>
                <c:pt idx="3">
                  <c:v>21542.550376369967</c:v>
                </c:pt>
                <c:pt idx="4">
                  <c:v>21541.887739406036</c:v>
                </c:pt>
                <c:pt idx="5">
                  <c:v>21696.396774049019</c:v>
                </c:pt>
                <c:pt idx="6">
                  <c:v>22174.453377527429</c:v>
                </c:pt>
                <c:pt idx="7">
                  <c:v>21237.137016418535</c:v>
                </c:pt>
                <c:pt idx="8">
                  <c:v>19249.256059611631</c:v>
                </c:pt>
                <c:pt idx="9">
                  <c:v>17495.39738162409</c:v>
                </c:pt>
                <c:pt idx="10">
                  <c:v>16771.64236995174</c:v>
                </c:pt>
                <c:pt idx="11">
                  <c:v>16640.363393213651</c:v>
                </c:pt>
                <c:pt idx="12">
                  <c:v>16695.411057468384</c:v>
                </c:pt>
                <c:pt idx="13">
                  <c:v>17037.947486911838</c:v>
                </c:pt>
                <c:pt idx="14">
                  <c:v>18437.283623841908</c:v>
                </c:pt>
                <c:pt idx="15">
                  <c:v>20897.463396734212</c:v>
                </c:pt>
                <c:pt idx="16">
                  <c:v>23934.7423579321</c:v>
                </c:pt>
                <c:pt idx="17">
                  <c:v>28042.699992706832</c:v>
                </c:pt>
                <c:pt idx="18">
                  <c:v>28736.329748845703</c:v>
                </c:pt>
                <c:pt idx="19">
                  <c:v>28348.847776836403</c:v>
                </c:pt>
                <c:pt idx="20">
                  <c:v>27689.256742358404</c:v>
                </c:pt>
                <c:pt idx="21">
                  <c:v>26611.350616016378</c:v>
                </c:pt>
                <c:pt idx="22">
                  <c:v>24726.130649041501</c:v>
                </c:pt>
                <c:pt idx="23">
                  <c:v>22829.887793744903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593040"/>
        <c:axId val="291782544"/>
      </c:lineChart>
      <c:catAx>
        <c:axId val="17759304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82544"/>
        <c:crosses val="autoZero"/>
        <c:auto val="1"/>
        <c:lblAlgn val="ctr"/>
        <c:lblOffset val="100"/>
        <c:noMultiLvlLbl val="0"/>
      </c:catAx>
      <c:valAx>
        <c:axId val="291782544"/>
        <c:scaling>
          <c:orientation val="minMax"/>
          <c:min val="1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7759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July 2017 - Average Load vs Average PV Production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'Hourly Average Results'!$L$2</c:f>
              <c:strCache>
                <c:ptCount val="1"/>
                <c:pt idx="0">
                  <c:v>Net Load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Results'!$L$147:$L$170</c:f>
              <c:numCache>
                <c:formatCode>_(* #,##0_);_(* \(#,##0\);_(* "-"??_);_(@_)</c:formatCode>
                <c:ptCount val="24"/>
                <c:pt idx="0">
                  <c:v>25381.977804625531</c:v>
                </c:pt>
                <c:pt idx="1">
                  <c:v>24114.355406588475</c:v>
                </c:pt>
                <c:pt idx="2">
                  <c:v>23365.080151223214</c:v>
                </c:pt>
                <c:pt idx="3">
                  <c:v>23074.671870969141</c:v>
                </c:pt>
                <c:pt idx="4">
                  <c:v>23254.336329756483</c:v>
                </c:pt>
                <c:pt idx="5">
                  <c:v>24054.78938482665</c:v>
                </c:pt>
                <c:pt idx="6">
                  <c:v>24671.755695863187</c:v>
                </c:pt>
                <c:pt idx="7">
                  <c:v>25109.158265181941</c:v>
                </c:pt>
                <c:pt idx="8">
                  <c:v>25057.810764790684</c:v>
                </c:pt>
                <c:pt idx="9">
                  <c:v>25327.320560486947</c:v>
                </c:pt>
                <c:pt idx="10">
                  <c:v>25969.367875673306</c:v>
                </c:pt>
                <c:pt idx="11">
                  <c:v>26726.389888760907</c:v>
                </c:pt>
                <c:pt idx="12">
                  <c:v>27547.456701705756</c:v>
                </c:pt>
                <c:pt idx="13">
                  <c:v>28804.726067358642</c:v>
                </c:pt>
                <c:pt idx="14">
                  <c:v>29931.088012298322</c:v>
                </c:pt>
                <c:pt idx="15">
                  <c:v>31078.786136611965</c:v>
                </c:pt>
                <c:pt idx="16">
                  <c:v>32378.454983326883</c:v>
                </c:pt>
                <c:pt idx="17">
                  <c:v>33429.956850385453</c:v>
                </c:pt>
                <c:pt idx="18">
                  <c:v>34370.069948545097</c:v>
                </c:pt>
                <c:pt idx="19">
                  <c:v>34540.255841618935</c:v>
                </c:pt>
                <c:pt idx="20">
                  <c:v>34381.163250886631</c:v>
                </c:pt>
                <c:pt idx="21">
                  <c:v>33087.239780970718</c:v>
                </c:pt>
                <c:pt idx="22">
                  <c:v>30402.117530771444</c:v>
                </c:pt>
                <c:pt idx="23">
                  <c:v>27605.984766895912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'Hourly Average Results'!$F$2</c:f>
              <c:strCache>
                <c:ptCount val="1"/>
                <c:pt idx="0">
                  <c:v>PV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Results'!$F$147:$F$170</c:f>
              <c:numCache>
                <c:formatCode>_(* #,##0_);_(* \(#,##0\);_(* "-"??_);_(@_)</c:formatCode>
                <c:ptCount val="24"/>
                <c:pt idx="0">
                  <c:v>3.860640607318345</c:v>
                </c:pt>
                <c:pt idx="1">
                  <c:v>3.9093538372207326</c:v>
                </c:pt>
                <c:pt idx="2">
                  <c:v>2.5883086550426304</c:v>
                </c:pt>
                <c:pt idx="3">
                  <c:v>0.77078256277515367</c:v>
                </c:pt>
                <c:pt idx="4">
                  <c:v>0.68938374188626672</c:v>
                </c:pt>
                <c:pt idx="5">
                  <c:v>0.69445482366896782</c:v>
                </c:pt>
                <c:pt idx="6">
                  <c:v>329.35962690544397</c:v>
                </c:pt>
                <c:pt idx="7">
                  <c:v>1567.6432581280385</c:v>
                </c:pt>
                <c:pt idx="8">
                  <c:v>2973.3521641050575</c:v>
                </c:pt>
                <c:pt idx="9">
                  <c:v>4036.2457920327079</c:v>
                </c:pt>
                <c:pt idx="10">
                  <c:v>4789.7235160805694</c:v>
                </c:pt>
                <c:pt idx="11">
                  <c:v>5119.0156922628366</c:v>
                </c:pt>
                <c:pt idx="12">
                  <c:v>5216.3662982173746</c:v>
                </c:pt>
                <c:pt idx="13">
                  <c:v>5201.6116550848801</c:v>
                </c:pt>
                <c:pt idx="14">
                  <c:v>5105.5440150436652</c:v>
                </c:pt>
                <c:pt idx="15">
                  <c:v>4739.3212533035512</c:v>
                </c:pt>
                <c:pt idx="16">
                  <c:v>3935.4289861971479</c:v>
                </c:pt>
                <c:pt idx="17">
                  <c:v>2802.5257610676226</c:v>
                </c:pt>
                <c:pt idx="18">
                  <c:v>1371.5715666478307</c:v>
                </c:pt>
                <c:pt idx="19">
                  <c:v>235.79046187945102</c:v>
                </c:pt>
                <c:pt idx="20">
                  <c:v>4.8218312520024558</c:v>
                </c:pt>
                <c:pt idx="21">
                  <c:v>4.7239861997951849</c:v>
                </c:pt>
                <c:pt idx="22">
                  <c:v>4.7515516384892269</c:v>
                </c:pt>
                <c:pt idx="23">
                  <c:v>4.3865269688363613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'Hourly Average Results'!$I$2</c:f>
              <c:strCache>
                <c:ptCount val="1"/>
                <c:pt idx="0">
                  <c:v>Managed Load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Results'!$I$147:$I$170</c:f>
              <c:numCache>
                <c:formatCode>_(* #,##0_);_(* \(#,##0\);_(* "-"??_);_(@_)</c:formatCode>
                <c:ptCount val="24"/>
                <c:pt idx="0">
                  <c:v>27837.074276459218</c:v>
                </c:pt>
                <c:pt idx="1">
                  <c:v>26421.099241098342</c:v>
                </c:pt>
                <c:pt idx="2">
                  <c:v>25520.440749688838</c:v>
                </c:pt>
                <c:pt idx="3">
                  <c:v>25039.245228472755</c:v>
                </c:pt>
                <c:pt idx="4">
                  <c:v>25105.743050057397</c:v>
                </c:pt>
                <c:pt idx="5">
                  <c:v>25781.274373934437</c:v>
                </c:pt>
                <c:pt idx="6">
                  <c:v>26558.009751185851</c:v>
                </c:pt>
                <c:pt idx="7">
                  <c:v>28112.19051575055</c:v>
                </c:pt>
                <c:pt idx="8">
                  <c:v>29595.728473913598</c:v>
                </c:pt>
                <c:pt idx="9">
                  <c:v>30878.902124529966</c:v>
                </c:pt>
                <c:pt idx="10">
                  <c:v>32207.019198154947</c:v>
                </c:pt>
                <c:pt idx="11">
                  <c:v>33344.812328499167</c:v>
                </c:pt>
                <c:pt idx="12">
                  <c:v>34409.031154858079</c:v>
                </c:pt>
                <c:pt idx="13">
                  <c:v>35782.27647352295</c:v>
                </c:pt>
                <c:pt idx="14">
                  <c:v>37031.290014242863</c:v>
                </c:pt>
                <c:pt idx="15">
                  <c:v>38082.049907845634</c:v>
                </c:pt>
                <c:pt idx="16">
                  <c:v>38811.859846566658</c:v>
                </c:pt>
                <c:pt idx="17">
                  <c:v>38943.164500621024</c:v>
                </c:pt>
                <c:pt idx="18">
                  <c:v>38430.483901541775</c:v>
                </c:pt>
                <c:pt idx="19">
                  <c:v>37361.608780643808</c:v>
                </c:pt>
                <c:pt idx="20">
                  <c:v>37014.18268915722</c:v>
                </c:pt>
                <c:pt idx="21">
                  <c:v>35754.25526689957</c:v>
                </c:pt>
                <c:pt idx="22">
                  <c:v>33023.578848520745</c:v>
                </c:pt>
                <c:pt idx="23">
                  <c:v>30155.489428229859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784112"/>
        <c:axId val="291784504"/>
      </c:lineChart>
      <c:catAx>
        <c:axId val="2917841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84504"/>
        <c:crosses val="autoZero"/>
        <c:auto val="1"/>
        <c:lblAlgn val="ctr"/>
        <c:lblOffset val="100"/>
        <c:noMultiLvlLbl val="0"/>
      </c:catAx>
      <c:valAx>
        <c:axId val="29178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78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April 2017 </a:t>
            </a:r>
            <a:r>
              <a:rPr lang="en-US" dirty="0"/>
              <a:t>- Average Net Load vs Average PV Production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'Hourly Average Results'!$L$2</c:f>
              <c:strCache>
                <c:ptCount val="1"/>
                <c:pt idx="0">
                  <c:v>Net Load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Results'!$L$75:$L$98</c:f>
              <c:numCache>
                <c:formatCode>_(* #,##0_);_(* \(#,##0\);_(* "-"??_);_(@_)</c:formatCode>
                <c:ptCount val="24"/>
                <c:pt idx="0">
                  <c:v>19699.124618337486</c:v>
                </c:pt>
                <c:pt idx="1">
                  <c:v>18961.713720123873</c:v>
                </c:pt>
                <c:pt idx="2">
                  <c:v>18619.219717688298</c:v>
                </c:pt>
                <c:pt idx="3">
                  <c:v>18491.06608896636</c:v>
                </c:pt>
                <c:pt idx="4">
                  <c:v>18882.605021888867</c:v>
                </c:pt>
                <c:pt idx="5">
                  <c:v>19868.176370418463</c:v>
                </c:pt>
                <c:pt idx="6">
                  <c:v>21251.24293684349</c:v>
                </c:pt>
                <c:pt idx="7">
                  <c:v>21333.788227292869</c:v>
                </c:pt>
                <c:pt idx="8">
                  <c:v>19995.078239459966</c:v>
                </c:pt>
                <c:pt idx="9">
                  <c:v>18804.357752846881</c:v>
                </c:pt>
                <c:pt idx="10">
                  <c:v>18210.820182750696</c:v>
                </c:pt>
                <c:pt idx="11">
                  <c:v>18073.428374127587</c:v>
                </c:pt>
                <c:pt idx="12">
                  <c:v>18021.368659233052</c:v>
                </c:pt>
                <c:pt idx="13">
                  <c:v>18214.774498208782</c:v>
                </c:pt>
                <c:pt idx="14">
                  <c:v>18364.279654523358</c:v>
                </c:pt>
                <c:pt idx="15">
                  <c:v>18829.060025999919</c:v>
                </c:pt>
                <c:pt idx="16">
                  <c:v>19824.984932206033</c:v>
                </c:pt>
                <c:pt idx="17">
                  <c:v>21470.162897863433</c:v>
                </c:pt>
                <c:pt idx="18">
                  <c:v>23769.674790928158</c:v>
                </c:pt>
                <c:pt idx="19">
                  <c:v>25857.135808288171</c:v>
                </c:pt>
                <c:pt idx="20">
                  <c:v>26695.98392494749</c:v>
                </c:pt>
                <c:pt idx="21">
                  <c:v>25429.499927982608</c:v>
                </c:pt>
                <c:pt idx="22">
                  <c:v>23337.196487757443</c:v>
                </c:pt>
                <c:pt idx="23">
                  <c:v>21149.231409257991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'Hourly Average Results'!$F$2</c:f>
              <c:strCache>
                <c:ptCount val="1"/>
                <c:pt idx="0">
                  <c:v>PV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Results'!$F$75:$F$98</c:f>
              <c:numCache>
                <c:formatCode>_(* #,##0_);_(* \(#,##0\);_(* "-"??_);_(@_)</c:formatCode>
                <c:ptCount val="24"/>
                <c:pt idx="0">
                  <c:v>-8.0756188536134648</c:v>
                </c:pt>
                <c:pt idx="1">
                  <c:v>-13.49674085714843</c:v>
                </c:pt>
                <c:pt idx="2">
                  <c:v>-13.639510687799403</c:v>
                </c:pt>
                <c:pt idx="3">
                  <c:v>-13.746513297003329</c:v>
                </c:pt>
                <c:pt idx="4">
                  <c:v>-13.800619992263568</c:v>
                </c:pt>
                <c:pt idx="5">
                  <c:v>-14.140498388540907</c:v>
                </c:pt>
                <c:pt idx="6">
                  <c:v>112.47082173465895</c:v>
                </c:pt>
                <c:pt idx="7">
                  <c:v>1279.9071244276793</c:v>
                </c:pt>
                <c:pt idx="8">
                  <c:v>3058.9018385156623</c:v>
                </c:pt>
                <c:pt idx="9">
                  <c:v>4264.6336679247306</c:v>
                </c:pt>
                <c:pt idx="10">
                  <c:v>5037.6849547777338</c:v>
                </c:pt>
                <c:pt idx="11">
                  <c:v>5252.6096643653154</c:v>
                </c:pt>
                <c:pt idx="12">
                  <c:v>5278.3428878652621</c:v>
                </c:pt>
                <c:pt idx="13">
                  <c:v>5205.0126678310562</c:v>
                </c:pt>
                <c:pt idx="14">
                  <c:v>5075.2405193706463</c:v>
                </c:pt>
                <c:pt idx="15">
                  <c:v>4675.4154097864839</c:v>
                </c:pt>
                <c:pt idx="16">
                  <c:v>3791.2989259496244</c:v>
                </c:pt>
                <c:pt idx="17">
                  <c:v>2393.3885471976678</c:v>
                </c:pt>
                <c:pt idx="18">
                  <c:v>697.59159661568754</c:v>
                </c:pt>
                <c:pt idx="19">
                  <c:v>17.380953897184988</c:v>
                </c:pt>
                <c:pt idx="20">
                  <c:v>-8.6227923800437001</c:v>
                </c:pt>
                <c:pt idx="21">
                  <c:v>-12.528371974519256</c:v>
                </c:pt>
                <c:pt idx="22">
                  <c:v>-12.559982172770431</c:v>
                </c:pt>
                <c:pt idx="23">
                  <c:v>-8.2915300041384317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'Hourly Average Results'!$I$2</c:f>
              <c:strCache>
                <c:ptCount val="1"/>
                <c:pt idx="0">
                  <c:v>Managed Load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Results'!$I$75:$I$98</c:f>
              <c:numCache>
                <c:formatCode>_(* #,##0_);_(* \(#,##0\);_(* "-"??_);_(@_)</c:formatCode>
                <c:ptCount val="24"/>
                <c:pt idx="0">
                  <c:v>21680.345729566994</c:v>
                </c:pt>
                <c:pt idx="1">
                  <c:v>20824.420450525835</c:v>
                </c:pt>
                <c:pt idx="2">
                  <c:v>20438.540584541781</c:v>
                </c:pt>
                <c:pt idx="3">
                  <c:v>20289.03889290999</c:v>
                </c:pt>
                <c:pt idx="4">
                  <c:v>20574.111434725695</c:v>
                </c:pt>
                <c:pt idx="5">
                  <c:v>21447.563144542029</c:v>
                </c:pt>
                <c:pt idx="6">
                  <c:v>22915.632850762697</c:v>
                </c:pt>
                <c:pt idx="7">
                  <c:v>24092.145933868414</c:v>
                </c:pt>
                <c:pt idx="8">
                  <c:v>24741.268708276239</c:v>
                </c:pt>
                <c:pt idx="9">
                  <c:v>25039.044386100413</c:v>
                </c:pt>
                <c:pt idx="10">
                  <c:v>25248.229799628916</c:v>
                </c:pt>
                <c:pt idx="11">
                  <c:v>25287.193037211502</c:v>
                </c:pt>
                <c:pt idx="12">
                  <c:v>25255.865219445033</c:v>
                </c:pt>
                <c:pt idx="13">
                  <c:v>25444.121185294254</c:v>
                </c:pt>
                <c:pt idx="14">
                  <c:v>25582.396086057848</c:v>
                </c:pt>
                <c:pt idx="15">
                  <c:v>25791.123957997064</c:v>
                </c:pt>
                <c:pt idx="16">
                  <c:v>26012.01188813827</c:v>
                </c:pt>
                <c:pt idx="17">
                  <c:v>26306.968598968793</c:v>
                </c:pt>
                <c:pt idx="18">
                  <c:v>26680.092920539224</c:v>
                </c:pt>
                <c:pt idx="19">
                  <c:v>27894.06330852411</c:v>
                </c:pt>
                <c:pt idx="20">
                  <c:v>28756.613196627528</c:v>
                </c:pt>
                <c:pt idx="21">
                  <c:v>27493.106856716542</c:v>
                </c:pt>
                <c:pt idx="22">
                  <c:v>25405.757183632635</c:v>
                </c:pt>
                <c:pt idx="23">
                  <c:v>23222.209900386224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699824"/>
        <c:axId val="177517368"/>
      </c:lineChart>
      <c:catAx>
        <c:axId val="1786998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17368"/>
        <c:crosses val="autoZero"/>
        <c:auto val="1"/>
        <c:lblAlgn val="ctr"/>
        <c:lblOffset val="100"/>
        <c:noMultiLvlLbl val="0"/>
      </c:catAx>
      <c:valAx>
        <c:axId val="177517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9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July 2017 - Average Net Load vs Average Wind Production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'Hourly Average Results'!$L$2</c:f>
              <c:strCache>
                <c:ptCount val="1"/>
                <c:pt idx="0">
                  <c:v>Net Load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Results'!$L$147:$L$170</c:f>
              <c:numCache>
                <c:formatCode>_(* #,##0_);_(* \(#,##0\);_(* "-"??_);_(@_)</c:formatCode>
                <c:ptCount val="24"/>
                <c:pt idx="0">
                  <c:v>25381.977804625531</c:v>
                </c:pt>
                <c:pt idx="1">
                  <c:v>24114.355406588475</c:v>
                </c:pt>
                <c:pt idx="2">
                  <c:v>23365.080151223214</c:v>
                </c:pt>
                <c:pt idx="3">
                  <c:v>23074.671870969141</c:v>
                </c:pt>
                <c:pt idx="4">
                  <c:v>23254.336329756483</c:v>
                </c:pt>
                <c:pt idx="5">
                  <c:v>24054.78938482665</c:v>
                </c:pt>
                <c:pt idx="6">
                  <c:v>24671.755695863187</c:v>
                </c:pt>
                <c:pt idx="7">
                  <c:v>25109.158265181941</c:v>
                </c:pt>
                <c:pt idx="8">
                  <c:v>25057.810764790684</c:v>
                </c:pt>
                <c:pt idx="9">
                  <c:v>25327.320560486947</c:v>
                </c:pt>
                <c:pt idx="10">
                  <c:v>25969.367875673306</c:v>
                </c:pt>
                <c:pt idx="11">
                  <c:v>26726.389888760907</c:v>
                </c:pt>
                <c:pt idx="12">
                  <c:v>27547.456701705756</c:v>
                </c:pt>
                <c:pt idx="13">
                  <c:v>28804.726067358642</c:v>
                </c:pt>
                <c:pt idx="14">
                  <c:v>29931.088012298322</c:v>
                </c:pt>
                <c:pt idx="15">
                  <c:v>31078.786136611965</c:v>
                </c:pt>
                <c:pt idx="16">
                  <c:v>32378.454983326883</c:v>
                </c:pt>
                <c:pt idx="17">
                  <c:v>33429.956850385453</c:v>
                </c:pt>
                <c:pt idx="18">
                  <c:v>34370.069948545097</c:v>
                </c:pt>
                <c:pt idx="19">
                  <c:v>34540.255841618935</c:v>
                </c:pt>
                <c:pt idx="20">
                  <c:v>34381.163250886631</c:v>
                </c:pt>
                <c:pt idx="21">
                  <c:v>33087.239780970718</c:v>
                </c:pt>
                <c:pt idx="22">
                  <c:v>30402.117530771444</c:v>
                </c:pt>
                <c:pt idx="23">
                  <c:v>27605.984766895912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'Hourly Average Results'!$G$2</c:f>
              <c:strCache>
                <c:ptCount val="1"/>
                <c:pt idx="0">
                  <c:v>Wind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Results'!$G$147:$G$170</c:f>
              <c:numCache>
                <c:formatCode>_(* #,##0_);_(* \(#,##0\);_(* "-"??_);_(@_)</c:formatCode>
                <c:ptCount val="24"/>
                <c:pt idx="0">
                  <c:v>2463.3538234104412</c:v>
                </c:pt>
                <c:pt idx="1">
                  <c:v>2314.9423601268081</c:v>
                </c:pt>
                <c:pt idx="2">
                  <c:v>2164.8060448004248</c:v>
                </c:pt>
                <c:pt idx="3">
                  <c:v>1976.8193773758981</c:v>
                </c:pt>
                <c:pt idx="4">
                  <c:v>1866.7448260852402</c:v>
                </c:pt>
                <c:pt idx="5">
                  <c:v>1744.8082463220567</c:v>
                </c:pt>
                <c:pt idx="6">
                  <c:v>1578.658962324248</c:v>
                </c:pt>
                <c:pt idx="7">
                  <c:v>1377.6460394224096</c:v>
                </c:pt>
                <c:pt idx="8">
                  <c:v>1145.1481057772455</c:v>
                </c:pt>
                <c:pt idx="9">
                  <c:v>899.08168264350354</c:v>
                </c:pt>
                <c:pt idx="10">
                  <c:v>753.84388516365766</c:v>
                </c:pt>
                <c:pt idx="11">
                  <c:v>733.15866505672273</c:v>
                </c:pt>
                <c:pt idx="12">
                  <c:v>811.56823937067531</c:v>
                </c:pt>
                <c:pt idx="13">
                  <c:v>951.08129385888572</c:v>
                </c:pt>
                <c:pt idx="14">
                  <c:v>1208.2539917131271</c:v>
                </c:pt>
                <c:pt idx="15">
                  <c:v>1519.1281233557074</c:v>
                </c:pt>
                <c:pt idx="16">
                  <c:v>1792.4546606967808</c:v>
                </c:pt>
                <c:pt idx="17">
                  <c:v>2047.2155671852206</c:v>
                </c:pt>
                <c:pt idx="18">
                  <c:v>2267.2963333569114</c:v>
                </c:pt>
                <c:pt idx="19">
                  <c:v>2498.0444034392572</c:v>
                </c:pt>
                <c:pt idx="20">
                  <c:v>2639.3906497242892</c:v>
                </c:pt>
                <c:pt idx="21">
                  <c:v>2675.0054877579096</c:v>
                </c:pt>
                <c:pt idx="22">
                  <c:v>2629.0124634287454</c:v>
                </c:pt>
                <c:pt idx="23">
                  <c:v>2557.2019301689838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'Hourly Average Results'!$I$2</c:f>
              <c:strCache>
                <c:ptCount val="1"/>
                <c:pt idx="0">
                  <c:v>Managed Load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'Hourly Average Results'!$I$147:$I$170</c:f>
              <c:numCache>
                <c:formatCode>_(* #,##0_);_(* \(#,##0\);_(* "-"??_);_(@_)</c:formatCode>
                <c:ptCount val="24"/>
                <c:pt idx="0">
                  <c:v>27837.074276459218</c:v>
                </c:pt>
                <c:pt idx="1">
                  <c:v>26421.099241098342</c:v>
                </c:pt>
                <c:pt idx="2">
                  <c:v>25520.440749688838</c:v>
                </c:pt>
                <c:pt idx="3">
                  <c:v>25039.245228472755</c:v>
                </c:pt>
                <c:pt idx="4">
                  <c:v>25105.743050057397</c:v>
                </c:pt>
                <c:pt idx="5">
                  <c:v>25781.274373934437</c:v>
                </c:pt>
                <c:pt idx="6">
                  <c:v>26558.009751185851</c:v>
                </c:pt>
                <c:pt idx="7">
                  <c:v>28112.19051575055</c:v>
                </c:pt>
                <c:pt idx="8">
                  <c:v>29595.728473913598</c:v>
                </c:pt>
                <c:pt idx="9">
                  <c:v>30878.902124529966</c:v>
                </c:pt>
                <c:pt idx="10">
                  <c:v>32207.019198154947</c:v>
                </c:pt>
                <c:pt idx="11">
                  <c:v>33344.812328499167</c:v>
                </c:pt>
                <c:pt idx="12">
                  <c:v>34409.031154858079</c:v>
                </c:pt>
                <c:pt idx="13">
                  <c:v>35782.27647352295</c:v>
                </c:pt>
                <c:pt idx="14">
                  <c:v>37031.290014242863</c:v>
                </c:pt>
                <c:pt idx="15">
                  <c:v>38082.049907845634</c:v>
                </c:pt>
                <c:pt idx="16">
                  <c:v>38811.859846566658</c:v>
                </c:pt>
                <c:pt idx="17">
                  <c:v>38943.164500621024</c:v>
                </c:pt>
                <c:pt idx="18">
                  <c:v>38430.483901541775</c:v>
                </c:pt>
                <c:pt idx="19">
                  <c:v>37361.608780643808</c:v>
                </c:pt>
                <c:pt idx="20">
                  <c:v>37014.18268915722</c:v>
                </c:pt>
                <c:pt idx="21">
                  <c:v>35754.25526689957</c:v>
                </c:pt>
                <c:pt idx="22">
                  <c:v>33023.578848520745</c:v>
                </c:pt>
                <c:pt idx="23">
                  <c:v>30155.489428229859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364792"/>
        <c:axId val="178365184"/>
      </c:lineChart>
      <c:catAx>
        <c:axId val="1783647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65184"/>
        <c:crosses val="autoZero"/>
        <c:auto val="1"/>
        <c:lblAlgn val="ctr"/>
        <c:lblOffset val="100"/>
        <c:noMultiLvlLbl val="0"/>
      </c:catAx>
      <c:valAx>
        <c:axId val="17836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6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E72C-FC31-4509-9FAB-4069B542C7D4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1C75-D2CB-4B90-932E-42405EE92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6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03D44AE7-226C-4C40-847C-313BB27C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0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D44AE7-226C-4C40-847C-313BB27C8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483870000 h 4176"/>
              <a:gd name="T8" fmla="*/ 483870000 w 5760"/>
              <a:gd name="T9" fmla="*/ 483870000 h 4176"/>
              <a:gd name="T10" fmla="*/ 483870000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8600" y="6507163"/>
            <a:ext cx="15446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latin typeface="Tahoma" pitchFamily="34" charset="0"/>
              </a:rPr>
              <a:t>Presentation Title</a:t>
            </a:r>
          </a:p>
        </p:txBody>
      </p:sp>
      <p:pic>
        <p:nvPicPr>
          <p:cNvPr id="7" name="Picture 10" descr="Leading_the_Way_in_Electricity_reverse_g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459538" y="6524625"/>
            <a:ext cx="2568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smtClean="0">
                <a:solidFill>
                  <a:srgbClr val="777777"/>
                </a:solidFill>
                <a:latin typeface="Times New Roman" pitchFamily="18" charset="0"/>
              </a:rPr>
              <a:t>SOUTHERN CALIFORNIA EDISON®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1"/>
                </a:solidFill>
                <a:latin typeface="Times New Roman" pitchFamily="18" charset="0"/>
              </a:rPr>
              <a:t>SM</a:t>
            </a:r>
          </a:p>
        </p:txBody>
      </p:sp>
      <p:pic>
        <p:nvPicPr>
          <p:cNvPr id="10" name="Picture 13" descr="hpc_s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041400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 algn="ctr">
              <a:defRPr i="1">
                <a:solidFill>
                  <a:srgbClr val="006A53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05338"/>
            <a:ext cx="6400800" cy="7937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Freeform 2"/>
          <p:cNvSpPr>
            <a:spLocks/>
          </p:cNvSpPr>
          <p:nvPr userDrawn="1"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483870000 h 4176"/>
              <a:gd name="T8" fmla="*/ 483870000 w 5760"/>
              <a:gd name="T9" fmla="*/ 483870000 h 4176"/>
              <a:gd name="T10" fmla="*/ 483870000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0" descr="Leading_the_Way_in_Electricity_reverse_gre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1"/>
          <p:cNvSpPr txBox="1">
            <a:spLocks noChangeArrowheads="1"/>
          </p:cNvSpPr>
          <p:nvPr userDrawn="1"/>
        </p:nvSpPr>
        <p:spPr bwMode="auto">
          <a:xfrm>
            <a:off x="6459538" y="6524625"/>
            <a:ext cx="2568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 smtClean="0">
                <a:solidFill>
                  <a:srgbClr val="777777"/>
                </a:solidFill>
                <a:latin typeface="Times New Roman" pitchFamily="18" charset="0"/>
              </a:rPr>
              <a:t>SOUTHERN CALIFORNIA EDISON®</a:t>
            </a:r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1"/>
                </a:solidFill>
                <a:latin typeface="Times New Roman" pitchFamily="18" charset="0"/>
              </a:rPr>
              <a:t>SM</a:t>
            </a:r>
          </a:p>
        </p:txBody>
      </p:sp>
      <p:pic>
        <p:nvPicPr>
          <p:cNvPr id="16" name="Picture 13" descr="hpc_sc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041400"/>
            <a:ext cx="4038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44"/>
          <p:cNvSpPr txBox="1">
            <a:spLocks noChangeArrowheads="1"/>
          </p:cNvSpPr>
          <p:nvPr userDrawn="1"/>
        </p:nvSpPr>
        <p:spPr bwMode="auto">
          <a:xfrm>
            <a:off x="76200" y="6540500"/>
            <a:ext cx="15872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7F7F7F"/>
                </a:solidFill>
                <a:latin typeface="Tahoma" pitchFamily="34" charset="0"/>
              </a:rPr>
              <a:t>Regulatory </a:t>
            </a:r>
            <a:r>
              <a:rPr lang="en-US" sz="1200" b="1" i="1" baseline="0" dirty="0" smtClean="0">
                <a:solidFill>
                  <a:srgbClr val="7F7F7F"/>
                </a:solidFill>
                <a:latin typeface="Tahoma" pitchFamily="34" charset="0"/>
              </a:rPr>
              <a:t>Affairs</a:t>
            </a:r>
            <a:endParaRPr lang="en-US" sz="1200" b="1" i="1" dirty="0" smtClean="0">
              <a:solidFill>
                <a:srgbClr val="7F7F7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2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23900"/>
          </a:xfrm>
        </p:spPr>
        <p:txBody>
          <a:bodyPr/>
          <a:lstStyle>
            <a:lvl1pPr>
              <a:defRPr>
                <a:solidFill>
                  <a:srgbClr val="006A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3088" indent="-230188">
              <a:defRPr/>
            </a:lvl2pPr>
            <a:lvl3pPr marL="914400" indent="-174625">
              <a:defRPr/>
            </a:lvl3pPr>
            <a:lvl4pPr marL="1255713" indent="-168275">
              <a:buFont typeface="Tahoma" panose="020B0604030504040204" pitchFamily="34" charset="0"/>
              <a:buChar char="»"/>
              <a:defRPr sz="1600"/>
            </a:lvl4pPr>
            <a:lvl5pPr marL="1546225" indent="-168275">
              <a:buFont typeface="Tahoma" panose="020B0604030504040204" pitchFamily="34" charset="0"/>
              <a:buChar char="–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6529388"/>
            <a:ext cx="2133600" cy="298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7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23900"/>
          </a:xfrm>
        </p:spPr>
        <p:txBody>
          <a:bodyPr/>
          <a:lstStyle>
            <a:lvl1pPr>
              <a:defRPr>
                <a:solidFill>
                  <a:srgbClr val="006A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29388"/>
            <a:ext cx="2133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7B7EA-0F2F-45C9-8C12-18FEBB0203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8229600" cy="725488"/>
          </a:xfrm>
        </p:spPr>
        <p:txBody>
          <a:bodyPr/>
          <a:lstStyle>
            <a:lvl1pPr>
              <a:defRPr>
                <a:solidFill>
                  <a:srgbClr val="006A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368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956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368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956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529388"/>
            <a:ext cx="2133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BE0E-CCFA-4B81-B8D1-C66E1E8DA6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464550" cy="723900"/>
          </a:xfrm>
        </p:spPr>
        <p:txBody>
          <a:bodyPr/>
          <a:lstStyle>
            <a:lvl1pPr>
              <a:defRPr>
                <a:solidFill>
                  <a:srgbClr val="006A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29388"/>
            <a:ext cx="2133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BBF-B138-4738-9401-F51D3915A8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529388"/>
            <a:ext cx="2133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246F7-4E3F-4FAD-AA80-D8C558826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7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6A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29388"/>
            <a:ext cx="2133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B1A5-5A21-44DE-B41A-B8D94BD409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6A5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29388"/>
            <a:ext cx="2133600" cy="298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E335-26D9-4235-9EE2-95B5A2326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5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45"/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483870000 h 4176"/>
              <a:gd name="T8" fmla="*/ 483870000 w 5760"/>
              <a:gd name="T9" fmla="*/ 483870000 h 4176"/>
              <a:gd name="T10" fmla="*/ 483870000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49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9250"/>
            <a:ext cx="82296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Text Box 44"/>
          <p:cNvSpPr txBox="1">
            <a:spLocks noChangeArrowheads="1"/>
          </p:cNvSpPr>
          <p:nvPr/>
        </p:nvSpPr>
        <p:spPr bwMode="auto">
          <a:xfrm>
            <a:off x="76200" y="6540500"/>
            <a:ext cx="1149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7F7F7F"/>
                </a:solidFill>
                <a:latin typeface="Tahoma" pitchFamily="34" charset="0"/>
              </a:rPr>
              <a:t>Group Name</a:t>
            </a:r>
          </a:p>
        </p:txBody>
      </p:sp>
      <p:pic>
        <p:nvPicPr>
          <p:cNvPr id="1032" name="Picture 47" descr="Leading_the_Way_in_Electricity_reverse_gre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48"/>
          <p:cNvSpPr txBox="1">
            <a:spLocks noChangeArrowheads="1"/>
          </p:cNvSpPr>
          <p:nvPr/>
        </p:nvSpPr>
        <p:spPr bwMode="auto">
          <a:xfrm>
            <a:off x="6629400" y="6540500"/>
            <a:ext cx="24733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rgbClr val="777777"/>
                </a:solidFill>
                <a:latin typeface="Times New Roman" pitchFamily="18" charset="0"/>
              </a:rPr>
              <a:t>SOUTHERN CALIFORNIA EDISON</a:t>
            </a:r>
          </a:p>
        </p:txBody>
      </p:sp>
      <p:sp>
        <p:nvSpPr>
          <p:cNvPr id="1034" name="Text Box 50"/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1"/>
                </a:solidFill>
                <a:latin typeface="Times New Roman" pitchFamily="18" charset="0"/>
              </a:rPr>
              <a:t>SM</a:t>
            </a:r>
          </a:p>
        </p:txBody>
      </p:sp>
      <p:sp>
        <p:nvSpPr>
          <p:cNvPr id="11" name="Freeform 45"/>
          <p:cNvSpPr>
            <a:spLocks/>
          </p:cNvSpPr>
          <p:nvPr/>
        </p:nvSpPr>
        <p:spPr bwMode="auto">
          <a:xfrm>
            <a:off x="0" y="0"/>
            <a:ext cx="9144000" cy="6629400"/>
          </a:xfrm>
          <a:custGeom>
            <a:avLst/>
            <a:gdLst>
              <a:gd name="T0" fmla="*/ 0 w 5760"/>
              <a:gd name="T1" fmla="*/ 2147483647 h 4176"/>
              <a:gd name="T2" fmla="*/ 0 w 5760"/>
              <a:gd name="T3" fmla="*/ 0 h 4176"/>
              <a:gd name="T4" fmla="*/ 2147483647 w 5760"/>
              <a:gd name="T5" fmla="*/ 0 h 4176"/>
              <a:gd name="T6" fmla="*/ 2147483647 w 5760"/>
              <a:gd name="T7" fmla="*/ 483870000 h 4176"/>
              <a:gd name="T8" fmla="*/ 483870000 w 5760"/>
              <a:gd name="T9" fmla="*/ 483870000 h 4176"/>
              <a:gd name="T10" fmla="*/ 483870000 w 5760"/>
              <a:gd name="T11" fmla="*/ 2147483647 h 4176"/>
              <a:gd name="T12" fmla="*/ 0 w 5760"/>
              <a:gd name="T13" fmla="*/ 2147483647 h 4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4176">
                <a:moveTo>
                  <a:pt x="0" y="4176"/>
                </a:moveTo>
                <a:lnTo>
                  <a:pt x="0" y="0"/>
                </a:lnTo>
                <a:lnTo>
                  <a:pt x="5760" y="0"/>
                </a:lnTo>
                <a:lnTo>
                  <a:pt x="5760" y="192"/>
                </a:lnTo>
                <a:lnTo>
                  <a:pt x="192" y="192"/>
                </a:lnTo>
                <a:lnTo>
                  <a:pt x="192" y="4176"/>
                </a:lnTo>
                <a:lnTo>
                  <a:pt x="0" y="4176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FFFF">
                  <a:alpha val="39998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76200" y="6540500"/>
            <a:ext cx="15872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7F7F7F"/>
                </a:solidFill>
                <a:latin typeface="Tahoma" pitchFamily="34" charset="0"/>
              </a:rPr>
              <a:t>Regulatory </a:t>
            </a:r>
            <a:r>
              <a:rPr lang="en-US" sz="1200" b="1" i="1" baseline="0" dirty="0" smtClean="0">
                <a:solidFill>
                  <a:srgbClr val="7F7F7F"/>
                </a:solidFill>
                <a:latin typeface="Tahoma" pitchFamily="34" charset="0"/>
              </a:rPr>
              <a:t>Affairs</a:t>
            </a:r>
            <a:endParaRPr lang="en-US" sz="1200" b="1" i="1" dirty="0" smtClean="0">
              <a:solidFill>
                <a:srgbClr val="7F7F7F"/>
              </a:solidFill>
              <a:latin typeface="Tahoma" pitchFamily="34" charset="0"/>
            </a:endParaRPr>
          </a:p>
        </p:txBody>
      </p:sp>
      <p:pic>
        <p:nvPicPr>
          <p:cNvPr id="14" name="Picture 47" descr="Leading_the_Way_in_Electricity_reverse_gre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5717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8823325" y="25400"/>
            <a:ext cx="276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500" smtClean="0">
                <a:solidFill>
                  <a:schemeClr val="bg1"/>
                </a:solidFill>
                <a:latin typeface="Times New Roman" pitchFamily="18" charset="0"/>
              </a:rPr>
              <a:t>SM</a:t>
            </a: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77000"/>
            <a:ext cx="2133600" cy="381000"/>
          </a:xfrm>
          <a:prstGeom prst="rect">
            <a:avLst/>
          </a:prstGeom>
          <a:ln/>
        </p:spPr>
        <p:txBody>
          <a:bodyPr anchor="ctr" anchorCtr="0"/>
          <a:lstStyle>
            <a:lvl1pPr algn="ctr">
              <a:defRPr sz="1200" b="1"/>
            </a:lvl1pPr>
          </a:lstStyle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6459538" y="6524625"/>
            <a:ext cx="2568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 smtClean="0">
                <a:solidFill>
                  <a:srgbClr val="777777"/>
                </a:solidFill>
                <a:latin typeface="Times New Roman" pitchFamily="18" charset="0"/>
              </a:rPr>
              <a:t>SOUTHERN CALIFORNIA EDISON®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A5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301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14400" indent="-17462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55713" indent="-168275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»"/>
        <a:defRPr sz="1600">
          <a:solidFill>
            <a:schemeClr val="tx1"/>
          </a:solidFill>
          <a:latin typeface="+mn-lt"/>
        </a:defRPr>
      </a:lvl4pPr>
      <a:lvl5pPr marL="1546225" indent="-168275" algn="l" rtl="0" eaLnBrk="1" fontAlgn="base" hangingPunct="1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A53"/>
                </a:solidFill>
              </a:rPr>
              <a:t>Net Load Peak ELCC</a:t>
            </a:r>
            <a:endParaRPr lang="en-US" dirty="0">
              <a:solidFill>
                <a:srgbClr val="006A5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605338"/>
            <a:ext cx="7162800" cy="793750"/>
          </a:xfrm>
        </p:spPr>
        <p:txBody>
          <a:bodyPr/>
          <a:lstStyle/>
          <a:p>
            <a:r>
              <a:rPr lang="en-US" b="1" dirty="0" smtClean="0">
                <a:solidFill>
                  <a:srgbClr val="006A53"/>
                </a:solidFill>
              </a:rPr>
              <a:t>2016-02-18</a:t>
            </a:r>
            <a:endParaRPr lang="en-US" sz="2400" b="1" dirty="0">
              <a:solidFill>
                <a:srgbClr val="006A5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-33867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Results / Work in Progress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116247"/>
              </p:ext>
            </p:extLst>
          </p:nvPr>
        </p:nvGraphicFramePr>
        <p:xfrm>
          <a:off x="457200" y="1371600"/>
          <a:ext cx="670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Exceedance Methodology Gap Problem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91000" y="2133600"/>
            <a:ext cx="3276600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0540" y="1373830"/>
            <a:ext cx="130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Reserve Margin</a:t>
            </a:r>
            <a:endParaRPr lang="en-US" sz="11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38800" y="3255005"/>
            <a:ext cx="1905000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6200" y="3124200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Net Load Need</a:t>
            </a:r>
            <a:endParaRPr lang="en-US" sz="1100" dirty="0">
              <a:solidFill>
                <a:srgbClr val="C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1000" y="2249015"/>
            <a:ext cx="0" cy="216549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191000" y="4469363"/>
            <a:ext cx="3352800" cy="26437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91400" y="3385810"/>
            <a:ext cx="0" cy="10287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384390" y="990600"/>
            <a:ext cx="0" cy="1028700"/>
          </a:xfrm>
          <a:prstGeom prst="straightConnector1">
            <a:avLst/>
          </a:prstGeom>
          <a:ln w="19050">
            <a:solidFill>
              <a:schemeClr val="tx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391400" y="3769355"/>
            <a:ext cx="130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Gap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7564016" y="1987405"/>
            <a:ext cx="1236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Peak Load Need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91400" y="2435054"/>
            <a:ext cx="1527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How Much Solar and Wind Reduce Net Peak</a:t>
            </a:r>
            <a:endParaRPr lang="en-US" sz="11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391400" y="2225741"/>
            <a:ext cx="0" cy="10287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358951" y="3170366"/>
            <a:ext cx="803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Wind and Solar QC</a:t>
            </a:r>
            <a:endParaRPr lang="en-US" sz="11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91400" y="4572000"/>
            <a:ext cx="0" cy="102870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57456" y="4808538"/>
            <a:ext cx="13062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Non-Solar and Non-Wind RA Resources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880204"/>
            <a:ext cx="684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Using a single month of load/wind/solar data we can determine what ELCC of solar and wind is needed to eliminate the gap problem (i.e. make the gap 0).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83759" y="4192764"/>
            <a:ext cx="12354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RA Requirement after Solar and Wind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-33867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Results / Work in Progress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Net Load </a:t>
            </a:r>
            <a:r>
              <a:rPr lang="en-US" sz="2000" dirty="0" smtClean="0"/>
              <a:t>Peak based </a:t>
            </a:r>
            <a:r>
              <a:rPr lang="en-US" sz="2000" dirty="0" smtClean="0"/>
              <a:t>ELCC could provide a useful data point to help </a:t>
            </a:r>
            <a:r>
              <a:rPr lang="en-US" sz="2000" dirty="0" smtClean="0"/>
              <a:t>validate LOLE ELCC results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Comparison of ELCC Methods</a:t>
            </a:r>
          </a:p>
          <a:p>
            <a:pPr lvl="1"/>
            <a:r>
              <a:rPr lang="en-US" dirty="0" smtClean="0"/>
              <a:t>Loss of load event based ELCC analysis, such as that performed using SERV-M, calculates a resource’s contribution towards reducing the frequency of loss of load events (LOLE-ELCC)</a:t>
            </a:r>
          </a:p>
          <a:p>
            <a:pPr lvl="1"/>
            <a:r>
              <a:rPr lang="en-US" dirty="0" smtClean="0"/>
              <a:t>A Net Load Peak based ELCC calculates a resource’s contributions towards reducing the net load peak (NLP-ELCC)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sz="2000" dirty="0" smtClean="0"/>
              <a:t>A NLP-ELCC may not exactly match the results of a LOLE-ELCC, but SCE believes it provides intuitive results that will be useful data points when </a:t>
            </a:r>
            <a:r>
              <a:rPr lang="en-US" sz="2000" dirty="0" smtClean="0"/>
              <a:t>validating </a:t>
            </a:r>
            <a:r>
              <a:rPr lang="en-US" sz="2000" dirty="0" smtClean="0"/>
              <a:t>ELCC values of resources.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SCE is interested in party feedback on the idea of using a NLP-ELCC to </a:t>
            </a:r>
            <a:r>
              <a:rPr lang="en-US" sz="2000" dirty="0" smtClean="0"/>
              <a:t>validate the efficacy of LOLE-ELCC results.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2017 Solar Results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0078" y="2895600"/>
            <a:ext cx="2776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Energy Division ELCC Results: 57.8%</a:t>
            </a:r>
          </a:p>
          <a:p>
            <a:r>
              <a:rPr lang="en-US" sz="1200" dirty="0" smtClean="0"/>
              <a:t>Gap Created: 2,000 MW</a:t>
            </a:r>
          </a:p>
          <a:p>
            <a:endParaRPr lang="en-US" sz="1200" dirty="0"/>
          </a:p>
          <a:p>
            <a:r>
              <a:rPr lang="en-US" sz="1200" dirty="0" smtClean="0"/>
              <a:t>ELCC to Eliminate Gap: 31.2%</a:t>
            </a: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-33867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Results / Work in Progress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596765"/>
              </p:ext>
            </p:extLst>
          </p:nvPr>
        </p:nvGraphicFramePr>
        <p:xfrm>
          <a:off x="457200" y="1371600"/>
          <a:ext cx="533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4800600" y="2667000"/>
            <a:ext cx="0" cy="26670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248783"/>
              </p:ext>
            </p:extLst>
          </p:nvPr>
        </p:nvGraphicFramePr>
        <p:xfrm>
          <a:off x="457200" y="1371600"/>
          <a:ext cx="5257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2017 Solar Results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0078" y="2895600"/>
            <a:ext cx="2776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Energy Division ELCC Results: 57.8%</a:t>
            </a:r>
          </a:p>
          <a:p>
            <a:r>
              <a:rPr lang="en-US" sz="1200" dirty="0" smtClean="0"/>
              <a:t>Gap Created: 4,000 MW</a:t>
            </a:r>
          </a:p>
          <a:p>
            <a:endParaRPr lang="en-US" sz="1200" dirty="0"/>
          </a:p>
          <a:p>
            <a:r>
              <a:rPr lang="en-US" sz="1200" dirty="0" smtClean="0"/>
              <a:t>ELCC to Eliminate Gap: 0%</a:t>
            </a:r>
          </a:p>
          <a:p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2743200"/>
            <a:ext cx="0" cy="25908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-33867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Results / Work in Progress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5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166995"/>
              </p:ext>
            </p:extLst>
          </p:nvPr>
        </p:nvGraphicFramePr>
        <p:xfrm>
          <a:off x="457200" y="1371600"/>
          <a:ext cx="545287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2017 Wind Results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0078" y="2895600"/>
            <a:ext cx="2776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Energy Division ELCC Results: 12.6%</a:t>
            </a:r>
          </a:p>
          <a:p>
            <a:r>
              <a:rPr lang="en-US" sz="1200" dirty="0" smtClean="0"/>
              <a:t>Gap Created: 0 MW</a:t>
            </a:r>
          </a:p>
          <a:p>
            <a:endParaRPr lang="en-US" sz="1200" dirty="0"/>
          </a:p>
          <a:p>
            <a:r>
              <a:rPr lang="en-US" sz="1200" dirty="0" smtClean="0"/>
              <a:t>ELCC to Eliminate Gap: 25.0%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-33867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Results / Work in Progress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2730163"/>
            <a:ext cx="0" cy="236220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ELCC Results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49300" y="1981200"/>
          <a:ext cx="7645400" cy="3352800"/>
        </p:xfrm>
        <a:graphic>
          <a:graphicData uri="http://schemas.openxmlformats.org/drawingml/2006/table">
            <a:tbl>
              <a:tblPr/>
              <a:tblGrid>
                <a:gridCol w="636853"/>
                <a:gridCol w="1701442"/>
                <a:gridCol w="1701442"/>
                <a:gridCol w="1701442"/>
                <a:gridCol w="202779"/>
                <a:gridCol w="1701442"/>
              </a:tblGrid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Weighted ELCC / Technology 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Weighted ELCC / Technology 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ELCC Result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Net Load Peak ELCC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-33867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Results / Work in Progress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8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ELCC Results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749300" y="1981200"/>
          <a:ext cx="7645400" cy="3352800"/>
        </p:xfrm>
        <a:graphic>
          <a:graphicData uri="http://schemas.openxmlformats.org/drawingml/2006/table">
            <a:tbl>
              <a:tblPr/>
              <a:tblGrid>
                <a:gridCol w="636853"/>
                <a:gridCol w="1701442"/>
                <a:gridCol w="1701442"/>
                <a:gridCol w="1701442"/>
                <a:gridCol w="202779"/>
                <a:gridCol w="1701442"/>
              </a:tblGrid>
              <a:tr h="609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Weighted ELCC / Technology 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Weighted ELCC / Technology Composite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Annual ELCC Result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Net Load Peak ELCC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-33867"/>
            <a:ext cx="37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Draft Results / Work in Progress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7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SCE is interested in party feedback on the idea of using a NLP-ELCC to validate the efficacy of LOLE-ELCC results.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SCE </a:t>
            </a:r>
            <a:r>
              <a:rPr lang="en-US" sz="2000" dirty="0" smtClean="0"/>
              <a:t>is planning on submitting this proposal during the March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“Optional Revisions to Proposals” filing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For questions and comments, please contact:</a:t>
            </a:r>
          </a:p>
          <a:p>
            <a:pPr marL="341313" lvl="1" indent="0">
              <a:spcAft>
                <a:spcPts val="0"/>
              </a:spcAft>
              <a:buNone/>
            </a:pPr>
            <a:r>
              <a:rPr lang="en-US" dirty="0" smtClean="0"/>
              <a:t>Martin Blagaich</a:t>
            </a:r>
          </a:p>
          <a:p>
            <a:pPr marL="341313" lvl="1" indent="0">
              <a:spcAft>
                <a:spcPts val="0"/>
              </a:spcAft>
              <a:buNone/>
            </a:pPr>
            <a:r>
              <a:rPr lang="en-US" dirty="0" smtClean="0"/>
              <a:t>Martin.Blagaich@sce.com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7A61EE-7B57-426F-803A-828428028A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EA PowerPoint Template">
  <a:themeElements>
    <a:clrScheme name="IP&amp;S">
      <a:dk1>
        <a:srgbClr val="000000"/>
      </a:dk1>
      <a:lt1>
        <a:srgbClr val="FFFFFF"/>
      </a:lt1>
      <a:dk2>
        <a:srgbClr val="006A53"/>
      </a:dk2>
      <a:lt2>
        <a:srgbClr val="77787B"/>
      </a:lt2>
      <a:accent1>
        <a:srgbClr val="FAD149"/>
      </a:accent1>
      <a:accent2>
        <a:srgbClr val="006A53"/>
      </a:accent2>
      <a:accent3>
        <a:srgbClr val="969696"/>
      </a:accent3>
      <a:accent4>
        <a:srgbClr val="FFC000"/>
      </a:accent4>
      <a:accent5>
        <a:srgbClr val="FDECB3"/>
      </a:accent5>
      <a:accent6>
        <a:srgbClr val="E78A5C"/>
      </a:accent6>
      <a:hlink>
        <a:srgbClr val="000000"/>
      </a:hlink>
      <a:folHlink>
        <a:srgbClr val="00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erating_x0020_Unit xmlns="b84b2d16-4eb6-46b1-92d2-72868bd9335d">External Relations</Operating_x0020_Unit>
    <FERC_x0020_Restricted xmlns="b84b2d16-4eb6-46b1-92d2-72868bd9335d">No</FERC_x0020_Restricted>
    <ACT_x0020_Policy xmlns="b84b2d16-4eb6-46b1-92d2-72868bd9335d">Internal</ACT_x0020_Policy>
    <Info xmlns="2bf1e5f7-d80e-4ab3-bd7d-dcd2192d8337" xsi:nil="true"/>
    <Types_x0020_of_x0020_Documents xmlns="b84b2d16-4eb6-46b1-92d2-72868bd9335d">Reference Materials</Types_x0020_of_x0020_Documents>
    <Reference_x0020_Materials xmlns="b84b2d16-4eb6-46b1-92d2-72868bd9335d">Presentation</Reference_x0020_Material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xternal Relations" ma:contentTypeID="0x0101000F856C35FE793942BF3CC9C500D08B060400BA8B102E4CEBDF4C9BE1263748BB09FE" ma:contentTypeVersion="29" ma:contentTypeDescription="" ma:contentTypeScope="" ma:versionID="c9b74a7d98b1ef9da1f9b56b34c9442e">
  <xsd:schema xmlns:xsd="http://www.w3.org/2001/XMLSchema" xmlns:xs="http://www.w3.org/2001/XMLSchema" xmlns:p="http://schemas.microsoft.com/office/2006/metadata/properties" xmlns:ns2="b84b2d16-4eb6-46b1-92d2-72868bd9335d" xmlns:ns3="2bf1e5f7-d80e-4ab3-bd7d-dcd2192d8337" targetNamespace="http://schemas.microsoft.com/office/2006/metadata/properties" ma:root="true" ma:fieldsID="430672ff0fc40cc501f5fc6c97ccbd58" ns2:_="" ns3:_="">
    <xsd:import namespace="b84b2d16-4eb6-46b1-92d2-72868bd9335d"/>
    <xsd:import namespace="2bf1e5f7-d80e-4ab3-bd7d-dcd2192d8337"/>
    <xsd:element name="properties">
      <xsd:complexType>
        <xsd:sequence>
          <xsd:element name="documentManagement">
            <xsd:complexType>
              <xsd:all>
                <xsd:element ref="ns2:ACT_x0020_Policy"/>
                <xsd:element ref="ns2:FERC_x0020_Restricted"/>
                <xsd:element ref="ns2:Operating_x0020_Unit" minOccurs="0"/>
                <xsd:element ref="ns2:Types_x0020_of_x0020_Documents"/>
                <xsd:element ref="ns2:Reference_x0020_Materials" minOccurs="0"/>
                <xsd:element ref="ns3: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b2d16-4eb6-46b1-92d2-72868bd9335d" elementFormDefault="qualified">
    <xsd:import namespace="http://schemas.microsoft.com/office/2006/documentManagement/types"/>
    <xsd:import namespace="http://schemas.microsoft.com/office/infopath/2007/PartnerControls"/>
    <xsd:element name="ACT_x0020_Policy" ma:index="8" ma:displayName="ACT Policy" ma:default="Internal" ma:format="Dropdown" ma:internalName="ACT_x0020_Policy" ma:readOnly="false">
      <xsd:simpleType>
        <xsd:restriction base="dms:Choice">
          <xsd:enumeration value="Internal"/>
          <xsd:enumeration value="Confidential"/>
          <xsd:enumeration value="Public"/>
        </xsd:restriction>
      </xsd:simpleType>
    </xsd:element>
    <xsd:element name="FERC_x0020_Restricted" ma:index="9" ma:displayName="FERC Restricted" ma:default="No" ma:format="Dropdown" ma:internalName="FERC_x0020_Restricted" ma:readOnly="false">
      <xsd:simpleType>
        <xsd:restriction base="dms:Choice">
          <xsd:enumeration value="No"/>
          <xsd:enumeration value="Yes"/>
        </xsd:restriction>
      </xsd:simpleType>
    </xsd:element>
    <xsd:element name="Operating_x0020_Unit" ma:index="10" nillable="true" ma:displayName="Operating Unit" ma:default="Power Supply" ma:format="Dropdown" ma:internalName="Operating_x0020_Unit">
      <xsd:simpleType>
        <xsd:restriction base="dms:Choice">
          <xsd:enumeration value="Audits"/>
          <xsd:enumeration value="Corporate Communications"/>
          <xsd:enumeration value="Customer Service"/>
          <xsd:enumeration value="External Relations"/>
          <xsd:enumeration value="Finance and Operational Services"/>
          <xsd:enumeration value="Human Resources"/>
          <xsd:enumeration value="Information Technology"/>
          <xsd:enumeration value="Legal"/>
          <xsd:enumeration value="Nuclear"/>
          <xsd:enumeration value="Power Supply"/>
          <xsd:enumeration value="Public Affairs"/>
          <xsd:enumeration value="Safety Security &amp; Compliance"/>
          <xsd:enumeration value="Transmission &amp; Distribution"/>
        </xsd:restriction>
      </xsd:simpleType>
    </xsd:element>
    <xsd:element name="Types_x0020_of_x0020_Documents" ma:index="11" ma:displayName="Types of Documents" ma:default="Reference Materials" ma:format="Dropdown" ma:internalName="Types_x0020_of_x0020_Documents" ma:readOnly="false">
      <xsd:simpleType>
        <xsd:restriction base="dms:Choice">
          <xsd:enumeration value="Biography"/>
          <xsd:enumeration value="Calendar"/>
          <xsd:enumeration value="Case Study"/>
          <xsd:enumeration value="Communications"/>
          <xsd:enumeration value="Community Involvement"/>
          <xsd:enumeration value="Compliance"/>
          <xsd:enumeration value="Contacts"/>
          <xsd:enumeration value="Customer Programs &amp; Services"/>
          <xsd:enumeration value="Employee Programs &amp; Clubs"/>
          <xsd:enumeration value="Events &amp; Meetings"/>
          <xsd:enumeration value="Forms"/>
          <xsd:enumeration value="Goals &amp; Strategy"/>
          <xsd:enumeration value="Media"/>
          <xsd:enumeration value="News"/>
          <xsd:enumeration value="Org Charts"/>
          <xsd:enumeration value="Policies"/>
          <xsd:enumeration value="Poster"/>
          <xsd:enumeration value="Procedures"/>
          <xsd:enumeration value="Process"/>
          <xsd:enumeration value="Reference Materials"/>
          <xsd:enumeration value="Reports"/>
          <xsd:enumeration value="Safety"/>
          <xsd:enumeration value="Schedule"/>
          <xsd:enumeration value="Statistics"/>
          <xsd:enumeration value="Status Report"/>
          <xsd:enumeration value="Training"/>
          <xsd:enumeration value="Volunteer Event"/>
        </xsd:restriction>
      </xsd:simpleType>
    </xsd:element>
    <xsd:element name="Reference_x0020_Materials" ma:index="12" nillable="true" ma:displayName="Reference Materials" ma:format="Dropdown" ma:internalName="Reference_x0020_Materials" ma:readOnly="false">
      <xsd:simpleType>
        <xsd:restriction base="dms:Choice">
          <xsd:enumeration value="FAQ"/>
          <xsd:enumeration value="Form"/>
          <xsd:enumeration value="Guidelines"/>
          <xsd:enumeration value="Help"/>
          <xsd:enumeration value="Job Aid"/>
          <xsd:enumeration value="Overview"/>
          <xsd:enumeration value="Presentation"/>
          <xsd:enumeration value="Reference"/>
          <xsd:enumeration value="Template"/>
          <xsd:enumeration value="Tips"/>
          <xsd:enumeration value="Tool Kit"/>
          <xsd:enumeration value="User Guid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1e5f7-d80e-4ab3-bd7d-dcd2192d8337" elementFormDefault="qualified">
    <xsd:import namespace="http://schemas.microsoft.com/office/2006/documentManagement/types"/>
    <xsd:import namespace="http://schemas.microsoft.com/office/infopath/2007/PartnerControls"/>
    <xsd:element name="Info" ma:index="13" nillable="true" ma:displayName="Info" ma:format="Dropdown" ma:internalName="Info">
      <xsd:simpleType>
        <xsd:restriction base="dms:Choice">
          <xsd:enumeration value="Officers Memo"/>
          <xsd:enumeration value="Information Governance"/>
          <xsd:enumeration value="Templates"/>
          <xsd:enumeration value="PAX List"/>
          <xsd:enumeration value="Fle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D3962B-C875-450A-A3AB-DE14D0579F45}">
  <ds:schemaRefs>
    <ds:schemaRef ds:uri="2bf1e5f7-d80e-4ab3-bd7d-dcd2192d8337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84b2d16-4eb6-46b1-92d2-72868bd9335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735A8C-52A9-4460-BA57-17AF2F16A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b2d16-4eb6-46b1-92d2-72868bd9335d"/>
    <ds:schemaRef ds:uri="2bf1e5f7-d80e-4ab3-bd7d-dcd2192d83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29A410-D90B-40D7-8A43-ED388F2301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IPEA PowerPoint Template</Template>
  <TotalTime>907</TotalTime>
  <Words>666</Words>
  <Application>Microsoft Office PowerPoint</Application>
  <PresentationFormat>On-screen Show (4:3)</PresentationFormat>
  <Paragraphs>218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IPEA PowerPoint Template</vt:lpstr>
      <vt:lpstr>Net Load Peak ELCC</vt:lpstr>
      <vt:lpstr>Exceedance Methodology Gap Problem</vt:lpstr>
      <vt:lpstr>Net Load Peak based ELCC could provide a useful data point to help validate LOLE ELCC results</vt:lpstr>
      <vt:lpstr>July 2017 Solar Results Comparison</vt:lpstr>
      <vt:lpstr>April 2017 Solar Results Comparison</vt:lpstr>
      <vt:lpstr>July 2017 Wind Results Comparison</vt:lpstr>
      <vt:lpstr>Solar ELCC Results Comparison</vt:lpstr>
      <vt:lpstr>Wind ELCC Results Comparison</vt:lpstr>
      <vt:lpstr>Next Steps</vt:lpstr>
    </vt:vector>
  </TitlesOfParts>
  <Company>Southern California Edison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Affairs PowerPoint Presentation Template</dc:title>
  <dc:creator>Marco A. Velazquez</dc:creator>
  <cp:lastModifiedBy>Martin Blagaich</cp:lastModifiedBy>
  <cp:revision>178</cp:revision>
  <cp:lastPrinted>2016-02-17T18:53:26Z</cp:lastPrinted>
  <dcterms:created xsi:type="dcterms:W3CDTF">2013-12-05T00:13:48Z</dcterms:created>
  <dcterms:modified xsi:type="dcterms:W3CDTF">2016-02-17T19:22:26Z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0x0101000F856C35FE793942BF3CC9C500D08B060400BA8B102E4CEBDF4C9BE1263748BB09FE</vt:lpwstr>
  </property>
</Properties>
</file>