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>
  <p:sldMasterIdLst>
    <p:sldMasterId id="2147483648" r:id="rId1"/>
  </p:sldMasterIdLst>
  <p:notesMasterIdLst>
    <p:notesMasterId r:id="rId8"/>
  </p:notesMasterIdLst>
  <p:sldIdLst>
    <p:sldId id="256" r:id="rId2"/>
    <p:sldId id="287" r:id="rId3"/>
    <p:sldId id="288" r:id="rId4"/>
    <p:sldId id="291" r:id="rId5"/>
    <p:sldId id="289" r:id="rId6"/>
    <p:sldId id="290" r:id="rId7"/>
  </p:sldIdLst>
  <p:sldSz cx="9144000" cy="6858000" type="screen4x3"/>
  <p:notesSz cx="7010400" cy="9296400"/>
  <p:embeddedFontLst>
    <p:embeddedFont>
      <p:font typeface="Tahoma" panose="020B0604030504040204" pitchFamily="34" charset="0"/>
      <p:regular r:id="rId9"/>
      <p:bold r:id="rId10"/>
    </p:embeddedFont>
    <p:embeddedFont>
      <p:font typeface="Helvetica" panose="020B0604020202020204" pitchFamily="34" charset="0"/>
      <p:regular r:id="rId11"/>
      <p:bold r:id="rId12"/>
      <p:italic r:id="rId13"/>
      <p:boldItalic r:id="rId14"/>
    </p:embeddedFont>
    <p:embeddedFont>
      <p:font typeface="Times" panose="02020603050405020304" pitchFamily="18" charset="0"/>
      <p:regular r:id="rId15"/>
      <p:bold r:id="rId16"/>
      <p:italic r:id="rId17"/>
      <p:boldItalic r:id="rId18"/>
    </p:embeddedFont>
  </p:embeddedFont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" pitchFamily="-80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" pitchFamily="-80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" pitchFamily="-80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" pitchFamily="-80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" pitchFamily="-80" charset="0"/>
        <a:ea typeface="+mn-ea"/>
        <a:cs typeface="+mn-cs"/>
      </a:defRPr>
    </a:lvl5pPr>
    <a:lvl6pPr marL="2286000" algn="l" defTabSz="914400" rtl="0" eaLnBrk="1" latinLnBrk="0" hangingPunct="1">
      <a:defRPr sz="2400" kern="1200" baseline="-25000">
        <a:solidFill>
          <a:schemeClr val="tx1"/>
        </a:solidFill>
        <a:latin typeface="Times" pitchFamily="-80" charset="0"/>
        <a:ea typeface="+mn-ea"/>
        <a:cs typeface="+mn-cs"/>
      </a:defRPr>
    </a:lvl6pPr>
    <a:lvl7pPr marL="2743200" algn="l" defTabSz="914400" rtl="0" eaLnBrk="1" latinLnBrk="0" hangingPunct="1">
      <a:defRPr sz="2400" kern="1200" baseline="-25000">
        <a:solidFill>
          <a:schemeClr val="tx1"/>
        </a:solidFill>
        <a:latin typeface="Times" pitchFamily="-80" charset="0"/>
        <a:ea typeface="+mn-ea"/>
        <a:cs typeface="+mn-cs"/>
      </a:defRPr>
    </a:lvl7pPr>
    <a:lvl8pPr marL="3200400" algn="l" defTabSz="914400" rtl="0" eaLnBrk="1" latinLnBrk="0" hangingPunct="1">
      <a:defRPr sz="2400" kern="1200" baseline="-25000">
        <a:solidFill>
          <a:schemeClr val="tx1"/>
        </a:solidFill>
        <a:latin typeface="Times" pitchFamily="-80" charset="0"/>
        <a:ea typeface="+mn-ea"/>
        <a:cs typeface="+mn-cs"/>
      </a:defRPr>
    </a:lvl8pPr>
    <a:lvl9pPr marL="3657600" algn="l" defTabSz="914400" rtl="0" eaLnBrk="1" latinLnBrk="0" hangingPunct="1">
      <a:defRPr sz="2400" kern="1200" baseline="-25000">
        <a:solidFill>
          <a:schemeClr val="tx1"/>
        </a:solidFill>
        <a:latin typeface="Times" pitchFamily="-80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4A7DFF"/>
    <a:srgbClr val="99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163" autoAdjust="0"/>
    <p:restoredTop sz="87139" autoAdjust="0"/>
  </p:normalViewPr>
  <p:slideViewPr>
    <p:cSldViewPr snapToGrid="0">
      <p:cViewPr varScale="1">
        <p:scale>
          <a:sx n="80" d="100"/>
          <a:sy n="80" d="100"/>
        </p:scale>
        <p:origin x="-20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font" Target="fonts/font10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9" tIns="46585" rIns="93169" bIns="4658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9" tIns="46585" rIns="93169" bIns="4658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1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9" tIns="46585" rIns="93169" bIns="465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9" tIns="46585" rIns="93169" bIns="4658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9" tIns="46585" rIns="93169" bIns="4658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628D754-B944-4E71-9C0C-674C9522AA3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8346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80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80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80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80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80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CD1BE2-397A-46CB-9C52-D06B0B68E69E}" type="slidenum">
              <a:rPr lang="en-US"/>
              <a:pPr/>
              <a:t>1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CFE1F7-9F04-48BA-A0CE-1C6B3A756120}" type="slidenum">
              <a:rPr lang="en-US"/>
              <a:pPr/>
              <a:t>2</a:t>
            </a:fld>
            <a:endParaRPr 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15" name="Picture 43" descr="e1_a_tit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9875" cy="6862763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81200" y="2743200"/>
            <a:ext cx="5789613" cy="914400"/>
          </a:xfrm>
        </p:spPr>
        <p:txBody>
          <a:bodyPr bIns="45720"/>
          <a:lstStyle>
            <a:lvl1pPr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657600"/>
            <a:ext cx="5788025" cy="762000"/>
          </a:xfrm>
        </p:spPr>
        <p:txBody>
          <a:bodyPr lIns="0" rIns="0" bIns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93" name="Text Box 21"/>
          <p:cNvSpPr txBox="1">
            <a:spLocks noChangeArrowheads="1"/>
          </p:cNvSpPr>
          <p:nvPr/>
        </p:nvSpPr>
        <p:spPr bwMode="auto">
          <a:xfrm>
            <a:off x="306388" y="6172200"/>
            <a:ext cx="50276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/>
          <a:lstStyle/>
          <a:p>
            <a:r>
              <a:rPr lang="en-US" sz="800" baseline="0">
                <a:solidFill>
                  <a:srgbClr val="999999"/>
                </a:solidFill>
                <a:latin typeface="Helvetica" pitchFamily="-80" charset="0"/>
              </a:rPr>
              <a:t>© 2006 San Diego Gas &amp; Electric Company. All copyright and trademark rights reserved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511" y="294058"/>
            <a:ext cx="1634170" cy="7641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A1DD52-5AD9-49E6-A9C5-7E44F1837A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304800"/>
            <a:ext cx="6021387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1DD7B3-7E64-4C20-BE91-73CE5A180D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2">
            <a:alpha val="3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652" y="1415265"/>
            <a:ext cx="8229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052242-758D-49B2-A8E5-24642C6A34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7825F6-82D9-406C-8C28-DD344D6D10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8D1BD0-D70E-45BE-BBB1-A1CF2AEBF8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305B39-0705-4B04-A1E4-0FC95B97DC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B72CF-80D0-4E89-B341-079F7A2453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676AF5-7EAA-4921-A9C7-BADE8C1D41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FDFA8E-CB5C-4563-A7E6-5140203E4C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B3930D-0EB5-43C7-A06A-F215BDFBC4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8" name="Picture 24" descr="e1_a_text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59875" cy="6862763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304800"/>
            <a:ext cx="82264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553200"/>
            <a:ext cx="1905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aseline="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4600" y="6553200"/>
            <a:ext cx="33528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aseline="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6553200"/>
            <a:ext cx="8382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aseline="0"/>
            </a:lvl1pPr>
          </a:lstStyle>
          <a:p>
            <a:fld id="{6C6E986C-5916-483D-9B90-BD6C155CCF9E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1507" y="6093388"/>
            <a:ext cx="1401724" cy="65548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600">
          <a:solidFill>
            <a:srgbClr val="003399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600">
          <a:solidFill>
            <a:srgbClr val="003399"/>
          </a:solidFill>
          <a:latin typeface="Interstate-BoldCondensed" pitchFamily="-80" charset="0"/>
        </a:defRPr>
      </a:lvl2pPr>
      <a:lvl3pPr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600">
          <a:solidFill>
            <a:srgbClr val="003399"/>
          </a:solidFill>
          <a:latin typeface="Interstate-BoldCondensed" pitchFamily="-80" charset="0"/>
        </a:defRPr>
      </a:lvl3pPr>
      <a:lvl4pPr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600">
          <a:solidFill>
            <a:srgbClr val="003399"/>
          </a:solidFill>
          <a:latin typeface="Interstate-BoldCondensed" pitchFamily="-80" charset="0"/>
        </a:defRPr>
      </a:lvl4pPr>
      <a:lvl5pPr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600">
          <a:solidFill>
            <a:srgbClr val="003399"/>
          </a:solidFill>
          <a:latin typeface="Interstate-BoldCondensed" pitchFamily="-80" charset="0"/>
        </a:defRPr>
      </a:lvl5pPr>
      <a:lvl6pPr marL="457200"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600">
          <a:solidFill>
            <a:srgbClr val="003399"/>
          </a:solidFill>
          <a:latin typeface="Interstate-BoldCondensed" pitchFamily="-80" charset="0"/>
        </a:defRPr>
      </a:lvl6pPr>
      <a:lvl7pPr marL="914400"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600">
          <a:solidFill>
            <a:srgbClr val="003399"/>
          </a:solidFill>
          <a:latin typeface="Interstate-BoldCondensed" pitchFamily="-80" charset="0"/>
        </a:defRPr>
      </a:lvl7pPr>
      <a:lvl8pPr marL="1371600"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600">
          <a:solidFill>
            <a:srgbClr val="003399"/>
          </a:solidFill>
          <a:latin typeface="Interstate-BoldCondensed" pitchFamily="-80" charset="0"/>
        </a:defRPr>
      </a:lvl8pPr>
      <a:lvl9pPr marL="1828800"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600">
          <a:solidFill>
            <a:srgbClr val="003399"/>
          </a:solidFill>
          <a:latin typeface="Interstate-BoldCondensed" pitchFamily="-80" charset="0"/>
        </a:defRPr>
      </a:lvl9pPr>
    </p:titleStyle>
    <p:bodyStyle>
      <a:lvl1pPr algn="l" rtl="0" eaLnBrk="1" fontAlgn="base" hangingPunct="1">
        <a:lnSpc>
          <a:spcPts val="2600"/>
        </a:lnSpc>
        <a:spcBef>
          <a:spcPct val="20000"/>
        </a:spcBef>
        <a:spcAft>
          <a:spcPct val="0"/>
        </a:spcAft>
        <a:buClr>
          <a:srgbClr val="4A7DFF"/>
        </a:buClr>
        <a:buSzPct val="125000"/>
        <a:buFont typeface="Times" pitchFamily="-80" charset="0"/>
        <a:tabLst>
          <a:tab pos="406400" algn="l"/>
        </a:tabLst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SzPct val="125000"/>
        <a:buFont typeface="Times" pitchFamily="-80" charset="0"/>
        <a:buChar char="•"/>
        <a:tabLst>
          <a:tab pos="406400" algn="l"/>
        </a:tabLst>
        <a:defRPr sz="2000">
          <a:solidFill>
            <a:schemeClr val="tx1"/>
          </a:solidFill>
          <a:latin typeface="+mn-lt"/>
        </a:defRPr>
      </a:lvl2pPr>
      <a:lvl3pPr marL="6858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SzPct val="125000"/>
        <a:buFont typeface="Times" pitchFamily="-80" charset="0"/>
        <a:buChar char="–"/>
        <a:tabLst>
          <a:tab pos="406400" algn="l"/>
        </a:tabLst>
        <a:defRPr>
          <a:solidFill>
            <a:schemeClr val="tx1"/>
          </a:solidFill>
          <a:latin typeface="+mn-lt"/>
        </a:defRPr>
      </a:lvl3pPr>
      <a:lvl4pPr marL="10287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SzPct val="125000"/>
        <a:buFont typeface="Times" pitchFamily="-80" charset="0"/>
        <a:buChar char="•"/>
        <a:tabLst>
          <a:tab pos="406400" algn="l"/>
        </a:tabLst>
        <a:defRPr>
          <a:solidFill>
            <a:schemeClr val="tx1"/>
          </a:solidFill>
          <a:latin typeface="+mn-lt"/>
        </a:defRPr>
      </a:lvl4pPr>
      <a:lvl5pPr marL="13716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SzPct val="125000"/>
        <a:buFont typeface="Times" pitchFamily="-80" charset="0"/>
        <a:buChar char="–"/>
        <a:tabLst>
          <a:tab pos="406400" algn="l"/>
        </a:tabLst>
        <a:defRPr sz="1400">
          <a:solidFill>
            <a:schemeClr val="tx1"/>
          </a:solidFill>
          <a:latin typeface="+mn-lt"/>
        </a:defRPr>
      </a:lvl5pPr>
      <a:lvl6pPr marL="18288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SzPct val="125000"/>
        <a:buFont typeface="Times" pitchFamily="-80" charset="0"/>
        <a:buChar char="–"/>
        <a:tabLst>
          <a:tab pos="406400" algn="l"/>
        </a:tabLst>
        <a:defRPr sz="1400">
          <a:solidFill>
            <a:schemeClr val="tx1"/>
          </a:solidFill>
          <a:latin typeface="+mn-lt"/>
        </a:defRPr>
      </a:lvl6pPr>
      <a:lvl7pPr marL="22860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SzPct val="125000"/>
        <a:buFont typeface="Times" pitchFamily="-80" charset="0"/>
        <a:buChar char="–"/>
        <a:tabLst>
          <a:tab pos="406400" algn="l"/>
        </a:tabLst>
        <a:defRPr sz="1400">
          <a:solidFill>
            <a:schemeClr val="tx1"/>
          </a:solidFill>
          <a:latin typeface="+mn-lt"/>
        </a:defRPr>
      </a:lvl7pPr>
      <a:lvl8pPr marL="27432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SzPct val="125000"/>
        <a:buFont typeface="Times" pitchFamily="-80" charset="0"/>
        <a:buChar char="–"/>
        <a:tabLst>
          <a:tab pos="406400" algn="l"/>
        </a:tabLst>
        <a:defRPr sz="1400">
          <a:solidFill>
            <a:schemeClr val="tx1"/>
          </a:solidFill>
          <a:latin typeface="+mn-lt"/>
        </a:defRPr>
      </a:lvl8pPr>
      <a:lvl9pPr marL="32004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SzPct val="125000"/>
        <a:buFont typeface="Times" pitchFamily="-80" charset="0"/>
        <a:buChar char="–"/>
        <a:tabLst>
          <a:tab pos="406400" algn="l"/>
        </a:tabLst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5329" y="2273967"/>
            <a:ext cx="8097252" cy="1564105"/>
          </a:xfrm>
        </p:spPr>
        <p:txBody>
          <a:bodyPr/>
          <a:lstStyle/>
          <a:p>
            <a:pPr algn="ctr"/>
            <a:r>
              <a:rPr lang="en-US" dirty="0" smtClean="0">
                <a:latin typeface="Tahoma" pitchFamily="34" charset="0"/>
                <a:cs typeface="Tahoma" pitchFamily="34" charset="0"/>
              </a:rPr>
              <a:t>R13-12-011 Water Nexus Pilot</a:t>
            </a:r>
            <a:br>
              <a:rPr lang="en-US" dirty="0" smtClean="0">
                <a:latin typeface="Tahoma" pitchFamily="34" charset="0"/>
                <a:cs typeface="Tahoma" pitchFamily="34" charset="0"/>
              </a:rPr>
            </a:br>
            <a:r>
              <a:rPr lang="en-US" sz="2400" dirty="0" smtClean="0">
                <a:latin typeface="Tahoma" pitchFamily="34" charset="0"/>
                <a:cs typeface="Tahoma" pitchFamily="34" charset="0"/>
              </a:rPr>
              <a:t>San Diego Gas &amp; Electric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56336" y="4211053"/>
            <a:ext cx="5788025" cy="762000"/>
          </a:xfrm>
        </p:spPr>
        <p:txBody>
          <a:bodyPr/>
          <a:lstStyle/>
          <a:p>
            <a:pPr algn="ctr"/>
            <a:r>
              <a:rPr lang="en-US" dirty="0" smtClean="0">
                <a:latin typeface="Tahoma" pitchFamily="34" charset="0"/>
                <a:cs typeface="Tahoma" pitchFamily="34" charset="0"/>
              </a:rPr>
              <a:t>January 19, 2016</a:t>
            </a:r>
            <a:endParaRPr lang="en-US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latin typeface="Tahoma" pitchFamily="34" charset="0"/>
                <a:cs typeface="Tahoma" pitchFamily="34" charset="0"/>
              </a:rPr>
              <a:t>R13-12-011 Water Nexus Pilot</a:t>
            </a:r>
            <a:br>
              <a:rPr lang="en-US" sz="2400" dirty="0">
                <a:latin typeface="Tahoma" pitchFamily="34" charset="0"/>
                <a:cs typeface="Tahoma" pitchFamily="34" charset="0"/>
              </a:rPr>
            </a:br>
            <a:r>
              <a:rPr lang="en-US" sz="1800" dirty="0">
                <a:latin typeface="Tahoma" pitchFamily="34" charset="0"/>
                <a:cs typeface="Tahoma" pitchFamily="34" charset="0"/>
              </a:rPr>
              <a:t>San Diego Gas &amp; Electric</a:t>
            </a:r>
            <a:endParaRPr lang="en-US" sz="2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1257" y="1360834"/>
            <a:ext cx="8404995" cy="5137937"/>
          </a:xfrm>
        </p:spPr>
        <p:txBody>
          <a:bodyPr anchor="t" anchorCtr="0"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b="1" u="sng" dirty="0" smtClean="0">
                <a:cs typeface="Tahoma" pitchFamily="34" charset="0"/>
              </a:rPr>
              <a:t>Vision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cs typeface="Tahoma" pitchFamily="34" charset="0"/>
              </a:rPr>
              <a:t>SDG&amp;E, in collaboration with key stakeholders, will create the foundation for an innovative </a:t>
            </a:r>
            <a:r>
              <a:rPr lang="en-US" dirty="0" smtClean="0"/>
              <a:t>pilot </a:t>
            </a:r>
            <a:r>
              <a:rPr lang="en-US" dirty="0"/>
              <a:t>program to assess feasibility and scalability of using SDG&amp;E’s Smart Meter network infrastructure to deliver water meter consumption data and events.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pilot will study two network technologies to determine the most efficient and effective method of data delivery. </a:t>
            </a:r>
            <a:endParaRPr lang="en-US" dirty="0" smtClean="0">
              <a:cs typeface="Tahoma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 smtClean="0">
              <a:cs typeface="Tahoma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 smtClean="0"/>
              <a:t>.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019800" y="6540759"/>
            <a:ext cx="838200" cy="195943"/>
          </a:xfrm>
        </p:spPr>
        <p:txBody>
          <a:bodyPr anchor="ctr" anchorCtr="0"/>
          <a:lstStyle/>
          <a:p>
            <a:pPr algn="ctr"/>
            <a:fld id="{7A052242-758D-49B2-A8E5-24642C6A3490}" type="slidenum">
              <a:rPr lang="en-US" sz="1100" smtClean="0">
                <a:latin typeface="Arial" pitchFamily="34" charset="0"/>
                <a:cs typeface="Arial" pitchFamily="34" charset="0"/>
              </a:rPr>
              <a:pPr algn="ctr"/>
              <a:t>2</a:t>
            </a:fld>
            <a:endParaRPr lang="en-US" sz="11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ahoma" pitchFamily="34" charset="0"/>
                <a:cs typeface="Tahoma" pitchFamily="34" charset="0"/>
              </a:rPr>
              <a:t>R13-12-011 Water Nexus Pilot</a:t>
            </a:r>
            <a:br>
              <a:rPr lang="en-US" dirty="0">
                <a:latin typeface="Tahoma" pitchFamily="34" charset="0"/>
                <a:cs typeface="Tahoma" pitchFamily="34" charset="0"/>
              </a:rPr>
            </a:br>
            <a:r>
              <a:rPr lang="en-US" sz="2000" dirty="0">
                <a:latin typeface="Tahoma" pitchFamily="34" charset="0"/>
                <a:cs typeface="Tahoma" pitchFamily="34" charset="0"/>
              </a:rPr>
              <a:t>San Diego Gas &amp; Electric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b="1" u="sng" dirty="0" smtClean="0">
                <a:cs typeface="Tahoma" pitchFamily="34" charset="0"/>
              </a:rPr>
              <a:t>Roadmap</a:t>
            </a:r>
            <a:endParaRPr lang="en-US" b="1" u="sng" dirty="0">
              <a:cs typeface="Tahoma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Pilot Stage </a:t>
            </a:r>
            <a:r>
              <a:rPr lang="en-US" dirty="0"/>
              <a:t>1: Network architecture for Pilot Stage 1 will utilize existing technology, Connected Grid Router(s) (field area router) to connect the water meters (NAN) to the existing SDG&amp;E backhaul</a:t>
            </a:r>
            <a:r>
              <a:rPr lang="en-US" dirty="0" smtClean="0"/>
              <a:t>. Apply event analytics and pass through consumption data.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Pilot Stage 2: Network architecture for Pilot Stage 2 will utilize deploy a multi-channel, adaptable mode, communications card for under the glass cell relay technology to increase communication channels and communication modes allowing more versatile use of the robust SDG&amp;E Smart Meter Network infrastructure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2242-758D-49B2-A8E5-24642C6A349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424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Tahoma" pitchFamily="34" charset="0"/>
                <a:cs typeface="Tahoma" pitchFamily="34" charset="0"/>
              </a:rPr>
              <a:t>R13-12-011 Water Nexus Pilot</a:t>
            </a:r>
            <a:br>
              <a:rPr lang="en-US" sz="2800" dirty="0">
                <a:latin typeface="Tahoma" pitchFamily="34" charset="0"/>
                <a:cs typeface="Tahoma" pitchFamily="34" charset="0"/>
              </a:rPr>
            </a:br>
            <a:r>
              <a:rPr lang="en-US" sz="2000" dirty="0">
                <a:latin typeface="Tahoma" pitchFamily="34" charset="0"/>
                <a:cs typeface="Tahoma" pitchFamily="34" charset="0"/>
              </a:rPr>
              <a:t>San Diego Gas &amp; Electric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2242-758D-49B2-A8E5-24642C6A3490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145" y="1300420"/>
            <a:ext cx="6913138" cy="5229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8113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ahoma" pitchFamily="34" charset="0"/>
                <a:cs typeface="Tahoma" pitchFamily="34" charset="0"/>
              </a:rPr>
              <a:t>R13-12-011 Water Nexus Pilot</a:t>
            </a:r>
            <a:br>
              <a:rPr lang="en-US" dirty="0">
                <a:latin typeface="Tahoma" pitchFamily="34" charset="0"/>
                <a:cs typeface="Tahoma" pitchFamily="34" charset="0"/>
              </a:rPr>
            </a:br>
            <a:r>
              <a:rPr lang="en-US" sz="2000" dirty="0">
                <a:latin typeface="Tahoma" pitchFamily="34" charset="0"/>
                <a:cs typeface="Tahoma" pitchFamily="34" charset="0"/>
              </a:rPr>
              <a:t>San Diego Gas &amp; Electric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Benefits of a Shared Network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SDG&amp;E’s standards-based multipurpose network was designed to enable secure, robust and reliable network communications for utility </a:t>
            </a:r>
            <a:r>
              <a:rPr lang="en-US" dirty="0" smtClean="0"/>
              <a:t>applications </a:t>
            </a:r>
            <a:r>
              <a:rPr lang="en-US" dirty="0"/>
              <a:t>as well the new innovative Internet of Things (</a:t>
            </a:r>
            <a:r>
              <a:rPr lang="en-US" dirty="0" err="1"/>
              <a:t>IoT</a:t>
            </a:r>
            <a:r>
              <a:rPr lang="en-US" dirty="0"/>
              <a:t>) </a:t>
            </a:r>
            <a:r>
              <a:rPr lang="en-US" dirty="0" smtClean="0"/>
              <a:t>devices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SDG&amp;E network is a fully standards based, secure, multi-purpose network. 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Leveraging </a:t>
            </a:r>
            <a:r>
              <a:rPr lang="en-US" dirty="0"/>
              <a:t>SDG&amp;E’s Smart Meter network for American Water’s AMI data would minimize implementation cost of American Water’s AMI system and take advantage of SDG&amp;E’s expertise in operating and maintaining Smart Meter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2242-758D-49B2-A8E5-24642C6A349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615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Tahoma" pitchFamily="34" charset="0"/>
                <a:cs typeface="Tahoma" pitchFamily="34" charset="0"/>
              </a:rPr>
              <a:t>R13-12-011 Water Nexus Pilot</a:t>
            </a:r>
            <a:br>
              <a:rPr lang="en-US" sz="2800" dirty="0">
                <a:latin typeface="Tahoma" pitchFamily="34" charset="0"/>
                <a:cs typeface="Tahoma" pitchFamily="34" charset="0"/>
              </a:rPr>
            </a:br>
            <a:r>
              <a:rPr lang="en-US" sz="2000" dirty="0">
                <a:latin typeface="Tahoma" pitchFamily="34" charset="0"/>
                <a:cs typeface="Tahoma" pitchFamily="34" charset="0"/>
              </a:rPr>
              <a:t>San Diego Gas &amp; Electric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Assumptions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Existing </a:t>
            </a:r>
            <a:r>
              <a:rPr lang="en-US" dirty="0"/>
              <a:t>technologies can be implemented to provide adequate solution for Stage </a:t>
            </a:r>
            <a:r>
              <a:rPr lang="en-US" dirty="0" smtClean="0"/>
              <a:t>1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Emerging technology will be available in Q2/2016 for testing and deployment for Stage 2 in </a:t>
            </a:r>
            <a:r>
              <a:rPr lang="en-US" dirty="0" smtClean="0"/>
              <a:t>Q4/2016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Customers will authorize SDG&amp;E network device installations on their </a:t>
            </a:r>
            <a:r>
              <a:rPr lang="en-US" dirty="0" smtClean="0"/>
              <a:t>premise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2242-758D-49B2-A8E5-24642C6A349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839783"/>
      </p:ext>
    </p:extLst>
  </p:cSld>
  <p:clrMapOvr>
    <a:masterClrMapping/>
  </p:clrMapOvr>
</p:sld>
</file>

<file path=ppt/theme/theme1.xml><?xml version="1.0" encoding="utf-8"?>
<a:theme xmlns:a="http://schemas.openxmlformats.org/drawingml/2006/main" name="SDGE_E1-A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Interstate-BoldCondensed"/>
        <a:ea typeface=""/>
        <a:cs typeface=""/>
      </a:majorFont>
      <a:minorFont>
        <a:latin typeface="Interstate-RegularCondens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imes" pitchFamily="-8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imes" pitchFamily="-80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SDGE_E1-A</Template>
  <TotalTime>5134</TotalTime>
  <Words>298</Words>
  <Application>Microsoft Office PowerPoint</Application>
  <PresentationFormat>On-screen Show (4:3)</PresentationFormat>
  <Paragraphs>30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Tahoma</vt:lpstr>
      <vt:lpstr>Helvetica</vt:lpstr>
      <vt:lpstr>Interstate-RegularCondensed</vt:lpstr>
      <vt:lpstr>Interstate-BoldCondensed</vt:lpstr>
      <vt:lpstr>Times</vt:lpstr>
      <vt:lpstr>SDGE_E1-A</vt:lpstr>
      <vt:lpstr>R13-12-011 Water Nexus Pilot San Diego Gas &amp; Electric</vt:lpstr>
      <vt:lpstr>R13-12-011 Water Nexus Pilot San Diego Gas &amp; Electric</vt:lpstr>
      <vt:lpstr>R13-12-011 Water Nexus Pilot San Diego Gas &amp; Electric</vt:lpstr>
      <vt:lpstr>R13-12-011 Water Nexus Pilot San Diego Gas &amp; Electric</vt:lpstr>
      <vt:lpstr>R13-12-011 Water Nexus Pilot San Diego Gas &amp; Electric</vt:lpstr>
      <vt:lpstr>R13-12-011 Water Nexus Pilot San Diego Gas &amp; Electric</vt:lpstr>
    </vt:vector>
  </TitlesOfParts>
  <Company>Sempra Energy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ssharma</dc:creator>
  <cp:lastModifiedBy>jdstewar</cp:lastModifiedBy>
  <cp:revision>539</cp:revision>
  <dcterms:created xsi:type="dcterms:W3CDTF">2011-03-05T20:03:38Z</dcterms:created>
  <dcterms:modified xsi:type="dcterms:W3CDTF">2016-01-19T20:20:32Z</dcterms:modified>
</cp:coreProperties>
</file>