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ommentAuthors.xml" ContentType="application/vnd.openxmlformats-officedocument.presentationml.commentAuthor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6" r:id="rId2"/>
    <p:sldMasterId id="2147483688" r:id="rId3"/>
  </p:sldMasterIdLst>
  <p:notesMasterIdLst>
    <p:notesMasterId r:id="rId14"/>
  </p:notesMasterIdLst>
  <p:handoutMasterIdLst>
    <p:handoutMasterId r:id="rId15"/>
  </p:handoutMasterIdLst>
  <p:sldIdLst>
    <p:sldId id="290" r:id="rId4"/>
    <p:sldId id="292" r:id="rId5"/>
    <p:sldId id="277" r:id="rId6"/>
    <p:sldId id="278" r:id="rId7"/>
    <p:sldId id="280" r:id="rId8"/>
    <p:sldId id="287" r:id="rId9"/>
    <p:sldId id="281" r:id="rId10"/>
    <p:sldId id="288" r:id="rId11"/>
    <p:sldId id="276" r:id="rId12"/>
    <p:sldId id="286" r:id="rId13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zimring" initials="" lastIdx="4" clrIdx="0"/>
  <p:cmAuthor id="1" name="Mark Zimring" initials="" lastIdx="2" clrIdx="1"/>
  <p:cmAuthor id="2" name="CAGoldman" initials="" lastIdx="13" clrIdx="2"/>
  <p:cmAuthor id="3" name="mcfuller" initials="" lastIdx="2" clrIdx="3"/>
  <p:cmAuthor id="4" name="Ian Hoffman" initials="" lastIdx="10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99"/>
    <a:srgbClr val="6996C9"/>
    <a:srgbClr val="3333FF"/>
    <a:srgbClr val="CC3300"/>
    <a:srgbClr val="31859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76667" autoAdjust="0"/>
  </p:normalViewPr>
  <p:slideViewPr>
    <p:cSldViewPr>
      <p:cViewPr varScale="1">
        <p:scale>
          <a:sx n="107" d="100"/>
          <a:sy n="107" d="100"/>
        </p:scale>
        <p:origin x="-84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1800" y="-96"/>
      </p:cViewPr>
      <p:guideLst>
        <p:guide orient="horz" pos="2928"/>
        <p:guide pos="2208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lightning.lbl.gov\certs\Retrofit%20Program%20TA\Non-ARRA%20TA\CPUC\Copy%20of%20California%20Credit%20Data_02021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7"/>
  <c:chart>
    <c:view3D>
      <c:rAngAx val="1"/>
    </c:view3D>
    <c:plotArea>
      <c:layout>
        <c:manualLayout>
          <c:layoutTarget val="inner"/>
          <c:xMode val="edge"/>
          <c:yMode val="edge"/>
          <c:x val="0.13925638166910595"/>
          <c:y val="6.2462724394749897E-2"/>
          <c:w val="0.76123847350939811"/>
          <c:h val="0.78659477254528265"/>
        </c:manualLayout>
      </c:layout>
      <c:bar3DChart>
        <c:barDir val="col"/>
        <c:grouping val="stacked"/>
        <c:ser>
          <c:idx val="0"/>
          <c:order val="0"/>
          <c:tx>
            <c:strRef>
              <c:f>'Overall credit and income'!$A$23</c:f>
              <c:strCache>
                <c:ptCount val="1"/>
                <c:pt idx="0">
                  <c:v>Missing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c:spPr>
          <c:dLbls>
            <c:txPr>
              <a:bodyPr/>
              <a:lstStyle/>
              <a:p>
                <a:pPr>
                  <a:defRPr sz="1800" b="1">
                    <a:solidFill>
                      <a:srgbClr val="002060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'Overall credit and income'!$F$14:$H$14</c:f>
              <c:strCache>
                <c:ptCount val="3"/>
                <c:pt idx="0">
                  <c:v>Low Income            (&lt;$30K)</c:v>
                </c:pt>
                <c:pt idx="1">
                  <c:v>Middle Income       ($30K-$70K)</c:v>
                </c:pt>
                <c:pt idx="2">
                  <c:v>High Income           (&gt;$70K)</c:v>
                </c:pt>
              </c:strCache>
            </c:strRef>
          </c:cat>
          <c:val>
            <c:numRef>
              <c:f>'Overall credit and income'!$B$23:$H$23</c:f>
              <c:numCache>
                <c:formatCode>0%</c:formatCode>
                <c:ptCount val="3"/>
                <c:pt idx="0">
                  <c:v>0.19864815678222525</c:v>
                </c:pt>
                <c:pt idx="1">
                  <c:v>0.11678950523200178</c:v>
                </c:pt>
                <c:pt idx="2">
                  <c:v>7.4473929907303185E-2</c:v>
                </c:pt>
              </c:numCache>
            </c:numRef>
          </c:val>
        </c:ser>
        <c:ser>
          <c:idx val="1"/>
          <c:order val="1"/>
          <c:tx>
            <c:strRef>
              <c:f>'Overall credit and income'!$A$24</c:f>
              <c:strCache>
                <c:ptCount val="1"/>
                <c:pt idx="0">
                  <c:v>&lt;600</c:v>
                </c:pt>
              </c:strCache>
            </c:strRef>
          </c:tx>
          <c:spPr>
            <a:solidFill>
              <a:srgbClr val="C00000"/>
            </a:solidFill>
            <a:ln>
              <a:solidFill>
                <a:schemeClr val="tx1"/>
              </a:solidFill>
            </a:ln>
          </c:spPr>
          <c:dLbls>
            <c:txPr>
              <a:bodyPr/>
              <a:lstStyle/>
              <a:p>
                <a:pPr>
                  <a:defRPr sz="1800" b="1">
                    <a:solidFill>
                      <a:srgbClr val="002060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'Overall credit and income'!$F$14:$H$14</c:f>
              <c:strCache>
                <c:ptCount val="3"/>
                <c:pt idx="0">
                  <c:v>Low Income            (&lt;$30K)</c:v>
                </c:pt>
                <c:pt idx="1">
                  <c:v>Middle Income       ($30K-$70K)</c:v>
                </c:pt>
                <c:pt idx="2">
                  <c:v>High Income           (&gt;$70K)</c:v>
                </c:pt>
              </c:strCache>
            </c:strRef>
          </c:cat>
          <c:val>
            <c:numRef>
              <c:f>'Overall credit and income'!$B$24:$H$24</c:f>
              <c:numCache>
                <c:formatCode>0%</c:formatCode>
                <c:ptCount val="3"/>
                <c:pt idx="0">
                  <c:v>0.13440826738389691</c:v>
                </c:pt>
                <c:pt idx="1">
                  <c:v>0.10609408754987316</c:v>
                </c:pt>
                <c:pt idx="2">
                  <c:v>3.4077166709034282E-2</c:v>
                </c:pt>
              </c:numCache>
            </c:numRef>
          </c:val>
        </c:ser>
        <c:ser>
          <c:idx val="2"/>
          <c:order val="2"/>
          <c:tx>
            <c:strRef>
              <c:f>'Overall credit and income'!$A$25</c:f>
              <c:strCache>
                <c:ptCount val="1"/>
                <c:pt idx="0">
                  <c:v>601-650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chemeClr val="tx1"/>
              </a:solidFill>
            </a:ln>
          </c:spPr>
          <c:dLbls>
            <c:txPr>
              <a:bodyPr/>
              <a:lstStyle/>
              <a:p>
                <a:pPr>
                  <a:defRPr sz="1800" b="1">
                    <a:solidFill>
                      <a:srgbClr val="002060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'Overall credit and income'!$F$14:$H$14</c:f>
              <c:strCache>
                <c:ptCount val="3"/>
                <c:pt idx="0">
                  <c:v>Low Income            (&lt;$30K)</c:v>
                </c:pt>
                <c:pt idx="1">
                  <c:v>Middle Income       ($30K-$70K)</c:v>
                </c:pt>
                <c:pt idx="2">
                  <c:v>High Income           (&gt;$70K)</c:v>
                </c:pt>
              </c:strCache>
            </c:strRef>
          </c:cat>
          <c:val>
            <c:numRef>
              <c:f>'Overall credit and income'!$B$25:$H$25</c:f>
              <c:numCache>
                <c:formatCode>0%</c:formatCode>
                <c:ptCount val="3"/>
                <c:pt idx="0">
                  <c:v>0.17427356904530122</c:v>
                </c:pt>
                <c:pt idx="1">
                  <c:v>0.14746640070676686</c:v>
                </c:pt>
                <c:pt idx="2">
                  <c:v>6.1909514655458277E-2</c:v>
                </c:pt>
              </c:numCache>
            </c:numRef>
          </c:val>
        </c:ser>
        <c:ser>
          <c:idx val="3"/>
          <c:order val="3"/>
          <c:tx>
            <c:strRef>
              <c:f>'Overall credit and income'!$A$26</c:f>
              <c:strCache>
                <c:ptCount val="1"/>
                <c:pt idx="0">
                  <c:v>651-700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chemeClr val="tx1"/>
              </a:solidFill>
            </a:ln>
          </c:spPr>
          <c:dLbls>
            <c:txPr>
              <a:bodyPr/>
              <a:lstStyle/>
              <a:p>
                <a:pPr>
                  <a:defRPr sz="1800" b="1">
                    <a:solidFill>
                      <a:srgbClr val="002060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'Overall credit and income'!$F$14:$H$14</c:f>
              <c:strCache>
                <c:ptCount val="3"/>
                <c:pt idx="0">
                  <c:v>Low Income            (&lt;$30K)</c:v>
                </c:pt>
                <c:pt idx="1">
                  <c:v>Middle Income       ($30K-$70K)</c:v>
                </c:pt>
                <c:pt idx="2">
                  <c:v>High Income           (&gt;$70K)</c:v>
                </c:pt>
              </c:strCache>
            </c:strRef>
          </c:cat>
          <c:val>
            <c:numRef>
              <c:f>'Overall credit and income'!$B$26:$H$26</c:f>
              <c:numCache>
                <c:formatCode>0%</c:formatCode>
                <c:ptCount val="3"/>
                <c:pt idx="0">
                  <c:v>0.19900960677379576</c:v>
                </c:pt>
                <c:pt idx="1">
                  <c:v>0.21076565868408836</c:v>
                </c:pt>
                <c:pt idx="2">
                  <c:v>0.12999219422059941</c:v>
                </c:pt>
              </c:numCache>
            </c:numRef>
          </c:val>
        </c:ser>
        <c:ser>
          <c:idx val="4"/>
          <c:order val="4"/>
          <c:tx>
            <c:strRef>
              <c:f>'Overall credit and income'!$A$27</c:f>
              <c:strCache>
                <c:ptCount val="1"/>
                <c:pt idx="0">
                  <c:v>701-750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c:spPr>
          <c:dLbls>
            <c:txPr>
              <a:bodyPr/>
              <a:lstStyle/>
              <a:p>
                <a:pPr>
                  <a:defRPr sz="1800" b="1">
                    <a:solidFill>
                      <a:srgbClr val="002060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'Overall credit and income'!$F$14:$H$14</c:f>
              <c:strCache>
                <c:ptCount val="3"/>
                <c:pt idx="0">
                  <c:v>Low Income            (&lt;$30K)</c:v>
                </c:pt>
                <c:pt idx="1">
                  <c:v>Middle Income       ($30K-$70K)</c:v>
                </c:pt>
                <c:pt idx="2">
                  <c:v>High Income           (&gt;$70K)</c:v>
                </c:pt>
              </c:strCache>
            </c:strRef>
          </c:cat>
          <c:val>
            <c:numRef>
              <c:f>'Overall credit and income'!$B$27:$H$27</c:f>
              <c:numCache>
                <c:formatCode>0%</c:formatCode>
                <c:ptCount val="3"/>
                <c:pt idx="0">
                  <c:v>0.15640811855154788</c:v>
                </c:pt>
                <c:pt idx="1">
                  <c:v>0.21599198853274887</c:v>
                </c:pt>
                <c:pt idx="2">
                  <c:v>0.24604039246787282</c:v>
                </c:pt>
              </c:numCache>
            </c:numRef>
          </c:val>
        </c:ser>
        <c:ser>
          <c:idx val="5"/>
          <c:order val="5"/>
          <c:tx>
            <c:strRef>
              <c:f>'Overall credit and income'!$A$28</c:f>
              <c:strCache>
                <c:ptCount val="1"/>
                <c:pt idx="0">
                  <c:v>751+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chemeClr val="tx1"/>
              </a:solidFill>
            </a:ln>
          </c:spPr>
          <c:dLbls>
            <c:txPr>
              <a:bodyPr/>
              <a:lstStyle/>
              <a:p>
                <a:pPr>
                  <a:defRPr sz="1800" b="1">
                    <a:solidFill>
                      <a:srgbClr val="002060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'Overall credit and income'!$F$14:$H$14</c:f>
              <c:strCache>
                <c:ptCount val="3"/>
                <c:pt idx="0">
                  <c:v>Low Income            (&lt;$30K)</c:v>
                </c:pt>
                <c:pt idx="1">
                  <c:v>Middle Income       ($30K-$70K)</c:v>
                </c:pt>
                <c:pt idx="2">
                  <c:v>High Income           (&gt;$70K)</c:v>
                </c:pt>
              </c:strCache>
            </c:strRef>
          </c:cat>
          <c:val>
            <c:numRef>
              <c:f>'Overall credit and income'!$B$28:$H$28</c:f>
              <c:numCache>
                <c:formatCode>0%</c:formatCode>
                <c:ptCount val="3"/>
                <c:pt idx="0">
                  <c:v>0.13725228146323512</c:v>
                </c:pt>
                <c:pt idx="1">
                  <c:v>0.20289235929452271</c:v>
                </c:pt>
                <c:pt idx="2">
                  <c:v>0.45350680203973331</c:v>
                </c:pt>
              </c:numCache>
            </c:numRef>
          </c:val>
        </c:ser>
        <c:gapWidth val="75"/>
        <c:gapDepth val="75"/>
        <c:shape val="box"/>
        <c:axId val="40047360"/>
        <c:axId val="40048896"/>
        <c:axId val="0"/>
      </c:bar3DChart>
      <c:catAx>
        <c:axId val="4004736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600" b="1">
                <a:solidFill>
                  <a:srgbClr val="002060"/>
                </a:solidFill>
              </a:defRPr>
            </a:pPr>
            <a:endParaRPr lang="en-US"/>
          </a:p>
        </c:txPr>
        <c:crossAx val="40048896"/>
        <c:crosses val="autoZero"/>
        <c:auto val="1"/>
        <c:lblAlgn val="ctr"/>
        <c:lblOffset val="100"/>
      </c:catAx>
      <c:valAx>
        <c:axId val="40048896"/>
        <c:scaling>
          <c:orientation val="minMax"/>
        </c:scaling>
        <c:axPos val="l"/>
        <c:majorGridlines/>
        <c:minorGridlines>
          <c:spPr>
            <a:ln>
              <a:solidFill>
                <a:schemeClr val="bg1"/>
              </a:solidFill>
            </a:ln>
          </c:spPr>
        </c:min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 sz="1800" dirty="0">
                    <a:solidFill>
                      <a:srgbClr val="002060"/>
                    </a:solidFill>
                  </a:rPr>
                  <a:t>%</a:t>
                </a:r>
                <a:r>
                  <a:rPr lang="en-US" sz="1800" baseline="0" dirty="0">
                    <a:solidFill>
                      <a:srgbClr val="002060"/>
                    </a:solidFill>
                  </a:rPr>
                  <a:t> of Households</a:t>
                </a:r>
                <a:endParaRPr lang="en-US" sz="1800" dirty="0">
                  <a:solidFill>
                    <a:srgbClr val="002060"/>
                  </a:solidFill>
                </a:endParaRPr>
              </a:p>
            </c:rich>
          </c:tx>
        </c:title>
        <c:numFmt formatCode="0%" sourceLinked="0"/>
        <c:tickLblPos val="nextTo"/>
        <c:txPr>
          <a:bodyPr/>
          <a:lstStyle/>
          <a:p>
            <a:pPr>
              <a:defRPr sz="1800" b="1">
                <a:solidFill>
                  <a:srgbClr val="002060"/>
                </a:solidFill>
              </a:defRPr>
            </a:pPr>
            <a:endParaRPr lang="en-US"/>
          </a:p>
        </c:txPr>
        <c:crossAx val="40047360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600" b="0">
                <a:solidFill>
                  <a:srgbClr val="002060"/>
                </a:solidFill>
              </a:defRPr>
            </a:pPr>
            <a:endParaRPr lang="en-US"/>
          </a:p>
        </c:txPr>
      </c:legendEntry>
      <c:legendEntry>
        <c:idx val="1"/>
        <c:txPr>
          <a:bodyPr/>
          <a:lstStyle/>
          <a:p>
            <a:pPr>
              <a:defRPr sz="1600" b="0">
                <a:solidFill>
                  <a:srgbClr val="002060"/>
                </a:solidFill>
              </a:defRPr>
            </a:pPr>
            <a:endParaRPr lang="en-US"/>
          </a:p>
        </c:txPr>
      </c:legendEntry>
      <c:legendEntry>
        <c:idx val="2"/>
        <c:txPr>
          <a:bodyPr/>
          <a:lstStyle/>
          <a:p>
            <a:pPr>
              <a:defRPr sz="1600" b="0">
                <a:solidFill>
                  <a:srgbClr val="002060"/>
                </a:solidFill>
              </a:defRPr>
            </a:pPr>
            <a:endParaRPr lang="en-US"/>
          </a:p>
        </c:txPr>
      </c:legendEntry>
      <c:legendEntry>
        <c:idx val="3"/>
        <c:txPr>
          <a:bodyPr/>
          <a:lstStyle/>
          <a:p>
            <a:pPr>
              <a:defRPr sz="1600" b="0">
                <a:solidFill>
                  <a:srgbClr val="002060"/>
                </a:solidFill>
              </a:defRPr>
            </a:pPr>
            <a:endParaRPr lang="en-US"/>
          </a:p>
        </c:txPr>
      </c:legendEntry>
      <c:legendEntry>
        <c:idx val="4"/>
        <c:txPr>
          <a:bodyPr/>
          <a:lstStyle/>
          <a:p>
            <a:pPr>
              <a:defRPr sz="1600" b="0">
                <a:solidFill>
                  <a:srgbClr val="002060"/>
                </a:solidFill>
              </a:defRPr>
            </a:pPr>
            <a:endParaRPr lang="en-US"/>
          </a:p>
        </c:txPr>
      </c:legendEntry>
      <c:legendEntry>
        <c:idx val="5"/>
        <c:txPr>
          <a:bodyPr/>
          <a:lstStyle/>
          <a:p>
            <a:pPr>
              <a:defRPr sz="1600" b="0">
                <a:solidFill>
                  <a:srgbClr val="002060"/>
                </a:solidFill>
              </a:defRPr>
            </a:pPr>
            <a:endParaRPr lang="en-US"/>
          </a:p>
        </c:txPr>
      </c:legendEntry>
      <c:layout>
        <c:manualLayout>
          <c:xMode val="edge"/>
          <c:yMode val="edge"/>
          <c:x val="0.88666944080117671"/>
          <c:y val="0.27218088200180096"/>
          <c:w val="0.11333055919882391"/>
          <c:h val="0.33744999479590904"/>
        </c:manualLayout>
      </c:layout>
      <c:spPr>
        <a:solidFill>
          <a:schemeClr val="bg1">
            <a:lumMod val="95000"/>
          </a:schemeClr>
        </a:solidFill>
      </c:spPr>
      <c:txPr>
        <a:bodyPr/>
        <a:lstStyle/>
        <a:p>
          <a:pPr>
            <a:defRPr b="0">
              <a:solidFill>
                <a:srgbClr val="002060"/>
              </a:solidFill>
            </a:defRPr>
          </a:pPr>
          <a:endParaRPr lang="en-US"/>
        </a:p>
      </c:txPr>
    </c:legend>
    <c:plotVisOnly val="1"/>
  </c:chart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414C538-B3EA-43E8-BAFC-87C1D5E5066B}" type="datetimeFigureOut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337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432DA74-80B0-4F98-9C71-8507B9ACED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8504FA81-58C2-4226-8A83-085D5A9A607F}" type="datetimeFigureOut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C0D9E820-FFCA-498E-938B-376E7BD1BA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82688" y="696913"/>
            <a:ext cx="46482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Rectangle 3"/>
          <p:cNvSpPr>
            <a:spLocks noGrp="1"/>
          </p:cNvSpPr>
          <p:nvPr>
            <p:ph type="body" idx="1"/>
          </p:nvPr>
        </p:nvSpPr>
        <p:spPr>
          <a:xfrm>
            <a:off x="701675" y="4416425"/>
            <a:ext cx="5608638" cy="4183063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12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1F95248-90A9-4069-98A0-7D43F01FBBDB}" type="slidenum">
              <a:rPr lang="en-US" smtClean="0"/>
              <a:pPr/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325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48C7E2-E312-4B07-B343-81F599CB742D}" type="slidenum">
              <a:rPr lang="en-US" smtClean="0"/>
              <a:pPr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529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F4D533-BAEF-4C4B-94DC-5EB74B431FCB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6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7347" name="Slide Number Placeholder 3"/>
          <p:cNvSpPr txBox="1">
            <a:spLocks noGrp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7" tIns="46589" rIns="93177" bIns="46589" anchor="b"/>
          <a:lstStyle/>
          <a:p>
            <a:pPr algn="r" defTabSz="931863"/>
            <a:fld id="{944896EC-101B-4E36-A37F-D2EF36B98361}" type="slidenum">
              <a:rPr lang="en-US" sz="1200">
                <a:solidFill>
                  <a:srgbClr val="000000"/>
                </a:solidFill>
                <a:latin typeface="Calibri" pitchFamily="34" charset="0"/>
              </a:rPr>
              <a:pPr algn="r" defTabSz="931863"/>
              <a:t>6</a:t>
            </a:fld>
            <a:endParaRPr lang="en-US" sz="120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939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7204AD-6850-4764-B086-4945847F8884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6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246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5D4654-8E25-419C-B31E-A2BF2799BC30}" type="slidenum">
              <a:rPr lang="en-US" smtClean="0"/>
              <a:pPr/>
              <a:t>9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451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7D5C3FE-208A-43E5-A36B-70CE681E361E}" type="slidenum">
              <a:rPr lang="en-US" smtClean="0"/>
              <a:pPr/>
              <a:t>10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/>
          <a:srcRect l="11671"/>
          <a:stretch>
            <a:fillRect/>
          </a:stretch>
        </p:blipFill>
        <p:spPr bwMode="auto">
          <a:xfrm>
            <a:off x="-23813" y="0"/>
            <a:ext cx="91678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3"/>
          <a:srcRect l="53137" t="43985" r="30112" b="44714"/>
          <a:stretch>
            <a:fillRect/>
          </a:stretch>
        </p:blipFill>
        <p:spPr bwMode="auto">
          <a:xfrm>
            <a:off x="7924800" y="5791200"/>
            <a:ext cx="989013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rgbClr val="002060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470025"/>
          </a:xfrm>
        </p:spPr>
        <p:txBody>
          <a:bodyPr>
            <a:noAutofit/>
          </a:bodyPr>
          <a:lstStyle>
            <a:lvl1pPr>
              <a:defRPr sz="66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7E75F-830F-4223-873C-1F8696EE3E03}" type="datetime1">
              <a:rPr lang="en-US"/>
              <a:pPr>
                <a:defRPr/>
              </a:pPr>
              <a:t>2/7/2012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8CCF7-5540-4514-8A0A-33A505E66D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8058A-B7AE-4EE1-BBE7-27490C47F7C7}" type="datetime1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217907-F6AA-4CDD-9B3A-A4D4239959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EAA16-0A42-4429-A483-F8902A097C56}" type="datetime1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6AE12-70AA-448D-AD5C-DB974E7975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3630C-F538-480C-B91A-6BC72FACAF28}" type="datetime1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CE37FA-E288-4BE3-AC85-E9FAF100FA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D5284-EF51-47C6-B531-1FC0F98793B3}" type="datetimeFigureOut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28E82-DDFB-4DEC-ADAF-7565A9539A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D5284-EF51-47C6-B531-1FC0F98793B3}" type="datetimeFigureOut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EA3CA-4C30-40FA-A09C-7F6C9FA9BE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D5284-EF51-47C6-B531-1FC0F98793B3}" type="datetimeFigureOut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0B7FD-D124-47C5-BE39-795FFD039B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D5284-EF51-47C6-B531-1FC0F98793B3}" type="datetimeFigureOut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241375-1E6F-4298-BAA5-9897328D86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D5284-EF51-47C6-B531-1FC0F98793B3}" type="datetimeFigureOut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02CDA2-C3F4-4B82-8203-531E9FC2F3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D5284-EF51-47C6-B531-1FC0F98793B3}" type="datetimeFigureOut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9470F-6407-4DDD-9ED5-1AC04C8ECB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D5284-EF51-47C6-B531-1FC0F98793B3}" type="datetimeFigureOut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A04D66-0F31-4F20-8B0C-DA0CEAFE75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/>
          <a:srcRect l="53137" t="43985" r="30112" b="44989"/>
          <a:stretch>
            <a:fillRect/>
          </a:stretch>
        </p:blipFill>
        <p:spPr bwMode="auto">
          <a:xfrm>
            <a:off x="8001000" y="584200"/>
            <a:ext cx="989013" cy="84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8"/>
          <p:cNvSpPr/>
          <p:nvPr userDrawn="1"/>
        </p:nvSpPr>
        <p:spPr>
          <a:xfrm flipV="1">
            <a:off x="152400" y="1371600"/>
            <a:ext cx="7772400" cy="46038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>
            <a:normAutofit/>
          </a:bodyPr>
          <a:lstStyle>
            <a:lvl1pPr algn="l">
              <a:defRPr sz="3600" b="1">
                <a:solidFill>
                  <a:srgbClr val="002060"/>
                </a:solidFill>
                <a:latin typeface="Garamond" pitchFamily="18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>
                <a:solidFill>
                  <a:srgbClr val="002060"/>
                </a:solidFill>
                <a:latin typeface="Garamond" pitchFamily="18" charset="0"/>
                <a:cs typeface="Arial" pitchFamily="34" charset="0"/>
              </a:defRPr>
            </a:lvl1pPr>
            <a:lvl2pPr marL="914400" indent="-342900">
              <a:buFont typeface="Courier New" pitchFamily="49" charset="0"/>
              <a:buChar char="o"/>
              <a:defRPr b="1">
                <a:solidFill>
                  <a:schemeClr val="accent5">
                    <a:lumMod val="75000"/>
                  </a:schemeClr>
                </a:solidFill>
                <a:latin typeface="Garamond" pitchFamily="18" charset="0"/>
                <a:cs typeface="Arial" pitchFamily="34" charset="0"/>
              </a:defRPr>
            </a:lvl2pPr>
            <a:lvl3pPr marL="1371600" indent="-279400">
              <a:buFont typeface="Wingdings" pitchFamily="2" charset="2"/>
              <a:buChar char="§"/>
              <a:defRPr b="1">
                <a:solidFill>
                  <a:srgbClr val="002060"/>
                </a:solidFill>
                <a:latin typeface="Garamond" pitchFamily="18" charset="0"/>
                <a:cs typeface="Arial" pitchFamily="34" charset="0"/>
              </a:defRPr>
            </a:lvl3pPr>
            <a:lvl4pPr>
              <a:defRPr b="1">
                <a:solidFill>
                  <a:schemeClr val="accent5">
                    <a:lumMod val="75000"/>
                  </a:schemeClr>
                </a:solidFill>
                <a:latin typeface="Garamond" pitchFamily="18" charset="0"/>
                <a:cs typeface="Arial" pitchFamily="34" charset="0"/>
              </a:defRPr>
            </a:lvl4pPr>
            <a:lvl5pPr>
              <a:defRPr b="1">
                <a:solidFill>
                  <a:schemeClr val="accent5">
                    <a:lumMod val="75000"/>
                  </a:schemeClr>
                </a:solidFill>
                <a:latin typeface="Garamond" pitchFamily="18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705600" y="6416675"/>
            <a:ext cx="2133600" cy="365125"/>
          </a:xfrm>
        </p:spPr>
        <p:txBody>
          <a:bodyPr/>
          <a:lstStyle>
            <a:lvl1pPr>
              <a:defRPr sz="1600" b="1">
                <a:solidFill>
                  <a:srgbClr val="002060"/>
                </a:solidFill>
                <a:latin typeface="Garamond" pitchFamily="18" charset="0"/>
                <a:cs typeface="Arial" pitchFamily="34" charset="0"/>
              </a:defRPr>
            </a:lvl1pPr>
          </a:lstStyle>
          <a:p>
            <a:pPr>
              <a:defRPr/>
            </a:pPr>
            <a:fld id="{4887C909-E6C8-4AB8-9EC2-A08706D8A14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D5284-EF51-47C6-B531-1FC0F98793B3}" type="datetimeFigureOut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8EFDA-5F30-4C9C-9E84-F41719EB24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D5284-EF51-47C6-B531-1FC0F98793B3}" type="datetimeFigureOut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06D1C-ED01-4F10-9AD6-FDF0A040E9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D5284-EF51-47C6-B531-1FC0F98793B3}" type="datetimeFigureOut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7C5D04-1905-44DD-AAE4-E7FAB60273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D5284-EF51-47C6-B531-1FC0F98793B3}" type="datetimeFigureOut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15516-4AD1-4EF8-B0AE-8FB29AE528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13D5284-EF51-47C6-B531-1FC0F98793B3}" type="datetimeFigureOut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2E51C63-E743-45E5-A393-7C59C0C790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13D5284-EF51-47C6-B531-1FC0F98793B3}" type="datetimeFigureOut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EC0C5FC-D43D-4FE6-8816-5B077E35CC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13D5284-EF51-47C6-B531-1FC0F98793B3}" type="datetimeFigureOut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5DC2092-4B24-4DC5-ADCB-184B38132E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13D5284-EF51-47C6-B531-1FC0F98793B3}" type="datetimeFigureOut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6C7623C-389F-4A25-9C9C-C9EDF41A6D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13D5284-EF51-47C6-B531-1FC0F98793B3}" type="datetimeFigureOut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26918A9-ADA1-4ADD-8A00-527FEF28A0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13D5284-EF51-47C6-B531-1FC0F98793B3}" type="datetimeFigureOut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9386C4B-0334-4907-9026-27393BE777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9FDC7-1784-419C-93C7-E6C4DD6346D0}" type="datetime1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38A49-3EDD-46C3-A5E6-C001FEA05B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13D5284-EF51-47C6-B531-1FC0F98793B3}" type="datetimeFigureOut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4989FAF-E054-4145-AA65-1AE41F9C3D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13D5284-EF51-47C6-B531-1FC0F98793B3}" type="datetimeFigureOut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6B57E29-DA97-4E49-9B97-35A9D16D82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13D5284-EF51-47C6-B531-1FC0F98793B3}" type="datetimeFigureOut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55E7D0E-4B30-47E1-8329-718DB26B0E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13D5284-EF51-47C6-B531-1FC0F98793B3}" type="datetimeFigureOut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DA25D36-B9F5-48B9-97CB-4515B91677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838200"/>
            <a:ext cx="2057400" cy="5287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838200"/>
            <a:ext cx="6019800" cy="5287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13D5284-EF51-47C6-B531-1FC0F98793B3}" type="datetimeFigureOut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049CD1-EDE3-4F5E-8AB4-CBF22CEA6B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CECC44-1512-4EDA-A40F-35AFA487244D}" type="datetime1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DBD0AB-0D69-4F92-88B8-449A55242F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6B219-76F4-40B9-BCC6-B3E215A83FA0}" type="datetime1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B13CE-4261-435F-9BAE-E24468E254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75A3E-414C-4FA7-8FD0-4E7FE154E4E0}" type="datetime1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D51468-FE2C-4D78-AF34-90F0823BF4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1ABEA5-0918-45BE-826D-327FF353BCE8}" type="datetime1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C8D222-22E5-43D9-8CD7-97D3FAB393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6CBEF-A6D5-4EFD-8AE3-EA888E550ADD}" type="datetime1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16B59581-7F14-46B9-9C7D-D1682249DBE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16039-054A-455A-85D1-42A3E38168BA}" type="datetime1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F135B-F092-4313-8953-A5A3002E81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2372F-84D9-40DA-9153-CA496A4FB006}" type="datetime1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2E158-FDF8-4D3B-893E-671E321DDA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8F8BB18-8670-4DC1-97BD-A62CF0E49F9B}" type="datetime1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31D10A1-1B03-462B-98A7-4D288FFEA8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11" r:id="rId3"/>
    <p:sldLayoutId id="2147483710" r:id="rId4"/>
    <p:sldLayoutId id="2147483709" r:id="rId5"/>
    <p:sldLayoutId id="2147483708" r:id="rId6"/>
    <p:sldLayoutId id="2147483726" r:id="rId7"/>
    <p:sldLayoutId id="2147483707" r:id="rId8"/>
    <p:sldLayoutId id="2147483706" r:id="rId9"/>
    <p:sldLayoutId id="2147483705" r:id="rId10"/>
    <p:sldLayoutId id="2147483704" r:id="rId11"/>
    <p:sldLayoutId id="2147483703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433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13D5284-EF51-47C6-B531-1FC0F98793B3}" type="datetimeFigureOut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9ADC782-2C93-4FE8-914A-D03EAD873C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1" r:id="rId2"/>
    <p:sldLayoutId id="2147483720" r:id="rId3"/>
    <p:sldLayoutId id="2147483719" r:id="rId4"/>
    <p:sldLayoutId id="2147483718" r:id="rId5"/>
    <p:sldLayoutId id="2147483717" r:id="rId6"/>
    <p:sldLayoutId id="2147483716" r:id="rId7"/>
    <p:sldLayoutId id="2147483715" r:id="rId8"/>
    <p:sldLayoutId id="2147483714" r:id="rId9"/>
    <p:sldLayoutId id="2147483713" r:id="rId10"/>
    <p:sldLayoutId id="214748371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9" descr="background_officialState_v4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38200"/>
            <a:ext cx="8229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4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fld id="{5652A616-6F69-4738-A704-BC06B9F8DBFD}" type="datetime1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194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0198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68567581-63EF-428B-A7BB-A0199C35C2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23" r:id="rId12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5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 Box 4"/>
          <p:cNvSpPr txBox="1">
            <a:spLocks noChangeArrowheads="1"/>
          </p:cNvSpPr>
          <p:nvPr/>
        </p:nvSpPr>
        <p:spPr bwMode="auto">
          <a:xfrm>
            <a:off x="1524000" y="4041775"/>
            <a:ext cx="602615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rgbClr val="6996C9"/>
                </a:solidFill>
              </a:rPr>
              <a:t>Jeanne Clinton</a:t>
            </a:r>
          </a:p>
          <a:p>
            <a:pPr algn="ctr"/>
            <a:r>
              <a:rPr lang="en-US" sz="1600" b="1">
                <a:solidFill>
                  <a:srgbClr val="6996C9"/>
                </a:solidFill>
              </a:rPr>
              <a:t>Special Advisor to the Governor for Energy Efficiency</a:t>
            </a:r>
          </a:p>
          <a:p>
            <a:pPr algn="ctr"/>
            <a:r>
              <a:rPr lang="en-US" sz="1600" b="1">
                <a:solidFill>
                  <a:srgbClr val="6996C9"/>
                </a:solidFill>
              </a:rPr>
              <a:t>California Public Utilities Commission (CPUC)</a:t>
            </a:r>
          </a:p>
          <a:p>
            <a:pPr algn="ctr"/>
            <a:endParaRPr lang="en-US" b="1">
              <a:solidFill>
                <a:schemeClr val="accent1"/>
              </a:solidFill>
            </a:endParaRPr>
          </a:p>
          <a:p>
            <a:pPr algn="ctr"/>
            <a:r>
              <a:rPr lang="en-US" sz="1600" b="1"/>
              <a:t>February 9, 2012</a:t>
            </a:r>
            <a:endParaRPr lang="en-US" sz="1600"/>
          </a:p>
        </p:txBody>
      </p:sp>
      <p:sp>
        <p:nvSpPr>
          <p:cNvPr id="41986" name="Text Box 4"/>
          <p:cNvSpPr txBox="1">
            <a:spLocks noChangeArrowheads="1"/>
          </p:cNvSpPr>
          <p:nvPr/>
        </p:nvSpPr>
        <p:spPr bwMode="auto">
          <a:xfrm>
            <a:off x="1066800" y="6172200"/>
            <a:ext cx="67056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* </a:t>
            </a:r>
            <a:r>
              <a:rPr lang="en-US" sz="1400"/>
              <a:t>Thanks for data support to our colleagues Mark Zimring and Merrian Borgeson at Lawrence Berkeley National Laboratory</a:t>
            </a:r>
          </a:p>
        </p:txBody>
      </p:sp>
      <p:sp>
        <p:nvSpPr>
          <p:cNvPr id="41987" name="Rectangle 2"/>
          <p:cNvSpPr txBox="1">
            <a:spLocks noChangeArrowheads="1"/>
          </p:cNvSpPr>
          <p:nvPr/>
        </p:nvSpPr>
        <p:spPr bwMode="auto">
          <a:xfrm>
            <a:off x="685800" y="17526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r>
              <a:rPr lang="en-US" sz="3200" b="1" i="1">
                <a:solidFill>
                  <a:srgbClr val="333399"/>
                </a:solidFill>
              </a:rPr>
              <a:t>A Perspective — </a:t>
            </a:r>
          </a:p>
          <a:p>
            <a:pPr algn="ctr">
              <a:buFont typeface="Arial" charset="0"/>
              <a:buNone/>
            </a:pPr>
            <a:r>
              <a:rPr lang="en-US" sz="2800" b="1">
                <a:solidFill>
                  <a:srgbClr val="333399"/>
                </a:solidFill>
              </a:rPr>
              <a:t>The Ability of California’s Residential Consumer Marketplace to Access Capital </a:t>
            </a:r>
            <a:br>
              <a:rPr lang="en-US" sz="2800" b="1">
                <a:solidFill>
                  <a:srgbClr val="333399"/>
                </a:solidFill>
              </a:rPr>
            </a:br>
            <a:r>
              <a:rPr lang="en-US" sz="2800" b="1">
                <a:solidFill>
                  <a:srgbClr val="333399"/>
                </a:solidFill>
              </a:rPr>
              <a:t>for Energy Improvements</a:t>
            </a:r>
            <a:r>
              <a:rPr lang="en-US" sz="2800">
                <a:solidFill>
                  <a:srgbClr val="333399"/>
                </a:solidFill>
              </a:rPr>
              <a:t> *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000" smtClean="0">
                <a:cs typeface="Arial" charset="0"/>
              </a:rPr>
              <a:t>Alternative Underwriting</a:t>
            </a:r>
          </a:p>
        </p:txBody>
      </p:sp>
      <p:sp>
        <p:nvSpPr>
          <p:cNvPr id="63490" name="Content Placeholder 2"/>
          <p:cNvSpPr>
            <a:spLocks noGrp="1"/>
          </p:cNvSpPr>
          <p:nvPr>
            <p:ph idx="1"/>
          </p:nvPr>
        </p:nvSpPr>
        <p:spPr>
          <a:xfrm>
            <a:off x="457200" y="1798638"/>
            <a:ext cx="7772400" cy="4525962"/>
          </a:xfrm>
        </p:spPr>
        <p:txBody>
          <a:bodyPr/>
          <a:lstStyle/>
          <a:p>
            <a:pPr eaLnBrk="1" hangingPunct="1"/>
            <a:r>
              <a:rPr lang="en-US" sz="2200" smtClean="0">
                <a:solidFill>
                  <a:schemeClr val="tx1"/>
                </a:solidFill>
                <a:cs typeface="Arial" charset="0"/>
              </a:rPr>
              <a:t>To expand financing to “riskier” borrowers, some programs use alternative underwriting criteria to identify creditworthy borrowers who don’t meet traditional lending standards.</a:t>
            </a:r>
          </a:p>
          <a:p>
            <a:pPr eaLnBrk="1" hangingPunct="1"/>
            <a:endParaRPr lang="en-US" sz="2200" smtClean="0">
              <a:solidFill>
                <a:schemeClr val="tx1"/>
              </a:solidFill>
              <a:cs typeface="Arial" charset="0"/>
            </a:endParaRPr>
          </a:p>
          <a:p>
            <a:pPr eaLnBrk="1" hangingPunct="1"/>
            <a:r>
              <a:rPr lang="en-US" sz="2200" smtClean="0">
                <a:solidFill>
                  <a:schemeClr val="tx1"/>
                </a:solidFill>
                <a:cs typeface="Arial" charset="0"/>
              </a:rPr>
              <a:t>The programs piloting alternative underwriting                                 criteria are</a:t>
            </a:r>
            <a:r>
              <a:rPr lang="en-US" sz="2200" smtClean="0">
                <a:solidFill>
                  <a:srgbClr val="31859C"/>
                </a:solidFill>
                <a:cs typeface="Arial" charset="0"/>
              </a:rPr>
              <a:t> </a:t>
            </a:r>
            <a:r>
              <a:rPr lang="en-US" sz="2200" smtClean="0">
                <a:solidFill>
                  <a:schemeClr val="accent1"/>
                </a:solidFill>
                <a:cs typeface="Arial" charset="0"/>
              </a:rPr>
              <a:t>typically using utility bill repayment                                    history</a:t>
            </a:r>
            <a:r>
              <a:rPr lang="en-US" sz="2200" smtClean="0">
                <a:solidFill>
                  <a:srgbClr val="31859C"/>
                </a:solidFill>
                <a:cs typeface="Arial" charset="0"/>
              </a:rPr>
              <a:t> </a:t>
            </a:r>
            <a:r>
              <a:rPr lang="en-US" sz="2200" i="1" smtClean="0">
                <a:solidFill>
                  <a:schemeClr val="tx1"/>
                </a:solidFill>
                <a:cs typeface="Arial" charset="0"/>
              </a:rPr>
              <a:t>in lieu of, or in conjunction with</a:t>
            </a:r>
            <a:r>
              <a:rPr lang="en-US" sz="2200" smtClean="0">
                <a:solidFill>
                  <a:schemeClr val="tx1"/>
                </a:solidFill>
                <a:cs typeface="Arial" charset="0"/>
              </a:rPr>
              <a:t>, more                                      traditional creditworthiness metrics (e.g. DTI,                                      credit score).</a:t>
            </a:r>
          </a:p>
          <a:p>
            <a:pPr eaLnBrk="1" hangingPunct="1"/>
            <a:endParaRPr lang="en-US" sz="2200" smtClean="0">
              <a:solidFill>
                <a:schemeClr val="tx1"/>
              </a:solidFill>
              <a:cs typeface="Arial" charset="0"/>
            </a:endParaRPr>
          </a:p>
          <a:p>
            <a:pPr eaLnBrk="1" hangingPunct="1"/>
            <a:r>
              <a:rPr lang="en-US" sz="2200" smtClean="0">
                <a:solidFill>
                  <a:schemeClr val="tx1"/>
                </a:solidFill>
                <a:cs typeface="Arial" charset="0"/>
              </a:rPr>
              <a:t>Early results are promising, must be assessed over time to understand repayment experience. </a:t>
            </a:r>
          </a:p>
        </p:txBody>
      </p:sp>
      <p:sp>
        <p:nvSpPr>
          <p:cNvPr id="63491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F0404DF-47F7-4879-B94F-078B2F747563}" type="slidenum">
              <a:rPr lang="en-US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smtClean="0">
              <a:cs typeface="Arial" charset="0"/>
            </a:endParaRPr>
          </a:p>
        </p:txBody>
      </p:sp>
      <p:pic>
        <p:nvPicPr>
          <p:cNvPr id="6349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7000" y="2971800"/>
            <a:ext cx="2286000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8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3200" smtClean="0">
                <a:solidFill>
                  <a:srgbClr val="333399"/>
                </a:solidFill>
              </a:rPr>
              <a:t>Profile of California Households</a:t>
            </a:r>
          </a:p>
        </p:txBody>
      </p:sp>
      <p:graphicFrame>
        <p:nvGraphicFramePr>
          <p:cNvPr id="49157" name="Object 5"/>
          <p:cNvGraphicFramePr>
            <a:graphicFrameLocks noChangeAspect="1"/>
          </p:cNvGraphicFramePr>
          <p:nvPr>
            <p:ph idx="4294967295"/>
          </p:nvPr>
        </p:nvGraphicFramePr>
        <p:xfrm>
          <a:off x="1219200" y="1524000"/>
          <a:ext cx="6994525" cy="4257675"/>
        </p:xfrm>
        <a:graphic>
          <a:graphicData uri="http://schemas.openxmlformats.org/presentationml/2006/ole">
            <p:oleObj spid="_x0000_s49157" name="Worksheet" r:id="rId3" imgW="5059570" imgH="3080122" progId="Excel.Sheet.8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cs typeface="Arial" charset="0"/>
              </a:rPr>
              <a:t>Financing Addresses Upfront Costs</a:t>
            </a:r>
          </a:p>
        </p:txBody>
      </p:sp>
      <p:sp>
        <p:nvSpPr>
          <p:cNvPr id="50178" name="Content Placeholder 2"/>
          <p:cNvSpPr>
            <a:spLocks noGrp="1"/>
          </p:cNvSpPr>
          <p:nvPr>
            <p:ph idx="1"/>
          </p:nvPr>
        </p:nvSpPr>
        <p:spPr>
          <a:xfrm>
            <a:off x="228600" y="1722438"/>
            <a:ext cx="8153400" cy="4525962"/>
          </a:xfrm>
        </p:spPr>
        <p:txBody>
          <a:bodyPr/>
          <a:lstStyle/>
          <a:p>
            <a:pPr eaLnBrk="1" hangingPunct="1">
              <a:buFont typeface="Wingdings" pitchFamily="2" charset="2"/>
              <a:buChar char="§"/>
            </a:pPr>
            <a:r>
              <a:rPr lang="en-US" sz="2000" b="0" smtClean="0">
                <a:solidFill>
                  <a:schemeClr val="tx1"/>
                </a:solidFill>
                <a:cs typeface="Arial" charset="0"/>
              </a:rPr>
              <a:t>The upfront cost of home energy improvements is a significant barrier to investment. Energy upgrades for just 1/3 of the 32 million </a:t>
            </a:r>
            <a:r>
              <a:rPr lang="en-US" sz="2000" smtClean="0">
                <a:solidFill>
                  <a:schemeClr val="tx1"/>
                </a:solidFill>
                <a:cs typeface="Arial" charset="0"/>
              </a:rPr>
              <a:t>Middle Income (MI) single family households alone</a:t>
            </a:r>
            <a:r>
              <a:rPr lang="en-US" sz="2000" b="0" smtClean="0">
                <a:solidFill>
                  <a:schemeClr val="tx1"/>
                </a:solidFill>
                <a:cs typeface="Arial" charset="0"/>
              </a:rPr>
              <a:t> would require $30-$100 billion.</a:t>
            </a:r>
          </a:p>
          <a:p>
            <a:pPr lvl="1" eaLnBrk="1" hangingPunct="1">
              <a:buFontTx/>
              <a:buChar char="o"/>
            </a:pPr>
            <a:r>
              <a:rPr lang="en-US" sz="1800" smtClean="0">
                <a:solidFill>
                  <a:schemeClr val="tx2"/>
                </a:solidFill>
                <a:cs typeface="Arial" charset="0"/>
              </a:rPr>
              <a:t>About $3-10 billion+ of EE improvements in California.</a:t>
            </a:r>
          </a:p>
          <a:p>
            <a:pPr lvl="1" eaLnBrk="1" hangingPunct="1"/>
            <a:endParaRPr lang="en-US" sz="500" b="0" smtClean="0">
              <a:solidFill>
                <a:srgbClr val="31859C"/>
              </a:solidFill>
              <a:cs typeface="Arial" charset="0"/>
            </a:endParaRPr>
          </a:p>
          <a:p>
            <a:pPr eaLnBrk="1" hangingPunct="1">
              <a:buFont typeface="Wingdings" pitchFamily="2" charset="2"/>
              <a:buChar char="§"/>
            </a:pPr>
            <a:r>
              <a:rPr lang="en-US" sz="2000" b="0" smtClean="0">
                <a:solidFill>
                  <a:schemeClr val="tx1"/>
                </a:solidFill>
                <a:cs typeface="Arial" charset="0"/>
              </a:rPr>
              <a:t>MI households have historically invested in maintaining and improving the value of their homes, but now face many limitations in financing (see figure):</a:t>
            </a:r>
          </a:p>
          <a:p>
            <a:pPr eaLnBrk="1" hangingPunct="1">
              <a:buFont typeface="Wingdings" pitchFamily="2" charset="2"/>
              <a:buChar char="§"/>
            </a:pPr>
            <a:endParaRPr lang="en-US" sz="500" b="0" smtClean="0">
              <a:cs typeface="Arial" charset="0"/>
            </a:endParaRPr>
          </a:p>
          <a:p>
            <a:pPr eaLnBrk="1" hangingPunct="1">
              <a:buFont typeface="Wingdings" pitchFamily="2" charset="2"/>
              <a:buChar char="§"/>
            </a:pPr>
            <a:r>
              <a:rPr lang="en-US" sz="2000" b="0" smtClean="0">
                <a:solidFill>
                  <a:schemeClr val="tx1"/>
                </a:solidFill>
                <a:cs typeface="Arial" charset="0"/>
              </a:rPr>
              <a:t>While </a:t>
            </a:r>
            <a:r>
              <a:rPr lang="en-US" sz="2000" smtClean="0">
                <a:solidFill>
                  <a:schemeClr val="tx1"/>
                </a:solidFill>
                <a:cs typeface="Arial" charset="0"/>
              </a:rPr>
              <a:t>57% of MI home improvement                                                                               projects were paid in cash in 2001</a:t>
            </a:r>
            <a:r>
              <a:rPr lang="en-US" sz="2000" b="0" smtClean="0">
                <a:solidFill>
                  <a:schemeClr val="tx1"/>
                </a:solidFill>
                <a:cs typeface="Arial" charset="0"/>
              </a:rPr>
              <a:t>,                                                                                  the recession has depleted savings.</a:t>
            </a:r>
          </a:p>
          <a:p>
            <a:pPr eaLnBrk="1" hangingPunct="1">
              <a:spcBef>
                <a:spcPct val="40000"/>
              </a:spcBef>
              <a:buFont typeface="Wingdings" pitchFamily="2" charset="2"/>
              <a:buChar char="§"/>
            </a:pPr>
            <a:r>
              <a:rPr lang="en-US" sz="2000" b="0" smtClean="0">
                <a:solidFill>
                  <a:schemeClr val="tx1"/>
                </a:solidFill>
                <a:cs typeface="Arial" charset="0"/>
              </a:rPr>
              <a:t>MI households were more likely to pay 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sz="2000" b="0" smtClean="0">
                <a:solidFill>
                  <a:schemeClr val="tx1"/>
                </a:solidFill>
                <a:cs typeface="Arial" charset="0"/>
              </a:rPr>
              <a:t>	for home improvements using home 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sz="2000" b="0" smtClean="0">
                <a:solidFill>
                  <a:schemeClr val="tx1"/>
                </a:solidFill>
                <a:cs typeface="Arial" charset="0"/>
              </a:rPr>
              <a:t>	as security, now heavily depleted.</a:t>
            </a:r>
            <a:endParaRPr lang="en-US" sz="2000" smtClean="0">
              <a:solidFill>
                <a:srgbClr val="31859C"/>
              </a:solidFill>
              <a:cs typeface="Arial" charset="0"/>
            </a:endParaRPr>
          </a:p>
        </p:txBody>
      </p:sp>
      <p:sp>
        <p:nvSpPr>
          <p:cNvPr id="50179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75C682E-96E9-427C-BEE5-9855B665DCD4}" type="slidenum">
              <a:rPr lang="en-US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mtClean="0">
              <a:cs typeface="Arial" charset="0"/>
            </a:endParaRPr>
          </a:p>
        </p:txBody>
      </p:sp>
      <p:pic>
        <p:nvPicPr>
          <p:cNvPr id="50180" name="Picture 5" descr="Fig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3886200"/>
            <a:ext cx="4191000" cy="214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1" name="TextBox 6"/>
          <p:cNvSpPr txBox="1">
            <a:spLocks noChangeArrowheads="1"/>
          </p:cNvSpPr>
          <p:nvPr/>
        </p:nvSpPr>
        <p:spPr bwMode="auto">
          <a:xfrm>
            <a:off x="0" y="6611938"/>
            <a:ext cx="84582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2"/>
            <a:r>
              <a:rPr lang="en-US" sz="1000" b="1">
                <a:solidFill>
                  <a:srgbClr val="002060"/>
                </a:solidFill>
                <a:latin typeface="Garamond" pitchFamily="18" charset="0"/>
              </a:rPr>
              <a:t>Source: Guerrero, A. M.. 2003. </a:t>
            </a:r>
            <a:r>
              <a:rPr lang="en-US" sz="1000" b="1" i="1">
                <a:solidFill>
                  <a:srgbClr val="002060"/>
                </a:solidFill>
                <a:latin typeface="Garamond" pitchFamily="18" charset="0"/>
              </a:rPr>
              <a:t>Home Improvement Finance.</a:t>
            </a:r>
            <a:r>
              <a:rPr lang="en-US" sz="1000" b="1">
                <a:solidFill>
                  <a:srgbClr val="002060"/>
                </a:solidFill>
                <a:latin typeface="Garamond" pitchFamily="18" charset="0"/>
              </a:rPr>
              <a:t>  Joint Center on Housing Studies, Harvard University.</a:t>
            </a:r>
          </a:p>
        </p:txBody>
      </p:sp>
      <p:sp>
        <p:nvSpPr>
          <p:cNvPr id="50182" name="TextBox 7"/>
          <p:cNvSpPr txBox="1">
            <a:spLocks noChangeArrowheads="1"/>
          </p:cNvSpPr>
          <p:nvPr/>
        </p:nvSpPr>
        <p:spPr bwMode="auto">
          <a:xfrm>
            <a:off x="4800600" y="6096000"/>
            <a:ext cx="3810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 b="1">
                <a:solidFill>
                  <a:srgbClr val="002060"/>
                </a:solidFill>
                <a:latin typeface="Garamond" pitchFamily="18" charset="0"/>
              </a:rPr>
              <a:t>Home Improvement Financing Patterns by Income in </a:t>
            </a:r>
            <a:r>
              <a:rPr lang="en-US" sz="1400" b="1">
                <a:solidFill>
                  <a:schemeClr val="tx2"/>
                </a:solidFill>
                <a:latin typeface="Garamond" pitchFamily="18" charset="0"/>
              </a:rPr>
              <a:t>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7696200" cy="1143000"/>
          </a:xfrm>
        </p:spPr>
        <p:txBody>
          <a:bodyPr/>
          <a:lstStyle/>
          <a:p>
            <a:pPr eaLnBrk="1" hangingPunct="1"/>
            <a:r>
              <a:rPr lang="en-US" sz="3200" smtClean="0">
                <a:cs typeface="Arial" charset="0"/>
              </a:rPr>
              <a:t>Home Values Have Declined Dramatically</a:t>
            </a:r>
          </a:p>
        </p:txBody>
      </p:sp>
      <p:sp>
        <p:nvSpPr>
          <p:cNvPr id="52226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153400" cy="4525963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en-US" sz="1900" smtClean="0">
                <a:cs typeface="Arial" charset="0"/>
              </a:rPr>
              <a:t>Single family home values—the primary vehicle for MI home improvement financing—have declined by 38% in SF since the housing market’s 2006 peak.</a:t>
            </a:r>
          </a:p>
          <a:p>
            <a:pPr marL="688975" lvl="1" eaLnBrk="1" hangingPunct="1">
              <a:buFont typeface="Courier New" pitchFamily="49" charset="0"/>
              <a:buNone/>
            </a:pPr>
            <a:endParaRPr lang="en-US" sz="1600" smtClean="0">
              <a:solidFill>
                <a:srgbClr val="31859C"/>
              </a:solidFill>
              <a:cs typeface="Arial" charset="0"/>
            </a:endParaRPr>
          </a:p>
        </p:txBody>
      </p:sp>
      <p:sp>
        <p:nvSpPr>
          <p:cNvPr id="52227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B515C3D-2F7E-4002-8DE8-E5E9E30CAA3B}" type="slidenum">
              <a:rPr lang="en-US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mtClean="0">
              <a:cs typeface="Arial" charset="0"/>
            </a:endParaRPr>
          </a:p>
        </p:txBody>
      </p:sp>
      <p:sp>
        <p:nvSpPr>
          <p:cNvPr id="52228" name="TextBox 6"/>
          <p:cNvSpPr txBox="1">
            <a:spLocks noChangeArrowheads="1"/>
          </p:cNvSpPr>
          <p:nvPr/>
        </p:nvSpPr>
        <p:spPr bwMode="auto">
          <a:xfrm>
            <a:off x="0" y="6400800"/>
            <a:ext cx="82296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2"/>
            <a:r>
              <a:rPr lang="en-US" sz="1000" b="1">
                <a:solidFill>
                  <a:srgbClr val="002060"/>
                </a:solidFill>
                <a:latin typeface="Garamond" pitchFamily="18" charset="0"/>
              </a:rPr>
              <a:t>Source: </a:t>
            </a:r>
            <a:r>
              <a:rPr lang="en-US" sz="1000" b="1" i="1">
                <a:solidFill>
                  <a:srgbClr val="002060"/>
                </a:solidFill>
                <a:latin typeface="Garamond" pitchFamily="18" charset="0"/>
              </a:rPr>
              <a:t>Seasonally-adjusted S&amp;P/Case-Shiller Home Price U.S. National Index Level Q2-2011</a:t>
            </a:r>
            <a:endParaRPr lang="en-US" sz="1000" b="1">
              <a:solidFill>
                <a:srgbClr val="002060"/>
              </a:solidFill>
              <a:latin typeface="Garamond" pitchFamily="18" charset="0"/>
            </a:endParaRPr>
          </a:p>
        </p:txBody>
      </p:sp>
      <p:pic>
        <p:nvPicPr>
          <p:cNvPr id="52229" name="Picture 7" descr="Fig2_Fig13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2300288"/>
            <a:ext cx="7086600" cy="398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cs typeface="Arial" charset="0"/>
              </a:rPr>
              <a:t>Increasing Access to Capital</a:t>
            </a:r>
            <a:r>
              <a:rPr lang="en-US" sz="3000" smtClean="0">
                <a:cs typeface="Arial" charset="0"/>
              </a:rPr>
              <a:t> </a:t>
            </a:r>
          </a:p>
        </p:txBody>
      </p:sp>
      <p:sp>
        <p:nvSpPr>
          <p:cNvPr id="54274" name="Content Placeholder 2"/>
          <p:cNvSpPr>
            <a:spLocks noGrp="1"/>
          </p:cNvSpPr>
          <p:nvPr>
            <p:ph idx="1"/>
          </p:nvPr>
        </p:nvSpPr>
        <p:spPr>
          <a:xfrm>
            <a:off x="381000" y="1524000"/>
            <a:ext cx="8001000" cy="4876800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en-US" sz="2200" smtClean="0">
                <a:cs typeface="Arial" charset="0"/>
              </a:rPr>
              <a:t>Middle income households need new ways of accessing affordable credit if they are to make home energy upgrades.</a:t>
            </a:r>
          </a:p>
          <a:p>
            <a:pPr lvl="1" eaLnBrk="1" hangingPunct="1"/>
            <a:r>
              <a:rPr lang="en-US" sz="2000" smtClean="0">
                <a:solidFill>
                  <a:schemeClr val="tx2"/>
                </a:solidFill>
                <a:cs typeface="Arial" charset="0"/>
              </a:rPr>
              <a:t>But underwriting criteria exist for a reason—to ensure that those who get access to financing can and will repay it. </a:t>
            </a:r>
          </a:p>
          <a:p>
            <a:pPr lvl="1" eaLnBrk="1" hangingPunct="1"/>
            <a:r>
              <a:rPr lang="en-US" sz="2000" smtClean="0">
                <a:solidFill>
                  <a:schemeClr val="tx2"/>
                </a:solidFill>
                <a:cs typeface="Arial" charset="0"/>
              </a:rPr>
              <a:t>Care needs to be taken as to who is given access to credit and how changes in cash flow from improvements are recaptured. </a:t>
            </a:r>
          </a:p>
          <a:p>
            <a:pPr lvl="1" eaLnBrk="1" hangingPunct="1">
              <a:buFont typeface="Courier New" pitchFamily="49" charset="0"/>
              <a:buNone/>
            </a:pPr>
            <a:endParaRPr lang="en-US" sz="1600" smtClean="0">
              <a:solidFill>
                <a:schemeClr val="tx2"/>
              </a:solidFill>
              <a:cs typeface="Arial" charset="0"/>
            </a:endParaRPr>
          </a:p>
          <a:p>
            <a:pPr lvl="1" eaLnBrk="1" hangingPunct="1">
              <a:buFont typeface="Courier New" pitchFamily="49" charset="0"/>
              <a:buNone/>
            </a:pPr>
            <a:r>
              <a:rPr lang="en-US" sz="1600" smtClean="0">
                <a:solidFill>
                  <a:srgbClr val="002060"/>
                </a:solidFill>
                <a:cs typeface="Arial" charset="0"/>
              </a:rPr>
              <a:t>	</a:t>
            </a:r>
            <a:endParaRPr lang="en-US" sz="1800" smtClean="0">
              <a:solidFill>
                <a:srgbClr val="002060"/>
              </a:solidFill>
              <a:cs typeface="Arial" charset="0"/>
            </a:endParaRPr>
          </a:p>
          <a:p>
            <a:pPr lvl="1" algn="ctr" eaLnBrk="1" hangingPunct="1">
              <a:buFont typeface="Courier New" pitchFamily="49" charset="0"/>
              <a:buNone/>
            </a:pPr>
            <a:r>
              <a:rPr lang="en-US" sz="1600" smtClean="0">
                <a:solidFill>
                  <a:srgbClr val="31859C"/>
                </a:solidFill>
                <a:cs typeface="Arial" charset="0"/>
              </a:rPr>
              <a:t> </a:t>
            </a:r>
          </a:p>
          <a:p>
            <a:pPr lvl="1" eaLnBrk="1" hangingPunct="1"/>
            <a:endParaRPr lang="en-US" sz="1600" smtClean="0">
              <a:solidFill>
                <a:srgbClr val="31859C"/>
              </a:solidFill>
              <a:cs typeface="Arial" charset="0"/>
            </a:endParaRPr>
          </a:p>
          <a:p>
            <a:pPr lvl="1" eaLnBrk="1" hangingPunct="1"/>
            <a:endParaRPr lang="en-US" sz="1600" smtClean="0">
              <a:solidFill>
                <a:srgbClr val="31859C"/>
              </a:solidFill>
              <a:cs typeface="Arial" charset="0"/>
            </a:endParaRPr>
          </a:p>
          <a:p>
            <a:pPr lvl="1" eaLnBrk="1" hangingPunct="1"/>
            <a:endParaRPr lang="en-US" sz="1600" smtClean="0">
              <a:solidFill>
                <a:srgbClr val="31859C"/>
              </a:solidFill>
              <a:cs typeface="Arial" charset="0"/>
            </a:endParaRPr>
          </a:p>
          <a:p>
            <a:pPr lvl="1" eaLnBrk="1" hangingPunct="1"/>
            <a:endParaRPr lang="en-US" sz="1600" smtClean="0">
              <a:solidFill>
                <a:srgbClr val="31859C"/>
              </a:solidFill>
              <a:cs typeface="Arial" charset="0"/>
            </a:endParaRPr>
          </a:p>
          <a:p>
            <a:pPr lvl="1" eaLnBrk="1" hangingPunct="1"/>
            <a:endParaRPr lang="en-US" sz="1600" smtClean="0">
              <a:solidFill>
                <a:srgbClr val="31859C"/>
              </a:solidFill>
              <a:cs typeface="Arial" charset="0"/>
            </a:endParaRPr>
          </a:p>
          <a:p>
            <a:pPr lvl="1" eaLnBrk="1" hangingPunct="1"/>
            <a:endParaRPr lang="en-US" sz="1600" smtClean="0">
              <a:solidFill>
                <a:srgbClr val="31859C"/>
              </a:solidFill>
              <a:cs typeface="Arial" charset="0"/>
            </a:endParaRPr>
          </a:p>
          <a:p>
            <a:pPr lvl="1" eaLnBrk="1" hangingPunct="1"/>
            <a:endParaRPr lang="en-US" sz="1600" smtClean="0">
              <a:solidFill>
                <a:srgbClr val="31859C"/>
              </a:solidFill>
              <a:cs typeface="Arial" charset="0"/>
            </a:endParaRPr>
          </a:p>
          <a:p>
            <a:pPr lvl="1" eaLnBrk="1" hangingPunct="1"/>
            <a:endParaRPr lang="en-US" sz="1600" smtClean="0">
              <a:solidFill>
                <a:srgbClr val="31859C"/>
              </a:solidFill>
              <a:cs typeface="Arial" charset="0"/>
            </a:endParaRPr>
          </a:p>
          <a:p>
            <a:pPr marL="0" indent="0" eaLnBrk="1" hangingPunct="1"/>
            <a:endParaRPr lang="en-US" sz="2000" smtClean="0">
              <a:cs typeface="Arial" charset="0"/>
            </a:endParaRPr>
          </a:p>
        </p:txBody>
      </p:sp>
      <p:sp>
        <p:nvSpPr>
          <p:cNvPr id="54275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995BF29-25DB-4E1F-9296-1350804FF399}" type="slidenum">
              <a:rPr lang="en-US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smtClean="0">
              <a:cs typeface="Arial" charset="0"/>
            </a:endParaRPr>
          </a:p>
        </p:txBody>
      </p:sp>
      <p:sp>
        <p:nvSpPr>
          <p:cNvPr id="54276" name="TextBox 6"/>
          <p:cNvSpPr txBox="1">
            <a:spLocks noChangeArrowheads="1"/>
          </p:cNvSpPr>
          <p:nvPr/>
        </p:nvSpPr>
        <p:spPr bwMode="auto">
          <a:xfrm>
            <a:off x="685800" y="6400800"/>
            <a:ext cx="28956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2"/>
            <a:r>
              <a:rPr lang="en-US" sz="1200" b="1">
                <a:solidFill>
                  <a:schemeClr val="tx2"/>
                </a:solidFill>
                <a:latin typeface="Garamond" pitchFamily="18" charset="0"/>
              </a:rPr>
              <a:t>Source: Transunion 2011</a:t>
            </a:r>
          </a:p>
        </p:txBody>
      </p:sp>
      <p:graphicFrame>
        <p:nvGraphicFramePr>
          <p:cNvPr id="25642" name="Group 42"/>
          <p:cNvGraphicFramePr>
            <a:graphicFrameLocks noGrp="1"/>
          </p:cNvGraphicFramePr>
          <p:nvPr/>
        </p:nvGraphicFramePr>
        <p:xfrm>
          <a:off x="2819400" y="4191000"/>
          <a:ext cx="3505200" cy="2255838"/>
        </p:xfrm>
        <a:graphic>
          <a:graphicData uri="http://schemas.openxmlformats.org/drawingml/2006/table">
            <a:tbl>
              <a:tblPr/>
              <a:tblGrid>
                <a:gridCol w="1544638"/>
                <a:gridCol w="1960562"/>
              </a:tblGrid>
              <a:tr h="441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8383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FICO Score Range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8383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Delinquency Projection 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8383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(% Likelihood)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3E2"/>
                    </a:solidFill>
                  </a:tcPr>
                </a:tc>
              </a:tr>
              <a:tr h="220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8383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300-499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8383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8383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500-549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8383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8383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550-599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8383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600-649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650-699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700-749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750-799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800-850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4309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/>
              <a:t/>
            </a:r>
            <a:br>
              <a:rPr lang="en-US"/>
            </a:br>
            <a:endParaRPr lang="en-US"/>
          </a:p>
        </p:txBody>
      </p:sp>
      <p:sp>
        <p:nvSpPr>
          <p:cNvPr id="54310" name="TextBox 9"/>
          <p:cNvSpPr txBox="1">
            <a:spLocks noChangeArrowheads="1"/>
          </p:cNvSpPr>
          <p:nvPr/>
        </p:nvSpPr>
        <p:spPr bwMode="auto">
          <a:xfrm>
            <a:off x="2590800" y="3581400"/>
            <a:ext cx="3733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rgbClr val="002060"/>
                </a:solidFill>
                <a:latin typeface="Garamond" pitchFamily="18" charset="0"/>
              </a:rPr>
              <a:t>Credit Score and Corresponding Delinquency Projections</a:t>
            </a:r>
            <a:endParaRPr lang="en-US" b="1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itle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pPr algn="l" eaLnBrk="1" hangingPunct="1"/>
            <a:r>
              <a:rPr lang="en-US" sz="3000" b="1" smtClean="0">
                <a:solidFill>
                  <a:srgbClr val="002060"/>
                </a:solidFill>
                <a:latin typeface="Garamond" pitchFamily="18" charset="0"/>
                <a:cs typeface="Arial" charset="0"/>
              </a:rPr>
              <a:t>Qualifying for Credit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524000"/>
            <a:ext cx="8382000" cy="4525963"/>
          </a:xfrm>
        </p:spPr>
        <p:txBody>
          <a:bodyPr rtlCol="0">
            <a:no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000" b="1" dirty="0" smtClean="0">
                <a:solidFill>
                  <a:srgbClr val="002060"/>
                </a:solidFill>
                <a:latin typeface="Garamond" pitchFamily="18" charset="0"/>
                <a:cs typeface="Arial" pitchFamily="34" charset="0"/>
              </a:rPr>
              <a:t>Credit scores are a key metric for lenders in evaluating creditworthiness. </a:t>
            </a:r>
          </a:p>
          <a:p>
            <a:pPr marL="574675" lvl="1" indent="-342900" eaLnBrk="1" fontAlgn="auto" hangingPunct="1">
              <a:spcAft>
                <a:spcPts val="0"/>
              </a:spcAft>
              <a:buFont typeface="Courier New" pitchFamily="49" charset="0"/>
              <a:buChar char="o"/>
              <a:defRPr/>
            </a:pPr>
            <a:r>
              <a:rPr lang="en-US" sz="1800" b="1" dirty="0" smtClean="0">
                <a:solidFill>
                  <a:schemeClr val="accent5">
                    <a:lumMod val="75000"/>
                  </a:schemeClr>
                </a:solidFill>
                <a:latin typeface="Garamond" pitchFamily="18" charset="0"/>
                <a:cs typeface="Arial" pitchFamily="34" charset="0"/>
              </a:rPr>
              <a:t>California’s MI households are likely to have lower credit scores than their higher income peers (70% of CA’s HI households have credit scores&gt;700 v. 42% of MI households).</a:t>
            </a:r>
          </a:p>
          <a:p>
            <a:pPr marL="914400" lvl="1" indent="-342900" eaLnBrk="1" fontAlgn="auto" hangingPunct="1">
              <a:spcAft>
                <a:spcPts val="0"/>
              </a:spcAft>
              <a:buFont typeface="Courier New" pitchFamily="49" charset="0"/>
              <a:buNone/>
              <a:defRPr/>
            </a:pPr>
            <a:endParaRPr lang="en-US" sz="1800" b="1" dirty="0" smtClean="0">
              <a:solidFill>
                <a:schemeClr val="accent5">
                  <a:lumMod val="75000"/>
                </a:schemeClr>
              </a:solidFill>
              <a:latin typeface="Garamond" pitchFamily="18" charset="0"/>
              <a:cs typeface="Arial" pitchFamily="34" charset="0"/>
            </a:endParaRPr>
          </a:p>
          <a:p>
            <a:pPr marL="914400" lvl="1" indent="-342900" eaLnBrk="1" fontAlgn="auto" hangingPunct="1">
              <a:spcAft>
                <a:spcPts val="0"/>
              </a:spcAft>
              <a:buFont typeface="Courier New" pitchFamily="49" charset="0"/>
              <a:buNone/>
              <a:defRPr/>
            </a:pPr>
            <a:endParaRPr lang="en-US" sz="1800" b="1" dirty="0" smtClean="0">
              <a:solidFill>
                <a:schemeClr val="accent5">
                  <a:lumMod val="75000"/>
                </a:schemeClr>
              </a:solidFill>
              <a:latin typeface="Garamond" pitchFamily="18" charset="0"/>
              <a:cs typeface="Arial" pitchFamily="34" charset="0"/>
            </a:endParaRPr>
          </a:p>
          <a:p>
            <a:pPr marL="914400" lvl="1" indent="-342900" eaLnBrk="1" fontAlgn="auto" hangingPunct="1">
              <a:spcAft>
                <a:spcPts val="0"/>
              </a:spcAft>
              <a:buFont typeface="Courier New" pitchFamily="49" charset="0"/>
              <a:buNone/>
              <a:defRPr/>
            </a:pPr>
            <a:endParaRPr lang="en-US" sz="1800" b="1" dirty="0" smtClean="0">
              <a:solidFill>
                <a:schemeClr val="accent5">
                  <a:lumMod val="75000"/>
                </a:schemeClr>
              </a:solidFill>
              <a:latin typeface="Garamond" pitchFamily="18" charset="0"/>
              <a:cs typeface="Arial" pitchFamily="34" charset="0"/>
            </a:endParaRPr>
          </a:p>
          <a:p>
            <a:pPr marL="914400" lvl="1" indent="-342900" eaLnBrk="1" fontAlgn="auto" hangingPunct="1">
              <a:spcAft>
                <a:spcPts val="0"/>
              </a:spcAft>
              <a:buFont typeface="Courier New" pitchFamily="49" charset="0"/>
              <a:buNone/>
              <a:defRPr/>
            </a:pPr>
            <a:endParaRPr lang="en-US" sz="1800" b="1" dirty="0" smtClean="0">
              <a:solidFill>
                <a:schemeClr val="accent5">
                  <a:lumMod val="75000"/>
                </a:schemeClr>
              </a:solidFill>
              <a:latin typeface="Garamond" pitchFamily="18" charset="0"/>
              <a:cs typeface="Arial" pitchFamily="34" charset="0"/>
            </a:endParaRPr>
          </a:p>
          <a:p>
            <a:pPr marL="914400" lvl="1" indent="-342900" algn="ctr" eaLnBrk="1" fontAlgn="auto" hangingPunct="1">
              <a:spcAft>
                <a:spcPts val="0"/>
              </a:spcAft>
              <a:buFont typeface="Courier New" pitchFamily="49" charset="0"/>
              <a:buNone/>
              <a:defRPr/>
            </a:pPr>
            <a:endParaRPr lang="en-US" sz="1800" b="1" dirty="0" smtClean="0">
              <a:solidFill>
                <a:srgbClr val="002060"/>
              </a:solidFill>
              <a:latin typeface="Garamond" pitchFamily="18" charset="0"/>
              <a:cs typeface="Arial" pitchFamily="34" charset="0"/>
            </a:endParaRPr>
          </a:p>
          <a:p>
            <a:pPr marL="914400" lvl="1" indent="-342900" algn="ctr" eaLnBrk="1" fontAlgn="auto" hangingPunct="1">
              <a:spcAft>
                <a:spcPts val="0"/>
              </a:spcAft>
              <a:buFont typeface="Courier New" pitchFamily="49" charset="0"/>
              <a:buNone/>
              <a:defRPr/>
            </a:pPr>
            <a:r>
              <a:rPr lang="en-US" sz="1800" b="1" dirty="0" smtClean="0">
                <a:solidFill>
                  <a:srgbClr val="002060"/>
                </a:solidFill>
                <a:latin typeface="Garamond" pitchFamily="18" charset="0"/>
                <a:cs typeface="Arial" pitchFamily="34" charset="0"/>
              </a:rPr>
              <a:t>	</a:t>
            </a:r>
            <a:endParaRPr lang="en-US" sz="1800" b="1" dirty="0" smtClean="0">
              <a:solidFill>
                <a:schemeClr val="accent5">
                  <a:lumMod val="75000"/>
                </a:schemeClr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56323" name="Slide Number Placeholder 3"/>
          <p:cNvSpPr txBox="1">
            <a:spLocks noGrp="1"/>
          </p:cNvSpPr>
          <p:nvPr/>
        </p:nvSpPr>
        <p:spPr bwMode="auto">
          <a:xfrm>
            <a:off x="6705600" y="6416675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743F3345-3C4C-4524-9A60-2B7C4E48ACDB}" type="slidenum">
              <a:rPr lang="en-US" sz="1600" b="1">
                <a:solidFill>
                  <a:srgbClr val="002060"/>
                </a:solidFill>
                <a:latin typeface="Garamond" pitchFamily="18" charset="0"/>
              </a:rPr>
              <a:pPr algn="r"/>
              <a:t>6</a:t>
            </a:fld>
            <a:endParaRPr lang="en-US" sz="1600" b="1">
              <a:solidFill>
                <a:srgbClr val="002060"/>
              </a:solidFill>
              <a:latin typeface="Garamond" pitchFamily="18" charset="0"/>
            </a:endParaRPr>
          </a:p>
        </p:txBody>
      </p:sp>
      <p:sp>
        <p:nvSpPr>
          <p:cNvPr id="56324" name="TextBox 6"/>
          <p:cNvSpPr txBox="1">
            <a:spLocks noChangeArrowheads="1"/>
          </p:cNvSpPr>
          <p:nvPr/>
        </p:nvSpPr>
        <p:spPr bwMode="auto">
          <a:xfrm>
            <a:off x="0" y="6610350"/>
            <a:ext cx="8229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2"/>
            <a:r>
              <a:rPr lang="en-US" sz="1000" b="1">
                <a:solidFill>
                  <a:srgbClr val="002060"/>
                </a:solidFill>
                <a:latin typeface="Garamond" pitchFamily="18" charset="0"/>
              </a:rPr>
              <a:t>Credit score data from Energy Programs Consortium; based on analysis of TransUnion credit data from Intellidyn.</a:t>
            </a:r>
          </a:p>
          <a:p>
            <a:pPr marL="0" lvl="2"/>
            <a:endParaRPr lang="en-US" sz="1000" b="1">
              <a:solidFill>
                <a:srgbClr val="002060"/>
              </a:solidFill>
              <a:latin typeface="Garamond" pitchFamily="18" charset="0"/>
            </a:endParaRPr>
          </a:p>
        </p:txBody>
      </p:sp>
      <p:graphicFrame>
        <p:nvGraphicFramePr>
          <p:cNvPr id="8" name="Chart 7"/>
          <p:cNvGraphicFramePr/>
          <p:nvPr/>
        </p:nvGraphicFramePr>
        <p:xfrm>
          <a:off x="304800" y="2438400"/>
          <a:ext cx="8610600" cy="4267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6326" name="TextBox 8"/>
          <p:cNvSpPr txBox="1">
            <a:spLocks noChangeArrowheads="1"/>
          </p:cNvSpPr>
          <p:nvPr/>
        </p:nvSpPr>
        <p:spPr bwMode="auto">
          <a:xfrm>
            <a:off x="7772400" y="3276600"/>
            <a:ext cx="1600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002060"/>
                </a:solidFill>
                <a:latin typeface="Calibri" pitchFamily="34" charset="0"/>
              </a:rPr>
              <a:t>Credit Score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cs typeface="Arial" charset="0"/>
              </a:rPr>
              <a:t>Qualifying for Credit</a:t>
            </a:r>
          </a:p>
        </p:txBody>
      </p:sp>
      <p:sp>
        <p:nvSpPr>
          <p:cNvPr id="58370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001000" cy="4525963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en-US" sz="2000" b="0" smtClean="0">
                <a:cs typeface="Arial" charset="0"/>
              </a:rPr>
              <a:t>At the same time that access to home-secured financing has declined,  the </a:t>
            </a:r>
            <a:r>
              <a:rPr lang="en-US" sz="2400" smtClean="0">
                <a:cs typeface="Arial" charset="0"/>
              </a:rPr>
              <a:t>largest energy efficiency loan programs are rejecting 40-50% of applicants.</a:t>
            </a:r>
          </a:p>
          <a:p>
            <a:pPr marL="457200" lvl="1" eaLnBrk="1" hangingPunct="1"/>
            <a:r>
              <a:rPr lang="en-US" sz="1800" b="0" smtClean="0">
                <a:solidFill>
                  <a:schemeClr val="tx2"/>
                </a:solidFill>
                <a:cs typeface="Arial" charset="0"/>
              </a:rPr>
              <a:t>MI households are rejected at higher rates than higher income households</a:t>
            </a:r>
          </a:p>
          <a:p>
            <a:pPr marL="457200" lvl="1" algn="ctr" eaLnBrk="1" hangingPunct="1">
              <a:buFont typeface="Courier New" pitchFamily="49" charset="0"/>
              <a:buNone/>
            </a:pPr>
            <a:r>
              <a:rPr lang="en-US" sz="1000" smtClean="0">
                <a:solidFill>
                  <a:srgbClr val="002060"/>
                </a:solidFill>
                <a:cs typeface="Arial" charset="0"/>
              </a:rPr>
              <a:t>	</a:t>
            </a:r>
            <a:endParaRPr lang="en-US" sz="1800" smtClean="0">
              <a:solidFill>
                <a:srgbClr val="31859C"/>
              </a:solidFill>
              <a:cs typeface="Arial" charset="0"/>
            </a:endParaRPr>
          </a:p>
          <a:p>
            <a:pPr marL="457200" lvl="1" eaLnBrk="1" hangingPunct="1">
              <a:buFont typeface="Courier New" pitchFamily="49" charset="0"/>
              <a:buNone/>
            </a:pPr>
            <a:endParaRPr lang="en-US" sz="1800" smtClean="0">
              <a:solidFill>
                <a:srgbClr val="31859C"/>
              </a:solidFill>
              <a:cs typeface="Arial" charset="0"/>
            </a:endParaRPr>
          </a:p>
          <a:p>
            <a:pPr marL="457200" lvl="1" eaLnBrk="1" hangingPunct="1">
              <a:buFont typeface="Courier New" pitchFamily="49" charset="0"/>
              <a:buNone/>
            </a:pPr>
            <a:endParaRPr lang="en-US" sz="1800" smtClean="0">
              <a:solidFill>
                <a:srgbClr val="31859C"/>
              </a:solidFill>
              <a:cs typeface="Arial" charset="0"/>
            </a:endParaRPr>
          </a:p>
          <a:p>
            <a:pPr marL="457200" lvl="1" eaLnBrk="1" hangingPunct="1">
              <a:buFont typeface="Courier New" pitchFamily="49" charset="0"/>
              <a:buNone/>
            </a:pPr>
            <a:endParaRPr lang="en-US" sz="1800" smtClean="0">
              <a:solidFill>
                <a:srgbClr val="31859C"/>
              </a:solidFill>
              <a:cs typeface="Arial" charset="0"/>
            </a:endParaRPr>
          </a:p>
          <a:p>
            <a:pPr marL="457200" lvl="1" eaLnBrk="1" hangingPunct="1">
              <a:buFont typeface="Courier New" pitchFamily="49" charset="0"/>
              <a:buNone/>
            </a:pPr>
            <a:endParaRPr lang="en-US" sz="1800" smtClean="0">
              <a:solidFill>
                <a:srgbClr val="31859C"/>
              </a:solidFill>
              <a:cs typeface="Arial" charset="0"/>
            </a:endParaRPr>
          </a:p>
          <a:p>
            <a:pPr marL="457200" lvl="1" eaLnBrk="1" hangingPunct="1">
              <a:buFont typeface="Courier New" pitchFamily="49" charset="0"/>
              <a:buNone/>
            </a:pPr>
            <a:endParaRPr lang="en-US" sz="1800" smtClean="0">
              <a:solidFill>
                <a:srgbClr val="31859C"/>
              </a:solidFill>
              <a:cs typeface="Arial" charset="0"/>
            </a:endParaRPr>
          </a:p>
          <a:p>
            <a:pPr marL="457200" lvl="1" eaLnBrk="1" hangingPunct="1">
              <a:buFont typeface="Courier New" pitchFamily="49" charset="0"/>
              <a:buNone/>
            </a:pPr>
            <a:endParaRPr lang="en-US" sz="1800" smtClean="0">
              <a:solidFill>
                <a:srgbClr val="31859C"/>
              </a:solidFill>
              <a:cs typeface="Arial" charset="0"/>
            </a:endParaRPr>
          </a:p>
          <a:p>
            <a:pPr marL="457200" lvl="1" eaLnBrk="1" hangingPunct="1">
              <a:buFont typeface="Courier New" pitchFamily="49" charset="0"/>
              <a:buNone/>
            </a:pPr>
            <a:endParaRPr lang="en-US" sz="1800" smtClean="0">
              <a:solidFill>
                <a:srgbClr val="31859C"/>
              </a:solidFill>
              <a:cs typeface="Arial" charset="0"/>
            </a:endParaRPr>
          </a:p>
          <a:p>
            <a:pPr marL="457200" lvl="1" algn="ctr" eaLnBrk="1" hangingPunct="1">
              <a:buFont typeface="Courier New" pitchFamily="49" charset="0"/>
              <a:buNone/>
            </a:pPr>
            <a:endParaRPr lang="en-US" sz="1800" smtClean="0">
              <a:solidFill>
                <a:srgbClr val="002060"/>
              </a:solidFill>
              <a:cs typeface="Arial" charset="0"/>
            </a:endParaRPr>
          </a:p>
          <a:p>
            <a:pPr marL="457200" lvl="1" algn="ctr" eaLnBrk="1" hangingPunct="1">
              <a:buFont typeface="Courier New" pitchFamily="49" charset="0"/>
              <a:buNone/>
            </a:pPr>
            <a:r>
              <a:rPr lang="en-US" sz="1800" smtClean="0">
                <a:solidFill>
                  <a:srgbClr val="002060"/>
                </a:solidFill>
                <a:cs typeface="Arial" charset="0"/>
              </a:rPr>
              <a:t>	</a:t>
            </a:r>
            <a:endParaRPr lang="en-US" sz="1800" smtClean="0">
              <a:solidFill>
                <a:srgbClr val="31859C"/>
              </a:solidFill>
              <a:cs typeface="Arial" charset="0"/>
            </a:endParaRPr>
          </a:p>
        </p:txBody>
      </p:sp>
      <p:sp>
        <p:nvSpPr>
          <p:cNvPr id="58371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6570202-53A4-45A5-B136-01F25913B9E7}" type="slidenum">
              <a:rPr lang="en-US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smtClean="0">
              <a:cs typeface="Arial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914400" y="3733800"/>
          <a:ext cx="7239000" cy="2590800"/>
        </p:xfrm>
        <a:graphic>
          <a:graphicData uri="http://schemas.openxmlformats.org/drawingml/2006/table">
            <a:tbl>
              <a:tblPr/>
              <a:tblGrid>
                <a:gridCol w="1295400"/>
                <a:gridCol w="1384300"/>
                <a:gridCol w="1649413"/>
                <a:gridCol w="1806575"/>
                <a:gridCol w="1103312"/>
              </a:tblGrid>
              <a:tr h="1060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Household Income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# Applications (% of Total Applications)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Applications Approved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(Approval Rate %)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Loans Funded (Approval 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Wingdings" pitchFamily="2" charset="2"/>
                        </a:rPr>
                        <a:t> 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Loan Conversion Rate %)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Average Loan Size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3E2"/>
                    </a:solidFill>
                  </a:tcPr>
                </a:tc>
              </a:tr>
              <a:tr h="788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&lt;80% AMI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~4,000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(40%)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~1,720 (43%)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~1,000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(58%)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~$7,500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1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≥80%AMI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~6,000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(60%)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~4,140 (69%)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~3,000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(73%)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~$9,500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8398" name="TextBox 6"/>
          <p:cNvSpPr txBox="1">
            <a:spLocks noChangeArrowheads="1"/>
          </p:cNvSpPr>
          <p:nvPr/>
        </p:nvSpPr>
        <p:spPr bwMode="auto">
          <a:xfrm>
            <a:off x="1524000" y="3048000"/>
            <a:ext cx="60198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1" algn="ctr"/>
            <a:r>
              <a:rPr lang="en-US" b="1">
                <a:solidFill>
                  <a:srgbClr val="002060"/>
                </a:solidFill>
                <a:latin typeface="Garamond" pitchFamily="18" charset="0"/>
              </a:rPr>
              <a:t>Keystone HELP loan application, approval,  funding and loan size rates (by income) – January 2010-August 2011</a:t>
            </a:r>
          </a:p>
          <a:p>
            <a:pPr algn="r"/>
            <a:endParaRPr lang="en-US" b="1">
              <a:solidFill>
                <a:srgbClr val="002060"/>
              </a:solidFill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001000" cy="1020762"/>
          </a:xfrm>
        </p:spPr>
        <p:txBody>
          <a:bodyPr/>
          <a:lstStyle/>
          <a:p>
            <a:pPr algn="l"/>
            <a:r>
              <a:rPr lang="en-US" sz="3200" b="1" smtClean="0">
                <a:latin typeface="Garamond" pitchFamily="18" charset="0"/>
              </a:rPr>
              <a:t>Strategies to Help More Households Qualify</a:t>
            </a:r>
          </a:p>
        </p:txBody>
      </p:sp>
      <p:sp>
        <p:nvSpPr>
          <p:cNvPr id="60418" name="TextBox 10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b="1" smtClean="0">
                <a:latin typeface="Garamond" pitchFamily="18" charset="0"/>
              </a:rPr>
              <a:t>Strategies that may increase MI household access to capital include:</a:t>
            </a:r>
          </a:p>
          <a:p>
            <a:pPr marL="919163" lvl="1" indent="-346075"/>
            <a:r>
              <a:rPr lang="en-US" b="1" smtClean="0">
                <a:solidFill>
                  <a:schemeClr val="tx2"/>
                </a:solidFill>
                <a:latin typeface="Garamond" pitchFamily="18" charset="0"/>
              </a:rPr>
              <a:t>Credit Enhancements</a:t>
            </a:r>
          </a:p>
          <a:p>
            <a:pPr marL="919163" lvl="1" indent="-346075"/>
            <a:r>
              <a:rPr lang="en-US" b="1" smtClean="0">
                <a:solidFill>
                  <a:schemeClr val="tx2"/>
                </a:solidFill>
                <a:latin typeface="Garamond" pitchFamily="18" charset="0"/>
              </a:rPr>
              <a:t>Alternative Underwriting </a:t>
            </a:r>
          </a:p>
          <a:p>
            <a:pPr marL="919163" lvl="1" indent="-346075"/>
            <a:r>
              <a:rPr lang="en-US" b="1" smtClean="0">
                <a:solidFill>
                  <a:schemeClr val="tx2"/>
                </a:solidFill>
                <a:latin typeface="Garamond" pitchFamily="18" charset="0"/>
              </a:rPr>
              <a:t>Innovative Financing Tools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sz="1800" b="1" smtClean="0">
              <a:solidFill>
                <a:srgbClr val="002060"/>
              </a:solidFill>
              <a:latin typeface="Garamond" pitchFamily="18" charset="0"/>
              <a:cs typeface="Arial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000" smtClean="0">
                <a:cs typeface="Arial" charset="0"/>
              </a:rPr>
              <a:t>Credit Enhancements</a:t>
            </a:r>
          </a:p>
        </p:txBody>
      </p:sp>
      <p:sp>
        <p:nvSpPr>
          <p:cNvPr id="61442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45E882A-E840-4DFC-933E-1ED925F92A72}" type="slidenum">
              <a:rPr lang="en-US" smtClean="0">
                <a:solidFill>
                  <a:srgbClr val="FFFFFF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61443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153400" cy="4525963"/>
          </a:xfrm>
        </p:spPr>
        <p:txBody>
          <a:bodyPr/>
          <a:lstStyle/>
          <a:p>
            <a:pPr eaLnBrk="1" hangingPunct="1"/>
            <a:r>
              <a:rPr lang="en-US" sz="2000" smtClean="0">
                <a:cs typeface="Arial" charset="0"/>
              </a:rPr>
              <a:t>Credit enhancements (e.g. loan loss reserves, subordinated debt, guarantees) reduce lender risk by sharing in the cost of losses in the event of loan default.</a:t>
            </a:r>
          </a:p>
          <a:p>
            <a:pPr eaLnBrk="1" hangingPunct="1"/>
            <a:r>
              <a:rPr lang="en-US" sz="2000" smtClean="0">
                <a:cs typeface="Arial" charset="0"/>
              </a:rPr>
              <a:t>Innovative energy efficiency financing programs are using credit enhancements to expand capital access. </a:t>
            </a:r>
          </a:p>
          <a:p>
            <a:pPr lvl="1" eaLnBrk="1" hangingPunct="1"/>
            <a:r>
              <a:rPr lang="en-US" sz="1800" smtClean="0">
                <a:solidFill>
                  <a:schemeClr val="tx2"/>
                </a:solidFill>
                <a:cs typeface="Arial" charset="0"/>
              </a:rPr>
              <a:t>The Milwaukee &amp; Madison, WI, program expanded capital access by structuring a loan loss reserve that allows Summit Credit Union to recover more funds from the loan loss reserve for each loan default by lower credit quality customers.*</a:t>
            </a:r>
            <a:endParaRPr lang="en-US" sz="1600" smtClean="0">
              <a:solidFill>
                <a:schemeClr val="tx2"/>
              </a:solidFill>
              <a:cs typeface="Arial" charset="0"/>
            </a:endParaRPr>
          </a:p>
          <a:p>
            <a:pPr eaLnBrk="1" hangingPunct="1"/>
            <a:endParaRPr lang="en-US" sz="2000" smtClean="0">
              <a:solidFill>
                <a:schemeClr val="tx2"/>
              </a:solidFill>
              <a:cs typeface="Arial" charset="0"/>
            </a:endParaRPr>
          </a:p>
          <a:p>
            <a:pPr eaLnBrk="1" hangingPunct="1"/>
            <a:endParaRPr lang="en-US" sz="2200" smtClean="0">
              <a:cs typeface="Arial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600200" y="4419600"/>
          <a:ext cx="5946775" cy="1503363"/>
        </p:xfrm>
        <a:graphic>
          <a:graphicData uri="http://schemas.openxmlformats.org/drawingml/2006/table">
            <a:tbl>
              <a:tblPr/>
              <a:tblGrid>
                <a:gridCol w="1809750"/>
                <a:gridCol w="1978025"/>
                <a:gridCol w="2159000"/>
              </a:tblGrid>
              <a:tr h="439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8383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FICO Score Range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8383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of Each Loss Covered By LLR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8383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of Each Loss Absorbed by Credit Union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3E2"/>
                    </a:solidFill>
                  </a:tcPr>
                </a:tc>
              </a:tr>
              <a:tr h="268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8383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690+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8383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70%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8383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30%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8383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650-689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8383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80%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8383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20%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8383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610-649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8383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90%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8383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10%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8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8383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540-610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8383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95%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8383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5%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1470" name="TextBox 7"/>
          <p:cNvSpPr txBox="1">
            <a:spLocks noChangeArrowheads="1"/>
          </p:cNvSpPr>
          <p:nvPr/>
        </p:nvSpPr>
        <p:spPr bwMode="auto">
          <a:xfrm>
            <a:off x="533400" y="6172200"/>
            <a:ext cx="8001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2"/>
            <a:r>
              <a:rPr lang="en-US" sz="1400" b="1">
                <a:solidFill>
                  <a:srgbClr val="002060"/>
                </a:solidFill>
                <a:latin typeface="Garamond" pitchFamily="18" charset="0"/>
              </a:rPr>
              <a:t>*Loan loss reserves are structured so that a  lender must absorb a fixed portion of </a:t>
            </a:r>
            <a:r>
              <a:rPr lang="en-US" sz="1400" b="1" u="sng">
                <a:solidFill>
                  <a:srgbClr val="002060"/>
                </a:solidFill>
                <a:latin typeface="Garamond" pitchFamily="18" charset="0"/>
              </a:rPr>
              <a:t>each loan</a:t>
            </a:r>
            <a:r>
              <a:rPr lang="en-US" sz="1400" b="1">
                <a:solidFill>
                  <a:srgbClr val="002060"/>
                </a:solidFill>
                <a:latin typeface="Garamond" pitchFamily="18" charset="0"/>
              </a:rPr>
              <a:t> default to ensure the lender is appropriately motivated</a:t>
            </a:r>
            <a:r>
              <a:rPr lang="en-US" sz="1000" b="1">
                <a:solidFill>
                  <a:srgbClr val="002060"/>
                </a:solidFill>
                <a:latin typeface="Garamond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PUC Theme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2372</TotalTime>
  <Words>693</Words>
  <Application>Microsoft Office PowerPoint</Application>
  <PresentationFormat>On-screen Show (4:3)</PresentationFormat>
  <Paragraphs>146</Paragraphs>
  <Slides>10</Slides>
  <Notes>8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Design Template</vt:lpstr>
      </vt:variant>
      <vt:variant>
        <vt:i4>17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34" baseType="lpstr">
      <vt:lpstr>Arial</vt:lpstr>
      <vt:lpstr>Calibri</vt:lpstr>
      <vt:lpstr>Garamond</vt:lpstr>
      <vt:lpstr>Wingdings</vt:lpstr>
      <vt:lpstr>Courier New</vt:lpstr>
      <vt:lpstr>Times New Roman</vt:lpstr>
      <vt:lpstr>1_Office Theme</vt:lpstr>
      <vt:lpstr>Custom Design</vt:lpstr>
      <vt:lpstr>CPUC Theme</vt:lpstr>
      <vt:lpstr>1_Office Theme</vt:lpstr>
      <vt:lpstr>1_Office Theme</vt:lpstr>
      <vt:lpstr>1_Office Theme</vt:lpstr>
      <vt:lpstr>CPUC Theme</vt:lpstr>
      <vt:lpstr>CPUC Theme</vt:lpstr>
      <vt:lpstr>CPUC Theme</vt:lpstr>
      <vt:lpstr>CPUC Theme</vt:lpstr>
      <vt:lpstr>CPUC Theme</vt:lpstr>
      <vt:lpstr>CPUC Theme</vt:lpstr>
      <vt:lpstr>CPUC Theme</vt:lpstr>
      <vt:lpstr>CPUC Theme</vt:lpstr>
      <vt:lpstr>CPUC Theme</vt:lpstr>
      <vt:lpstr>CPUC Theme</vt:lpstr>
      <vt:lpstr>CPUC Theme</vt:lpstr>
      <vt:lpstr>Worksheet</vt:lpstr>
      <vt:lpstr>Slide 1</vt:lpstr>
      <vt:lpstr>Profile of California Households</vt:lpstr>
      <vt:lpstr>Financing Addresses Upfront Costs</vt:lpstr>
      <vt:lpstr>Home Values Have Declined Dramatically</vt:lpstr>
      <vt:lpstr>Increasing Access to Capital </vt:lpstr>
      <vt:lpstr>Qualifying for Credit</vt:lpstr>
      <vt:lpstr>Qualifying for Credit</vt:lpstr>
      <vt:lpstr>Strategies to Help More Households Qualify</vt:lpstr>
      <vt:lpstr>Credit Enhancements</vt:lpstr>
      <vt:lpstr>Alternative Underwriting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mzimring</dc:creator>
  <cp:lastModifiedBy>Jeanne Clinton</cp:lastModifiedBy>
  <cp:revision>176</cp:revision>
  <dcterms:created xsi:type="dcterms:W3CDTF">2011-12-14T17:39:44Z</dcterms:created>
  <dcterms:modified xsi:type="dcterms:W3CDTF">2012-02-08T00:25:29Z</dcterms:modified>
</cp:coreProperties>
</file>