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2" r:id="rId2"/>
    <p:sldId id="443" r:id="rId3"/>
    <p:sldId id="261" r:id="rId4"/>
    <p:sldId id="335" r:id="rId5"/>
    <p:sldId id="441" r:id="rId6"/>
    <p:sldId id="424" r:id="rId7"/>
    <p:sldId id="329" r:id="rId8"/>
    <p:sldId id="310" r:id="rId9"/>
    <p:sldId id="425" r:id="rId10"/>
    <p:sldId id="423" r:id="rId11"/>
    <p:sldId id="426" r:id="rId12"/>
    <p:sldId id="412" r:id="rId13"/>
    <p:sldId id="430" r:id="rId14"/>
    <p:sldId id="431" r:id="rId15"/>
    <p:sldId id="390" r:id="rId16"/>
    <p:sldId id="440" r:id="rId17"/>
    <p:sldId id="432" r:id="rId18"/>
    <p:sldId id="436" r:id="rId19"/>
    <p:sldId id="427" r:id="rId20"/>
    <p:sldId id="415" r:id="rId21"/>
    <p:sldId id="407" r:id="rId22"/>
    <p:sldId id="428" r:id="rId23"/>
    <p:sldId id="438" r:id="rId24"/>
    <p:sldId id="28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ot"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333399"/>
    <a:srgbClr val="3333CC"/>
    <a:srgbClr val="79797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7" autoAdjust="0"/>
    <p:restoredTop sz="84698" autoAdjust="0"/>
  </p:normalViewPr>
  <p:slideViewPr>
    <p:cSldViewPr>
      <p:cViewPr>
        <p:scale>
          <a:sx n="70" d="100"/>
          <a:sy n="70" d="100"/>
        </p:scale>
        <p:origin x="-10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9" tIns="46585" rIns="93169" bIns="46585" rtlCol="0"/>
          <a:lstStyle>
            <a:lvl1pPr algn="r">
              <a:defRPr sz="1200"/>
            </a:lvl1pPr>
          </a:lstStyle>
          <a:p>
            <a:fld id="{11BF9332-50D5-4915-8D27-8CDB5A019183}" type="datetimeFigureOut">
              <a:rPr lang="en-US" smtClean="0"/>
              <a:t>1/31/2018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9" tIns="46585" rIns="93169" bIns="46585" rtlCol="0" anchor="b"/>
          <a:lstStyle>
            <a:lvl1pPr algn="r">
              <a:defRPr sz="1200"/>
            </a:lvl1pPr>
          </a:lstStyle>
          <a:p>
            <a:fld id="{01DADF7D-CA5C-4F16-9A54-31FC0ED0BF4A}" type="slidenum">
              <a:rPr lang="en-US" smtClean="0"/>
              <a:t>‹#›</a:t>
            </a:fld>
            <a:endParaRPr lang="en-US" dirty="0"/>
          </a:p>
        </p:txBody>
      </p:sp>
    </p:spTree>
    <p:extLst>
      <p:ext uri="{BB962C8B-B14F-4D97-AF65-F5344CB8AC3E}">
        <p14:creationId xmlns:p14="http://schemas.microsoft.com/office/powerpoint/2010/main" val="8877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smtClean="0"/>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fld id="{E7668006-81B7-4389-A62D-6D32901F3D5D}" type="slidenum">
              <a:rPr lang="en-US" altLang="en-US" b="0"/>
              <a:pPr/>
              <a:t>1</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JAMAL or</a:t>
            </a:r>
            <a:r>
              <a:rPr lang="en-US" baseline="0" dirty="0" smtClean="0"/>
              <a:t> MARINA:</a:t>
            </a:r>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19</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JAMAL or</a:t>
            </a:r>
            <a:r>
              <a:rPr lang="en-US" baseline="0" dirty="0" smtClean="0"/>
              <a:t> MARINA:</a:t>
            </a:r>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22</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JAMAL or</a:t>
            </a:r>
            <a:r>
              <a:rPr lang="en-US" baseline="0" dirty="0" smtClean="0"/>
              <a:t> MARINA:</a:t>
            </a:r>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4</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5366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JAMAL or</a:t>
            </a:r>
            <a:r>
              <a:rPr lang="en-US" baseline="0" dirty="0" smtClean="0"/>
              <a:t> MARINA:</a:t>
            </a:r>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6</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8</a:t>
            </a:fld>
            <a:endParaRPr lang="en-US" dirty="0"/>
          </a:p>
        </p:txBody>
      </p:sp>
    </p:spTree>
    <p:extLst>
      <p:ext uri="{BB962C8B-B14F-4D97-AF65-F5344CB8AC3E}">
        <p14:creationId xmlns:p14="http://schemas.microsoft.com/office/powerpoint/2010/main" val="341075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JAMAL or</a:t>
            </a:r>
            <a:r>
              <a:rPr lang="en-US" baseline="0" dirty="0" smtClean="0"/>
              <a:t> MARINA:</a:t>
            </a:r>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9</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JAMAL or</a:t>
            </a:r>
            <a:r>
              <a:rPr lang="en-US" baseline="0" dirty="0" smtClean="0"/>
              <a:t> MARINA:</a:t>
            </a:r>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11</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592262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3782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66556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26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17395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773125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202492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9643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4671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46820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58572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07555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6078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14079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F151A-08AF-4FF2-9A00-EA235B7C0FE4}" type="datetimeFigureOut">
              <a:rPr lang="en-US" smtClean="0"/>
              <a:t>1/31/2018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DDE80-F1C1-4874-96F3-354863CC2791}" type="slidenum">
              <a:rPr lang="en-US" smtClean="0"/>
              <a:t>‹#›</a:t>
            </a:fld>
            <a:endParaRPr lang="en-US" dirty="0"/>
          </a:p>
        </p:txBody>
      </p:sp>
    </p:spTree>
    <p:extLst>
      <p:ext uri="{BB962C8B-B14F-4D97-AF65-F5344CB8AC3E}">
        <p14:creationId xmlns:p14="http://schemas.microsoft.com/office/powerpoint/2010/main" val="339647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chael.Baltar@cpuc.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42913" y="1600200"/>
            <a:ext cx="8229600" cy="4068763"/>
          </a:xfrm>
        </p:spPr>
        <p:txBody>
          <a:bodyPr>
            <a:normAutofit fontScale="70000" lnSpcReduction="20000"/>
          </a:bodyPr>
          <a:lstStyle/>
          <a:p>
            <a:pPr>
              <a:lnSpc>
                <a:spcPct val="150000"/>
              </a:lnSpc>
              <a:buFont typeface="Wingdings" panose="05000000000000000000" pitchFamily="2" charset="2"/>
              <a:buChar char="§"/>
            </a:pPr>
            <a:r>
              <a:rPr lang="en-US" altLang="en-US" b="0" dirty="0" smtClean="0"/>
              <a:t>In the event of an emergency, please proceed calmly out the exits. </a:t>
            </a:r>
          </a:p>
          <a:p>
            <a:pPr>
              <a:lnSpc>
                <a:spcPct val="150000"/>
              </a:lnSpc>
              <a:buFont typeface="Wingdings" panose="05000000000000000000" pitchFamily="2" charset="2"/>
              <a:buChar char="§"/>
            </a:pPr>
            <a:r>
              <a:rPr lang="en-US" altLang="en-US" b="0" dirty="0" smtClean="0"/>
              <a:t>The evacuation site is the Garden Plaza area between </a:t>
            </a:r>
            <a:r>
              <a:rPr lang="en-US" altLang="en-US" b="0" dirty="0" err="1" smtClean="0"/>
              <a:t>Herbst</a:t>
            </a:r>
            <a:r>
              <a:rPr lang="en-US" altLang="en-US" b="0" dirty="0" smtClean="0"/>
              <a:t> Theater and the War Memorial Opera House Buildings, on Van Ness</a:t>
            </a:r>
          </a:p>
          <a:p>
            <a:pPr>
              <a:lnSpc>
                <a:spcPct val="150000"/>
              </a:lnSpc>
              <a:buFont typeface="Wingdings" panose="05000000000000000000" pitchFamily="2" charset="2"/>
              <a:buChar char="§"/>
            </a:pPr>
            <a:r>
              <a:rPr lang="en-US" altLang="en-US" b="0" dirty="0" smtClean="0"/>
              <a:t>Exit the building at the Main Entrance at Van Ness and McAllister streets, cross McAllister Street, pass </a:t>
            </a:r>
            <a:r>
              <a:rPr lang="en-US" altLang="en-US" b="0" dirty="0" err="1" smtClean="0"/>
              <a:t>Herbst</a:t>
            </a:r>
            <a:r>
              <a:rPr lang="en-US" altLang="en-US" b="0" dirty="0" smtClean="0"/>
              <a:t> Theater and enter the plaza.</a:t>
            </a:r>
            <a:endParaRPr lang="en-US" altLang="en-US" dirty="0" smtClean="0"/>
          </a:p>
        </p:txBody>
      </p:sp>
      <p:cxnSp>
        <p:nvCxnSpPr>
          <p:cNvPr id="6" name="Straight Connector 5"/>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Safety and Emergency Information</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415459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This RFP for the Small/Medium </a:t>
            </a:r>
            <a:r>
              <a:rPr lang="en-US" dirty="0">
                <a:solidFill>
                  <a:prstClr val="black"/>
                </a:solidFill>
                <a:latin typeface="Arial" pitchFamily="34" charset="0"/>
                <a:cs typeface="Arial" pitchFamily="34" charset="0"/>
              </a:rPr>
              <a:t>Commercial and Residential </a:t>
            </a:r>
            <a:r>
              <a:rPr lang="en-US" dirty="0" smtClean="0">
                <a:solidFill>
                  <a:prstClr val="black"/>
                </a:solidFill>
                <a:latin typeface="Arial" pitchFamily="34" charset="0"/>
                <a:cs typeface="Arial" pitchFamily="34" charset="0"/>
              </a:rPr>
              <a:t>Sectors </a:t>
            </a:r>
            <a:r>
              <a:rPr lang="en-US" dirty="0">
                <a:solidFill>
                  <a:prstClr val="black"/>
                </a:solidFill>
                <a:latin typeface="Arial" pitchFamily="34" charset="0"/>
                <a:cs typeface="Arial" pitchFamily="34" charset="0"/>
              </a:rPr>
              <a:t>and HVAC and Lighting Measure </a:t>
            </a:r>
            <a:r>
              <a:rPr lang="en-US" dirty="0" smtClean="0">
                <a:solidFill>
                  <a:prstClr val="black"/>
                </a:solidFill>
                <a:latin typeface="Arial" pitchFamily="34" charset="0"/>
                <a:cs typeface="Arial" pitchFamily="34" charset="0"/>
              </a:rPr>
              <a:t>Groups will include the following Scope of Work:</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10</a:t>
            </a:fld>
            <a:endParaRPr lang="en-US" dirty="0">
              <a:solidFill>
                <a:prstClr val="black">
                  <a:tint val="75000"/>
                </a:prstClr>
              </a:solidFill>
              <a:latin typeface="Arial" pitchFamily="34" charset="0"/>
              <a:cs typeface="Arial" pitchFamily="34" charset="0"/>
            </a:endParaRPr>
          </a:p>
        </p:txBody>
      </p:sp>
      <p:sp>
        <p:nvSpPr>
          <p:cNvPr id="13" name="Rounded Rectangle 12"/>
          <p:cNvSpPr/>
          <p:nvPr/>
        </p:nvSpPr>
        <p:spPr>
          <a:xfrm>
            <a:off x="1786809" y="1295400"/>
            <a:ext cx="7086600" cy="96739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Develop estimates for, and update the Commission’s DEER database; review and approve workpapers</a:t>
            </a:r>
          </a:p>
        </p:txBody>
      </p:sp>
      <p:sp>
        <p:nvSpPr>
          <p:cNvPr id="14" name="Chevron 13"/>
          <p:cNvSpPr/>
          <p:nvPr/>
        </p:nvSpPr>
        <p:spPr>
          <a:xfrm rot="5400000">
            <a:off x="375203" y="1257302"/>
            <a:ext cx="1447801"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Energy Savings Estimation</a:t>
            </a:r>
          </a:p>
        </p:txBody>
      </p:sp>
      <p:sp>
        <p:nvSpPr>
          <p:cNvPr id="15" name="Rounded Rectangle 14"/>
          <p:cNvSpPr/>
          <p:nvPr/>
        </p:nvSpPr>
        <p:spPr>
          <a:xfrm>
            <a:off x="1792843" y="2614004"/>
            <a:ext cx="7080566" cy="96739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Develop workplans and conduct market studies to inform programs, estimation and evaluation approaches</a:t>
            </a:r>
          </a:p>
        </p:txBody>
      </p:sp>
      <p:sp>
        <p:nvSpPr>
          <p:cNvPr id="16" name="Chevron 15"/>
          <p:cNvSpPr/>
          <p:nvPr/>
        </p:nvSpPr>
        <p:spPr>
          <a:xfrm rot="5400000">
            <a:off x="363321" y="2564583"/>
            <a:ext cx="1471565"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Market Research Studies</a:t>
            </a:r>
          </a:p>
        </p:txBody>
      </p:sp>
      <p:sp>
        <p:nvSpPr>
          <p:cNvPr id="19" name="Rounded Rectangle 18"/>
          <p:cNvSpPr/>
          <p:nvPr/>
        </p:nvSpPr>
        <p:spPr>
          <a:xfrm>
            <a:off x="1827154" y="3962400"/>
            <a:ext cx="7060337" cy="86196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Measure and verify savings resulting from energy efficiency measures, programs and portfolios</a:t>
            </a:r>
            <a:endParaRPr lang="en-US" b="1" dirty="0">
              <a:solidFill>
                <a:schemeClr val="tx1"/>
              </a:solidFill>
              <a:latin typeface="Arial" panose="020B0604020202020204" pitchFamily="34" charset="0"/>
              <a:cs typeface="Arial" panose="020B0604020202020204" pitchFamily="34" charset="0"/>
            </a:endParaRPr>
          </a:p>
        </p:txBody>
      </p:sp>
      <p:sp>
        <p:nvSpPr>
          <p:cNvPr id="20" name="Chevron 19"/>
          <p:cNvSpPr/>
          <p:nvPr/>
        </p:nvSpPr>
        <p:spPr>
          <a:xfrm rot="5400000">
            <a:off x="385594" y="3837710"/>
            <a:ext cx="1427019"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Impact Evaluations</a:t>
            </a:r>
          </a:p>
        </p:txBody>
      </p:sp>
      <p:sp>
        <p:nvSpPr>
          <p:cNvPr id="21" name="Rounded Rectangle 20"/>
          <p:cNvSpPr/>
          <p:nvPr/>
        </p:nvSpPr>
        <p:spPr>
          <a:xfrm>
            <a:off x="1827154" y="5257800"/>
            <a:ext cx="7060337" cy="86196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Seek and incorporate stakeholder feedback through public meetings, workshops and other Commission-approved processes</a:t>
            </a:r>
            <a:endParaRPr lang="en-US" b="1" dirty="0">
              <a:solidFill>
                <a:schemeClr val="tx1"/>
              </a:solidFill>
              <a:latin typeface="Arial" panose="020B0604020202020204" pitchFamily="34" charset="0"/>
              <a:cs typeface="Arial" panose="020B0604020202020204" pitchFamily="34" charset="0"/>
            </a:endParaRPr>
          </a:p>
        </p:txBody>
      </p:sp>
      <p:sp>
        <p:nvSpPr>
          <p:cNvPr id="22" name="Chevron 21"/>
          <p:cNvSpPr/>
          <p:nvPr/>
        </p:nvSpPr>
        <p:spPr>
          <a:xfrm rot="5400000">
            <a:off x="414794" y="5103910"/>
            <a:ext cx="1368619"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Stakeholder Engagement</a:t>
            </a:r>
          </a:p>
        </p:txBody>
      </p:sp>
    </p:spTree>
    <p:extLst>
      <p:ext uri="{BB962C8B-B14F-4D97-AF65-F5344CB8AC3E}">
        <p14:creationId xmlns:p14="http://schemas.microsoft.com/office/powerpoint/2010/main" val="84008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35814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11</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Jeorge Tagnipes, Supervisor of Commercial and Evaluation Section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endParaRPr lang="en-US" sz="1400" dirty="0"/>
          </a:p>
        </p:txBody>
      </p:sp>
    </p:spTree>
    <p:extLst>
      <p:ext uri="{BB962C8B-B14F-4D97-AF65-F5344CB8AC3E}">
        <p14:creationId xmlns:p14="http://schemas.microsoft.com/office/powerpoint/2010/main" val="394840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12</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74537427"/>
              </p:ext>
            </p:extLst>
          </p:nvPr>
        </p:nvGraphicFramePr>
        <p:xfrm>
          <a:off x="228600" y="1295400"/>
          <a:ext cx="8686800" cy="4866640"/>
        </p:xfrm>
        <a:graphic>
          <a:graphicData uri="http://schemas.openxmlformats.org/drawingml/2006/table">
            <a:tbl>
              <a:tblPr firstRow="1" bandRow="1">
                <a:tableStyleId>{5DA37D80-6434-44D0-A028-1B22A696006F}</a:tableStyleId>
              </a:tblPr>
              <a:tblGrid>
                <a:gridCol w="8686800"/>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b="0" dirty="0" smtClean="0"/>
                        <a:t>Read and understand the </a:t>
                      </a:r>
                      <a:r>
                        <a:rPr lang="en-US" b="1" dirty="0" smtClean="0"/>
                        <a:t>Conflict of Interest provisions </a:t>
                      </a:r>
                      <a:r>
                        <a:rPr lang="en-US" b="0" dirty="0" smtClean="0"/>
                        <a:t>pertaining to the RFP.</a:t>
                      </a:r>
                      <a:endParaRPr lang="en-US" b="0"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285750" indent="-285750">
                        <a:buFont typeface="Wingdings" panose="05000000000000000000" pitchFamily="2" charset="2"/>
                        <a:buChar char="þ"/>
                      </a:pPr>
                      <a:r>
                        <a:rPr lang="en-US" b="1" dirty="0" smtClean="0"/>
                        <a:t>Be registered </a:t>
                      </a:r>
                      <a:r>
                        <a:rPr lang="en-US" dirty="0" smtClean="0"/>
                        <a:t>as a private entity, non-profit organization, the University of California, California State University Foundation, or other governmental entities with the California Secretary of State or can provide an explanation as to why it is not necessary.</a:t>
                      </a:r>
                      <a:endParaRPr lang="en-US" dirty="0"/>
                    </a:p>
                  </a:txBody>
                  <a:tcPr/>
                </a:tc>
              </a:tr>
              <a:tr h="370840">
                <a:tc>
                  <a:txBody>
                    <a:bodyPr/>
                    <a:lstStyle/>
                    <a:p>
                      <a:pPr marL="339725" indent="-339725">
                        <a:spcBef>
                          <a:spcPts val="600"/>
                        </a:spcBef>
                        <a:buFont typeface="Wingdings" panose="05000000000000000000" pitchFamily="2" charset="2"/>
                        <a:buChar char="þ"/>
                      </a:pPr>
                      <a:r>
                        <a:rPr lang="en-US" dirty="0" smtClean="0"/>
                        <a:t>Certify and agree to the bidding and </a:t>
                      </a:r>
                      <a:r>
                        <a:rPr lang="en-US" b="1" dirty="0" smtClean="0"/>
                        <a:t>subcontracting limitations</a:t>
                      </a:r>
                      <a:r>
                        <a:rPr lang="en-US" dirty="0" smtClean="0"/>
                        <a:t>;</a:t>
                      </a:r>
                    </a:p>
                    <a:p>
                      <a:pPr marL="742950" lvl="1" indent="-285750">
                        <a:buFont typeface="Wingdings" panose="05000000000000000000" pitchFamily="2" charset="2"/>
                        <a:buChar char="§"/>
                      </a:pPr>
                      <a:r>
                        <a:rPr lang="en-US" dirty="0" smtClean="0"/>
                        <a:t>A firm submitting a proposal as the Prime Contractor for this Contract may not be a subcontractor on any other proposing team;</a:t>
                      </a:r>
                    </a:p>
                    <a:p>
                      <a:pPr marL="742950" lvl="1" indent="-285750">
                        <a:buFont typeface="Wingdings" panose="05000000000000000000" pitchFamily="2" charset="2"/>
                        <a:buChar char="§"/>
                      </a:pPr>
                      <a:r>
                        <a:rPr lang="en-US" dirty="0" smtClean="0"/>
                        <a:t>A firm may not be prime contractor on more than one contract group under the EM&amp;V Plan within this program period; and</a:t>
                      </a:r>
                    </a:p>
                    <a:p>
                      <a:pPr marL="742950" lvl="1" indent="-285750">
                        <a:buFont typeface="Wingdings" panose="05000000000000000000" pitchFamily="2" charset="2"/>
                        <a:buChar char="§"/>
                      </a:pPr>
                      <a:r>
                        <a:rPr lang="en-US" dirty="0" smtClean="0"/>
                        <a:t>A firm may be a subcontractor on multiple contract groups under the EM&amp;V Plan, so long as this participation does not conflict with the previous two rules.</a:t>
                      </a:r>
                      <a:endParaRPr lang="en-US"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dirty="0" smtClean="0"/>
                        <a:t>If awarded the contract, sign a </a:t>
                      </a:r>
                      <a:r>
                        <a:rPr lang="en-US" b="1" dirty="0" smtClean="0"/>
                        <a:t>Nondisclosure Statement </a:t>
                      </a:r>
                      <a:r>
                        <a:rPr lang="en-US" dirty="0" smtClean="0"/>
                        <a:t>for the use of data.</a:t>
                      </a:r>
                      <a:endParaRPr lang="en-US"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dirty="0" smtClean="0"/>
                        <a:t>Certify and agree to </a:t>
                      </a:r>
                      <a:r>
                        <a:rPr lang="en-US" b="1" dirty="0" smtClean="0"/>
                        <a:t>complete</a:t>
                      </a:r>
                      <a:r>
                        <a:rPr lang="en-US" b="1" baseline="0" dirty="0" smtClean="0"/>
                        <a:t> </a:t>
                      </a:r>
                      <a:r>
                        <a:rPr lang="en-US" b="1" dirty="0" smtClean="0"/>
                        <a:t>deliverables</a:t>
                      </a:r>
                      <a:r>
                        <a:rPr lang="en-US" b="0" baseline="0" dirty="0" smtClean="0"/>
                        <a:t> </a:t>
                      </a:r>
                      <a:r>
                        <a:rPr lang="en-US" dirty="0" smtClean="0"/>
                        <a:t>not requiring a </a:t>
                      </a:r>
                      <a:r>
                        <a:rPr lang="en-US" sz="1800" kern="1200" dirty="0" smtClean="0">
                          <a:solidFill>
                            <a:schemeClr val="tx1"/>
                          </a:solidFill>
                          <a:effectLst/>
                          <a:latin typeface="+mn-lt"/>
                          <a:ea typeface="+mn-ea"/>
                          <a:cs typeface="+mn-cs"/>
                        </a:rPr>
                        <a:t>narrative in compliance with requirements as described in the RFP.</a:t>
                      </a:r>
                      <a:endParaRPr lang="en-US" dirty="0" smtClean="0">
                        <a:solidFill>
                          <a:prstClr val="black"/>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170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a:t>
            </a:r>
            <a:r>
              <a:rPr lang="en-US" dirty="0" smtClean="0"/>
              <a:t>the following desirable qualifications</a:t>
            </a:r>
            <a:r>
              <a:rPr lang="en-US" dirty="0" smtClean="0">
                <a:cs typeface="Arial" pitchFamily="34" charset="0"/>
              </a:rPr>
              <a:t>:</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13</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9260289"/>
              </p:ext>
            </p:extLst>
          </p:nvPr>
        </p:nvGraphicFramePr>
        <p:xfrm>
          <a:off x="228600" y="960120"/>
          <a:ext cx="8686800" cy="5745480"/>
        </p:xfrm>
        <a:graphic>
          <a:graphicData uri="http://schemas.openxmlformats.org/drawingml/2006/table">
            <a:tbl>
              <a:tblPr firstRow="1" bandRow="1">
                <a:tableStyleId>{5DA37D80-6434-44D0-A028-1B22A696006F}</a:tableStyleId>
              </a:tblPr>
              <a:tblGrid>
                <a:gridCol w="8686800"/>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Basic Expertise</a:t>
                      </a:r>
                      <a:r>
                        <a:rPr lang="en-US" sz="1600" b="1" baseline="0" dirty="0" smtClean="0"/>
                        <a:t> and Experience</a:t>
                      </a:r>
                      <a:endParaRPr lang="en-US" sz="1600" b="1" dirty="0" smtClean="0"/>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successfully managing complex projects involving multidisciplinary teams comprised of multiple subcontractors;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leading stakeholder workshops and working with energy stakeholders in a public regulatory process, and shall demonstrate success in communicating findings and data to related audience; and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knowledge and understanding of Federal regulations, California’s codes and regulations, energy efficiency policy, measure value estimation and evaluation methodologies and practices, and industry best practices.</a:t>
                      </a:r>
                    </a:p>
                  </a:txBody>
                  <a:tcPr/>
                </a:tc>
              </a:tr>
              <a:tr h="370840">
                <a:tc>
                  <a:txBody>
                    <a:bodyPr/>
                    <a:lstStyle/>
                    <a:p>
                      <a:pPr marL="285750" indent="-285750">
                        <a:buFont typeface="Wingdings" panose="05000000000000000000" pitchFamily="2" charset="2"/>
                        <a:buChar char="þ"/>
                      </a:pPr>
                      <a:r>
                        <a:rPr lang="en-US" sz="1600" b="1" dirty="0" smtClean="0"/>
                        <a:t>Building Simulation Skills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in-depth expertise, experience and knowledge with using public-domain simulation and energy modeling software tools, such as Open Studio,/</a:t>
                      </a:r>
                      <a:r>
                        <a:rPr lang="en-US" sz="1300" b="0" kern="1200" dirty="0" err="1" smtClean="0">
                          <a:solidFill>
                            <a:schemeClr val="tx1"/>
                          </a:solidFill>
                          <a:effectLst/>
                          <a:latin typeface="+mn-lt"/>
                          <a:ea typeface="+mn-ea"/>
                          <a:cs typeface="+mn-cs"/>
                        </a:rPr>
                        <a:t>EnergyPlus</a:t>
                      </a:r>
                      <a:r>
                        <a:rPr lang="en-US" sz="1300" b="0" kern="1200" dirty="0" smtClean="0">
                          <a:solidFill>
                            <a:schemeClr val="tx1"/>
                          </a:solidFill>
                          <a:effectLst/>
                          <a:latin typeface="+mn-lt"/>
                          <a:ea typeface="+mn-ea"/>
                          <a:cs typeface="+mn-cs"/>
                        </a:rPr>
                        <a:t>, </a:t>
                      </a:r>
                      <a:r>
                        <a:rPr lang="en-US" sz="1300" b="0" kern="1200" dirty="0" err="1" smtClean="0">
                          <a:solidFill>
                            <a:schemeClr val="tx1"/>
                          </a:solidFill>
                          <a:effectLst/>
                          <a:latin typeface="+mn-lt"/>
                          <a:ea typeface="+mn-ea"/>
                          <a:cs typeface="+mn-cs"/>
                        </a:rPr>
                        <a:t>eQuest</a:t>
                      </a:r>
                      <a:r>
                        <a:rPr lang="en-US" sz="1300" b="0" kern="1200" dirty="0" smtClean="0">
                          <a:solidFill>
                            <a:schemeClr val="tx1"/>
                          </a:solidFill>
                          <a:effectLst/>
                          <a:latin typeface="+mn-lt"/>
                          <a:ea typeface="+mn-ea"/>
                          <a:cs typeface="+mn-cs"/>
                        </a:rPr>
                        <a:t>/ DOE-2, CBECC Commercial and Residential.</a:t>
                      </a:r>
                      <a:endParaRPr lang="en-US" sz="1300" dirty="0"/>
                    </a:p>
                  </a:txBody>
                  <a:tcPr/>
                </a:tc>
              </a:tr>
              <a:tr h="370840">
                <a:tc>
                  <a:txBody>
                    <a:bodyPr/>
                    <a:lstStyle/>
                    <a:p>
                      <a:pPr marL="339725" indent="-339725">
                        <a:spcBef>
                          <a:spcPts val="600"/>
                        </a:spcBef>
                        <a:buFont typeface="Wingdings" panose="05000000000000000000" pitchFamily="2" charset="2"/>
                        <a:buChar char="þ"/>
                      </a:pPr>
                      <a:r>
                        <a:rPr lang="en-US" sz="1600" b="1" dirty="0" smtClean="0"/>
                        <a:t>Evaluation Expertise and Experience</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various energy program impact evaluation related skills;</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of the process for inclusion of new technologies into the IOU EE portfolio, including workpapers, deemed/custom measure development and screening. </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calculating and statistically modeling energy savings values and an ability to review, revise, and verify energy efficiency value estimates developed by third parties;</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conducting research projects on a variety of energy program topics including expertise in the multi-disciplined research areas of engineering, econometrics, behavioral and market research related to energy programs; and</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consulting or advising clients on energy efficiency demand side program evaluation projects, and demonstrate the ability to provide expert technical advice and analysis to Commission Project Managers.</a:t>
                      </a:r>
                    </a:p>
                  </a:txBody>
                  <a:tcPr/>
                </a:tc>
              </a:tr>
            </a:tbl>
          </a:graphicData>
        </a:graphic>
      </p:graphicFrame>
    </p:spTree>
    <p:extLst>
      <p:ext uri="{BB962C8B-B14F-4D97-AF65-F5344CB8AC3E}">
        <p14:creationId xmlns:p14="http://schemas.microsoft.com/office/powerpoint/2010/main" val="4029809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r>
              <a:rPr lang="en-US" dirty="0" smtClean="0">
                <a:cs typeface="Arial" pitchFamily="34" charset="0"/>
              </a:rPr>
              <a:t>There are two main types of deliverables under this RFP:</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14</a:t>
            </a:fld>
            <a:endParaRPr lang="en-US" sz="1200" dirty="0">
              <a:solidFill>
                <a:prstClr val="black">
                  <a:tint val="75000"/>
                </a:prstClr>
              </a:solidFill>
              <a:cs typeface="Arial" pitchFamily="34" charset="0"/>
            </a:endParaRPr>
          </a:p>
        </p:txBody>
      </p:sp>
      <p:sp>
        <p:nvSpPr>
          <p:cNvPr id="13" name="Rounded Rectangle 12"/>
          <p:cNvSpPr/>
          <p:nvPr/>
        </p:nvSpPr>
        <p:spPr>
          <a:xfrm>
            <a:off x="2286000" y="1418515"/>
            <a:ext cx="6324600" cy="193428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endParaRPr lang="en-US" sz="1100" dirty="0">
              <a:solidFill>
                <a:prstClr val="black"/>
              </a:solidFill>
              <a:latin typeface="Arial" pitchFamily="34" charset="0"/>
              <a:cs typeface="Arial" pitchFamily="34" charset="0"/>
            </a:endParaRPr>
          </a:p>
        </p:txBody>
      </p:sp>
      <p:sp>
        <p:nvSpPr>
          <p:cNvPr id="14" name="Rounded Rectangle 13"/>
          <p:cNvSpPr/>
          <p:nvPr/>
        </p:nvSpPr>
        <p:spPr>
          <a:xfrm>
            <a:off x="685800" y="1418515"/>
            <a:ext cx="2549116" cy="1934286"/>
          </a:xfrm>
          <a:prstGeom prst="round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Arial" pitchFamily="34" charset="0"/>
                <a:cs typeface="Arial" pitchFamily="34" charset="0"/>
              </a:rPr>
              <a:t>Commission-Defined</a:t>
            </a:r>
            <a:endParaRPr lang="en-US" dirty="0">
              <a:solidFill>
                <a:prstClr val="white"/>
              </a:solidFill>
              <a:latin typeface="Arial" pitchFamily="34" charset="0"/>
              <a:cs typeface="Arial" pitchFamily="34" charset="0"/>
            </a:endParaRPr>
          </a:p>
        </p:txBody>
      </p:sp>
      <p:sp>
        <p:nvSpPr>
          <p:cNvPr id="15" name="TextBox 14"/>
          <p:cNvSpPr txBox="1"/>
          <p:nvPr/>
        </p:nvSpPr>
        <p:spPr>
          <a:xfrm>
            <a:off x="3342863" y="1600828"/>
            <a:ext cx="5039138" cy="1569660"/>
          </a:xfrm>
          <a:prstGeom prst="rect">
            <a:avLst/>
          </a:prstGeom>
          <a:noFill/>
        </p:spPr>
        <p:txBody>
          <a:bodyPr wrap="square" rtlCol="0">
            <a:spAutoFit/>
          </a:bodyPr>
          <a:lstStyle/>
          <a:p>
            <a:pPr>
              <a:spcAft>
                <a:spcPts val="600"/>
              </a:spcAft>
            </a:pPr>
            <a:r>
              <a:rPr lang="en-US" sz="1200" dirty="0">
                <a:solidFill>
                  <a:prstClr val="black"/>
                </a:solidFill>
                <a:latin typeface="Arial" panose="020B0604020202020204" pitchFamily="34" charset="0"/>
                <a:cs typeface="Arial" panose="020B0604020202020204" pitchFamily="34" charset="0"/>
              </a:rPr>
              <a:t>All Commission-defined deliverables are the standard deliverables for all sectors and markets under this contract. This means the contractor will be conducting independent evaluations and submitting independent documents for each sector/market under each deliverable, as specified in the deliverable description. </a:t>
            </a:r>
            <a:r>
              <a:rPr lang="en-US" sz="1200" dirty="0" smtClean="0">
                <a:solidFill>
                  <a:prstClr val="black"/>
                </a:solidFill>
                <a:latin typeface="Arial" panose="020B0604020202020204" pitchFamily="34" charset="0"/>
                <a:cs typeface="Arial" panose="020B0604020202020204" pitchFamily="34" charset="0"/>
              </a:rPr>
              <a:t>The commission has a general approach that the contractor has to follow for all </a:t>
            </a:r>
            <a:r>
              <a:rPr lang="en-US" sz="1200" dirty="0">
                <a:solidFill>
                  <a:prstClr val="black"/>
                </a:solidFill>
                <a:latin typeface="Arial" panose="020B0604020202020204" pitchFamily="34" charset="0"/>
                <a:cs typeface="Arial" panose="020B0604020202020204" pitchFamily="34" charset="0"/>
              </a:rPr>
              <a:t>Commission-defined </a:t>
            </a:r>
            <a:r>
              <a:rPr lang="en-US" sz="1200" dirty="0" smtClean="0">
                <a:solidFill>
                  <a:prstClr val="black"/>
                </a:solidFill>
                <a:latin typeface="Arial" panose="020B0604020202020204" pitchFamily="34" charset="0"/>
                <a:cs typeface="Arial" panose="020B0604020202020204" pitchFamily="34" charset="0"/>
              </a:rPr>
              <a:t>deliverables, however, the proposers are encouraged to incorporate innovation into their approach where a narrative is required.</a:t>
            </a:r>
          </a:p>
        </p:txBody>
      </p:sp>
      <p:sp>
        <p:nvSpPr>
          <p:cNvPr id="16" name="Rounded Rectangle 15"/>
          <p:cNvSpPr/>
          <p:nvPr/>
        </p:nvSpPr>
        <p:spPr>
          <a:xfrm>
            <a:off x="2286000" y="3733800"/>
            <a:ext cx="6324600" cy="201519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endParaRPr lang="en-US" sz="1100" dirty="0">
              <a:solidFill>
                <a:prstClr val="black"/>
              </a:solidFill>
              <a:latin typeface="Arial" pitchFamily="34" charset="0"/>
              <a:cs typeface="Arial" pitchFamily="34" charset="0"/>
            </a:endParaRPr>
          </a:p>
        </p:txBody>
      </p:sp>
      <p:sp>
        <p:nvSpPr>
          <p:cNvPr id="17" name="Rounded Rectangle 16"/>
          <p:cNvSpPr/>
          <p:nvPr/>
        </p:nvSpPr>
        <p:spPr>
          <a:xfrm>
            <a:off x="685800" y="3733800"/>
            <a:ext cx="2549116" cy="2015192"/>
          </a:xfrm>
          <a:prstGeom prst="round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Arial" pitchFamily="34" charset="0"/>
                <a:cs typeface="Arial" pitchFamily="34" charset="0"/>
              </a:rPr>
              <a:t>Proposer-Defined</a:t>
            </a:r>
            <a:endParaRPr lang="en-US" dirty="0">
              <a:solidFill>
                <a:prstClr val="white"/>
              </a:solidFill>
              <a:latin typeface="Arial" pitchFamily="34" charset="0"/>
              <a:cs typeface="Arial" pitchFamily="34" charset="0"/>
            </a:endParaRPr>
          </a:p>
        </p:txBody>
      </p:sp>
      <p:sp>
        <p:nvSpPr>
          <p:cNvPr id="2" name="Rectangle 1"/>
          <p:cNvSpPr/>
          <p:nvPr/>
        </p:nvSpPr>
        <p:spPr>
          <a:xfrm>
            <a:off x="3342863" y="3771900"/>
            <a:ext cx="5139853" cy="1938992"/>
          </a:xfrm>
          <a:prstGeom prst="rect">
            <a:avLst/>
          </a:prstGeom>
        </p:spPr>
        <p:txBody>
          <a:bodyPr wrap="square">
            <a:spAutoFit/>
          </a:bodyPr>
          <a:lstStyle/>
          <a:p>
            <a:r>
              <a:rPr lang="en-US" sz="1200" dirty="0">
                <a:solidFill>
                  <a:prstClr val="black"/>
                </a:solidFill>
                <a:latin typeface="Arial" panose="020B0604020202020204" pitchFamily="34" charset="0"/>
                <a:cs typeface="Arial" panose="020B0604020202020204" pitchFamily="34" charset="0"/>
              </a:rPr>
              <a:t>The </a:t>
            </a:r>
            <a:r>
              <a:rPr lang="en-US" sz="1200" dirty="0" smtClean="0">
                <a:solidFill>
                  <a:prstClr val="black"/>
                </a:solidFill>
                <a:latin typeface="Arial" panose="020B0604020202020204" pitchFamily="34" charset="0"/>
                <a:cs typeface="Arial" panose="020B0604020202020204" pitchFamily="34" charset="0"/>
              </a:rPr>
              <a:t>Proposer-defined deliverables are </a:t>
            </a:r>
            <a:r>
              <a:rPr lang="en-US" sz="1200" dirty="0">
                <a:solidFill>
                  <a:prstClr val="black"/>
                </a:solidFill>
                <a:latin typeface="Arial" panose="020B0604020202020204" pitchFamily="34" charset="0"/>
                <a:cs typeface="Arial" panose="020B0604020202020204" pitchFamily="34" charset="0"/>
              </a:rPr>
              <a:t>expected to give the Proposers an idea of the skill set, complexity and effort that will be </a:t>
            </a:r>
            <a:r>
              <a:rPr lang="en-US" sz="1200" dirty="0" smtClean="0">
                <a:solidFill>
                  <a:prstClr val="black"/>
                </a:solidFill>
                <a:latin typeface="Arial" panose="020B0604020202020204" pitchFamily="34" charset="0"/>
                <a:cs typeface="Arial" panose="020B0604020202020204" pitchFamily="34" charset="0"/>
              </a:rPr>
              <a:t>needed, along with goals and needs that have to be met. These deliverables are required to be completed for only the sectors/markets specified in the description. Proposers will submit proposals that </a:t>
            </a:r>
            <a:r>
              <a:rPr lang="en-US" sz="1200" dirty="0">
                <a:solidFill>
                  <a:prstClr val="black"/>
                </a:solidFill>
                <a:latin typeface="Arial" panose="020B0604020202020204" pitchFamily="34" charset="0"/>
                <a:cs typeface="Arial" panose="020B0604020202020204" pitchFamily="34" charset="0"/>
              </a:rPr>
              <a:t>suggest </a:t>
            </a:r>
            <a:r>
              <a:rPr lang="en-US" sz="1200" dirty="0" smtClean="0">
                <a:solidFill>
                  <a:prstClr val="black"/>
                </a:solidFill>
                <a:latin typeface="Arial" panose="020B0604020202020204" pitchFamily="34" charset="0"/>
                <a:cs typeface="Arial" panose="020B0604020202020204" pitchFamily="34" charset="0"/>
              </a:rPr>
              <a:t>innovative approaches </a:t>
            </a:r>
            <a:r>
              <a:rPr lang="en-US" sz="1200" dirty="0">
                <a:solidFill>
                  <a:prstClr val="black"/>
                </a:solidFill>
                <a:latin typeface="Arial" panose="020B0604020202020204" pitchFamily="34" charset="0"/>
                <a:cs typeface="Arial" panose="020B0604020202020204" pitchFamily="34" charset="0"/>
              </a:rPr>
              <a:t>and/or other areas of study and justify how such study/s would enable higher or accelerated adoption of energy efficiency.  </a:t>
            </a:r>
            <a:r>
              <a:rPr lang="en-US" sz="1200" dirty="0" smtClean="0">
                <a:solidFill>
                  <a:prstClr val="black"/>
                </a:solidFill>
                <a:latin typeface="Arial" panose="020B0604020202020204" pitchFamily="34" charset="0"/>
                <a:cs typeface="Arial" panose="020B0604020202020204" pitchFamily="34" charset="0"/>
              </a:rPr>
              <a:t>However, during implementation, the proposed approach of the awarded contractor may </a:t>
            </a:r>
            <a:r>
              <a:rPr lang="en-US" sz="1200" b="1" dirty="0" smtClean="0">
                <a:solidFill>
                  <a:prstClr val="black"/>
                </a:solidFill>
                <a:latin typeface="Arial" panose="020B0604020202020204" pitchFamily="34" charset="0"/>
                <a:cs typeface="Arial" panose="020B0604020202020204" pitchFamily="34" charset="0"/>
              </a:rPr>
              <a:t>change</a:t>
            </a:r>
            <a:r>
              <a:rPr lang="en-US" sz="120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based on the Commission Project Manager’s approval and other emerging issues. </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980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Commission-Defined Deliverables – No narrative required (Page 1 of 3)</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15</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14277984"/>
              </p:ext>
            </p:extLst>
          </p:nvPr>
        </p:nvGraphicFramePr>
        <p:xfrm>
          <a:off x="234636" y="990600"/>
          <a:ext cx="8672513" cy="5344160"/>
        </p:xfrm>
        <a:graphic>
          <a:graphicData uri="http://schemas.openxmlformats.org/drawingml/2006/table">
            <a:tbl>
              <a:tblPr firstRow="1" bandRow="1">
                <a:tableStyleId>{5C22544A-7EE6-4342-B048-85BDC9FD1C3A}</a:tableStyleId>
              </a:tblPr>
              <a:tblGrid>
                <a:gridCol w="2667001"/>
                <a:gridCol w="6005512"/>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r>
              <a:tr h="370840">
                <a:tc>
                  <a:txBody>
                    <a:bodyPr/>
                    <a:lstStyle/>
                    <a:p>
                      <a:pPr algn="l"/>
                      <a:r>
                        <a:rPr lang="en-US" sz="1400" b="0" i="0" u="none" strike="noStrike" kern="1200" baseline="0" dirty="0" smtClean="0">
                          <a:solidFill>
                            <a:schemeClr val="dk1"/>
                          </a:solidFill>
                          <a:latin typeface="+mn-lt"/>
                          <a:ea typeface="+mn-ea"/>
                          <a:cs typeface="+mn-cs"/>
                        </a:rPr>
                        <a:t>2. Progress Reports and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Submit monthly reports and provide updates on an as-needed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0" i="0" u="none" strike="noStrike" kern="1200" baseline="0" dirty="0" smtClean="0">
                          <a:solidFill>
                            <a:schemeClr val="dk1"/>
                          </a:solidFill>
                          <a:latin typeface="+mn-lt"/>
                          <a:ea typeface="+mn-ea"/>
                          <a:cs typeface="+mn-cs"/>
                        </a:rPr>
                        <a:t>3. Kickoff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Attend kickoff meeting with the Commission upon award.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0" i="0" u="none" strike="noStrike" kern="1200" baseline="0" dirty="0" smtClean="0">
                          <a:solidFill>
                            <a:schemeClr val="dk1"/>
                          </a:solidFill>
                          <a:latin typeface="+mn-lt"/>
                          <a:ea typeface="+mn-ea"/>
                          <a:cs typeface="+mn-cs"/>
                        </a:rPr>
                        <a:t>4. Monthly Progress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Participate in monthly progress meetings with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0" i="0" u="none" strike="noStrike" kern="1200" baseline="0" dirty="0" smtClean="0">
                          <a:solidFill>
                            <a:schemeClr val="dk1"/>
                          </a:solidFill>
                          <a:latin typeface="+mn-lt"/>
                          <a:ea typeface="+mn-ea"/>
                          <a:cs typeface="+mn-cs"/>
                        </a:rPr>
                        <a:t>5. Quarterly Stakeholder Workshops &amp; Webinars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Conduct up to 30 stakeholder engagement workshops or webinars.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Be able to explain their evaluation approaches to a non-technical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0" i="0" u="none" strike="noStrike" kern="1200" baseline="0" dirty="0" smtClean="0">
                          <a:solidFill>
                            <a:schemeClr val="dk1"/>
                          </a:solidFill>
                          <a:latin typeface="+mn-lt"/>
                          <a:ea typeface="+mn-ea"/>
                          <a:cs typeface="+mn-cs"/>
                        </a:rPr>
                        <a:t>18.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Advise </a:t>
                      </a:r>
                      <a:r>
                        <a:rPr lang="en-US" sz="1400" b="0" i="0" u="none" strike="noStrike" kern="1200" baseline="0" dirty="0" smtClean="0">
                          <a:solidFill>
                            <a:schemeClr val="dk1"/>
                          </a:solidFill>
                          <a:latin typeface="+mn-lt"/>
                          <a:ea typeface="+mn-ea"/>
                          <a:cs typeface="+mn-cs"/>
                        </a:rPr>
                        <a:t>Commission Staff as needed, on matters concerning the Energy Efficiency Evaluation efforts and EM&amp;V Research Roadmaps.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0" i="0" u="none" strike="noStrike" kern="1200" baseline="0" dirty="0" smtClean="0">
                          <a:solidFill>
                            <a:schemeClr val="dk1"/>
                          </a:solidFill>
                          <a:latin typeface="+mn-lt"/>
                          <a:ea typeface="+mn-ea"/>
                          <a:cs typeface="+mn-cs"/>
                        </a:rPr>
                        <a:t>19. Other Meetings and Briefings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Attend ad-hoc meetings with entities such as Commission Executives, Advisory Committee, and others, to provide updates, briefings, or participate in programmatic discussions.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0" i="0" u="none" strike="noStrike" kern="1200" baseline="0" dirty="0" smtClean="0">
                          <a:solidFill>
                            <a:schemeClr val="dk1"/>
                          </a:solidFill>
                          <a:latin typeface="+mn-lt"/>
                          <a:ea typeface="+mn-ea"/>
                          <a:cs typeface="+mn-cs"/>
                        </a:rPr>
                        <a:t>20. Unanticipated 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 State may add an additional amount in the contract for unanticipated tasks in the event that additional work must be performed that was wholly unanticipated, and which was identified in neither the State’s solicitation document nor the Vendor’s proposal, but which in the opinion of both parties is necessary to the successful accomplishment of the general scope of work. These tasks will be billed at the Contractor’s average hourly rate and are not to exceed 10% of the total agreement amount awarded.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073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Commission-Defined Deliverables – Narrative required (Page 2 of 3)</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16</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9603571"/>
              </p:ext>
            </p:extLst>
          </p:nvPr>
        </p:nvGraphicFramePr>
        <p:xfrm>
          <a:off x="228599" y="965200"/>
          <a:ext cx="8672513" cy="5608320"/>
        </p:xfrm>
        <a:graphic>
          <a:graphicData uri="http://schemas.openxmlformats.org/drawingml/2006/table">
            <a:tbl>
              <a:tblPr firstRow="1" bandRow="1">
                <a:tableStyleId>{5C22544A-7EE6-4342-B048-85BDC9FD1C3A}</a:tableStyleId>
              </a:tblPr>
              <a:tblGrid>
                <a:gridCol w="2819401"/>
                <a:gridCol w="5853112"/>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r>
              <a:tr h="370840">
                <a:tc>
                  <a:txBody>
                    <a:bodyPr/>
                    <a:lstStyle/>
                    <a:p>
                      <a:pPr algn="l"/>
                      <a:r>
                        <a:rPr lang="en-US" sz="1200" b="1" i="0" u="none" strike="noStrike" kern="1200" baseline="0" dirty="0" smtClean="0">
                          <a:solidFill>
                            <a:schemeClr val="dk1"/>
                          </a:solidFill>
                          <a:latin typeface="+mn-lt"/>
                          <a:ea typeface="+mn-ea"/>
                          <a:cs typeface="+mn-cs"/>
                        </a:rPr>
                        <a:t>1. Research and Evaluation Workplans and Updates</a:t>
                      </a:r>
                      <a:r>
                        <a:rPr lang="en-US" sz="1200" b="0" i="0" u="none" strike="noStrike" kern="1200" baseline="0" dirty="0" smtClean="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Create and establish research and evaluation workplans for each sector and market describing all tasks and activities necessary to complete all deliverables under this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6. Annual EM&amp;V Master Plan Update &amp; Gaps and Emerging Issues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Submit a Gaps &amp; Emerging Issues report by Nov 15</a:t>
                      </a:r>
                      <a:r>
                        <a:rPr lang="en-US" sz="1200" b="0" i="0" u="none" strike="noStrike" kern="1200" baseline="30000" dirty="0" smtClean="0">
                          <a:solidFill>
                            <a:schemeClr val="dk1"/>
                          </a:solidFill>
                          <a:latin typeface="+mn-lt"/>
                          <a:ea typeface="+mn-ea"/>
                          <a:cs typeface="+mn-cs"/>
                        </a:rPr>
                        <a:t>th</a:t>
                      </a:r>
                      <a:r>
                        <a:rPr lang="en-US" sz="1200" b="0" i="0" u="none" strike="noStrike" kern="1200" baseline="0" dirty="0" smtClean="0">
                          <a:solidFill>
                            <a:schemeClr val="dk1"/>
                          </a:solidFill>
                          <a:latin typeface="+mn-lt"/>
                          <a:ea typeface="+mn-ea"/>
                          <a:cs typeface="+mn-cs"/>
                        </a:rPr>
                        <a:t> of each year for each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7. Data Collection and Sampling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 dual data collection effort annually necessary to complete the review of savings estimates.</a:t>
                      </a:r>
                    </a:p>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Follow a stratified sampling methodology dictated by the tracking data available and other protocols determined by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8. Program Analysis and 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Develop recommendations for program administrators to improve their energy efficiency programs, including the analysis of the program management and current IOU energy efficiency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9. Gross Savings Estimates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Develop methodologies and on-site field work that will estimate the gross unit energy savings for kWh, kW, and terms at the measure and program level.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10. Net Savings Estimates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Develop methodologies and survey instruments that will estimate the levels of program attribution and program influence at the measure and program level.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11. Draft and Final Impact Evaluation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Deliver a final evaluation report to the Commission by March 1st of each year. </a:t>
                      </a:r>
                    </a:p>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The Commission Project Manager will determine which components of the final impact evaluation report will be submitted each year. At a minimum, the final report will include impact evaluations for the uncertain measures list each year under each sector in this contract group, as reflected in Deliverables 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200" b="1" i="0" u="none" strike="noStrike" kern="1200" baseline="0" dirty="0" smtClean="0">
                          <a:solidFill>
                            <a:schemeClr val="dk1"/>
                          </a:solidFill>
                          <a:latin typeface="+mn-lt"/>
                          <a:ea typeface="+mn-ea"/>
                          <a:cs typeface="+mn-cs"/>
                        </a:rPr>
                        <a:t>12. Data Transfer and Documentation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Document any specifications and descriptions of the datasets throughout the life of this contract and provide all data collected to the contractors and to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0661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Commission-Defined Deliverables – Narrative required (Page </a:t>
            </a:r>
            <a:r>
              <a:rPr lang="en-US" dirty="0">
                <a:ln w="6350">
                  <a:noFill/>
                </a:ln>
                <a:solidFill>
                  <a:prstClr val="black"/>
                </a:solidFill>
              </a:rPr>
              <a:t>3</a:t>
            </a:r>
            <a:r>
              <a:rPr lang="en-US" dirty="0" smtClean="0">
                <a:ln w="6350">
                  <a:noFill/>
                </a:ln>
                <a:solidFill>
                  <a:prstClr val="black"/>
                </a:solidFill>
              </a:rPr>
              <a:t> of 3)</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17</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72090887"/>
              </p:ext>
            </p:extLst>
          </p:nvPr>
        </p:nvGraphicFramePr>
        <p:xfrm>
          <a:off x="228599" y="939800"/>
          <a:ext cx="8672513" cy="5242560"/>
        </p:xfrm>
        <a:graphic>
          <a:graphicData uri="http://schemas.openxmlformats.org/drawingml/2006/table">
            <a:tbl>
              <a:tblPr firstRow="1" bandRow="1">
                <a:tableStyleId>{5C22544A-7EE6-4342-B048-85BDC9FD1C3A}</a:tableStyleId>
              </a:tblPr>
              <a:tblGrid>
                <a:gridCol w="2667001"/>
                <a:gridCol w="6005512"/>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r>
              <a:tr h="711200">
                <a:tc>
                  <a:txBody>
                    <a:bodyPr/>
                    <a:lstStyle/>
                    <a:p>
                      <a:pPr algn="l"/>
                      <a:r>
                        <a:rPr lang="en-US" sz="1400" b="1" i="0" u="none" strike="noStrike" kern="1200" baseline="0" dirty="0" smtClean="0">
                          <a:solidFill>
                            <a:schemeClr val="dk1"/>
                          </a:solidFill>
                          <a:latin typeface="+mn-lt"/>
                          <a:ea typeface="+mn-ea"/>
                          <a:cs typeface="+mn-cs"/>
                        </a:rPr>
                        <a:t>13. Ex-Ante Value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Develop new and updating existing DEER Ex Ante values with competence in energy simulation, modeling, and other industry leading public-domain (open source) software tools used to perform those analyses.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1" i="0" u="none" strike="noStrike" kern="1200" baseline="0" dirty="0" smtClean="0">
                          <a:solidFill>
                            <a:schemeClr val="dk1"/>
                          </a:solidFill>
                          <a:latin typeface="+mn-lt"/>
                          <a:ea typeface="+mn-ea"/>
                          <a:cs typeface="+mn-cs"/>
                        </a:rPr>
                        <a:t>14. Ex-Ante Workpaper Disposition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Review each Program Administrator submission of </a:t>
                      </a:r>
                      <a:r>
                        <a:rPr lang="en-US" sz="1400" b="0" i="0" u="none" strike="noStrike" kern="1200" baseline="0" dirty="0" err="1" smtClean="0">
                          <a:solidFill>
                            <a:schemeClr val="dk1"/>
                          </a:solidFill>
                          <a:latin typeface="+mn-lt"/>
                          <a:ea typeface="+mn-ea"/>
                          <a:cs typeface="+mn-cs"/>
                        </a:rPr>
                        <a:t>workpaper</a:t>
                      </a:r>
                      <a:r>
                        <a:rPr lang="en-US" sz="1400" b="0" i="0" u="none" strike="noStrike" kern="1200" baseline="0" dirty="0" smtClean="0">
                          <a:solidFill>
                            <a:schemeClr val="dk1"/>
                          </a:solidFill>
                          <a:latin typeface="+mn-lt"/>
                          <a:ea typeface="+mn-ea"/>
                          <a:cs typeface="+mn-cs"/>
                        </a:rPr>
                        <a:t> projects (estimated at 200 workpapers annually), identify high value projects with large portfolio savings contributions for submitted workpapers, and perform analysis that results in written dispositions that will inform the Commission on utility-claimed values.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1" i="0" u="none" strike="noStrike" kern="1200" baseline="0" dirty="0" smtClean="0">
                          <a:solidFill>
                            <a:schemeClr val="dk1"/>
                          </a:solidFill>
                          <a:latin typeface="+mn-lt"/>
                          <a:ea typeface="+mn-ea"/>
                          <a:cs typeface="+mn-cs"/>
                        </a:rPr>
                        <a:t>15. Overall Annual ESPI 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Assist Commission staff in meeting the following ESPI deliverables: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Ex-Ante Performance Review Scoring and Memorandums;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Earnings Coefficients Development;</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Ex-Ante Savings Analysis;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Ex-Post Savings;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Non-Saving Analysis; and</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Resolution and Database.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1" i="0" u="none" strike="noStrike" kern="1200" baseline="0" dirty="0" smtClean="0">
                          <a:solidFill>
                            <a:schemeClr val="dk1"/>
                          </a:solidFill>
                          <a:latin typeface="+mn-lt"/>
                          <a:ea typeface="+mn-ea"/>
                          <a:cs typeface="+mn-cs"/>
                        </a:rPr>
                        <a:t>16. Effective Useful Life Estimates and Approach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Review the effective useful life (EUL) parameter in their respective sectors to determine if any updates or adjustments need to be made.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en-US" sz="1400" b="1" i="0" u="none" strike="noStrike" kern="1200" baseline="0" dirty="0" smtClean="0">
                          <a:solidFill>
                            <a:schemeClr val="dk1"/>
                          </a:solidFill>
                          <a:latin typeface="+mn-lt"/>
                          <a:ea typeface="+mn-ea"/>
                          <a:cs typeface="+mn-cs"/>
                        </a:rPr>
                        <a:t>17. Load Shape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Develop 8,760 hourly load shapes for measures.</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Propose and implement, an approach that will produce hourly impacts of measures, identifying the load reduction for each hour by measure.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1542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Proposer-Defined Deliverables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18</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6389134"/>
              </p:ext>
            </p:extLst>
          </p:nvPr>
        </p:nvGraphicFramePr>
        <p:xfrm>
          <a:off x="228599" y="939800"/>
          <a:ext cx="8672513" cy="5659120"/>
        </p:xfrm>
        <a:graphic>
          <a:graphicData uri="http://schemas.openxmlformats.org/drawingml/2006/table">
            <a:tbl>
              <a:tblPr firstRow="1" bandRow="1">
                <a:tableStyleId>{5C22544A-7EE6-4342-B048-85BDC9FD1C3A}</a:tableStyleId>
              </a:tblPr>
              <a:tblGrid>
                <a:gridCol w="2667001"/>
                <a:gridCol w="6005512"/>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r>
              <a:tr h="584200">
                <a:tc>
                  <a:txBody>
                    <a:bodyPr/>
                    <a:lstStyle/>
                    <a:p>
                      <a:pPr algn="l"/>
                      <a:r>
                        <a:rPr lang="en-US" sz="1200" b="1" i="0" u="none" strike="noStrike" kern="1200" baseline="0" dirty="0" smtClean="0">
                          <a:solidFill>
                            <a:schemeClr val="dk1"/>
                          </a:solidFill>
                          <a:latin typeface="+mn-lt"/>
                          <a:ea typeface="+mn-ea"/>
                          <a:cs typeface="+mn-cs"/>
                        </a:rPr>
                        <a:t>21. Small/Medium Commercial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an impact evaluation and program assessment report of the statewide deemed and Direct Install programs for the commercial sector.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algn="l"/>
                      <a:r>
                        <a:rPr lang="en-US" sz="1200" b="1" i="0" u="none" strike="noStrike" kern="1200" baseline="0" dirty="0" smtClean="0">
                          <a:solidFill>
                            <a:schemeClr val="dk1"/>
                          </a:solidFill>
                          <a:latin typeface="+mn-lt"/>
                          <a:ea typeface="+mn-ea"/>
                          <a:cs typeface="+mn-cs"/>
                        </a:rPr>
                        <a:t>22. HVAC Market – Other Deemed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an impact evaluation report of deemed measures comprising a growing portion of the HVAC portfolio that have not been evaluated.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algn="l"/>
                      <a:r>
                        <a:rPr lang="en-US" sz="1200" b="1" i="0" u="none" strike="noStrike" kern="1200" baseline="0" dirty="0" smtClean="0">
                          <a:solidFill>
                            <a:schemeClr val="dk1"/>
                          </a:solidFill>
                          <a:latin typeface="+mn-lt"/>
                          <a:ea typeface="+mn-ea"/>
                          <a:cs typeface="+mn-cs"/>
                        </a:rPr>
                        <a:t>23. HVAC Market – Field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 study and produce a report on HVAC field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algn="l"/>
                      <a:r>
                        <a:rPr lang="en-US" sz="1200" b="1" i="0" u="none" strike="noStrike" kern="1200" baseline="0" dirty="0" smtClean="0">
                          <a:solidFill>
                            <a:schemeClr val="dk1"/>
                          </a:solidFill>
                          <a:latin typeface="+mn-lt"/>
                          <a:ea typeface="+mn-ea"/>
                          <a:cs typeface="+mn-cs"/>
                        </a:rPr>
                        <a:t>24. HVAC Market – Industry Standard 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an evaluation report of commercial quality maintenance programs that focus on the general maintenance practices in the industry.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algn="l"/>
                      <a:r>
                        <a:rPr lang="en-US" sz="1200" b="1" i="0" u="none" strike="noStrike" kern="1200" baseline="0" dirty="0" smtClean="0">
                          <a:solidFill>
                            <a:schemeClr val="dk1"/>
                          </a:solidFill>
                          <a:latin typeface="+mn-lt"/>
                          <a:ea typeface="+mn-ea"/>
                          <a:cs typeface="+mn-cs"/>
                        </a:rPr>
                        <a:t>25. Lighting Market – Persistence/Maintenance of Control Technology Savings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Produce a report on the persistence/maintenance of control technologies in the state.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algn="l"/>
                      <a:r>
                        <a:rPr lang="en-US" sz="1200" b="1" i="0" u="none" strike="noStrike" kern="1200" baseline="0" dirty="0" smtClean="0">
                          <a:solidFill>
                            <a:schemeClr val="dk1"/>
                          </a:solidFill>
                          <a:latin typeface="+mn-lt"/>
                          <a:ea typeface="+mn-ea"/>
                          <a:cs typeface="+mn-cs"/>
                        </a:rPr>
                        <a:t>26. Lighting Market – Smart Lamp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Produce a report that examines the expected impact of smart LED lamps on lighting end-use energy consumption.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algn="l"/>
                      <a:r>
                        <a:rPr lang="en-US" sz="1200" b="1" i="0" u="none" strike="noStrike" kern="1200" baseline="0" dirty="0" smtClean="0">
                          <a:solidFill>
                            <a:schemeClr val="dk1"/>
                          </a:solidFill>
                          <a:latin typeface="+mn-lt"/>
                          <a:ea typeface="+mn-ea"/>
                          <a:cs typeface="+mn-cs"/>
                        </a:rPr>
                        <a:t>27. Lighting Market – LED Market Characterization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Produce a report to help define the market for LED troffer fixtures (all non-res LED fixtures indoor and outdoor).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algn="l"/>
                      <a:r>
                        <a:rPr lang="en-US" sz="1200" b="1" i="0" u="none" strike="noStrike" kern="1200" baseline="0" dirty="0" smtClean="0">
                          <a:solidFill>
                            <a:schemeClr val="dk1"/>
                          </a:solidFill>
                          <a:latin typeface="+mn-lt"/>
                          <a:ea typeface="+mn-ea"/>
                          <a:cs typeface="+mn-cs"/>
                        </a:rPr>
                        <a:t>28. Residential Sector – Energy Efficiency Program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Evaluate and complete savings measurements and estimations from a number of residential sector downstream and midstream programs, including the following:</a:t>
                      </a:r>
                    </a:p>
                    <a:p>
                      <a:pPr marL="742950" lvl="1" indent="-285750" algn="l">
                        <a:buFont typeface="Arial" panose="020B0604020202020204" pitchFamily="34" charset="0"/>
                        <a:buChar char="−"/>
                      </a:pPr>
                      <a:r>
                        <a:rPr lang="en-US" sz="1200" b="0" i="0" u="none" strike="noStrike" kern="1200" baseline="0" dirty="0" smtClean="0">
                          <a:solidFill>
                            <a:schemeClr val="dk1"/>
                          </a:solidFill>
                          <a:latin typeface="+mn-lt"/>
                          <a:ea typeface="+mn-ea"/>
                          <a:cs typeface="+mn-cs"/>
                        </a:rPr>
                        <a:t> Retail Products Platform, PG&amp;E’s mid-stream market transformation initiative;</a:t>
                      </a:r>
                    </a:p>
                    <a:p>
                      <a:pPr marL="742950" lvl="1" indent="-285750" algn="l">
                        <a:buFont typeface="Arial" panose="020B0604020202020204" pitchFamily="34" charset="0"/>
                        <a:buChar char="−"/>
                      </a:pPr>
                      <a:r>
                        <a:rPr lang="en-US" sz="1200" b="0" i="0" u="none" strike="noStrike" kern="1200" baseline="0" dirty="0" smtClean="0">
                          <a:solidFill>
                            <a:schemeClr val="dk1"/>
                          </a:solidFill>
                          <a:latin typeface="+mn-lt"/>
                          <a:ea typeface="+mn-ea"/>
                          <a:cs typeface="+mn-cs"/>
                        </a:rPr>
                        <a:t>AB793 – Energy Management Technologies (EMT) related programs; and</a:t>
                      </a:r>
                    </a:p>
                    <a:p>
                      <a:pPr marL="742950" lvl="1" indent="-285750" algn="l">
                        <a:buFont typeface="Arial" panose="020B0604020202020204" pitchFamily="34" charset="0"/>
                        <a:buChar char="−"/>
                      </a:pPr>
                      <a:r>
                        <a:rPr lang="en-US" sz="1200" b="0" i="0" u="none" strike="noStrike" kern="1200" baseline="0" dirty="0" smtClean="0">
                          <a:solidFill>
                            <a:schemeClr val="dk1"/>
                          </a:solidFill>
                          <a:latin typeface="+mn-lt"/>
                          <a:ea typeface="+mn-ea"/>
                          <a:cs typeface="+mn-cs"/>
                        </a:rPr>
                        <a:t>Behavior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3478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851" y="4514850"/>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19</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Jeorge Tagnipes, Supervisor of Commercial and Evaluation Section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endParaRPr lang="en-US" sz="1400" dirty="0"/>
          </a:p>
        </p:txBody>
      </p:sp>
    </p:spTree>
    <p:extLst>
      <p:ext uri="{BB962C8B-B14F-4D97-AF65-F5344CB8AC3E}">
        <p14:creationId xmlns:p14="http://schemas.microsoft.com/office/powerpoint/2010/main" val="356250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457200" y="6245225"/>
            <a:ext cx="1676400"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b="0"/>
          </a:p>
          <a:p>
            <a:fld id="{CB962AD9-926A-4F7E-874C-41EF49AF79FA}" type="slidenum">
              <a:rPr lang="en-US" altLang="en-US" b="0"/>
              <a:pPr/>
              <a:t>2</a:t>
            </a:fld>
            <a:endParaRPr lang="en-US" altLang="en-US" b="0"/>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0"/>
            <a:ext cx="70866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644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the Deliverables Cost Sheet in Attachment 10 to detail cost for each requested deliverable</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20</a:t>
            </a:fld>
            <a:endParaRPr lang="en-US" sz="1400" dirty="0">
              <a:solidFill>
                <a:prstClr val="black">
                  <a:tint val="75000"/>
                </a:prstClr>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35230215"/>
              </p:ext>
            </p:extLst>
          </p:nvPr>
        </p:nvGraphicFramePr>
        <p:xfrm>
          <a:off x="214313" y="990600"/>
          <a:ext cx="8668651" cy="3581400"/>
        </p:xfrm>
        <a:graphic>
          <a:graphicData uri="http://schemas.openxmlformats.org/drawingml/2006/table">
            <a:tbl>
              <a:tblPr/>
              <a:tblGrid>
                <a:gridCol w="8668651"/>
              </a:tblGrid>
              <a:tr h="311426">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Attachment</a:t>
                      </a:r>
                      <a:r>
                        <a:rPr lang="en-US" sz="1400" baseline="0" dirty="0" smtClean="0">
                          <a:solidFill>
                            <a:schemeClr val="bg1"/>
                          </a:solidFill>
                          <a:latin typeface="Arial" panose="020B0604020202020204" pitchFamily="34" charset="0"/>
                          <a:cs typeface="Arial" panose="020B0604020202020204" pitchFamily="34" charset="0"/>
                        </a:rPr>
                        <a:t> 10: Deliverables Cost Sheet</a:t>
                      </a:r>
                      <a:endParaRPr lang="en-US" sz="14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269974">
                <a:tc>
                  <a:txBody>
                    <a:bodyPr/>
                    <a:lstStyle/>
                    <a:p>
                      <a:pPr marL="0" indent="0" algn="l">
                        <a:spcBef>
                          <a:spcPts val="600"/>
                        </a:spcBef>
                        <a:buFont typeface="Wingdings" panose="05000000000000000000" pitchFamily="2" charset="2"/>
                        <a:buNone/>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9361776"/>
              </p:ext>
            </p:extLst>
          </p:nvPr>
        </p:nvGraphicFramePr>
        <p:xfrm>
          <a:off x="208520" y="4617720"/>
          <a:ext cx="8674444" cy="2118360"/>
        </p:xfrm>
        <a:graphic>
          <a:graphicData uri="http://schemas.openxmlformats.org/drawingml/2006/table">
            <a:tbl>
              <a:tblPr/>
              <a:tblGrid>
                <a:gridCol w="8674444"/>
              </a:tblGrid>
              <a:tr h="308352">
                <a:tc>
                  <a:txBody>
                    <a:bodyPr/>
                    <a:lstStyle/>
                    <a:p>
                      <a:pPr marL="0" indent="0" algn="ctr">
                        <a:spcBef>
                          <a:spcPts val="600"/>
                        </a:spcBef>
                        <a:buFont typeface="Wingdings" panose="05000000000000000000" pitchFamily="2" charset="2"/>
                        <a:buNone/>
                      </a:pPr>
                      <a:r>
                        <a:rPr lang="en-US" sz="1200" dirty="0" smtClean="0">
                          <a:solidFill>
                            <a:schemeClr val="bg1"/>
                          </a:solidFill>
                          <a:latin typeface="Arial" panose="020B0604020202020204" pitchFamily="34" charset="0"/>
                          <a:cs typeface="Arial" panose="020B0604020202020204" pitchFamily="34" charset="0"/>
                        </a:rPr>
                        <a:t>Key 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01248">
                <a:tc>
                  <a:txBody>
                    <a:bodyPr/>
                    <a:lstStyle/>
                    <a:p>
                      <a:pPr marL="342900" indent="-342900">
                        <a:spcAft>
                          <a:spcPts val="1200"/>
                        </a:spcAft>
                        <a:buFont typeface="Wingdings" panose="05000000000000000000" pitchFamily="2" charset="2"/>
                        <a:buChar char="§"/>
                        <a:defRPr/>
                      </a:pPr>
                      <a:r>
                        <a:rPr lang="en-US" sz="1200" dirty="0" smtClean="0"/>
                        <a:t>The hourly rate for each team member shall be listed as fully-loaded rates.</a:t>
                      </a:r>
                      <a:r>
                        <a:rPr lang="en-US" sz="1200" baseline="0" dirty="0" smtClean="0"/>
                        <a:t> </a:t>
                      </a:r>
                      <a:r>
                        <a:rPr lang="en-US" sz="1200" kern="1200" baseline="0" dirty="0" smtClean="0">
                          <a:solidFill>
                            <a:schemeClr val="tx1"/>
                          </a:solidFill>
                          <a:latin typeface="+mn-lt"/>
                          <a:ea typeface="+mn-ea"/>
                          <a:cs typeface="+mn-cs"/>
                        </a:rPr>
                        <a:t>The Proposers will be evaluated on the proposed “</a:t>
                      </a:r>
                      <a:r>
                        <a:rPr lang="en-US" sz="1200" b="1" kern="1200" baseline="0" dirty="0" smtClean="0">
                          <a:solidFill>
                            <a:schemeClr val="tx1"/>
                          </a:solidFill>
                          <a:latin typeface="+mn-lt"/>
                          <a:ea typeface="+mn-ea"/>
                          <a:cs typeface="+mn-cs"/>
                        </a:rPr>
                        <a:t>Total Staff Cost per Unit</a:t>
                      </a:r>
                      <a:r>
                        <a:rPr lang="en-US" sz="1200" kern="1200" baseline="0" dirty="0" smtClean="0">
                          <a:solidFill>
                            <a:schemeClr val="tx1"/>
                          </a:solidFill>
                          <a:latin typeface="+mn-lt"/>
                          <a:ea typeface="+mn-ea"/>
                          <a:cs typeface="+mn-cs"/>
                        </a:rPr>
                        <a:t>” to ensure fair competition. </a:t>
                      </a:r>
                      <a:r>
                        <a:rPr lang="en-US" sz="1200" b="0" i="1" u="sng" baseline="0" dirty="0" smtClean="0"/>
                        <a:t>Per Unit equals to per Deliverable Submission. </a:t>
                      </a:r>
                      <a:endParaRPr lang="en-US" sz="1200" b="0" i="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29848">
                <a:tc>
                  <a:txBody>
                    <a:bodyPr/>
                    <a:lstStyle/>
                    <a:p>
                      <a:pPr marL="342900" marR="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1200" baseline="0" dirty="0" smtClean="0"/>
                        <a:t>Proposers shall include all authorized costs to perform the scope of work and state the total dollar amounts for each deliverable line item using the template provided in the solicitation. </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228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Total Units for the 3 Year Contract Term</a:t>
                      </a:r>
                      <a:r>
                        <a:rPr lang="en-US" sz="1200" kern="1200" baseline="0" dirty="0" smtClean="0">
                          <a:solidFill>
                            <a:schemeClr val="tx1"/>
                          </a:solidFill>
                          <a:latin typeface="+mn-lt"/>
                          <a:ea typeface="+mn-ea"/>
                          <a:cs typeface="+mn-cs"/>
                        </a:rPr>
                        <a:t>” will be determined by the proposer based on their specific approach for each deliverable. The number of units may also vary upon contract execution with the awarded contractor based on Commission needs. The “Total Staff Cost per Unit” cannot be changed upon contract execution and will be used to determine the budget for the option to extend year(s), if applicable. </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Jenny Kot\Desktop\del cost she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205" y="1350496"/>
            <a:ext cx="5373795" cy="314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58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The contract will be awarded to the proposer whose proposal received the highest score by the CPUC evaluation and selection team</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21</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46706201"/>
              </p:ext>
            </p:extLst>
          </p:nvPr>
        </p:nvGraphicFramePr>
        <p:xfrm>
          <a:off x="221457" y="1066800"/>
          <a:ext cx="8672512" cy="5486400"/>
        </p:xfrm>
        <a:graphic>
          <a:graphicData uri="http://schemas.openxmlformats.org/drawingml/2006/table">
            <a:tbl>
              <a:tblPr firstRow="1" bandRow="1">
                <a:tableStyleId>{5C22544A-7EE6-4342-B048-85BDC9FD1C3A}</a:tableStyleId>
              </a:tblPr>
              <a:tblGrid>
                <a:gridCol w="1905001"/>
                <a:gridCol w="838200"/>
                <a:gridCol w="5929311"/>
              </a:tblGrid>
              <a:tr h="127000">
                <a:tc>
                  <a:txBody>
                    <a:bodyPr/>
                    <a:lstStyle/>
                    <a:p>
                      <a:r>
                        <a:rPr lang="en-US" sz="1200" b="0" i="0" u="none" strike="noStrike" kern="1200" baseline="0" dirty="0" smtClean="0">
                          <a:solidFill>
                            <a:schemeClr val="bg1"/>
                          </a:solidFill>
                          <a:latin typeface="+mn-lt"/>
                          <a:ea typeface="+mn-ea"/>
                          <a:cs typeface="+mn-cs"/>
                        </a:rPr>
                        <a:t>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Scoring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r>
              <a:tr h="370840">
                <a:tc>
                  <a:txBody>
                    <a:bodyPr/>
                    <a:lstStyle/>
                    <a:p>
                      <a:r>
                        <a:rPr lang="en-US" sz="1200" b="0" i="0" u="none" strike="noStrike" kern="1200" baseline="0" dirty="0" smtClean="0">
                          <a:solidFill>
                            <a:schemeClr val="dk1"/>
                          </a:solidFill>
                          <a:latin typeface="+mn-lt"/>
                          <a:ea typeface="+mn-ea"/>
                          <a:cs typeface="+mn-cs"/>
                        </a:rPr>
                        <a:t>Stage 1: Compliance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Pass/Fail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Each Proposal will first be checked by CPUC for the presence of all required documents as listed in the Proposal Submission Checklist (see Attachment 1) and whether the proposer meets Minimum Qualifications.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2800">
                <a:tc>
                  <a:txBody>
                    <a:bodyPr/>
                    <a:lstStyle/>
                    <a:p>
                      <a:r>
                        <a:rPr lang="en-US" sz="1200" b="0" i="0" u="none" strike="noStrike" kern="1200" baseline="0" dirty="0" smtClean="0">
                          <a:solidFill>
                            <a:schemeClr val="dk1"/>
                          </a:solidFill>
                          <a:latin typeface="+mn-lt"/>
                          <a:ea typeface="+mn-ea"/>
                          <a:cs typeface="+mn-cs"/>
                        </a:rPr>
                        <a:t>Stage 2: Technical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490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The Review Panel will review all Proposals that pass Stage 1 to assess the Proposer’s ability to carry out the proposed work. The Review Panel will review each proposal individually and then score by consensus all aspects of the following requirements: </a:t>
                      </a:r>
                      <a:endParaRPr lang="en-US" sz="1200" b="0" i="0" u="none" strike="noStrike" kern="1200" baseline="0" dirty="0" smtClean="0">
                        <a:solidFill>
                          <a:schemeClr val="dk1"/>
                        </a:solidFill>
                        <a:latin typeface="+mn-lt"/>
                        <a:ea typeface="+mn-ea"/>
                        <a:cs typeface="+mn-cs"/>
                      </a:endParaRPr>
                    </a:p>
                    <a:p>
                      <a:pPr marL="0" indent="0" algn="l">
                        <a:buFont typeface="Wingdings" panose="05000000000000000000" pitchFamily="2" charset="2"/>
                        <a:buNone/>
                      </a:pPr>
                      <a:endParaRPr lang="en-US" sz="1200" b="0" i="0" u="none" strike="noStrike" kern="1200" baseline="0" dirty="0" smtClean="0">
                        <a:solidFill>
                          <a:schemeClr val="dk1"/>
                        </a:solidFill>
                        <a:latin typeface="+mn-lt"/>
                        <a:ea typeface="+mn-ea"/>
                        <a:cs typeface="+mn-cs"/>
                      </a:endParaRPr>
                    </a:p>
                    <a:p>
                      <a:pPr marL="28575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Proposer’s Team Description and Experience (120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Organization Description; and</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Desired Qualifications.</a:t>
                      </a:r>
                    </a:p>
                    <a:p>
                      <a:pPr marL="285750" lvl="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Approach and </a:t>
                      </a:r>
                      <a:r>
                        <a:rPr lang="en-US" sz="1200" b="0" i="0" u="none" strike="noStrike" kern="1200" baseline="0" dirty="0" err="1" smtClean="0">
                          <a:solidFill>
                            <a:schemeClr val="dk1"/>
                          </a:solidFill>
                          <a:latin typeface="+mn-lt"/>
                          <a:ea typeface="+mn-ea"/>
                          <a:cs typeface="+mn-cs"/>
                        </a:rPr>
                        <a:t>Workplan</a:t>
                      </a:r>
                      <a:r>
                        <a:rPr lang="en-US" sz="1200" b="0" i="0" u="none" strike="noStrike" kern="1200" baseline="0" dirty="0" smtClean="0">
                          <a:solidFill>
                            <a:schemeClr val="dk1"/>
                          </a:solidFill>
                          <a:latin typeface="+mn-lt"/>
                          <a:ea typeface="+mn-ea"/>
                          <a:cs typeface="+mn-cs"/>
                        </a:rPr>
                        <a:t> (370 points). </a:t>
                      </a:r>
                    </a:p>
                    <a:p>
                      <a:pPr marL="742950" lvl="1" indent="-285750" algn="l">
                        <a:buFont typeface="Courier New" panose="02070309020205020404" pitchFamily="49" charset="0"/>
                        <a:buChar char="­"/>
                      </a:pPr>
                      <a:r>
                        <a:rPr lang="en-US" sz="1200" b="0" i="0" u="none" strike="noStrike" kern="1200" baseline="0" dirty="0" err="1" smtClean="0">
                          <a:solidFill>
                            <a:schemeClr val="dk1"/>
                          </a:solidFill>
                          <a:latin typeface="+mn-lt"/>
                          <a:ea typeface="+mn-ea"/>
                          <a:cs typeface="+mn-cs"/>
                        </a:rPr>
                        <a:t>Workplan</a:t>
                      </a:r>
                      <a:r>
                        <a:rPr lang="en-US" sz="1200" b="0" i="0" u="none" strike="noStrike" kern="1200" baseline="0" dirty="0" smtClean="0">
                          <a:solidFill>
                            <a:schemeClr val="dk1"/>
                          </a:solidFill>
                          <a:latin typeface="+mn-lt"/>
                          <a:ea typeface="+mn-ea"/>
                          <a:cs typeface="+mn-cs"/>
                        </a:rPr>
                        <a:t> Narrative; and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Detailed </a:t>
                      </a:r>
                      <a:r>
                        <a:rPr lang="en-US" sz="1200" b="0" i="0" u="none" strike="noStrike" kern="1200" baseline="0" dirty="0" err="1" smtClean="0">
                          <a:solidFill>
                            <a:schemeClr val="dk1"/>
                          </a:solidFill>
                          <a:latin typeface="+mn-lt"/>
                          <a:ea typeface="+mn-ea"/>
                          <a:cs typeface="+mn-cs"/>
                        </a:rPr>
                        <a:t>Workplan</a:t>
                      </a:r>
                      <a:r>
                        <a:rPr lang="en-US" sz="1200" b="0" i="0" u="none" strike="noStrike" kern="1200" baseline="0" dirty="0" smtClean="0">
                          <a:solidFill>
                            <a:schemeClr val="dk1"/>
                          </a:solidFill>
                          <a:latin typeface="+mn-lt"/>
                          <a:ea typeface="+mn-ea"/>
                          <a:cs typeface="+mn-cs"/>
                        </a:rPr>
                        <a:t>.</a:t>
                      </a:r>
                    </a:p>
                    <a:p>
                      <a:pPr marL="742950" lvl="1" indent="-285750" algn="l">
                        <a:buFont typeface="Courier New" panose="02070309020205020404" pitchFamily="49" charset="0"/>
                        <a:buChar char="­"/>
                      </a:pPr>
                      <a:endParaRPr lang="en-US" sz="1200" b="0" i="0" u="none" strike="noStrike" kern="1200" baseline="0" dirty="0" smtClean="0">
                        <a:solidFill>
                          <a:schemeClr val="dk1"/>
                        </a:solidFill>
                        <a:latin typeface="+mn-lt"/>
                        <a:ea typeface="+mn-ea"/>
                        <a:cs typeface="+mn-cs"/>
                      </a:endParaRPr>
                    </a:p>
                    <a:p>
                      <a:pPr marL="0" lvl="0" indent="0" algn="l">
                        <a:buFont typeface="Courier New" panose="02070309020205020404" pitchFamily="49" charset="0"/>
                        <a:buNone/>
                      </a:pPr>
                      <a:r>
                        <a:rPr lang="en-US" sz="1200" b="0" i="0" u="none" strike="noStrike" kern="1200" baseline="0" dirty="0" smtClean="0">
                          <a:solidFill>
                            <a:schemeClr val="dk1"/>
                          </a:solidFill>
                          <a:latin typeface="+mn-lt"/>
                          <a:ea typeface="+mn-ea"/>
                          <a:cs typeface="+mn-cs"/>
                        </a:rPr>
                        <a:t>Proposers must obtain a minimum of 290 points in Stage 2 in order to advance to Stage 3.</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b="0" i="0" u="none" strike="noStrike" kern="1200" baseline="0" dirty="0" smtClean="0">
                          <a:solidFill>
                            <a:schemeClr val="dk1"/>
                          </a:solidFill>
                          <a:latin typeface="+mn-lt"/>
                          <a:ea typeface="+mn-ea"/>
                          <a:cs typeface="+mn-cs"/>
                        </a:rPr>
                        <a:t>Stage 3 : Cost Evaluation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210</a:t>
                      </a:r>
                    </a:p>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Each proposer’s total cost for all services will be ranked from low-to-high. The proposal with the lowest total cost will received a score of 210. The remaining proposals will receive an incrementally lower score as indicated in the sample calculation in the solicitation.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4: Adjustments for SB/DVBE Preferences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Scores will be adjusted to account for SB and/or DVBE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5: Combining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CPUC will combine the points of each qualifying Proposer from Stage 2-4 to calculate the total score for each qualifying Proposer. </a:t>
                      </a:r>
                      <a:r>
                        <a:rPr lang="en-US" sz="1200" dirty="0" smtClean="0">
                          <a:ln w="6350">
                            <a:noFill/>
                          </a:ln>
                          <a:solidFill>
                            <a:prstClr val="black"/>
                          </a:solidFill>
                        </a:rPr>
                        <a:t>The maximum point value for the scoring process is 700 points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15632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851" y="5300192"/>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22</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Jeorge Tagnipes, Supervisor of Commercial and Evaluation Section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endParaRPr lang="en-US" sz="1400" dirty="0"/>
          </a:p>
        </p:txBody>
      </p:sp>
    </p:spTree>
    <p:extLst>
      <p:ext uri="{BB962C8B-B14F-4D97-AF65-F5344CB8AC3E}">
        <p14:creationId xmlns:p14="http://schemas.microsoft.com/office/powerpoint/2010/main" val="1564789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Questions &amp; Answers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23</a:t>
            </a:fld>
            <a:endParaRPr lang="en-US" dirty="0">
              <a:solidFill>
                <a:prstClr val="black">
                  <a:tint val="75000"/>
                </a:prstClr>
              </a:solidFill>
              <a:cs typeface="Arial" pitchFamily="34" charset="0"/>
            </a:endParaRPr>
          </a:p>
        </p:txBody>
      </p:sp>
      <p:sp>
        <p:nvSpPr>
          <p:cNvPr id="5" name="TextBox 4"/>
          <p:cNvSpPr txBox="1"/>
          <p:nvPr/>
        </p:nvSpPr>
        <p:spPr>
          <a:xfrm>
            <a:off x="214313" y="990600"/>
            <a:ext cx="8668651" cy="2062103"/>
          </a:xfrm>
          <a:prstGeom prst="rect">
            <a:avLst/>
          </a:prstGeom>
          <a:noFill/>
        </p:spPr>
        <p:txBody>
          <a:bodyPr wrap="square" rtlCol="0">
            <a:spAutoFit/>
          </a:bodyPr>
          <a:lstStyle/>
          <a:p>
            <a:pPr marL="342900" lvl="1" indent="-342900">
              <a:spcAft>
                <a:spcPts val="1200"/>
              </a:spcAft>
              <a:buFont typeface="Wingdings" panose="05000000000000000000" pitchFamily="2" charset="2"/>
              <a:buChar char="§"/>
              <a:defRPr/>
            </a:pPr>
            <a:r>
              <a:rPr lang="en-US" dirty="0" smtClean="0"/>
              <a:t>Though CPUC may give oral responses during this session, no</a:t>
            </a:r>
            <a:r>
              <a:rPr lang="en-US" dirty="0" smtClean="0">
                <a:solidFill>
                  <a:srgbClr val="FF0000"/>
                </a:solidFill>
              </a:rPr>
              <a:t> </a:t>
            </a:r>
            <a:r>
              <a:rPr lang="en-US" dirty="0"/>
              <a:t>answers provided verbally shall be considered </a:t>
            </a:r>
            <a:r>
              <a:rPr lang="en-US" dirty="0" smtClean="0"/>
              <a:t>binding. </a:t>
            </a:r>
          </a:p>
          <a:p>
            <a:pPr marL="342900" lvl="1" indent="-342900">
              <a:spcAft>
                <a:spcPts val="1200"/>
              </a:spcAft>
              <a:buFont typeface="Wingdings" panose="05000000000000000000" pitchFamily="2" charset="2"/>
              <a:buChar char="§"/>
              <a:defRPr/>
            </a:pPr>
            <a:r>
              <a:rPr lang="en-US" dirty="0"/>
              <a:t>Questions asked during this conference will be recorded; However, vendors should follow up in writing with all questions asked at this pre-release conference – whether it was answered at the conference or </a:t>
            </a:r>
            <a:r>
              <a:rPr lang="en-US" dirty="0" smtClean="0"/>
              <a:t>not</a:t>
            </a:r>
            <a:r>
              <a:rPr lang="en-US" dirty="0"/>
              <a:t>.</a:t>
            </a:r>
            <a:endParaRPr lang="en-US" dirty="0" smtClean="0"/>
          </a:p>
          <a:p>
            <a:pPr marL="342900" lvl="1" indent="-342900">
              <a:spcAft>
                <a:spcPts val="1200"/>
              </a:spcAft>
              <a:buFont typeface="Wingdings" panose="05000000000000000000" pitchFamily="2" charset="2"/>
              <a:buChar char="§"/>
              <a:defRPr/>
            </a:pPr>
            <a:r>
              <a:rPr lang="en-US" dirty="0" smtClean="0"/>
              <a:t>CPUC is not bound by any elements of this </a:t>
            </a:r>
            <a:r>
              <a:rPr lang="en-US" dirty="0"/>
              <a:t>draft </a:t>
            </a:r>
            <a:r>
              <a:rPr lang="en-US" dirty="0" smtClean="0"/>
              <a:t>RFP.</a:t>
            </a:r>
          </a:p>
        </p:txBody>
      </p:sp>
    </p:spTree>
    <p:extLst>
      <p:ext uri="{BB962C8B-B14F-4D97-AF65-F5344CB8AC3E}">
        <p14:creationId xmlns:p14="http://schemas.microsoft.com/office/powerpoint/2010/main" val="3515051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endParaRPr lang="en-US" dirty="0">
              <a:cs typeface="Arial" pitchFamily="34" charset="0"/>
            </a:endParaRPr>
          </a:p>
        </p:txBody>
      </p:sp>
      <p:sp>
        <p:nvSpPr>
          <p:cNvPr id="79"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24</a:t>
            </a:fld>
            <a:endParaRPr lang="en-US" sz="1200" dirty="0">
              <a:solidFill>
                <a:prstClr val="black">
                  <a:tint val="75000"/>
                </a:prstClr>
              </a:solidFill>
              <a:cs typeface="Arial" pitchFamily="34" charset="0"/>
            </a:endParaRPr>
          </a:p>
        </p:txBody>
      </p:sp>
      <p:sp>
        <p:nvSpPr>
          <p:cNvPr id="2" name="TextBox 1"/>
          <p:cNvSpPr txBox="1"/>
          <p:nvPr/>
        </p:nvSpPr>
        <p:spPr>
          <a:xfrm>
            <a:off x="2362200" y="3212068"/>
            <a:ext cx="4267200" cy="461665"/>
          </a:xfrm>
          <a:prstGeom prst="rect">
            <a:avLst/>
          </a:prstGeom>
          <a:noFill/>
        </p:spPr>
        <p:txBody>
          <a:bodyPr wrap="square" rtlCol="0">
            <a:spAutoFit/>
          </a:bodyPr>
          <a:lstStyle/>
          <a:p>
            <a:pPr algn="ctr"/>
            <a:r>
              <a:rPr lang="en-US" sz="2400" i="1" dirty="0" smtClean="0"/>
              <a:t>Thank You for Participating!</a:t>
            </a:r>
            <a:endParaRPr lang="en-US" sz="2400" i="1" dirty="0"/>
          </a:p>
        </p:txBody>
      </p:sp>
    </p:spTree>
    <p:extLst>
      <p:ext uri="{BB962C8B-B14F-4D97-AF65-F5344CB8AC3E}">
        <p14:creationId xmlns:p14="http://schemas.microsoft.com/office/powerpoint/2010/main" val="164059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6492954"/>
            <a:ext cx="9144000" cy="307777"/>
          </a:xfrm>
          <a:prstGeom prst="rect">
            <a:avLst/>
          </a:prstGeom>
          <a:noFill/>
          <a:ln w="9525">
            <a:noFill/>
            <a:miter lim="800000"/>
            <a:headEnd/>
            <a:tailEnd/>
          </a:ln>
        </p:spPr>
        <p:txBody>
          <a:bodyPr wrap="square">
            <a:spAutoFit/>
          </a:bodyPr>
          <a:lstStyle/>
          <a:p>
            <a:pPr algn="ctr">
              <a:spcBef>
                <a:spcPct val="50000"/>
              </a:spcBef>
            </a:pPr>
            <a:r>
              <a:rPr lang="en-US" sz="1400" dirty="0" smtClean="0">
                <a:latin typeface="Arial"/>
                <a:cs typeface="Arial"/>
              </a:rPr>
              <a:t>February 2</a:t>
            </a:r>
            <a:r>
              <a:rPr lang="en-US" sz="1400" baseline="30000" dirty="0" smtClean="0">
                <a:latin typeface="Arial"/>
                <a:cs typeface="Arial"/>
              </a:rPr>
              <a:t>nd</a:t>
            </a:r>
            <a:r>
              <a:rPr lang="en-US" sz="1400" dirty="0" smtClean="0">
                <a:latin typeface="Arial"/>
                <a:cs typeface="Arial"/>
              </a:rPr>
              <a:t>, 2018</a:t>
            </a:r>
          </a:p>
        </p:txBody>
      </p:sp>
      <p:sp>
        <p:nvSpPr>
          <p:cNvPr id="2" name="AutoShape 2" descr="Image result for mhso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UsAAACYCAMAAABatDuZAAABrVBMVEX///96zvIAhM7///39//////z///r6/////f////n///f//f7/+//8//37/v///fx9zfLN7PJvzu4Rf8SKzOX+vgD///Pg9ffb7/ZvzPQAhs0Ae8v1//94sdxzyuyk4PW+3vAAe8YAgb3//+/C3PQAcr76vgAAessAgsMAgtAAe8X/+/P3//nW5fDs//8AcbL42oz04Z0Ab74Ac7Hs+P+x0+Wnx+EAdb1ps9HO5ObJ5/f42YsAaq3524QAb78AdKt6y/gAfdqQxt702nU/l8zs8e4AfbBwqsr+9uE3kcZbnsn/8tQAbqgAiMj+5rD/6sCGtM9YoMa71eE+irjY8egvmcC/zeSlzdmKz9tWnaxAnM2jwONdr9fw/+4AZJRTmL+Avduu2+KNv88AZLScts0Qi6i84eCJwOauzdFpo7x+vtMAeKJmm8BxoMGLwslWquKZtt7R+v2rz/Y+mdp7w9IAd5PD3tigvc59r+NzprX+v0v1qxd0z+D6xVP/0W36qQD5xT39y0vqsCz6v2X20Jz6+Mqj2PD/wFns35D27bD85cL41F7z2nntvyDyzkSS56tYAAAgAElEQVR4nO19i1/bRr7vgEYz0ugxyKaSAZmHXdc2luUEbMAO4eHaGJOQgBPqHJac2PRusqW7p9vN3tM9TUKSdku3TbN/8/2NDIRXeu/uJvR2P/q2xEgaz4y++j1nRgNCIUKECBEiRIgQIUKECBEiRIgQIUKECBEiRIgQIUKECBEiRIgQIUKECBEiRIgQIUKECBEixP8v0BRFgw9JUWQmXXAR9S4iAz6xJyuKKKQg4p0qJ+GgIMYawofnMEaKgiVZlgBQhJ+rHEnYkImk6JybhhS0pmCkXdhNLkmYAzTA2+9F0zDF0LD4uaDF9w16CJf26Dh9DfcuGkbvhHJ4TIGniyrhEsbHJ4Gp4AHAKU1cPFs7kIJ1bFDPc+Ei1IwNz2OqjM8WREEtCHkAIhn0wgKiDNRjyJKmCdIvavF9g3BiywTACD7bSYn0wHWQHnGCSyqTg7LSqYcu6bqqwgWNePhIbDAmXJN7oh7c3dmWJU1Btqfc+Ov+6yfPnz/56NW127pJqSZf2E0sseBLF3TzGNAIqICQSyRd1OL7Rt3pIVYnxtlOmsXDi0VOxDXJcw9POAY7WZAfFfTlY7HCsmwWrW4bUBq3HHrOgGAsJXN/ff38g9cvvgE8e/HB8yevvmPKhTpsO5ZVAYzH8LmKjnshuU5l7GBwcPDg4MIW3zes0dHIKGBpkGonuZTA1FVGe4jcc7m4pmlOr3Bk1NVPVuIORnoFY9wUxxgrYAMrcLZvKEBkdHCsiIgQ0565YArRvOTV18+fPPn62f6zr7/++tmrl988efJ8/ztX4e6pJ6WApJGDoaGgiUGXnFMfYUc0gmMHg6ORvqDFvlHRoi8RuCn8dgP7jmFFBvoCDLWMk+c5Jv5o3yEGqRRwKTlDwfHSqGSeLIwHD+uIEVMYA3AT9MvBvqG+k4jci7mgeoEKM0nF3o0Xr18KEvd/2v/222+v9xh9/fqvSTd5yhoLOryBXmWRUeci1eVEjg2ebg4wcOCTy9T0Iy6fLkWck+cxkQ+OO3eWy4HIxVyOHnKJVNIdjQz1DZy6tSG4N9y7NW6Y6NaT5y+e7X+/v3/9yjXAlWv74uDlB8+/zZn2ydrBNaPuYWVDfWPkrO5iTSZ+d/QclSChA5ZB+Fvt67vGEZdDo0OD+MQzNIl1LJb/MJecdkeXlk4zOSBODFooYEIxlCvPnwCV14HFq7cAV69evXbt+vXr+18/ef7N6unakelB/4LqBvpG/fNcoi8HhV6f5RI0Y2jMfy+0XYgjLpciAxFLMpTAx4AgcHdgKPLPcAmhjkSsgaVIpG+gV7X4gJ/IYGRpqIRlDUJFG1/56JuvvwaRFETevn3jxxs/3hZ8XgFNf/Hk5arwxG/qN6yhQy7hoVvIOIoPevpPoDnRDNDZawraEq2LZzcQqbrksrkMqHC1npekmEulpYG32suf5VKSZDw4NBA8CLi/IVD2SKCgo5GlQZdBJCRh99brF8+e7e9fEzzeWO3hxu3bt66A2Xz28vUrbuvqMZOaPHjUE6hpkBJFOgqcFAiLiTN6bE0GloYEj0PA52jwMEfb7qVZzJNcRsYUTzSsGVyKjQ79c1yaBtFiwGCv4OB4pdIdA/GILPUt9UUcTUUEEpzVJ69fgaEE9b6xmsuBf4f0iOeATSDz+v7+i+dXXX7sCrEeO9YQERhY5ETuQwn3ByNHF/tGByAgGhscHQVfBW0uRQ5c+63B/fvkEvSndwOEQ5Rz4sI/xCUEIl2gLZBEy7UZJJGudQAisjTaRbqBgUuy/+Sb/Z+Ayds3xHWhqQISsAmKLmzmR6vesS+X5INTpnDQIMrRRUgI6MGhjweaBy2farpMfWusb2lJlHX5uRjqUrgcWLrnYjCWnGgVCND+OS4VIhuDYLGEflVkrpiQ1xEbOe2BCISwOpYMQ73x/Juvv79+5dbtVZvIIJJI5OzE0BSeBNG8vv/9iyffvolgZb+nwgO95xOJxNRjeijj1uhAYJjBOo67kJYZngE5vhED8xy553MFX5hIvW8uofEuYhTCIadzUhD+IS51m5KerYQoC4g79rrWvWIQ6nBq7D/5+vv9a1dvrybZ6RvVyOrtW9f2v//6myc3jlrQeHepV/29nhHuO5CPZY0Seth2pG/0Szg+6pGJ3C4Eo5cWpwuc0vGByGgMEl5PGYss/fNcmj0uwQHEODEOtVFDsqkHg0ucrL6GAH3/CthKlZzmUlFyq7evXtv/9uXrvx23YD4dCvo4WHx6KKD+8ZAWV63eKZDKCjKkY+4UAysPLX4q/3jfOMWl8JIQQhCr73SYfS7v+X+QS9DIgTGX82OzhzUcSI2Gbn0kAkvQcHamM0jStByYzGvXn714cRyvW70wYKirdQNlHh0aV4+4lOnYUI/LgS48tjfjHpgaGkfMfdd8/RyOuRSfkD8vdSWpKEIaEaQNvIXLgT7G8RsgYSCP7aVqEkHtEtzf03ug5cQwDCxJ4HSCIAEx/PLJM6HhN5LnpAZCT7YaREYvnqyKExpYu8EhkWb3jRaZEzQTGQKPAp5K8HmU6EJU5KpYQcc1irFQyOv1sy28TxxxOXavr2flnhalwG1CGPO00pOI81wueZScwCkuNY12hyJBSje0NDTYLZokp+j6sXwq3hPwPIFYnh981iRm3wCL+ezr57eDE0iNjY4GKjOGwKmJ5xgZGLUgiA1ySbgamCOQVfvSxyvP4ojLbvFp8Ftk4J7o/ICwndaRgTrLZd/A2MHYSQy90XETa9w6jC8H4IGAFI1ZvkHehN7gxV88u3b1x1VywRi5BIGR4PKb59fgCBu6OTYq8k/w3hAA9fLa0ciBwXv6LI8fmqMBh11a7PM2HMsl6vZUfSkSJGKQshzg/NOlyEVcRsAYjJ7E0mFmI+QSStLBgMtREM6lJfgXAr/u8ciJd+Mb4cRvreYuno8AV/7Xa99/8+RbcYCRA0EQRN2jg4aMiQh74Sn3jTqKEnQJjR2OeQy6Fw/IXyaOuDzwlMCBQLAWEdljZGjAIbHIaS7RsVz2Bi6GjgzqEpALmRtwGcxTgGET+cfB2DikPZZlxYqOUzR7thVRCnYSnx8dx4fnMFbtZA5SSmE9FcPpjh8IVCDAyLExeG5LkaGhrisRUHIN3etbEgnj0KB06UO/53Asl5w6Irw+dulDFaJZh/H6IZeS4USCEE8Ex6B3oHhgEcUgbTCWPTbWdUD1FEVXjniRVWbbySDZBty+/cMPwYjQ1SuQKgpcC0bbAOJDXPgB/occ/XYvR08mbdtmwjBCfWAOTdN1YnmRlc4Ug5k0TkeHRp8KwR3Dl5ffvA3Hckk8dWz0WNDgQRtcAS5HT3LJnF7cKToPRnXwYKz7MBYrumLiDUpILJlMAms/Al/givf3IbJ58fojwAf/KMR3xBdfv34RDILsA/G3bt36ThBsM1Wm1IBGscGsCojtnx4tzeBLGw76v3I5JhtgjY6GyYQtJ1g7w6Vmxp4K+RuvCAKpzJCkCqmDiPDK9Y/3n7188foMc0dH4t+PDtE7upC+gMALL4iPozLA78tX+9dFNh/IrpibBGLppeY4P8sl1wzSG48JktsK4xTc5lIwfzJIOUZgCD3uaxgxWwjfD1ev/7T/KhC7w9sMfg6PPnhD6RGHIKMvXj579urZq1evPhb4qafnf7t6AXqXfvr44/39V6+ePXv28uVLEPHeo/rodN2vn4lhUIhWRULamxvXFA0HM+2SJIZTL51LmRNP7/YtgS1cGhAaDtYuBmYQhNBxTey6ntBfYBA09/WxuB1+fvCGr5eCKqDp6q3A7gmA7AjDB0qoYkTOuh18EcRg+lF2fVSeEMZEH46MrzAkP+0LdXhxaBHEQD3EWsmk5+mYehzCWkovf+5McKl7EMyAM4k87RQ5Ng1iuojct+3V70BOnr14Iw09HoWuvXx1/fqVvwUjuoIy2/Dw4XoEU9dNRTFNSl2/VSqVqtXOo068UbUVvLu2tl3brtWazXVA9AIkEsOf+1iWY81arbYWj8f/Eo8/6lSrVaioNF7Jg43xXYxNrASRASLQR0EvpJ8fv/q7eJ7X/3YLJNX2INz9hbjkztN73UoFOqoaQpOFFH50rL1AH3QThO7W7R9vCEslBd4VU+4Ui5bVKrXrkqkCxIAFhtTRME0Dcy677cxEYmQim81G1z0sjS+MjGQD9A/Dfxchm96WsUQ66V65LJSKpgGTgAnA8kT0M2qAlDuNTrXdauWLRSMHCb84hz2WXP3uOxDcv4H9+OF8pvo+gN9wOTQGqaAwNiaS7eQNyIifvT50GIK+wNDfSNq95AW7RRPyG8GWxGVCVHcxLW4wmx5nFHQYbKpMBIlQp8wxiDj3m8tZwdFw2qO2vx4wKLh8C7LD0QNmyH60f3h4WJQUhXu/HX4pk511EOY5P5EegaYnJ2fb0JaYbZJlzk2qYFAqZMLTvJRQSWJEVa2hpaeDY5VYUeGel1u9feWnvwcUvv77x3+9dQvEzxbW6zDVNertTnyt1kykvVMPmyZGhsUtTn6IZaFRNEe7BnfN49FvjipRwcB6/4iHDbszkblYHI8xHHWZwUpp8XtayO8JZPp7tG7Iru3nOlHRMpCduUuofDx8Zdie6pSYhxXlUsgU8/B1yzORmhQmcV8I4avrt378bjVpmGC7QR2RW4y1Sl9R4ThA2KyJdDQ6PJxNe6eiOcGluOuJQy65PLiw5kMkfXhd4kZ9JKBoOE1AUP1o9i26fYSRXZoz8HrwO9jUzAkJzvZnooFwDnuEqtgZ6XE5nL3jM/moWxLj8t3mSBu9GUF9r8BAlp7kN8RE6rOfrt7+7rv7PceBxaosWVOw9aA5PDI5mV3xNdEhTctPZEcAwOWpyb2zXNoH0+vLzTY9KoR12hrpqSZwiTS5OjL881wmPEO2x3u1ZifSyyMnkD4kNn1gu5za8cPDbHrdSR6Pq3tqKbrcP9HGHrkMLlHyO7DOt364kWPY1bCpcM4MwmXmUYOpBiZ2Nw3atD6cTWAmOomlstC2wOqdco6nucTIml0GTZx80MIoiO4wcTK9G848tg0CIl/L/AyR2f5JSyFY3p4MDqNzrdb4CbQ2e8WijxmVmFmcEPWCjmf6Rx4dLwstb08OZ7JZIJNfxjyktJoTk08KhpTXdAxyfmR2PJoOOFonwaIxScqnD1WQvFXHsaHWjzgZyTRaZSNXL3cyPZ3OZKvBpIRdzAitvFA4h/vTE1XJRDwWXQ6UPO2op8JtVomuCymPZssahRSilDq2ASP9m9VW6+FMvHksvF3l1BTA+wKENNizStX42nr69zh37vldwOXIYZ+Nt3Ep5WTv8Ruhy6aX06Ci6SPzmL4bcKl74IvWoxf68eVsJs4htkR7gSXsz24qp62zoTazQXXRbTFmydWdnufrNQgx0+TIm4qzqW7u/bJ4SAGw107BnY5kJ78g5Ny49M9w+Xa5NGhs4gRH4KjgB/QvODfZ6U2WKYyNQ4gZvVAuo48oQUTyEyPBlya6unFqhg2zg6A5cIGO6JbJ1tLHT+8wbo0eHac3PfcyHLkB6VUpK2K4/mycUe/sRPLP6Lh8quwRlyImgqCz/njk+M4CF7ueTQeSlG16vUU2qslYrLl8kY5nR9rE5IrkzqSzQeQ0TO3TK2eJawTUZZajnaD1HNk5alAE/8Mnqk3vIWpfVkI+MzIcFY3HVWKcbZOMT/Svi4vDKu2t7c8vB13NpulpP56B2wakx41gFgbvQtSSPRNDwpl1h74ZZbT9hshqwLVlhfhCafhMpx/ExKAEM70gluxPpGfOdplQ0smKXkSzCZ+CKyOMzsyKbw+fbEwI7mz7fXD2NpTA1gBG/iJJ57hE3ZFlkewNN1lv9T/Nj2RE6cyEd8qgu4mebqU/VGRRkMnFuYQwfJlDERFaPpxe8zA5seTCtivb0/3LIn4cDvLJ9Wx0qyQLGXS5/DBIH9PZ6N1zfcbMEtQBnxMl28ZUApPgbI/0YowjMvszmYkHzrlZ4/eJg5FoOpPJROMEn+OStxLrCXFxGHIVJN4FyAt+Mpnssneqk+Y0yK640IXYGI51PSkVZ5oTI+n+TC/eBh9U60pIVd/Ipeq6NnP2mgvLy2Cx02C2m50KZp7ohcFxbVlU2L8cP99nmeHaZHYyG81MrPti1leSkUbGt1MQe/aYjEb7J6Yet6h6qRMXD+NzcYFq8jyXrBzvYS7pBjpu1neC0ns7uVMB8P1eHfG1shH4FmrqmgdEleaa/WJEIp1dq95lXIzqvBn+NghDLmRBdx+WNjY2vio9dLBsc64JwZbdYqMhatxolD10FiolViMeXN8p56gqZuCJx1SnPbcOjcFzmVhfqzoQ6nmXum7jvYM79eIlrp5wnXK57PziU+XvB5IKin1prXFVjE2RN7Px/1bAl/oGmHiHT8K/wDtnlwJJluTL8wAS1zAYfvmXn5QMESJEiBD/GsQL8EQyOaKKxOnpVVCKTs0jr0kQ5gZGGlZkMXgsYnN6KlpWOeeu7immQikn3BYjyppYggpxu0a1c1MzmsIxVwz9UobGLwfBZgKMuGL9KD6zDsLk5PgNRSyoBC7FfgiKKBq8JH4CkBbJGL5BFdVwicQEl8TFjACXmBjntgOQkhTbis0vNa1+v9AQjrVjuaIsWW0rd/olD4P5zpE46Z65NSMkzc7f0w2udNvu6VFRgja2kVf0DYVubhAzmOnQJJ1a1U7Z0zx6lkvgvfK4a5w7/ysGxGyt2aar6XhroSrTU1KikY3/PPpd9/WV38Ap/f7MtO5yvLfo8lNcmnJ8HaE7DyQFNeOsN1VsMrJXSESntg7fszjdMrH+UOb/RlwqiKPWZHqPqTOp4RJZdfPdvEftfPn+h594ttOYtsqeG3vYcuycvjIDhU11ZoFiTjsJSoz7pVZRNxW/9YllM7wxTJz17fxd1ox7n5SVnCLbrjvdofb4DLKNYqvl67li2bubr7dMUynmfSNf1JNuuZSXVJDfksM0xa58WPbMy1tz9S6hYAm43JzO51fmop8wf3NxYuX3Ems2o4uTm/h3icz0A7v1aSExW2VmArgEqWunZLjXjQTG44XZyc+tpD+9GF1YM9DGMPpsJbG4i5prv53KNMQLEbQ4veEjljT5w8z07GLFtv7z0cLaw/kWJ3OLbv5mi/sPplemHuj+1vTnqQ5ia9PrC3vyuS0tfhUIuEw56w82M85siVRnLdkqtKTtqGX8ZbGsdab9ogJGU/n9ihtwiVzym+XN7bW19QTyp+eQVGu6LIZRezaPGhnJe7zpUnk786WyVnAYVhiam4putj3dX1lz8R/W5crCdLVOEw2JJjp2eWqczE3k7fE2mks4qDRveZ8eMKeOpUt7N+9dQnBZmndihcV8vVBCdx5/0i5Fd9DWFpKsVCXZWcQ06VZ3GjsjPk/MYC5xqTTRiMd3agnUmn3ULnWmY7Q119ibLclz6xJ7vCl7UjNuJ7uFvGzqSZ2NbzQL66yc6pRK8ZQVm90jSfO/Zr1uwdHys+Py7J7sGrYX3Sy1ZxK7pFmYGzf4+WmAXwUwQa1CjGx0JEdw2ZyLxx+1ce0BkSqph6yzSH3yeL3UakzeN2e/gkgUKe1FCjq+u+iWo1/E5zrxejVV/bCaKqH4CkG1TeQR8D06VCpRomqqiqXSwn+XU5vxeLwRi6Va4HXcVHttm8iVwrgBxsPmnpfYijfinTY1qtvze7b/i68D/qcguEw5zHPvO7OfkM6Ij1CXku0txCqpvPTnaYr9xV1MNibvGxMzwKXLZqZkxUCdReRPdQir39c2mwhZ8CDmhhHaWpMM4cdJeSEP0SV27ozT5MFC2Z3tINmxWH6hJVptNAstzMrT46w27NjOJ9JmxmVumbotg3T63XP7bvw6ILicj0mceMXFGebfmd1OzN9FW01EKp+2+Eyq/z/QWiG+mSj4xZTg0pRmFjzNRY1Fah+kmtuFuNye2m40Z8HmTQBJk4n/Bb4Hu615S1U4id2Zn8zcfEB5tzBcm/9MhkqhUVKZTXgKsabGveLK4nDit9RZSdQmV/zy/J2dVIMYv87xXkyw064TCFLMdszNea1q1dOlbpcZxXZdpaXqQ+6XNlr5tme2y5hICi63DZ1yq+QaxNn9qmLf162NklO6S8ttIhfbu7Fku2VoTtvBpiph19qtjhuQVTrtjXFPr1frSOwVs9uSuFtsx3TbL+3O6J7uzWy0XMqc9m7XSCq/0mRIvEYhS1gDAVUpEhN/GBtiDQ04U4NIsiYRJEmyRLhYwQUXiAjwOYbEpbd5mauJleoSEUsNDBkRDeqQuAw+HxtY4xIhiJti0j3YRq+XWcnByC6XZAUOieRJmKliDwQqDk2s/Dp1PESIEL8WGEgxDK5Qjbo6tQ3X8DB3xRswlDAJUU0xTSy5iqlokinWUkqaYuQwo4ZhUk/RPCUYjgDDb3DP7L3oDsFPztOReDlfQVRsayn2dERiQxJF15HhiXftVGogzrFEXbFtniteG0VcxgznkAzRJQMLqks2TSKXGxysavAl0xTuBXvMJTYYTE2TVFWG4JVD9zESL6hS3QAfZ3BsEGhdQQbXkMQ0mYn3GCjHimtCO1jmiCnMIO82jJIQtzW30moVOROv4Og6NvUcQabYy1MyIWXhCsoRVv6fsk09MP2eon/5Wdm0JV3npqHB3QL0Yvd3UIHX22Qr55Qc7gebEmDZZlxsLQpuJscM0zU0aEKTsKHr8EBs+KCeZ9g5RkxRaKbhupxSSdlo2+XNOv3qz7rnepRy8SX98AV+ncc+aZcNcFmik+DmGGHQChErmQWNKmNM7AFgdxt1rhJwZhQCD43b/lyJcEURLRHF06Eh/C6nRDXMWGVlemp28R6GG0r6bs70KMQZOa4QmjNcz4B++rw1PJ6DhyrunOc/LSFD9z36v3e5J5ZgSHcTqeznTrAMC2EluTHRYIYOTpwRxXWlXE6WOaauG2xCqnm2ZOT0+xwkW2WexyZ2iem6BkuqGMWjKs8Jqd9q6A+Xyyz+mKibDwhzPSaZsieWsGjS/Z3pzGyqVsckRzgIt+cqrkZN2Qa9CnQFmxo0bRilhMVcoFblPEfgYRUTVaib2UlCDZe7JgdNeIcDIhqVrcWmdd+Zm35k1x2ucz2Wy3Gn7GvcdVa9uq4UK3XQaCNnSl7ZSeaKzFr8b79cVLhf2LubCxbZ7k579kj7cJ9b1U+sT/tQnFOn7LCcbDgVhyKuuuWYC0Ja1CVcLOa0eq6eL9pqMbVXJzkDiroEzSWMWMUH40I847+nyjJ1zeJWzc/V4UvULfY24dleKHlead0Se0ZVfIRzxbqcd2xm5UGl/HrOitlqLO/quumxHHPKdZojUL2R477qwf3kLZfg1WLSqzgXvLb+L8CQ1hJ+DgxILeO2b1oM790kTm2+sPjQ9uf/vL5Oq4uJVJx0P+0mreZ8amv7tyhW2JmeXbG032aj8yXD0LA8s+hYnz5MBkO3ilqdtRYfMcrceKqQarhk7tObN9e4Up0uFGoOy8+3JLR5B1lTO4XlzytkZSIx36Lb86mFNU+O9+/ML65UmJfZYfnZMtpMoP8ZmZjv5OfbGi/NWxChkvzCPWIojOZyd9fn5ye7HD9obi1M3/ti/uaWZ8+t7MxP/Xln/mbTsUufxtC9hUSqYY8vzk5tu96nM3Kys3Jzasshsfmd2anpsXca32O3sEPEcvB2Ou9GO7KReIS279SL8Qz1FxKbLXVhkJVbrJWy5K11y+9O3kHO7J273clN9OXinFUnYHLU+5ls4iviBzIqe5kG2pimntRZ7N6tbpCNwoxTatjdxWoxn3iArNS4jOJNKT/5wGqNrNlW9JHls7LltRZn1PjsZ5Z1p+mhxJxUBi7nmnK9Vos5RnNLYWs1Comi/GjWUQ0x4+Su1MpOvJCX11Jd6/Fk3NmYbaG/TH9193G09uVuqopKs0W8WCX5slHbkZ2Wh2ZnpE8Ku0Ur02TO9B3LSjTJOxwQgXxtfs7mlNu/W2ipf1nRygtOvdAp53+3UPYLNcTJneiju1TNT+f96T8lc+pmEzmpLmNrWwa6uStxQzHsYiax1fRbiWCpJCsvW9hKtZN6dE8CL0YSjST4X7tWQzYrTcViR1wWuoysbcs8NUOIF5vZ7WY6aC7qyrluyjrmcl1St2uSKpcW8/5Cm9jUpo9WisJuctRKlXPcXm+g2mOSrBb8pJMqsXgCrY7P5pPe5IYEXKI7mWqM2Y3pxkPdBi7RNtyT/WEhVpyt2nYj805fMpdY844PCZ88VyiS2Gxlc5vV07Xa9tZ2yy2AqSZ+Z/1mHD1Mld3CI+SCzIJctlx17Q5xU7vgJA2FdBL12PpWsxEsBSTb0cRKNNNExUKVUCRpiQ3bVTFZn0OKbE3l33BZUdHmFnJTgwzlp+dmOpN7wCUCA77QesMlorWaYRA6XW1P+5wZBmvPdpGMIUoopeoQJTWByzWJthd905sCLleQV5kuU9AxAlxyp5OZ7qi02ixsuYLLrTXkQgtl4B2zTuKdcontbqHh2XZpYY4peK02UWI00UBMcpJ+qs08Hkuy6orfSj2U1+ar5b8k7kjQE5T8osn8+V1mE4gt5qI+c0YW7gc6np/emJmZ2Zj6kN5p3k+6ebSZ8VfdshQvODZqgG+ZnkFu846Un60wtLmN3Nldm/5XmibdxAYU6kpyfNZh63OsXLDQ3BZG2w+Y7fJOc2sOKwwyey8DBjXpfFbPpzosWUnNoLUaIzOzrpdcLskgl6S8XKb2RAfILpK6KlUX/boEHrNMFmbkjXSR2Dtpz1lo27gTfZebGBHKwQBlttcLm4bOSDeV8GX0cKoWb64o/qdVJDvztT82t9j4p1bOn0usVBtbcmyqRdkXTY1+3r/dYhA5VabvPFrZajbrQsd3MshGzF/ZxOXp7E5ixbMWM5vD0763MrHZnO/a7p3o1sr6FsovjMvS9jaSM9G18vjNteqD9ByKZxbXtgu7yIXHWZRczugAAALySURBVJmHx9d0+dzE9leG7RQKFqHBcrXYb1O1x7NRCyxxs1ZYc1FtW+VfLRZ1b+oTKb5C9fJCWWfDG2hm2onNb+8mav7n6xu16aKWmlHqzZUvmoXfkS9TJQRq8C43OCGGCBh2GxsVlPQJd/fa4qXkL/c2Z7xVf68sYR6rNqrFpLP3JS96NqpnG8zpOBIp7RISa+zFGKI2suJrVVrscOCS731og9rT1h4l1sZnu25Ocjprj+q65lcbHYsAK51Gt91Gsb2YhNpVxK1Gw9EeNjasTguVdr/caHRBpXdLKLbhSKWqzJ2NeEWV0XYTsd4W6dydmdvomjluWHM7JVdD7bZq5HdNg3XKamkXKU6njtVqS87vgdn64+ZvvJzzVeORw3mnLLkmfNkiWnEjL+NW9V1yqWlGsH+umsSKbmKu4ByVaDKpUt/UCeOal0xCvoUZ1/FnU1v/sbIS45SoOQhzCdVYkkFqgwlHEmQ1q8FLSFz2TFPSFaJrjGGkm1LOTiZd1+ZiXwgN20zjSYK4ArkJTspEIrYtMxV5OZlxA9l2DlIXDhbcFntgQlIjQWyN/9C42Ua4t52TLrEcuDlT8aBmiOyhrOpxxfBkzbCRJtIvCE8VyeOIi7+zkKQmzkFSYHtwXmfQERUSKfCKnvZO1wtjJN6/hcRU0ShFBlVEkkwwRQSSPBMyNAW7hBiy6Yp3wGf++CeXcUUVO2BQXfMM3dVE1maCpkNuFuTjpqkbEsIG5GlUFi+hyxRTBbI/CLY1akBy57qUig0nTExMSNZ1RSxBytnQGJahnAs1UmgFrssiaoecDxszjRIRmbTosquYrqIzlYhEzFWIQj2sUANDUgZdgHOmOPYg+3chV4f0E+VsVxc7JQHDYrzBBQ9GmaZopmf+gqsWfrHx1kvcrv/fHZrGQy7fDU7+IaAQ/xqCv2f0S3ciRIgQIUKECBEiRIgQIUKECBEiRIgQIUKECBEiRIgQIUKECBEiRIgQIUKECBEiRIgQv2r8H/zPnLf4ZNDW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685800" y="3200400"/>
            <a:ext cx="7772400" cy="2585323"/>
          </a:xfrm>
          <a:prstGeom prst="rect">
            <a:avLst/>
          </a:prstGeom>
          <a:noFill/>
          <a:ln w="9525">
            <a:noFill/>
            <a:miter lim="800000"/>
            <a:headEnd/>
            <a:tailEnd/>
          </a:ln>
        </p:spPr>
        <p:txBody>
          <a:bodyPr wrap="square">
            <a:spAutoFit/>
          </a:bodyPr>
          <a:lstStyle/>
          <a:p>
            <a:pPr algn="ctr"/>
            <a:r>
              <a:rPr lang="en-US" i="1" dirty="0" smtClean="0">
                <a:latin typeface="Arial" pitchFamily="34" charset="0"/>
                <a:cs typeface="Arial" pitchFamily="34" charset="0"/>
              </a:rPr>
              <a:t>California Public Utilities Commission</a:t>
            </a:r>
            <a:br>
              <a:rPr lang="en-US" i="1" dirty="0" smtClean="0">
                <a:latin typeface="Arial" pitchFamily="34" charset="0"/>
                <a:cs typeface="Arial" pitchFamily="34" charset="0"/>
              </a:rPr>
            </a:br>
            <a:endParaRPr lang="en-US" i="1" dirty="0" smtClean="0">
              <a:latin typeface="Arial" pitchFamily="34" charset="0"/>
              <a:cs typeface="Arial" pitchFamily="34" charset="0"/>
            </a:endParaRPr>
          </a:p>
          <a:p>
            <a:pPr algn="ctr"/>
            <a:r>
              <a:rPr lang="en-US" dirty="0" smtClean="0">
                <a:latin typeface="Arial" pitchFamily="34" charset="0"/>
                <a:cs typeface="Arial" pitchFamily="34" charset="0"/>
              </a:rPr>
              <a:t>RFP 17PS5012</a:t>
            </a:r>
          </a:p>
          <a:p>
            <a:pPr algn="ctr"/>
            <a:r>
              <a:rPr lang="en-US" dirty="0" smtClean="0">
                <a:latin typeface="Arial" pitchFamily="34" charset="0"/>
                <a:cs typeface="Arial" pitchFamily="34" charset="0"/>
              </a:rPr>
              <a:t>For</a:t>
            </a:r>
            <a:br>
              <a:rPr lang="en-US" dirty="0" smtClean="0">
                <a:latin typeface="Arial" pitchFamily="34" charset="0"/>
                <a:cs typeface="Arial" pitchFamily="34" charset="0"/>
              </a:rPr>
            </a:br>
            <a:r>
              <a:rPr lang="en-US" dirty="0" smtClean="0"/>
              <a:t>Energy </a:t>
            </a:r>
            <a:r>
              <a:rPr lang="en-US" dirty="0"/>
              <a:t>Efficiency Savings Measurement, Estimation, Program Oversight, and </a:t>
            </a:r>
            <a:r>
              <a:rPr lang="en-US" dirty="0" smtClean="0"/>
              <a:t>Evaluation of </a:t>
            </a:r>
            <a:r>
              <a:rPr lang="en-US" dirty="0"/>
              <a:t>the </a:t>
            </a:r>
            <a:r>
              <a:rPr lang="en-US" dirty="0" smtClean="0"/>
              <a:t>Group </a:t>
            </a:r>
            <a:r>
              <a:rPr lang="en-US" dirty="0"/>
              <a:t>A Sectors: Small/Medium Commercial </a:t>
            </a:r>
            <a:r>
              <a:rPr lang="en-US" dirty="0" smtClean="0"/>
              <a:t>and Residential </a:t>
            </a:r>
            <a:r>
              <a:rPr lang="en-US" dirty="0"/>
              <a:t>Sectors, HVAC and Lighting </a:t>
            </a:r>
            <a:r>
              <a:rPr lang="en-US" dirty="0" smtClean="0"/>
              <a:t>Measure</a:t>
            </a:r>
          </a:p>
          <a:p>
            <a:pPr algn="ctr"/>
            <a:endParaRPr lang="en-US" dirty="0" smtClean="0">
              <a:latin typeface="Arial" pitchFamily="34" charset="0"/>
              <a:cs typeface="Arial" pitchFamily="34" charset="0"/>
            </a:endParaRPr>
          </a:p>
          <a:p>
            <a:pPr algn="ctr"/>
            <a:r>
              <a:rPr lang="en-US" b="1" dirty="0" smtClean="0">
                <a:latin typeface="Arial" pitchFamily="34" charset="0"/>
                <a:cs typeface="Arial" pitchFamily="34" charset="0"/>
              </a:rPr>
              <a:t>Draft Solicitation Pre-Release </a:t>
            </a:r>
            <a:r>
              <a:rPr lang="en-US" b="1" dirty="0" smtClean="0">
                <a:latin typeface="Arial" pitchFamily="34" charset="0"/>
                <a:cs typeface="Arial" pitchFamily="34" charset="0"/>
              </a:rPr>
              <a:t>Vendor Conference</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850" y="528119"/>
            <a:ext cx="2534749" cy="248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1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1029789"/>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4</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Jeorge Tagnipes, Supervisor of Commercial and Evaluation Section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endParaRPr lang="en-US" sz="1400" dirty="0"/>
          </a:p>
        </p:txBody>
      </p:sp>
    </p:spTree>
    <p:extLst>
      <p:ext uri="{BB962C8B-B14F-4D97-AF65-F5344CB8AC3E}">
        <p14:creationId xmlns:p14="http://schemas.microsoft.com/office/powerpoint/2010/main" val="185783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prstClr val="black">
                    <a:tint val="75000"/>
                  </a:prstClr>
                </a:solidFill>
                <a:cs typeface="Arial" pitchFamily="34" charset="0"/>
              </a:rPr>
              <a:pPr algn="ctr">
                <a:defRPr/>
              </a:pPr>
              <a:t>5</a:t>
            </a:fld>
            <a:endParaRPr lang="en-US" dirty="0">
              <a:solidFill>
                <a:prstClr val="black">
                  <a:tint val="75000"/>
                </a:prstClr>
              </a:solidFill>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solidFill>
                  <a:prstClr val="black"/>
                </a:solidFill>
              </a:rPr>
              <a:t>Housekeeping</a:t>
            </a:r>
            <a:endParaRPr lang="en-US" dirty="0">
              <a:solidFill>
                <a:prstClr val="black"/>
              </a:solidFill>
              <a:cs typeface="Arial" pitchFamily="34" charset="0"/>
            </a:endParaRPr>
          </a:p>
        </p:txBody>
      </p:sp>
      <p:sp>
        <p:nvSpPr>
          <p:cNvPr id="8" name="Content Placeholder 2"/>
          <p:cNvSpPr>
            <a:spLocks noGrp="1"/>
          </p:cNvSpPr>
          <p:nvPr>
            <p:ph idx="4294967295"/>
          </p:nvPr>
        </p:nvSpPr>
        <p:spPr>
          <a:xfrm>
            <a:off x="214313" y="990600"/>
            <a:ext cx="8701087" cy="5638800"/>
          </a:xfrm>
        </p:spPr>
        <p:txBody>
          <a:bodyPr wrap="square" numCol="1" anchor="t" anchorCtr="0" compatLnSpc="1">
            <a:prstTxWarp prst="textNoShape">
              <a:avLst/>
            </a:prstTxWarp>
            <a:noAutofit/>
          </a:bodyPr>
          <a:lstStyle/>
          <a:p>
            <a:pPr marL="228600" indent="-228600">
              <a:spcBef>
                <a:spcPts val="0"/>
              </a:spcBef>
              <a:spcAft>
                <a:spcPts val="600"/>
              </a:spcAft>
              <a:buFont typeface="Wingdings" panose="05000000000000000000" pitchFamily="2" charset="2"/>
              <a:buChar char="§"/>
              <a:defRPr/>
            </a:pPr>
            <a:r>
              <a:rPr lang="en-US" sz="1600" dirty="0"/>
              <a:t>Throughout the procurement process – from public comment until the contracts are awarded – the CPUC will work to ensure all potential proposers have a level playing field and that the CPUC operates in a manner that is accountable to the public.</a:t>
            </a:r>
          </a:p>
          <a:p>
            <a:pPr marL="228600" indent="-228600">
              <a:spcBef>
                <a:spcPts val="0"/>
              </a:spcBef>
              <a:spcAft>
                <a:spcPts val="600"/>
              </a:spcAft>
              <a:buFont typeface="Wingdings" panose="05000000000000000000" pitchFamily="2" charset="2"/>
              <a:buChar char="§"/>
              <a:defRPr/>
            </a:pPr>
            <a:r>
              <a:rPr lang="en-US" sz="1600" dirty="0" smtClean="0">
                <a:latin typeface="+mj-lt"/>
              </a:rPr>
              <a:t>The following logistics will be followed for the Question &amp; Answers period:</a:t>
            </a:r>
          </a:p>
          <a:p>
            <a:pPr lvl="1">
              <a:spcBef>
                <a:spcPts val="0"/>
              </a:spcBef>
              <a:spcAft>
                <a:spcPts val="600"/>
              </a:spcAft>
              <a:buFont typeface="Arial" panose="020B0604020202020204" pitchFamily="34" charset="0"/>
              <a:buChar char="−"/>
              <a:defRPr/>
            </a:pPr>
            <a:r>
              <a:rPr lang="en-US" sz="1600" dirty="0" smtClean="0">
                <a:latin typeface="+mj-lt"/>
              </a:rPr>
              <a:t>Out of respect for all participants, all questions will be held until the end of the conference in the time allotted for Q&amp;A</a:t>
            </a:r>
            <a:r>
              <a:rPr lang="en-US" sz="1600" dirty="0">
                <a:latin typeface="+mj-lt"/>
              </a:rPr>
              <a:t>;</a:t>
            </a:r>
            <a:endParaRPr lang="en-US" sz="1600" dirty="0" smtClean="0">
              <a:latin typeface="+mj-lt"/>
            </a:endParaRPr>
          </a:p>
          <a:p>
            <a:pPr lvl="1">
              <a:spcBef>
                <a:spcPts val="0"/>
              </a:spcBef>
              <a:spcAft>
                <a:spcPts val="600"/>
              </a:spcAft>
              <a:buFont typeface="Arial" panose="020B0604020202020204" pitchFamily="34" charset="0"/>
              <a:buChar char="−"/>
              <a:defRPr/>
            </a:pPr>
            <a:r>
              <a:rPr lang="en-US" sz="1600" dirty="0" smtClean="0">
                <a:latin typeface="+mj-lt"/>
              </a:rPr>
              <a:t>Questions asked during this conference will be recorded; However, vendors should follow up in writing with all questions asked at this pre-release conference – whether it was answered at the conference or not;</a:t>
            </a:r>
          </a:p>
          <a:p>
            <a:pPr lvl="1">
              <a:spcBef>
                <a:spcPts val="0"/>
              </a:spcBef>
              <a:spcAft>
                <a:spcPts val="600"/>
              </a:spcAft>
              <a:buFont typeface="Arial" panose="020B0604020202020204" pitchFamily="34" charset="0"/>
              <a:buChar char="−"/>
              <a:defRPr/>
            </a:pPr>
            <a:r>
              <a:rPr lang="en-US" sz="1600" dirty="0" smtClean="0"/>
              <a:t>Preliminary responses may be provided to questions verbally during this conference. However, no responses will be considered final or binding until they have been posted in writing; and</a:t>
            </a:r>
          </a:p>
          <a:p>
            <a:pPr lvl="1">
              <a:spcBef>
                <a:spcPts val="0"/>
              </a:spcBef>
              <a:spcAft>
                <a:spcPts val="600"/>
              </a:spcAft>
              <a:buFont typeface="Arial" panose="020B0604020202020204" pitchFamily="34" charset="0"/>
              <a:buChar char="−"/>
              <a:defRPr/>
            </a:pPr>
            <a:r>
              <a:rPr lang="en-US" sz="1600" dirty="0" smtClean="0"/>
              <a:t>CPUC is not bound by any elements of this draft RFP.</a:t>
            </a:r>
          </a:p>
          <a:p>
            <a:pPr marL="228600" indent="-228600">
              <a:spcBef>
                <a:spcPts val="0"/>
              </a:spcBef>
              <a:spcAft>
                <a:spcPts val="600"/>
              </a:spcAft>
              <a:buFont typeface="Wingdings" panose="05000000000000000000" pitchFamily="2" charset="2"/>
              <a:buChar char="§"/>
              <a:defRPr/>
            </a:pPr>
            <a:r>
              <a:rPr lang="en-US" sz="1600" dirty="0" smtClean="0">
                <a:latin typeface="+mj-lt"/>
              </a:rPr>
              <a:t>Signing-in and verbally identifying yourself on the voicemail is optional. </a:t>
            </a:r>
            <a:r>
              <a:rPr lang="en-US" sz="1600" dirty="0" smtClean="0"/>
              <a:t>If you </a:t>
            </a:r>
            <a:r>
              <a:rPr lang="en-US" sz="1600" dirty="0"/>
              <a:t>sign-in or identify yourself on the </a:t>
            </a:r>
            <a:r>
              <a:rPr lang="en-US" sz="1600" dirty="0" smtClean="0"/>
              <a:t>call, </a:t>
            </a:r>
            <a:r>
              <a:rPr lang="en-US" sz="1600" dirty="0">
                <a:latin typeface="+mj-lt"/>
              </a:rPr>
              <a:t>A</a:t>
            </a:r>
            <a:r>
              <a:rPr lang="en-US" sz="1600" dirty="0" smtClean="0">
                <a:latin typeface="+mj-lt"/>
              </a:rPr>
              <a:t> list of those who participated in the conference will be public upon the close of the procurement period.</a:t>
            </a:r>
            <a:endParaRPr lang="en-US" sz="1600" dirty="0">
              <a:latin typeface="+mj-lt"/>
            </a:endParaRPr>
          </a:p>
        </p:txBody>
      </p:sp>
    </p:spTree>
    <p:extLst>
      <p:ext uri="{BB962C8B-B14F-4D97-AF65-F5344CB8AC3E}">
        <p14:creationId xmlns:p14="http://schemas.microsoft.com/office/powerpoint/2010/main" val="379141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19050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6</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Jeorge Tagnipes, </a:t>
            </a:r>
            <a:r>
              <a:rPr lang="en-US" sz="1400" dirty="0" smtClean="0"/>
              <a:t>Supervisor of Commercial and Evaluation Section</a:t>
            </a:r>
            <a:endParaRPr lang="en-US" sz="1400" dirty="0"/>
          </a:p>
          <a:p>
            <a:pPr>
              <a:tabLst>
                <a:tab pos="1257300" algn="l"/>
              </a:tabLst>
            </a:pPr>
            <a:r>
              <a:rPr lang="en-US" sz="1400" dirty="0"/>
              <a:t>		 Energy Efficiency Branch</a:t>
            </a:r>
            <a:r>
              <a:rPr lang="en-US" sz="1400" dirty="0" smtClean="0"/>
              <a:t>, </a:t>
            </a:r>
            <a:r>
              <a:rPr lang="en-US" sz="1400" dirty="0"/>
              <a:t>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Jeorge Tagnipes, Supervisor of Commercial and Evaluation Section 		</a:t>
            </a:r>
            <a:r>
              <a:rPr lang="en-US" sz="1400" dirty="0" smtClean="0"/>
              <a:t>	Energy </a:t>
            </a:r>
            <a:r>
              <a:rPr lang="en-US" sz="1400" dirty="0"/>
              <a:t>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p>
        </p:txBody>
      </p:sp>
    </p:spTree>
    <p:extLst>
      <p:ext uri="{BB962C8B-B14F-4D97-AF65-F5344CB8AC3E}">
        <p14:creationId xmlns:p14="http://schemas.microsoft.com/office/powerpoint/2010/main" val="63469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Procurement key </a:t>
            </a:r>
            <a:r>
              <a:rPr lang="en-US" dirty="0" smtClean="0">
                <a:ln w="6350">
                  <a:noFill/>
                </a:ln>
                <a:solidFill>
                  <a:prstClr val="black"/>
                </a:solidFill>
              </a:rPr>
              <a:t>dates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7</a:t>
            </a:fld>
            <a:endParaRPr lang="en-US"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45129925"/>
              </p:ext>
            </p:extLst>
          </p:nvPr>
        </p:nvGraphicFramePr>
        <p:xfrm>
          <a:off x="1107281" y="1219200"/>
          <a:ext cx="6858000" cy="5034261"/>
        </p:xfrm>
        <a:graphic>
          <a:graphicData uri="http://schemas.openxmlformats.org/drawingml/2006/table">
            <a:tbl>
              <a:tblPr firstRow="1" bandRow="1">
                <a:tableStyleId>{6E25E649-3F16-4E02-A733-19D2CDBF48F0}</a:tableStyleId>
              </a:tblPr>
              <a:tblGrid>
                <a:gridCol w="4419600"/>
                <a:gridCol w="2438400"/>
              </a:tblGrid>
              <a:tr h="337464">
                <a:tc>
                  <a:txBody>
                    <a:bodyPr/>
                    <a:lstStyle/>
                    <a:p>
                      <a:r>
                        <a:rPr lang="en-US" sz="1400" u="none" strike="noStrike" kern="1200" baseline="0" dirty="0" smtClean="0"/>
                        <a:t>Key Action Dates</a:t>
                      </a:r>
                      <a:endParaRPr lang="en-US" sz="14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u="none" strike="noStrike" kern="1200" baseline="0" dirty="0" smtClean="0"/>
                        <a:t>Date</a:t>
                      </a:r>
                      <a:endParaRPr lang="en-US" sz="14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tr>
              <a:tr h="500736">
                <a:tc>
                  <a:txBody>
                    <a:bodyPr/>
                    <a:lstStyle/>
                    <a:p>
                      <a:r>
                        <a:rPr lang="en-US" sz="1400" b="0" i="0" u="none" strike="noStrike" kern="1200" baseline="0" dirty="0" smtClean="0">
                          <a:solidFill>
                            <a:schemeClr val="dk1"/>
                          </a:solidFill>
                          <a:latin typeface="+mn-lt"/>
                          <a:ea typeface="+mn-ea"/>
                          <a:cs typeface="+mn-cs"/>
                        </a:rPr>
                        <a:t>Pre-release Written Questions Submission Deadline</a:t>
                      </a: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400" b="0" i="0" u="none" strike="noStrike" kern="1200" baseline="0" dirty="0" smtClean="0">
                          <a:solidFill>
                            <a:schemeClr val="dk1"/>
                          </a:solidFill>
                          <a:latin typeface="+mn-lt"/>
                          <a:ea typeface="+mn-ea"/>
                          <a:cs typeface="+mn-cs"/>
                        </a:rPr>
                        <a:t>02/09/2018</a:t>
                      </a:r>
                    </a:p>
                    <a:p>
                      <a:pPr algn="ctr"/>
                      <a:r>
                        <a:rPr lang="en-US" sz="1400" b="0" i="0" u="none" strike="noStrike" kern="1200" baseline="0" dirty="0" smtClean="0">
                          <a:solidFill>
                            <a:schemeClr val="dk1"/>
                          </a:solidFill>
                          <a:latin typeface="+mn-lt"/>
                          <a:ea typeface="+mn-ea"/>
                          <a:cs typeface="+mn-cs"/>
                        </a:rPr>
                        <a:t>5:00 PM PT</a:t>
                      </a:r>
                    </a:p>
                  </a:txBody>
                  <a:tcPr>
                    <a:lnL>
                      <a:noFill/>
                    </a:lnL>
                    <a:lnR>
                      <a:noFill/>
                    </a:lnR>
                    <a:lnT w="25400" cmpd="sng">
                      <a:noFill/>
                    </a:lnT>
                    <a:lnB>
                      <a:noFill/>
                    </a:lnB>
                    <a:lnTlToBr w="12700" cmpd="sng">
                      <a:noFill/>
                      <a:prstDash val="solid"/>
                    </a:lnTlToBr>
                    <a:lnBlToTr w="12700" cmpd="sng">
                      <a:noFill/>
                      <a:prstDash val="solid"/>
                    </a:lnBlToTr>
                  </a:tcPr>
                </a:tc>
              </a:tr>
              <a:tr h="211176">
                <a:tc>
                  <a:txBody>
                    <a:bodyPr/>
                    <a:lstStyle/>
                    <a:p>
                      <a:r>
                        <a:rPr lang="en-US" sz="1400" u="none" strike="noStrike" kern="1200" baseline="0" dirty="0" smtClean="0"/>
                        <a:t>RFP Release </a:t>
                      </a:r>
                      <a:r>
                        <a:rPr lang="en-US" sz="1400" u="none" strike="noStrike" kern="1200" baseline="0" dirty="0" smtClean="0"/>
                        <a:t>Date (Tentative)</a:t>
                      </a:r>
                      <a:endParaRPr lang="en-US" sz="1400" b="0" i="0" u="none" strike="noStrike" kern="1200" baseline="0" dirty="0" smtClean="0">
                        <a:solidFill>
                          <a:schemeClr val="dk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02/16/2018</a:t>
                      </a:r>
                      <a:endParaRPr lang="en-US" sz="1400" b="0" i="0" u="none" strike="noStrike" kern="1200" baseline="0" dirty="0" smtClean="0">
                        <a:solidFill>
                          <a:schemeClr val="dk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tr>
              <a:tr h="515976">
                <a:tc>
                  <a:txBody>
                    <a:bodyPr/>
                    <a:lstStyle/>
                    <a:p>
                      <a:r>
                        <a:rPr lang="en-US" sz="1400" u="none" strike="noStrike" kern="1200" baseline="0" dirty="0" smtClean="0"/>
                        <a:t>Optional Bidders’ Conference </a:t>
                      </a:r>
                      <a:r>
                        <a:rPr lang="en-US" sz="1400" u="none" strike="noStrike" kern="1200" baseline="0" dirty="0" smtClean="0"/>
                        <a:t>(Tentative)</a:t>
                      </a:r>
                      <a:endParaRPr lang="en-US" sz="1400" u="none" strike="noStrike" kern="1200" baseline="0" dirty="0" smtClean="0"/>
                    </a:p>
                    <a:p>
                      <a:r>
                        <a:rPr lang="en-US" sz="1400" u="none" strike="noStrike" kern="1200" baseline="0" dirty="0" smtClean="0"/>
                        <a:t>Location: Golden Gate Room, CPUC</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02/23/2018</a:t>
                      </a:r>
                    </a:p>
                    <a:p>
                      <a:pPr algn="ctr"/>
                      <a:r>
                        <a:rPr lang="en-US" sz="1400" u="none" strike="noStrike" kern="1200" baseline="0" dirty="0" smtClean="0"/>
                        <a:t>10:00 AM – 12:00 PM</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378816">
                <a:tc>
                  <a:txBody>
                    <a:bodyPr/>
                    <a:lstStyle/>
                    <a:p>
                      <a:r>
                        <a:rPr lang="en-US" sz="1400" u="none" strike="noStrike" kern="1200" baseline="0" dirty="0" smtClean="0"/>
                        <a:t>Proposer’s Written Questions Submission </a:t>
                      </a:r>
                      <a:r>
                        <a:rPr lang="en-US" sz="1400" u="none" strike="noStrike" kern="1200" baseline="0" dirty="0" smtClean="0"/>
                        <a:t>Deadline</a:t>
                      </a:r>
                    </a:p>
                    <a:p>
                      <a:r>
                        <a:rPr lang="en-US" sz="1400" b="0" i="0" u="none" strike="noStrike" kern="1200" baseline="0" dirty="0" smtClean="0">
                          <a:solidFill>
                            <a:schemeClr val="dk1"/>
                          </a:solidFill>
                          <a:latin typeface="+mn-lt"/>
                          <a:ea typeface="+mn-ea"/>
                          <a:cs typeface="+mn-cs"/>
                        </a:rPr>
                        <a:t>(Tentative)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03/02/2018</a:t>
                      </a:r>
                    </a:p>
                    <a:p>
                      <a:pPr algn="ctr"/>
                      <a:r>
                        <a:rPr lang="en-US" sz="1400" u="none" strike="noStrike" kern="1200" baseline="0" dirty="0" smtClean="0"/>
                        <a:t>5:00 PM PT</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246717">
                <a:tc>
                  <a:txBody>
                    <a:bodyPr/>
                    <a:lstStyle/>
                    <a:p>
                      <a:r>
                        <a:rPr lang="en-US" sz="1400" u="none" strike="noStrike" kern="1200" baseline="0" dirty="0" smtClean="0"/>
                        <a:t>CPUC Written Answers Posting Date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03/09/2018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475317">
                <a:tc>
                  <a:txBody>
                    <a:bodyPr/>
                    <a:lstStyle/>
                    <a:p>
                      <a:r>
                        <a:rPr lang="en-US" sz="1400" u="none" strike="noStrike" kern="1200" baseline="0" dirty="0" smtClean="0"/>
                        <a:t>Proposal Response Due </a:t>
                      </a:r>
                      <a:r>
                        <a:rPr lang="en-US" sz="1400" u="none" strike="noStrike" kern="1200" baseline="0" dirty="0" smtClean="0"/>
                        <a:t>Date (Tentative)</a:t>
                      </a:r>
                      <a:endParaRPr lang="en-US" sz="1400" b="1"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04/13/2018</a:t>
                      </a:r>
                    </a:p>
                    <a:p>
                      <a:pPr algn="ctr"/>
                      <a:r>
                        <a:rPr lang="en-US" sz="1400" u="none" strike="noStrike" kern="1200" baseline="0" dirty="0" smtClean="0">
                          <a:solidFill>
                            <a:srgbClr val="FF0000"/>
                          </a:solidFill>
                        </a:rPr>
                        <a:t>4:00 PM PT</a:t>
                      </a:r>
                      <a:endParaRPr lang="en-US" sz="1400" b="1" i="0" u="none" strike="noStrike" kern="1200" baseline="0" dirty="0" smtClean="0">
                        <a:solidFill>
                          <a:srgbClr val="FF0000"/>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338157">
                <a:tc>
                  <a:txBody>
                    <a:bodyPr/>
                    <a:lstStyle/>
                    <a:p>
                      <a:r>
                        <a:rPr lang="en-US" sz="1400" u="none" strike="noStrike" kern="1200" baseline="0" dirty="0" smtClean="0"/>
                        <a:t>Technical and Cost </a:t>
                      </a:r>
                      <a:r>
                        <a:rPr lang="en-US" sz="1400" u="none" strike="noStrike" kern="1200" baseline="0" dirty="0" smtClean="0"/>
                        <a:t>Evaluation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Apr 13 – May 9, 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304800">
                <a:tc>
                  <a:txBody>
                    <a:bodyPr/>
                    <a:lstStyle/>
                    <a:p>
                      <a:r>
                        <a:rPr lang="en-US" sz="1400" u="none" strike="noStrike" kern="1200" baseline="0" dirty="0" smtClean="0"/>
                        <a:t>Notice of Intent to Award </a:t>
                      </a:r>
                      <a:r>
                        <a:rPr lang="en-US" sz="1400" u="none" strike="noStrike" kern="1200" baseline="0" dirty="0" smtClean="0"/>
                        <a:t>(Tentative)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05/11/2018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437273">
                <a:tc>
                  <a:txBody>
                    <a:bodyPr/>
                    <a:lstStyle/>
                    <a:p>
                      <a:r>
                        <a:rPr lang="en-US" sz="1400" u="none" strike="noStrike" kern="1200" baseline="0" dirty="0" smtClean="0"/>
                        <a:t>Deadline to submit Intent to </a:t>
                      </a:r>
                      <a:r>
                        <a:rPr lang="en-US" sz="1400" u="none" strike="noStrike" kern="1200" baseline="0" dirty="0" smtClean="0"/>
                        <a:t>Protest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05/16/2018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5:00 PM PT</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r>
              <a:tr h="410582">
                <a:tc>
                  <a:txBody>
                    <a:bodyPr/>
                    <a:lstStyle/>
                    <a:p>
                      <a:r>
                        <a:rPr lang="en-US" sz="1400" b="0" i="0" u="none" strike="noStrike" kern="1200" baseline="0" dirty="0" smtClean="0">
                          <a:solidFill>
                            <a:schemeClr val="dk1"/>
                          </a:solidFill>
                          <a:latin typeface="+mn-lt"/>
                          <a:ea typeface="+mn-ea"/>
                          <a:cs typeface="+mn-cs"/>
                        </a:rPr>
                        <a:t>Deadline to submit Protest </a:t>
                      </a:r>
                      <a:r>
                        <a:rPr lang="en-US" sz="1400" b="0" i="0" u="none" strike="noStrike" kern="1200" baseline="0" dirty="0" smtClean="0">
                          <a:solidFill>
                            <a:schemeClr val="dk1"/>
                          </a:solidFill>
                          <a:latin typeface="+mn-lt"/>
                          <a:ea typeface="+mn-ea"/>
                          <a:cs typeface="+mn-cs"/>
                        </a:rPr>
                        <a:t>Letter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05/21/2018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5:00 PM PT</a:t>
                      </a:r>
                    </a:p>
                  </a:txBody>
                  <a:tcPr>
                    <a:lnL>
                      <a:noFill/>
                    </a:lnL>
                    <a:lnR>
                      <a:noFill/>
                    </a:lnR>
                    <a:lnT>
                      <a:noFill/>
                    </a:lnT>
                    <a:lnB w="25400" cmpd="sng">
                      <a:noFill/>
                    </a:lnB>
                    <a:lnTlToBr w="12700" cmpd="sng">
                      <a:noFill/>
                      <a:prstDash val="solid"/>
                    </a:lnTlToBr>
                    <a:lnBlToTr w="12700" cmpd="sng">
                      <a:noFill/>
                      <a:prstDash val="solid"/>
                    </a:lnBlToTr>
                  </a:tcPr>
                </a:tc>
              </a:tr>
              <a:tr h="335280">
                <a:tc>
                  <a:txBody>
                    <a:bodyPr/>
                    <a:lstStyle/>
                    <a:p>
                      <a:r>
                        <a:rPr lang="en-US" sz="1400" u="none" strike="noStrike" kern="1200" baseline="0" dirty="0" smtClean="0"/>
                        <a:t>Contract Execution </a:t>
                      </a:r>
                      <a:r>
                        <a:rPr lang="en-US" sz="1400" u="none" strike="noStrike" kern="1200" baseline="0" dirty="0" smtClean="0"/>
                        <a:t>Process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5/29/2018 – 6/25/2018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87007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schemeClr val="tx1">
                    <a:lumMod val="50000"/>
                    <a:lumOff val="50000"/>
                  </a:schemeClr>
                </a:solidFill>
                <a:latin typeface="Arial" pitchFamily="34" charset="0"/>
                <a:cs typeface="Arial" pitchFamily="34" charset="0"/>
              </a:rPr>
              <a:pPr algn="ctr">
                <a:defRPr/>
              </a:pPr>
              <a:t>8</a:t>
            </a:fld>
            <a:endParaRPr lang="en-US" dirty="0">
              <a:solidFill>
                <a:schemeClr val="tx1">
                  <a:lumMod val="50000"/>
                  <a:lumOff val="50000"/>
                </a:scheme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Draft RFP pre-release questions and feedback must be submitted by 5 P.M. Pacific Time on February 9, 2018</a:t>
            </a:r>
            <a:endParaRPr lang="en-US" dirty="0">
              <a:latin typeface="Arial" pitchFamily="34" charset="0"/>
              <a:cs typeface="Arial" pitchFamily="34" charset="0"/>
            </a:endParaRPr>
          </a:p>
        </p:txBody>
      </p:sp>
      <p:sp>
        <p:nvSpPr>
          <p:cNvPr id="2" name="TextBox 1"/>
          <p:cNvSpPr txBox="1"/>
          <p:nvPr/>
        </p:nvSpPr>
        <p:spPr>
          <a:xfrm>
            <a:off x="214313" y="990600"/>
            <a:ext cx="8668651" cy="5539978"/>
          </a:xfrm>
          <a:prstGeom prst="rect">
            <a:avLst/>
          </a:prstGeom>
          <a:noFill/>
        </p:spPr>
        <p:txBody>
          <a:bodyPr wrap="square" rtlCol="0">
            <a:spAutoFit/>
          </a:bodyPr>
          <a:lstStyle/>
          <a:p>
            <a:pPr marL="342900" indent="-342900">
              <a:spcAft>
                <a:spcPts val="1200"/>
              </a:spcAft>
              <a:buFont typeface="Wingdings" panose="05000000000000000000" pitchFamily="2" charset="2"/>
              <a:buChar char="§"/>
              <a:defRPr/>
            </a:pPr>
            <a:r>
              <a:rPr lang="en-US" sz="1600" dirty="0"/>
              <a:t>This draft RFP pre-release is meant for CPUC to obtain feedback from stakeholders on how the documents can be improved to better illustrate CPUC’s program </a:t>
            </a:r>
            <a:r>
              <a:rPr lang="en-US" sz="1600" dirty="0" smtClean="0"/>
              <a:t>needs</a:t>
            </a:r>
            <a:r>
              <a:rPr lang="en-US" sz="1600" dirty="0"/>
              <a:t>.</a:t>
            </a:r>
            <a:r>
              <a:rPr lang="en-US" sz="1600" dirty="0" smtClean="0"/>
              <a:t> </a:t>
            </a:r>
            <a:r>
              <a:rPr lang="en-US" sz="1600" dirty="0"/>
              <a:t>All feedback received will be taken into consideration, but may or may not be incorporated into the final </a:t>
            </a:r>
            <a:r>
              <a:rPr lang="en-US" sz="1600" dirty="0" smtClean="0"/>
              <a:t>RFP;</a:t>
            </a:r>
          </a:p>
          <a:p>
            <a:pPr marL="342900" indent="-342900">
              <a:spcAft>
                <a:spcPts val="1200"/>
              </a:spcAft>
              <a:buFont typeface="Wingdings" panose="05000000000000000000" pitchFamily="2" charset="2"/>
              <a:buChar char="§"/>
              <a:defRPr/>
            </a:pPr>
            <a:r>
              <a:rPr lang="en-US" sz="1600" dirty="0" smtClean="0"/>
              <a:t>Commenters </a:t>
            </a:r>
            <a:r>
              <a:rPr lang="en-US" sz="1600" dirty="0"/>
              <a:t>are encouraged to consider the following overarching questions: What elements work? What elements could be improved? Are any important elements missing? Are instructions for Proposers clear? </a:t>
            </a:r>
            <a:r>
              <a:rPr lang="en-US" sz="1600" dirty="0" smtClean="0"/>
              <a:t>Comments shall refer to the specific </a:t>
            </a:r>
            <a:r>
              <a:rPr lang="en-US" sz="1600" dirty="0"/>
              <a:t>page number and </a:t>
            </a:r>
            <a:r>
              <a:rPr lang="en-US" sz="1600" dirty="0" smtClean="0"/>
              <a:t>explain </a:t>
            </a:r>
            <a:r>
              <a:rPr lang="en-US" sz="1600" b="1" i="1" dirty="0"/>
              <a:t>why a change is </a:t>
            </a:r>
            <a:r>
              <a:rPr lang="en-US" sz="1600" b="1" i="1" dirty="0" smtClean="0"/>
              <a:t>warranted, how </a:t>
            </a:r>
            <a:r>
              <a:rPr lang="en-US" sz="1600" b="1" i="1" dirty="0"/>
              <a:t>the change would improve the </a:t>
            </a:r>
            <a:r>
              <a:rPr lang="en-US" sz="1600" b="1" i="1" dirty="0" smtClean="0"/>
              <a:t>pre-solicitation, and how the change could increase competition.</a:t>
            </a:r>
          </a:p>
          <a:p>
            <a:pPr marL="342900" indent="-342900">
              <a:spcAft>
                <a:spcPts val="1200"/>
              </a:spcAft>
              <a:buFont typeface="Wingdings" panose="05000000000000000000" pitchFamily="2" charset="2"/>
              <a:buChar char="§"/>
              <a:defRPr/>
            </a:pPr>
            <a:r>
              <a:rPr lang="en-US" sz="1600" dirty="0" smtClean="0"/>
              <a:t>Questions </a:t>
            </a:r>
            <a:r>
              <a:rPr lang="en-US" sz="1600" dirty="0"/>
              <a:t>submitted and feedback received </a:t>
            </a:r>
            <a:r>
              <a:rPr lang="en-US" sz="1600" dirty="0" smtClean="0"/>
              <a:t>during this pre-release period will </a:t>
            </a:r>
            <a:r>
              <a:rPr lang="en-US" sz="1600" b="1" i="1" u="sng" dirty="0"/>
              <a:t>not</a:t>
            </a:r>
            <a:r>
              <a:rPr lang="en-US" sz="1600" dirty="0"/>
              <a:t> be posted </a:t>
            </a:r>
            <a:r>
              <a:rPr lang="en-US" sz="1600" dirty="0" smtClean="0"/>
              <a:t>as an official Q&amp;A document</a:t>
            </a:r>
            <a:r>
              <a:rPr lang="en-US" sz="1600" dirty="0"/>
              <a:t>. Any </a:t>
            </a:r>
            <a:r>
              <a:rPr lang="en-US" sz="1600" dirty="0" smtClean="0"/>
              <a:t>response and clarification from </a:t>
            </a:r>
            <a:r>
              <a:rPr lang="en-US" sz="1600" dirty="0"/>
              <a:t>the CPUC will be directly incorporated into the final RFP itself, and all feedback received will be public upon closing of the procurement</a:t>
            </a:r>
            <a:r>
              <a:rPr lang="en-US" sz="1600" dirty="0" smtClean="0"/>
              <a:t>.</a:t>
            </a:r>
          </a:p>
          <a:p>
            <a:pPr marL="342900" indent="-342900">
              <a:spcAft>
                <a:spcPts val="1200"/>
              </a:spcAft>
              <a:buFont typeface="Wingdings" panose="05000000000000000000" pitchFamily="2" charset="2"/>
              <a:buChar char="§"/>
              <a:defRPr/>
            </a:pPr>
            <a:r>
              <a:rPr lang="en-US" sz="1600" dirty="0" smtClean="0"/>
              <a:t>CPUC will </a:t>
            </a:r>
            <a:r>
              <a:rPr lang="en-US" sz="1600" b="1" i="1" u="sng" dirty="0"/>
              <a:t>not</a:t>
            </a:r>
            <a:r>
              <a:rPr lang="en-US" sz="1600" dirty="0"/>
              <a:t> be able to take personal meetings or respond to telephone inquiries regarding the solicitations to ensure a level playing field, full transparency and the integrity of the solicitations.</a:t>
            </a:r>
          </a:p>
          <a:p>
            <a:pPr marL="342900" indent="-342900">
              <a:spcAft>
                <a:spcPts val="1200"/>
              </a:spcAft>
              <a:buFont typeface="Wingdings" panose="05000000000000000000" pitchFamily="2" charset="2"/>
              <a:buChar char="§"/>
              <a:defRPr/>
            </a:pPr>
            <a:r>
              <a:rPr lang="en-US" sz="1600" dirty="0" smtClean="0"/>
              <a:t>All correspondence, questions, inquiries should be directed to Michael Baltar at </a:t>
            </a:r>
            <a:r>
              <a:rPr lang="en-US" sz="1600" dirty="0" smtClean="0">
                <a:solidFill>
                  <a:srgbClr val="FF0000"/>
                </a:solidFill>
                <a:hlinkClick r:id="rId3"/>
              </a:rPr>
              <a:t>Michael.Baltar@cpuc.ca.gov</a:t>
            </a:r>
            <a:r>
              <a:rPr lang="en-US" sz="1600" dirty="0" smtClean="0"/>
              <a:t>.</a:t>
            </a:r>
          </a:p>
          <a:p>
            <a:pPr marL="342900" indent="-342900">
              <a:spcAft>
                <a:spcPts val="1200"/>
              </a:spcAft>
              <a:buFont typeface="Wingdings" panose="05000000000000000000" pitchFamily="2" charset="2"/>
              <a:buChar char="§"/>
              <a:defRPr/>
            </a:pPr>
            <a:r>
              <a:rPr lang="en-US" sz="1600" dirty="0" smtClean="0">
                <a:solidFill>
                  <a:srgbClr val="FF0000"/>
                </a:solidFill>
              </a:rPr>
              <a:t>No </a:t>
            </a:r>
            <a:r>
              <a:rPr lang="en-US" sz="1600" dirty="0">
                <a:solidFill>
                  <a:srgbClr val="FF0000"/>
                </a:solidFill>
              </a:rPr>
              <a:t>answers provided verbally shall be considered </a:t>
            </a:r>
            <a:r>
              <a:rPr lang="en-US" sz="1600" dirty="0" smtClean="0">
                <a:solidFill>
                  <a:srgbClr val="FF0000"/>
                </a:solidFill>
              </a:rPr>
              <a:t>binding. </a:t>
            </a:r>
          </a:p>
        </p:txBody>
      </p:sp>
    </p:spTree>
    <p:extLst>
      <p:ext uri="{BB962C8B-B14F-4D97-AF65-F5344CB8AC3E}">
        <p14:creationId xmlns:p14="http://schemas.microsoft.com/office/powerpoint/2010/main" val="36348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27432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9</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Jeorge Tagnipes, Supervisor of Commercial and Evaluation Section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endParaRPr lang="en-US" sz="1400" dirty="0"/>
          </a:p>
        </p:txBody>
      </p:sp>
    </p:spTree>
    <p:extLst>
      <p:ext uri="{BB962C8B-B14F-4D97-AF65-F5344CB8AC3E}">
        <p14:creationId xmlns:p14="http://schemas.microsoft.com/office/powerpoint/2010/main" val="44831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CC Blue">
      <a:dk1>
        <a:sysClr val="windowText" lastClr="000000"/>
      </a:dk1>
      <a:lt1>
        <a:sysClr val="window" lastClr="FFFFFF"/>
      </a:lt1>
      <a:dk2>
        <a:srgbClr val="333399"/>
      </a:dk2>
      <a:lt2>
        <a:srgbClr val="FFFFFF"/>
      </a:lt2>
      <a:accent1>
        <a:srgbClr val="333399"/>
      </a:accent1>
      <a:accent2>
        <a:srgbClr val="D8D8D8"/>
      </a:accent2>
      <a:accent3>
        <a:srgbClr val="A5A5A5"/>
      </a:accent3>
      <a:accent4>
        <a:srgbClr val="7F7F7F"/>
      </a:accent4>
      <a:accent5>
        <a:srgbClr val="3F3F3F"/>
      </a:accent5>
      <a:accent6>
        <a:srgbClr val="0C0C0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15580</TotalTime>
  <Words>3032</Words>
  <Application>Microsoft Office PowerPoint</Application>
  <PresentationFormat>On-screen Show (4:3)</PresentationFormat>
  <Paragraphs>356</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Lavelle</dc:creator>
  <cp:lastModifiedBy>Jenny Kot</cp:lastModifiedBy>
  <cp:revision>295</cp:revision>
  <cp:lastPrinted>2017-07-17T20:18:13Z</cp:lastPrinted>
  <dcterms:created xsi:type="dcterms:W3CDTF">2015-07-28T23:02:56Z</dcterms:created>
  <dcterms:modified xsi:type="dcterms:W3CDTF">2018-01-31T20:59:35Z</dcterms:modified>
</cp:coreProperties>
</file>