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22"/>
  </p:notesMasterIdLst>
  <p:sldIdLst>
    <p:sldId id="266" r:id="rId3"/>
    <p:sldId id="267" r:id="rId4"/>
    <p:sldId id="257" r:id="rId5"/>
    <p:sldId id="258" r:id="rId6"/>
    <p:sldId id="259" r:id="rId7"/>
    <p:sldId id="260" r:id="rId8"/>
    <p:sldId id="261" r:id="rId9"/>
    <p:sldId id="262" r:id="rId10"/>
    <p:sldId id="263" r:id="rId11"/>
    <p:sldId id="264" r:id="rId12"/>
    <p:sldId id="268" r:id="rId13"/>
    <p:sldId id="288" r:id="rId14"/>
    <p:sldId id="271" r:id="rId15"/>
    <p:sldId id="272" r:id="rId16"/>
    <p:sldId id="278" r:id="rId17"/>
    <p:sldId id="285" r:id="rId18"/>
    <p:sldId id="286" r:id="rId19"/>
    <p:sldId id="289"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714" autoAdjust="0"/>
  </p:normalViewPr>
  <p:slideViewPr>
    <p:cSldViewPr snapToGrid="0">
      <p:cViewPr varScale="1">
        <p:scale>
          <a:sx n="106" d="100"/>
          <a:sy n="106" d="100"/>
        </p:scale>
        <p:origin x="-115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5E8773-2601-44E3-909B-0B0914D1638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A3171DD-1353-47F7-B6FA-4A68BEB7AE64}">
      <dgm:prSet custT="1"/>
      <dgm:spPr/>
      <dgm:t>
        <a:bodyPr/>
        <a:lstStyle/>
        <a:p>
          <a:r>
            <a:rPr lang="en-US" sz="1800" dirty="0" smtClean="0"/>
            <a:t>Identifying the potential energy simulation tools available in the market.</a:t>
          </a:r>
          <a:endParaRPr lang="en-US" sz="1800" dirty="0"/>
        </a:p>
      </dgm:t>
    </dgm:pt>
    <dgm:pt modelId="{79E07483-DF0C-4B7F-9DFA-EBB06C304280}" type="parTrans" cxnId="{6737504E-95D3-4F99-9AE6-72D62746E1AA}">
      <dgm:prSet/>
      <dgm:spPr/>
      <dgm:t>
        <a:bodyPr/>
        <a:lstStyle/>
        <a:p>
          <a:endParaRPr lang="en-US"/>
        </a:p>
      </dgm:t>
    </dgm:pt>
    <dgm:pt modelId="{8E88389D-E461-477E-B7D9-E264BAC4C3FE}" type="sibTrans" cxnId="{6737504E-95D3-4F99-9AE6-72D62746E1AA}">
      <dgm:prSet/>
      <dgm:spPr/>
      <dgm:t>
        <a:bodyPr/>
        <a:lstStyle/>
        <a:p>
          <a:endParaRPr lang="en-US"/>
        </a:p>
      </dgm:t>
    </dgm:pt>
    <dgm:pt modelId="{B749F899-F276-4FEC-B3BF-0070A0202FE0}">
      <dgm:prSet custT="1"/>
      <dgm:spPr/>
      <dgm:t>
        <a:bodyPr/>
        <a:lstStyle/>
        <a:p>
          <a:r>
            <a:rPr lang="en-US" sz="1800" dirty="0" smtClean="0"/>
            <a:t>Establishing criteria for scoring the various tools.</a:t>
          </a:r>
          <a:endParaRPr lang="en-US" sz="1800" dirty="0"/>
        </a:p>
      </dgm:t>
    </dgm:pt>
    <dgm:pt modelId="{5F3CAE4E-E7EB-4EDD-AD56-54CC91406729}" type="parTrans" cxnId="{FF8A9FA0-6DCA-4681-8D97-2C96E38848B6}">
      <dgm:prSet/>
      <dgm:spPr/>
      <dgm:t>
        <a:bodyPr/>
        <a:lstStyle/>
        <a:p>
          <a:endParaRPr lang="en-US"/>
        </a:p>
      </dgm:t>
    </dgm:pt>
    <dgm:pt modelId="{7657D473-27A9-4390-8C8D-D0D664927A0E}" type="sibTrans" cxnId="{FF8A9FA0-6DCA-4681-8D97-2C96E38848B6}">
      <dgm:prSet/>
      <dgm:spPr/>
      <dgm:t>
        <a:bodyPr/>
        <a:lstStyle/>
        <a:p>
          <a:endParaRPr lang="en-US"/>
        </a:p>
      </dgm:t>
    </dgm:pt>
    <dgm:pt modelId="{AAED04BA-46CD-44E4-A609-B83D8E1DDCAB}">
      <dgm:prSet custT="1"/>
      <dgm:spPr/>
      <dgm:t>
        <a:bodyPr/>
        <a:lstStyle/>
        <a:p>
          <a:r>
            <a:rPr lang="en-US" sz="1800" dirty="0" smtClean="0"/>
            <a:t>Conducting high-level research to identify strengths, weaknesses and limitations.   </a:t>
          </a:r>
          <a:endParaRPr lang="en-US" sz="1800" dirty="0"/>
        </a:p>
      </dgm:t>
    </dgm:pt>
    <dgm:pt modelId="{1034913F-71C3-4DFD-9DBB-630A2A86193D}" type="parTrans" cxnId="{C4913B0F-79AF-4C8E-BEFF-E74375C27222}">
      <dgm:prSet/>
      <dgm:spPr/>
      <dgm:t>
        <a:bodyPr/>
        <a:lstStyle/>
        <a:p>
          <a:endParaRPr lang="en-US"/>
        </a:p>
      </dgm:t>
    </dgm:pt>
    <dgm:pt modelId="{AEBAC5C0-E319-4FF4-8D2C-D230502F50CF}" type="sibTrans" cxnId="{C4913B0F-79AF-4C8E-BEFF-E74375C27222}">
      <dgm:prSet/>
      <dgm:spPr/>
      <dgm:t>
        <a:bodyPr/>
        <a:lstStyle/>
        <a:p>
          <a:endParaRPr lang="en-US"/>
        </a:p>
      </dgm:t>
    </dgm:pt>
    <dgm:pt modelId="{28A06C3D-0BA3-48FD-B590-8201F34F4AAA}" type="pres">
      <dgm:prSet presAssocID="{D15E8773-2601-44E3-909B-0B0914D16382}" presName="outerComposite" presStyleCnt="0">
        <dgm:presLayoutVars>
          <dgm:chMax val="5"/>
          <dgm:dir/>
          <dgm:resizeHandles val="exact"/>
        </dgm:presLayoutVars>
      </dgm:prSet>
      <dgm:spPr/>
      <dgm:t>
        <a:bodyPr/>
        <a:lstStyle/>
        <a:p>
          <a:endParaRPr lang="en-US"/>
        </a:p>
      </dgm:t>
    </dgm:pt>
    <dgm:pt modelId="{68583754-5A3F-4AA8-900C-603394C6F61C}" type="pres">
      <dgm:prSet presAssocID="{D15E8773-2601-44E3-909B-0B0914D16382}" presName="dummyMaxCanvas" presStyleCnt="0">
        <dgm:presLayoutVars/>
      </dgm:prSet>
      <dgm:spPr/>
    </dgm:pt>
    <dgm:pt modelId="{D1C25951-8A4F-4159-AC2B-AE9F074AF2D3}" type="pres">
      <dgm:prSet presAssocID="{D15E8773-2601-44E3-909B-0B0914D16382}" presName="ThreeNodes_1" presStyleLbl="node1" presStyleIdx="0" presStyleCnt="3" custLinFactNeighborX="263" custLinFactNeighborY="1119">
        <dgm:presLayoutVars>
          <dgm:bulletEnabled val="1"/>
        </dgm:presLayoutVars>
      </dgm:prSet>
      <dgm:spPr/>
      <dgm:t>
        <a:bodyPr/>
        <a:lstStyle/>
        <a:p>
          <a:endParaRPr lang="en-US"/>
        </a:p>
      </dgm:t>
    </dgm:pt>
    <dgm:pt modelId="{7AE201A0-A6E4-4ACC-AEE5-135EA74FDEB3}" type="pres">
      <dgm:prSet presAssocID="{D15E8773-2601-44E3-909B-0B0914D16382}" presName="ThreeNodes_2" presStyleLbl="node1" presStyleIdx="1" presStyleCnt="3">
        <dgm:presLayoutVars>
          <dgm:bulletEnabled val="1"/>
        </dgm:presLayoutVars>
      </dgm:prSet>
      <dgm:spPr/>
      <dgm:t>
        <a:bodyPr/>
        <a:lstStyle/>
        <a:p>
          <a:endParaRPr lang="en-US"/>
        </a:p>
      </dgm:t>
    </dgm:pt>
    <dgm:pt modelId="{A0692707-053F-4609-9F22-01E97052F1A7}" type="pres">
      <dgm:prSet presAssocID="{D15E8773-2601-44E3-909B-0B0914D16382}" presName="ThreeNodes_3" presStyleLbl="node1" presStyleIdx="2" presStyleCnt="3">
        <dgm:presLayoutVars>
          <dgm:bulletEnabled val="1"/>
        </dgm:presLayoutVars>
      </dgm:prSet>
      <dgm:spPr/>
      <dgm:t>
        <a:bodyPr/>
        <a:lstStyle/>
        <a:p>
          <a:endParaRPr lang="en-US"/>
        </a:p>
      </dgm:t>
    </dgm:pt>
    <dgm:pt modelId="{D69B2C90-D378-45E5-B446-E31E764BA282}" type="pres">
      <dgm:prSet presAssocID="{D15E8773-2601-44E3-909B-0B0914D16382}" presName="ThreeConn_1-2" presStyleLbl="fgAccFollowNode1" presStyleIdx="0" presStyleCnt="2">
        <dgm:presLayoutVars>
          <dgm:bulletEnabled val="1"/>
        </dgm:presLayoutVars>
      </dgm:prSet>
      <dgm:spPr/>
      <dgm:t>
        <a:bodyPr/>
        <a:lstStyle/>
        <a:p>
          <a:endParaRPr lang="en-US"/>
        </a:p>
      </dgm:t>
    </dgm:pt>
    <dgm:pt modelId="{548EA93D-14F2-45EC-8DAC-28A819B9A16F}" type="pres">
      <dgm:prSet presAssocID="{D15E8773-2601-44E3-909B-0B0914D16382}" presName="ThreeConn_2-3" presStyleLbl="fgAccFollowNode1" presStyleIdx="1" presStyleCnt="2">
        <dgm:presLayoutVars>
          <dgm:bulletEnabled val="1"/>
        </dgm:presLayoutVars>
      </dgm:prSet>
      <dgm:spPr/>
      <dgm:t>
        <a:bodyPr/>
        <a:lstStyle/>
        <a:p>
          <a:endParaRPr lang="en-US"/>
        </a:p>
      </dgm:t>
    </dgm:pt>
    <dgm:pt modelId="{F0924624-2471-437B-84E4-BBD3332988F1}" type="pres">
      <dgm:prSet presAssocID="{D15E8773-2601-44E3-909B-0B0914D16382}" presName="ThreeNodes_1_text" presStyleLbl="node1" presStyleIdx="2" presStyleCnt="3">
        <dgm:presLayoutVars>
          <dgm:bulletEnabled val="1"/>
        </dgm:presLayoutVars>
      </dgm:prSet>
      <dgm:spPr/>
      <dgm:t>
        <a:bodyPr/>
        <a:lstStyle/>
        <a:p>
          <a:endParaRPr lang="en-US"/>
        </a:p>
      </dgm:t>
    </dgm:pt>
    <dgm:pt modelId="{D22A4C16-A7CE-4FC6-800C-B027625078F0}" type="pres">
      <dgm:prSet presAssocID="{D15E8773-2601-44E3-909B-0B0914D16382}" presName="ThreeNodes_2_text" presStyleLbl="node1" presStyleIdx="2" presStyleCnt="3">
        <dgm:presLayoutVars>
          <dgm:bulletEnabled val="1"/>
        </dgm:presLayoutVars>
      </dgm:prSet>
      <dgm:spPr/>
      <dgm:t>
        <a:bodyPr/>
        <a:lstStyle/>
        <a:p>
          <a:endParaRPr lang="en-US"/>
        </a:p>
      </dgm:t>
    </dgm:pt>
    <dgm:pt modelId="{465A776D-D892-4171-A97A-238B178E1A21}" type="pres">
      <dgm:prSet presAssocID="{D15E8773-2601-44E3-909B-0B0914D16382}" presName="ThreeNodes_3_text" presStyleLbl="node1" presStyleIdx="2" presStyleCnt="3">
        <dgm:presLayoutVars>
          <dgm:bulletEnabled val="1"/>
        </dgm:presLayoutVars>
      </dgm:prSet>
      <dgm:spPr/>
      <dgm:t>
        <a:bodyPr/>
        <a:lstStyle/>
        <a:p>
          <a:endParaRPr lang="en-US"/>
        </a:p>
      </dgm:t>
    </dgm:pt>
  </dgm:ptLst>
  <dgm:cxnLst>
    <dgm:cxn modelId="{6737504E-95D3-4F99-9AE6-72D62746E1AA}" srcId="{D15E8773-2601-44E3-909B-0B0914D16382}" destId="{0A3171DD-1353-47F7-B6FA-4A68BEB7AE64}" srcOrd="0" destOrd="0" parTransId="{79E07483-DF0C-4B7F-9DFA-EBB06C304280}" sibTransId="{8E88389D-E461-477E-B7D9-E264BAC4C3FE}"/>
    <dgm:cxn modelId="{AF1AB443-707F-42AE-B987-4EA937FA14CD}" type="presOf" srcId="{7657D473-27A9-4390-8C8D-D0D664927A0E}" destId="{548EA93D-14F2-45EC-8DAC-28A819B9A16F}" srcOrd="0" destOrd="0" presId="urn:microsoft.com/office/officeart/2005/8/layout/vProcess5"/>
    <dgm:cxn modelId="{5F48A681-AA51-4DB8-A246-7BAF0ACC98A4}" type="presOf" srcId="{D15E8773-2601-44E3-909B-0B0914D16382}" destId="{28A06C3D-0BA3-48FD-B590-8201F34F4AAA}" srcOrd="0" destOrd="0" presId="urn:microsoft.com/office/officeart/2005/8/layout/vProcess5"/>
    <dgm:cxn modelId="{C4913B0F-79AF-4C8E-BEFF-E74375C27222}" srcId="{D15E8773-2601-44E3-909B-0B0914D16382}" destId="{AAED04BA-46CD-44E4-A609-B83D8E1DDCAB}" srcOrd="2" destOrd="0" parTransId="{1034913F-71C3-4DFD-9DBB-630A2A86193D}" sibTransId="{AEBAC5C0-E319-4FF4-8D2C-D230502F50CF}"/>
    <dgm:cxn modelId="{E1EB92E9-FFC9-423F-A804-D9A452BF1FAF}" type="presOf" srcId="{B749F899-F276-4FEC-B3BF-0070A0202FE0}" destId="{7AE201A0-A6E4-4ACC-AEE5-135EA74FDEB3}" srcOrd="0" destOrd="0" presId="urn:microsoft.com/office/officeart/2005/8/layout/vProcess5"/>
    <dgm:cxn modelId="{8E144D7A-2AF3-4A2E-B4C9-55578965951C}" type="presOf" srcId="{0A3171DD-1353-47F7-B6FA-4A68BEB7AE64}" destId="{F0924624-2471-437B-84E4-BBD3332988F1}" srcOrd="1" destOrd="0" presId="urn:microsoft.com/office/officeart/2005/8/layout/vProcess5"/>
    <dgm:cxn modelId="{FF8A9FA0-6DCA-4681-8D97-2C96E38848B6}" srcId="{D15E8773-2601-44E3-909B-0B0914D16382}" destId="{B749F899-F276-4FEC-B3BF-0070A0202FE0}" srcOrd="1" destOrd="0" parTransId="{5F3CAE4E-E7EB-4EDD-AD56-54CC91406729}" sibTransId="{7657D473-27A9-4390-8C8D-D0D664927A0E}"/>
    <dgm:cxn modelId="{7C71CE53-2DA8-4232-BCFC-401DE9D9D63D}" type="presOf" srcId="{AAED04BA-46CD-44E4-A609-B83D8E1DDCAB}" destId="{A0692707-053F-4609-9F22-01E97052F1A7}" srcOrd="0" destOrd="0" presId="urn:microsoft.com/office/officeart/2005/8/layout/vProcess5"/>
    <dgm:cxn modelId="{6F1886EE-5051-41CF-9AA4-F91471CA2C6D}" type="presOf" srcId="{8E88389D-E461-477E-B7D9-E264BAC4C3FE}" destId="{D69B2C90-D378-45E5-B446-E31E764BA282}" srcOrd="0" destOrd="0" presId="urn:microsoft.com/office/officeart/2005/8/layout/vProcess5"/>
    <dgm:cxn modelId="{7A548C0E-6A5A-4735-8D94-262E0D1866C1}" type="presOf" srcId="{AAED04BA-46CD-44E4-A609-B83D8E1DDCAB}" destId="{465A776D-D892-4171-A97A-238B178E1A21}" srcOrd="1" destOrd="0" presId="urn:microsoft.com/office/officeart/2005/8/layout/vProcess5"/>
    <dgm:cxn modelId="{2BB8DBD7-E2F9-4B47-8B53-3F7804A2AA27}" type="presOf" srcId="{0A3171DD-1353-47F7-B6FA-4A68BEB7AE64}" destId="{D1C25951-8A4F-4159-AC2B-AE9F074AF2D3}" srcOrd="0" destOrd="0" presId="urn:microsoft.com/office/officeart/2005/8/layout/vProcess5"/>
    <dgm:cxn modelId="{763362CC-FF7B-45F4-8D61-D72C8A06BF89}" type="presOf" srcId="{B749F899-F276-4FEC-B3BF-0070A0202FE0}" destId="{D22A4C16-A7CE-4FC6-800C-B027625078F0}" srcOrd="1" destOrd="0" presId="urn:microsoft.com/office/officeart/2005/8/layout/vProcess5"/>
    <dgm:cxn modelId="{EBA6CEE9-3894-41EA-A58C-2B1D1A611EB5}" type="presParOf" srcId="{28A06C3D-0BA3-48FD-B590-8201F34F4AAA}" destId="{68583754-5A3F-4AA8-900C-603394C6F61C}" srcOrd="0" destOrd="0" presId="urn:microsoft.com/office/officeart/2005/8/layout/vProcess5"/>
    <dgm:cxn modelId="{C36FF4EA-B14A-48E2-A1C3-1E51A19F7463}" type="presParOf" srcId="{28A06C3D-0BA3-48FD-B590-8201F34F4AAA}" destId="{D1C25951-8A4F-4159-AC2B-AE9F074AF2D3}" srcOrd="1" destOrd="0" presId="urn:microsoft.com/office/officeart/2005/8/layout/vProcess5"/>
    <dgm:cxn modelId="{0A888155-17D0-41BE-9257-D4BC341A2543}" type="presParOf" srcId="{28A06C3D-0BA3-48FD-B590-8201F34F4AAA}" destId="{7AE201A0-A6E4-4ACC-AEE5-135EA74FDEB3}" srcOrd="2" destOrd="0" presId="urn:microsoft.com/office/officeart/2005/8/layout/vProcess5"/>
    <dgm:cxn modelId="{7E8182E6-412A-418E-8318-EF94ABD4EAA9}" type="presParOf" srcId="{28A06C3D-0BA3-48FD-B590-8201F34F4AAA}" destId="{A0692707-053F-4609-9F22-01E97052F1A7}" srcOrd="3" destOrd="0" presId="urn:microsoft.com/office/officeart/2005/8/layout/vProcess5"/>
    <dgm:cxn modelId="{E69FC65F-0390-4E24-834B-B2392AE37BEC}" type="presParOf" srcId="{28A06C3D-0BA3-48FD-B590-8201F34F4AAA}" destId="{D69B2C90-D378-45E5-B446-E31E764BA282}" srcOrd="4" destOrd="0" presId="urn:microsoft.com/office/officeart/2005/8/layout/vProcess5"/>
    <dgm:cxn modelId="{A3105404-7247-4E9B-910F-7E4481C6DF79}" type="presParOf" srcId="{28A06C3D-0BA3-48FD-B590-8201F34F4AAA}" destId="{548EA93D-14F2-45EC-8DAC-28A819B9A16F}" srcOrd="5" destOrd="0" presId="urn:microsoft.com/office/officeart/2005/8/layout/vProcess5"/>
    <dgm:cxn modelId="{E573698F-C081-40B6-AE80-F66010A87C5D}" type="presParOf" srcId="{28A06C3D-0BA3-48FD-B590-8201F34F4AAA}" destId="{F0924624-2471-437B-84E4-BBD3332988F1}" srcOrd="6" destOrd="0" presId="urn:microsoft.com/office/officeart/2005/8/layout/vProcess5"/>
    <dgm:cxn modelId="{A2838B8E-D1EC-4030-A747-151ECCC2ABDC}" type="presParOf" srcId="{28A06C3D-0BA3-48FD-B590-8201F34F4AAA}" destId="{D22A4C16-A7CE-4FC6-800C-B027625078F0}" srcOrd="7" destOrd="0" presId="urn:microsoft.com/office/officeart/2005/8/layout/vProcess5"/>
    <dgm:cxn modelId="{DCFFB5A6-5250-49F8-8B6E-8DEF19AD780B}" type="presParOf" srcId="{28A06C3D-0BA3-48FD-B590-8201F34F4AAA}" destId="{465A776D-D892-4171-A97A-238B178E1A2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25951-8A4F-4159-AC2B-AE9F074AF2D3}">
      <dsp:nvSpPr>
        <dsp:cNvPr id="0" name=""/>
        <dsp:cNvSpPr/>
      </dsp:nvSpPr>
      <dsp:spPr>
        <a:xfrm>
          <a:off x="13403" y="13003"/>
          <a:ext cx="5096528" cy="11621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Identifying the potential energy simulation tools available in the market.</a:t>
          </a:r>
          <a:endParaRPr lang="en-US" sz="1800" kern="1200" dirty="0"/>
        </a:p>
      </dsp:txBody>
      <dsp:txXfrm>
        <a:off x="47440" y="47040"/>
        <a:ext cx="3842524" cy="1094033"/>
      </dsp:txXfrm>
    </dsp:sp>
    <dsp:sp modelId="{7AE201A0-A6E4-4ACC-AEE5-135EA74FDEB3}">
      <dsp:nvSpPr>
        <dsp:cNvPr id="0" name=""/>
        <dsp:cNvSpPr/>
      </dsp:nvSpPr>
      <dsp:spPr>
        <a:xfrm>
          <a:off x="449693" y="1355791"/>
          <a:ext cx="5096528" cy="11621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Establishing criteria for scoring the various tools.</a:t>
          </a:r>
          <a:endParaRPr lang="en-US" sz="1800" kern="1200" dirty="0"/>
        </a:p>
      </dsp:txBody>
      <dsp:txXfrm>
        <a:off x="483730" y="1389828"/>
        <a:ext cx="3823391" cy="1094033"/>
      </dsp:txXfrm>
    </dsp:sp>
    <dsp:sp modelId="{A0692707-053F-4609-9F22-01E97052F1A7}">
      <dsp:nvSpPr>
        <dsp:cNvPr id="0" name=""/>
        <dsp:cNvSpPr/>
      </dsp:nvSpPr>
      <dsp:spPr>
        <a:xfrm>
          <a:off x="899387" y="2711583"/>
          <a:ext cx="5096528" cy="11621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Conducting high-level research to identify strengths, weaknesses and limitations.   </a:t>
          </a:r>
          <a:endParaRPr lang="en-US" sz="1800" kern="1200" dirty="0"/>
        </a:p>
      </dsp:txBody>
      <dsp:txXfrm>
        <a:off x="933424" y="2745620"/>
        <a:ext cx="3823391" cy="1094033"/>
      </dsp:txXfrm>
    </dsp:sp>
    <dsp:sp modelId="{D69B2C90-D378-45E5-B446-E31E764BA282}">
      <dsp:nvSpPr>
        <dsp:cNvPr id="0" name=""/>
        <dsp:cNvSpPr/>
      </dsp:nvSpPr>
      <dsp:spPr>
        <a:xfrm>
          <a:off x="4341159" y="881264"/>
          <a:ext cx="755369" cy="75536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a:p>
      </dsp:txBody>
      <dsp:txXfrm>
        <a:off x="4511117" y="881264"/>
        <a:ext cx="415453" cy="568415"/>
      </dsp:txXfrm>
    </dsp:sp>
    <dsp:sp modelId="{548EA93D-14F2-45EC-8DAC-28A819B9A16F}">
      <dsp:nvSpPr>
        <dsp:cNvPr id="0" name=""/>
        <dsp:cNvSpPr/>
      </dsp:nvSpPr>
      <dsp:spPr>
        <a:xfrm>
          <a:off x="4790852" y="2229308"/>
          <a:ext cx="755369" cy="75536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a:p>
      </dsp:txBody>
      <dsp:txXfrm>
        <a:off x="4960810" y="2229308"/>
        <a:ext cx="415453" cy="56841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594552-859E-4916-AB2C-DEFD2411BD13}" type="datetimeFigureOut">
              <a:rPr lang="en-US" smtClean="0"/>
              <a:t>10/30/2015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D97A4-8AFB-4344-A861-6F16A31FA448}" type="slidenum">
              <a:rPr lang="en-US" smtClean="0"/>
              <a:t>‹#›</a:t>
            </a:fld>
            <a:endParaRPr lang="en-US" dirty="0"/>
          </a:p>
        </p:txBody>
      </p:sp>
    </p:spTree>
    <p:extLst>
      <p:ext uri="{BB962C8B-B14F-4D97-AF65-F5344CB8AC3E}">
        <p14:creationId xmlns:p14="http://schemas.microsoft.com/office/powerpoint/2010/main" val="1470349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19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endParaRPr lang="en-US" altLang="en-US" dirty="0" smtClean="0">
              <a:solidFill>
                <a:prstClr val="black"/>
              </a:solidFill>
            </a:endParaRPr>
          </a:p>
        </p:txBody>
      </p:sp>
      <p:sp>
        <p:nvSpPr>
          <p:cNvPr id="819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14727767-146B-4B2F-AC23-3CE33A2B7A0B}" type="datetime1">
              <a:rPr lang="en-US" altLang="en-US">
                <a:solidFill>
                  <a:prstClr val="black"/>
                </a:solidFill>
              </a:rPr>
              <a:pPr/>
              <a:t>10/30/2015</a:t>
            </a:fld>
            <a:endParaRPr lang="en-US" altLang="en-US" dirty="0">
              <a:solidFill>
                <a:prstClr val="black"/>
              </a:solidFill>
            </a:endParaRPr>
          </a:p>
        </p:txBody>
      </p:sp>
      <p:sp>
        <p:nvSpPr>
          <p:cNvPr id="819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AEC92D81-29AB-4605-871F-F5F7F61235B7}" type="slidenum">
              <a:rPr lang="en-US" altLang="en-US">
                <a:solidFill>
                  <a:prstClr val="black"/>
                </a:solidFill>
              </a:rPr>
              <a:pPr/>
              <a:t>1</a:t>
            </a:fld>
            <a:endParaRPr lang="en-US" altLang="en-US" dirty="0">
              <a:solidFill>
                <a:prstClr val="black"/>
              </a:solidFill>
            </a:endParaRPr>
          </a:p>
        </p:txBody>
      </p:sp>
    </p:spTree>
    <p:extLst>
      <p:ext uri="{BB962C8B-B14F-4D97-AF65-F5344CB8AC3E}">
        <p14:creationId xmlns:p14="http://schemas.microsoft.com/office/powerpoint/2010/main" val="1487888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5_Title Slide">
    <p:bg>
      <p:bgPr>
        <a:solidFill>
          <a:srgbClr val="006595"/>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57200" y="304800"/>
            <a:ext cx="8229600" cy="762000"/>
          </a:xfrm>
        </p:spPr>
        <p:txBody>
          <a:bodyPr>
            <a:normAutofit/>
          </a:bodyPr>
          <a:lstStyle>
            <a:lvl1pPr>
              <a:defRPr sz="3600" baseline="0">
                <a:solidFill>
                  <a:schemeClr val="bg1"/>
                </a:solidFill>
                <a:latin typeface="Arial" pitchFamily="34" charset="0"/>
                <a:cs typeface="Arial" pitchFamily="34" charset="0"/>
              </a:defRPr>
            </a:lvl1pPr>
          </a:lstStyle>
          <a:p>
            <a:pPr lvl="0"/>
            <a:r>
              <a:rPr lang="en-US" dirty="0" smtClean="0"/>
              <a:t>Slide title</a:t>
            </a:r>
            <a:endParaRPr lang="en-US" dirty="0"/>
          </a:p>
        </p:txBody>
      </p:sp>
      <p:sp>
        <p:nvSpPr>
          <p:cNvPr id="9" name="Text Placeholder 8"/>
          <p:cNvSpPr>
            <a:spLocks noGrp="1"/>
          </p:cNvSpPr>
          <p:nvPr>
            <p:ph type="body" sz="quarter" idx="11"/>
          </p:nvPr>
        </p:nvSpPr>
        <p:spPr>
          <a:xfrm>
            <a:off x="457200" y="1143000"/>
            <a:ext cx="8229600" cy="3733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4219" b="58750"/>
          <a:stretch/>
        </p:blipFill>
        <p:spPr>
          <a:xfrm>
            <a:off x="0" y="5238749"/>
            <a:ext cx="9144000" cy="1647825"/>
          </a:xfrm>
          <a:prstGeom prst="rect">
            <a:avLst/>
          </a:prstGeom>
        </p:spPr>
      </p:pic>
    </p:spTree>
    <p:extLst>
      <p:ext uri="{BB962C8B-B14F-4D97-AF65-F5344CB8AC3E}">
        <p14:creationId xmlns:p14="http://schemas.microsoft.com/office/powerpoint/2010/main" val="27694190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7" descr="NEW_Cadmus_PPTCover.jpg"/>
          <p:cNvPicPr>
            <a:picLocks noChangeAspect="1"/>
          </p:cNvPicPr>
          <p:nvPr/>
        </p:nvPicPr>
        <p:blipFill>
          <a:blip r:embed="rId2">
            <a:extLst>
              <a:ext uri="{28A0092B-C50C-407E-A947-70E740481C1C}">
                <a14:useLocalDpi xmlns:a14="http://schemas.microsoft.com/office/drawing/2010/main" val="0"/>
              </a:ext>
            </a:extLst>
          </a:blip>
          <a:srcRect l="-2" r="68001" b="2931"/>
          <a:stretch>
            <a:fillRect/>
          </a:stretch>
        </p:blipFill>
        <p:spPr bwMode="auto">
          <a:xfrm>
            <a:off x="0" y="22225"/>
            <a:ext cx="2925763" cy="665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013362" y="2997322"/>
            <a:ext cx="5964383" cy="874032"/>
          </a:xfrm>
        </p:spPr>
        <p:txBody>
          <a:bodyPr>
            <a:noAutofit/>
          </a:bodyPr>
          <a:lstStyle>
            <a:lvl1pPr algn="l">
              <a:defRPr sz="4000">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013361" y="3874325"/>
            <a:ext cx="5958413" cy="124394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4"/>
          <p:cNvSpPr>
            <a:spLocks noGrp="1"/>
          </p:cNvSpPr>
          <p:nvPr>
            <p:ph type="body" sz="quarter" idx="10"/>
          </p:nvPr>
        </p:nvSpPr>
        <p:spPr>
          <a:xfrm>
            <a:off x="3013075" y="5118100"/>
            <a:ext cx="5964238" cy="596900"/>
          </a:xfrm>
        </p:spPr>
        <p:txBody>
          <a:bodyPr>
            <a:normAutofit/>
          </a:bodyPr>
          <a:lstStyle>
            <a:lvl1pPr marL="0" indent="0">
              <a:buNone/>
              <a:defRPr sz="1800" baseline="0">
                <a:solidFill>
                  <a:schemeClr val="bg1">
                    <a:lumMod val="75000"/>
                  </a:schemeClr>
                </a:solidFill>
              </a:defRPr>
            </a:lvl1pPr>
          </a:lstStyle>
          <a:p>
            <a:pPr lvl="0"/>
            <a:r>
              <a:rPr lang="en-US" smtClean="0"/>
              <a:t>Click to edit Master text styles</a:t>
            </a:r>
          </a:p>
        </p:txBody>
      </p:sp>
    </p:spTree>
    <p:extLst>
      <p:ext uri="{BB962C8B-B14F-4D97-AF65-F5344CB8AC3E}">
        <p14:creationId xmlns:p14="http://schemas.microsoft.com/office/powerpoint/2010/main" val="186875529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544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10542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9"/>
          <p:cNvSpPr>
            <a:spLocks noGrp="1"/>
          </p:cNvSpPr>
          <p:nvPr>
            <p:ph type="sldNum" sz="quarter" idx="10"/>
          </p:nvPr>
        </p:nvSpPr>
        <p:spPr/>
        <p:txBody>
          <a:bodyPr/>
          <a:lstStyle>
            <a:lvl1pPr>
              <a:defRPr/>
            </a:lvl1pPr>
          </a:lstStyle>
          <a:p>
            <a:pPr>
              <a:defRPr/>
            </a:pPr>
            <a:fld id="{9B82E083-9EBE-4B66-A37A-4587FF793C3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1953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9"/>
          <p:cNvSpPr>
            <a:spLocks noGrp="1"/>
          </p:cNvSpPr>
          <p:nvPr>
            <p:ph type="sldNum" sz="quarter" idx="10"/>
          </p:nvPr>
        </p:nvSpPr>
        <p:spPr>
          <a:xfrm>
            <a:off x="6553200" y="6365875"/>
            <a:ext cx="2133600" cy="365125"/>
          </a:xfrm>
        </p:spPr>
        <p:txBody>
          <a:bodyPr/>
          <a:lstStyle>
            <a:lvl1pPr algn="r">
              <a:defRPr sz="1200" smtClean="0">
                <a:solidFill>
                  <a:schemeClr val="bg1">
                    <a:lumMod val="50000"/>
                  </a:schemeClr>
                </a:solidFill>
              </a:defRPr>
            </a:lvl1pPr>
          </a:lstStyle>
          <a:p>
            <a:pPr>
              <a:defRPr/>
            </a:pPr>
            <a:fld id="{7D4DBCAA-72AC-4167-9BA3-BB6EE87893E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540545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457200" y="2232561"/>
            <a:ext cx="4038600" cy="38936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232561"/>
            <a:ext cx="4038600" cy="3893602"/>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p:txBody>
          <a:bodyPr/>
          <a:lstStyle>
            <a:lvl1pPr>
              <a:defRPr/>
            </a:lvl1pPr>
          </a:lstStyle>
          <a:p>
            <a:pPr>
              <a:defRPr/>
            </a:pPr>
            <a:fld id="{B8348843-D66A-4221-82D4-3829D1E60B6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47789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11988"/>
            <a:ext cx="4040188" cy="639762"/>
          </a:xfrm>
        </p:spPr>
        <p:txBody>
          <a:bodyPr anchor="b"/>
          <a:lstStyle>
            <a:lvl1pPr marL="0" indent="0">
              <a:buNone/>
              <a:defRPr sz="2400" b="1" baseline="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56957"/>
            <a:ext cx="4040188" cy="31692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223863"/>
            <a:ext cx="4041775" cy="639762"/>
          </a:xfrm>
        </p:spPr>
        <p:txBody>
          <a:bodyPr anchor="b"/>
          <a:lstStyle>
            <a:lvl1pPr marL="0" indent="0">
              <a:buNone/>
              <a:defRPr sz="2400" b="1" baseline="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56957"/>
            <a:ext cx="4041775" cy="31692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9"/>
          <p:cNvSpPr>
            <a:spLocks noGrp="1"/>
          </p:cNvSpPr>
          <p:nvPr>
            <p:ph type="sldNum" sz="quarter" idx="10"/>
          </p:nvPr>
        </p:nvSpPr>
        <p:spPr/>
        <p:txBody>
          <a:bodyPr/>
          <a:lstStyle>
            <a:lvl1pPr>
              <a:defRPr/>
            </a:lvl1pPr>
          </a:lstStyle>
          <a:p>
            <a:pPr>
              <a:defRPr/>
            </a:pPr>
            <a:fld id="{16B74C99-DBFF-4B26-B235-AD5A9536212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34854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9"/>
          <p:cNvSpPr>
            <a:spLocks noGrp="1"/>
          </p:cNvSpPr>
          <p:nvPr>
            <p:ph type="sldNum" sz="quarter" idx="10"/>
          </p:nvPr>
        </p:nvSpPr>
        <p:spPr/>
        <p:txBody>
          <a:bodyPr/>
          <a:lstStyle>
            <a:lvl1pPr>
              <a:defRPr/>
            </a:lvl1pPr>
          </a:lstStyle>
          <a:p>
            <a:pPr>
              <a:defRPr/>
            </a:pPr>
            <a:fld id="{7548D08E-3531-4E70-AB8F-7342A5272B7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48033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dirty="0"/>
          </a:p>
        </p:txBody>
      </p:sp>
      <p:sp>
        <p:nvSpPr>
          <p:cNvPr id="3" name="Slide Number Placeholder 9"/>
          <p:cNvSpPr>
            <a:spLocks noGrp="1"/>
          </p:cNvSpPr>
          <p:nvPr>
            <p:ph type="sldNum" sz="quarter" idx="10"/>
          </p:nvPr>
        </p:nvSpPr>
        <p:spPr/>
        <p:txBody>
          <a:bodyPr/>
          <a:lstStyle>
            <a:lvl1pPr>
              <a:defRPr/>
            </a:lvl1pPr>
          </a:lstStyle>
          <a:p>
            <a:pPr>
              <a:defRPr/>
            </a:pPr>
            <a:fld id="{B8FDF4F1-FDC7-49AC-AB70-DBA4307C602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63844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9"/>
          <p:cNvSpPr>
            <a:spLocks noGrp="1"/>
          </p:cNvSpPr>
          <p:nvPr>
            <p:ph type="sldNum" sz="quarter" idx="10"/>
          </p:nvPr>
        </p:nvSpPr>
        <p:spPr/>
        <p:txBody>
          <a:bodyPr/>
          <a:lstStyle>
            <a:lvl1pPr>
              <a:defRPr/>
            </a:lvl1pPr>
          </a:lstStyle>
          <a:p>
            <a:pPr>
              <a:defRPr/>
            </a:pPr>
            <a:fld id="{4DF87F3A-808F-4732-8DEE-5074BAFB9E6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76201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9"/>
          <p:cNvSpPr>
            <a:spLocks noGrp="1"/>
          </p:cNvSpPr>
          <p:nvPr>
            <p:ph type="sldNum" sz="quarter" idx="10"/>
          </p:nvPr>
        </p:nvSpPr>
        <p:spPr/>
        <p:txBody>
          <a:bodyPr/>
          <a:lstStyle>
            <a:lvl1pPr>
              <a:defRPr/>
            </a:lvl1pPr>
          </a:lstStyle>
          <a:p>
            <a:pPr>
              <a:defRPr/>
            </a:pPr>
            <a:fld id="{24E60A60-6B84-4636-847F-FC356CD4979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1144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009403"/>
            <a:ext cx="5111750" cy="5116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291938"/>
            <a:ext cx="3008313" cy="3834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777B9A9F-E5C0-49A9-8A2E-2E89E20D4B0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0121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9_Title Slide">
    <p:bg>
      <p:bgPr>
        <a:solidFill>
          <a:srgbClr val="7D7C6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57200" y="304800"/>
            <a:ext cx="8229600" cy="762000"/>
          </a:xfrm>
        </p:spPr>
        <p:txBody>
          <a:bodyPr>
            <a:normAutofit/>
          </a:bodyPr>
          <a:lstStyle>
            <a:lvl1pPr>
              <a:defRPr sz="3600" baseline="0">
                <a:solidFill>
                  <a:schemeClr val="bg1"/>
                </a:solidFill>
                <a:latin typeface="Arial" pitchFamily="34" charset="0"/>
                <a:cs typeface="Arial" pitchFamily="34" charset="0"/>
              </a:defRPr>
            </a:lvl1pPr>
          </a:lstStyle>
          <a:p>
            <a:pPr lvl="0"/>
            <a:r>
              <a:rPr lang="en-US" dirty="0" smtClean="0"/>
              <a:t>Slide title</a:t>
            </a:r>
            <a:endParaRPr lang="en-US" dirty="0"/>
          </a:p>
        </p:txBody>
      </p:sp>
      <p:sp>
        <p:nvSpPr>
          <p:cNvPr id="9" name="Text Placeholder 8"/>
          <p:cNvSpPr>
            <a:spLocks noGrp="1"/>
          </p:cNvSpPr>
          <p:nvPr>
            <p:ph type="body" sz="quarter" idx="11"/>
          </p:nvPr>
        </p:nvSpPr>
        <p:spPr>
          <a:xfrm>
            <a:off x="457200" y="1143000"/>
            <a:ext cx="8229600" cy="3733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620"/>
          <a:stretch/>
        </p:blipFill>
        <p:spPr>
          <a:xfrm>
            <a:off x="0" y="5234818"/>
            <a:ext cx="9144000" cy="1628291"/>
          </a:xfrm>
          <a:prstGeom prst="rect">
            <a:avLst/>
          </a:prstGeom>
        </p:spPr>
      </p:pic>
    </p:spTree>
    <p:extLst>
      <p:ext uri="{BB962C8B-B14F-4D97-AF65-F5344CB8AC3E}">
        <p14:creationId xmlns:p14="http://schemas.microsoft.com/office/powerpoint/2010/main" val="140980379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56903"/>
            <a:ext cx="5486400" cy="367067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3971F435-E30B-4D89-8CD9-4D8B405EC8E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392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7_Title Slide">
    <p:bg>
      <p:bgPr>
        <a:solidFill>
          <a:srgbClr val="BAAF3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57200" y="304800"/>
            <a:ext cx="8229600" cy="762000"/>
          </a:xfrm>
        </p:spPr>
        <p:txBody>
          <a:bodyPr>
            <a:normAutofit/>
          </a:bodyPr>
          <a:lstStyle>
            <a:lvl1pPr>
              <a:defRPr sz="3600" baseline="0">
                <a:solidFill>
                  <a:schemeClr val="bg1"/>
                </a:solidFill>
                <a:latin typeface="Arial" pitchFamily="34" charset="0"/>
                <a:cs typeface="Arial" pitchFamily="34" charset="0"/>
              </a:defRPr>
            </a:lvl1pPr>
          </a:lstStyle>
          <a:p>
            <a:pPr lvl="0"/>
            <a:r>
              <a:rPr lang="en-US" dirty="0" smtClean="0"/>
              <a:t>Slide title</a:t>
            </a:r>
            <a:endParaRPr lang="en-US" dirty="0"/>
          </a:p>
        </p:txBody>
      </p:sp>
      <p:sp>
        <p:nvSpPr>
          <p:cNvPr id="9" name="Text Placeholder 8"/>
          <p:cNvSpPr>
            <a:spLocks noGrp="1"/>
          </p:cNvSpPr>
          <p:nvPr>
            <p:ph type="body" sz="quarter" idx="11"/>
          </p:nvPr>
        </p:nvSpPr>
        <p:spPr>
          <a:xfrm>
            <a:off x="457200" y="1143000"/>
            <a:ext cx="8229600" cy="3733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620"/>
          <a:stretch/>
        </p:blipFill>
        <p:spPr>
          <a:xfrm>
            <a:off x="0" y="5234818"/>
            <a:ext cx="9144000" cy="1628291"/>
          </a:xfrm>
          <a:prstGeom prst="rect">
            <a:avLst/>
          </a:prstGeom>
        </p:spPr>
      </p:pic>
    </p:spTree>
    <p:extLst>
      <p:ext uri="{BB962C8B-B14F-4D97-AF65-F5344CB8AC3E}">
        <p14:creationId xmlns:p14="http://schemas.microsoft.com/office/powerpoint/2010/main" val="3936199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0_Title Slide">
    <p:bg>
      <p:bgPr>
        <a:solidFill>
          <a:srgbClr val="7D7C6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57200" y="304800"/>
            <a:ext cx="8229600" cy="762000"/>
          </a:xfrm>
        </p:spPr>
        <p:txBody>
          <a:bodyPr>
            <a:normAutofit/>
          </a:bodyPr>
          <a:lstStyle>
            <a:lvl1pPr>
              <a:defRPr sz="3600" baseline="0">
                <a:solidFill>
                  <a:schemeClr val="bg1"/>
                </a:solidFill>
                <a:latin typeface="Arial" pitchFamily="34" charset="0"/>
                <a:cs typeface="Arial" pitchFamily="34" charset="0"/>
              </a:defRPr>
            </a:lvl1pPr>
          </a:lstStyle>
          <a:p>
            <a:pPr lvl="0"/>
            <a:r>
              <a:rPr lang="en-US" dirty="0" smtClean="0"/>
              <a:t>Slide title</a:t>
            </a:r>
            <a:endParaRPr lang="en-US" dirty="0"/>
          </a:p>
        </p:txBody>
      </p:sp>
      <p:sp>
        <p:nvSpPr>
          <p:cNvPr id="9" name="Text Placeholder 8"/>
          <p:cNvSpPr>
            <a:spLocks noGrp="1"/>
          </p:cNvSpPr>
          <p:nvPr>
            <p:ph type="body" sz="quarter" idx="11"/>
          </p:nvPr>
        </p:nvSpPr>
        <p:spPr>
          <a:xfrm>
            <a:off x="457200" y="1143000"/>
            <a:ext cx="8229600" cy="3733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257800"/>
            <a:ext cx="9144000" cy="1600200"/>
          </a:xfrm>
          <a:prstGeom prst="rect">
            <a:avLst/>
          </a:prstGeom>
        </p:spPr>
      </p:pic>
    </p:spTree>
    <p:extLst>
      <p:ext uri="{BB962C8B-B14F-4D97-AF65-F5344CB8AC3E}">
        <p14:creationId xmlns:p14="http://schemas.microsoft.com/office/powerpoint/2010/main" val="42273346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1_Title Slide">
    <p:bg>
      <p:bgPr>
        <a:solidFill>
          <a:srgbClr val="006595"/>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57200" y="304800"/>
            <a:ext cx="8229600" cy="762000"/>
          </a:xfrm>
        </p:spPr>
        <p:txBody>
          <a:bodyPr>
            <a:normAutofit/>
          </a:bodyPr>
          <a:lstStyle>
            <a:lvl1pPr>
              <a:defRPr sz="3600" baseline="0">
                <a:solidFill>
                  <a:schemeClr val="bg1"/>
                </a:solidFill>
                <a:latin typeface="Arial" pitchFamily="34" charset="0"/>
                <a:cs typeface="Arial" pitchFamily="34" charset="0"/>
              </a:defRPr>
            </a:lvl1pPr>
          </a:lstStyle>
          <a:p>
            <a:pPr lvl="0"/>
            <a:r>
              <a:rPr lang="en-US" dirty="0" smtClean="0"/>
              <a:t>Slide title</a:t>
            </a:r>
            <a:endParaRPr lang="en-US" dirty="0"/>
          </a:p>
        </p:txBody>
      </p:sp>
      <p:sp>
        <p:nvSpPr>
          <p:cNvPr id="9" name="Text Placeholder 8"/>
          <p:cNvSpPr>
            <a:spLocks noGrp="1"/>
          </p:cNvSpPr>
          <p:nvPr>
            <p:ph type="body" sz="quarter" idx="11"/>
          </p:nvPr>
        </p:nvSpPr>
        <p:spPr>
          <a:xfrm>
            <a:off x="457200" y="1143000"/>
            <a:ext cx="8229600" cy="3733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257800"/>
            <a:ext cx="9144000" cy="1600200"/>
          </a:xfrm>
          <a:prstGeom prst="rect">
            <a:avLst/>
          </a:prstGeom>
        </p:spPr>
      </p:pic>
    </p:spTree>
    <p:extLst>
      <p:ext uri="{BB962C8B-B14F-4D97-AF65-F5344CB8AC3E}">
        <p14:creationId xmlns:p14="http://schemas.microsoft.com/office/powerpoint/2010/main" val="35574521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8_Title Slide">
    <p:bg>
      <p:bgPr>
        <a:solidFill>
          <a:srgbClr val="BAAF3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57200" y="304800"/>
            <a:ext cx="8229600" cy="762000"/>
          </a:xfrm>
        </p:spPr>
        <p:txBody>
          <a:bodyPr>
            <a:normAutofit/>
          </a:bodyPr>
          <a:lstStyle>
            <a:lvl1pPr>
              <a:defRPr sz="3600" baseline="0">
                <a:solidFill>
                  <a:schemeClr val="bg1"/>
                </a:solidFill>
                <a:latin typeface="Arial" pitchFamily="34" charset="0"/>
                <a:cs typeface="Arial" pitchFamily="34" charset="0"/>
              </a:defRPr>
            </a:lvl1pPr>
          </a:lstStyle>
          <a:p>
            <a:pPr lvl="0"/>
            <a:r>
              <a:rPr lang="en-US" dirty="0" smtClean="0"/>
              <a:t>Slide title</a:t>
            </a:r>
            <a:endParaRPr lang="en-US" dirty="0"/>
          </a:p>
        </p:txBody>
      </p:sp>
      <p:sp>
        <p:nvSpPr>
          <p:cNvPr id="9" name="Text Placeholder 8"/>
          <p:cNvSpPr>
            <a:spLocks noGrp="1"/>
          </p:cNvSpPr>
          <p:nvPr>
            <p:ph type="body" sz="quarter" idx="11"/>
          </p:nvPr>
        </p:nvSpPr>
        <p:spPr>
          <a:xfrm>
            <a:off x="457200" y="1143000"/>
            <a:ext cx="8229600" cy="3733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257800"/>
            <a:ext cx="9144000" cy="1600200"/>
          </a:xfrm>
          <a:prstGeom prst="rect">
            <a:avLst/>
          </a:prstGeom>
        </p:spPr>
      </p:pic>
    </p:spTree>
    <p:extLst>
      <p:ext uri="{BB962C8B-B14F-4D97-AF65-F5344CB8AC3E}">
        <p14:creationId xmlns:p14="http://schemas.microsoft.com/office/powerpoint/2010/main" val="4054702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7_Title Slide">
    <p:bg>
      <p:bgPr>
        <a:solidFill>
          <a:srgbClr val="7D7C6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57200" y="304800"/>
            <a:ext cx="8229600" cy="762000"/>
          </a:xfrm>
        </p:spPr>
        <p:txBody>
          <a:bodyPr>
            <a:normAutofit/>
          </a:bodyPr>
          <a:lstStyle>
            <a:lvl1pPr>
              <a:defRPr sz="3600" baseline="0">
                <a:solidFill>
                  <a:schemeClr val="bg1"/>
                </a:solidFill>
                <a:latin typeface="Arial" pitchFamily="34" charset="0"/>
                <a:cs typeface="Arial" pitchFamily="34" charset="0"/>
              </a:defRPr>
            </a:lvl1pPr>
          </a:lstStyle>
          <a:p>
            <a:pPr lvl="0"/>
            <a:r>
              <a:rPr lang="en-US" dirty="0" smtClean="0"/>
              <a:t>Slide title</a:t>
            </a:r>
            <a:endParaRPr lang="en-US" dirty="0"/>
          </a:p>
        </p:txBody>
      </p:sp>
      <p:sp>
        <p:nvSpPr>
          <p:cNvPr id="9" name="Text Placeholder 8"/>
          <p:cNvSpPr>
            <a:spLocks noGrp="1"/>
          </p:cNvSpPr>
          <p:nvPr>
            <p:ph type="body" sz="quarter" idx="11"/>
          </p:nvPr>
        </p:nvSpPr>
        <p:spPr>
          <a:xfrm>
            <a:off x="457200" y="1143000"/>
            <a:ext cx="8229600" cy="3733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257800"/>
            <a:ext cx="9144000" cy="1600200"/>
          </a:xfrm>
          <a:prstGeom prst="rect">
            <a:avLst/>
          </a:prstGeom>
        </p:spPr>
      </p:pic>
    </p:spTree>
    <p:extLst>
      <p:ext uri="{BB962C8B-B14F-4D97-AF65-F5344CB8AC3E}">
        <p14:creationId xmlns:p14="http://schemas.microsoft.com/office/powerpoint/2010/main" val="3587903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9_Title Slide">
    <p:bg>
      <p:bgPr>
        <a:solidFill>
          <a:srgbClr val="7D7C6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57200" y="304800"/>
            <a:ext cx="8229600" cy="762000"/>
          </a:xfrm>
        </p:spPr>
        <p:txBody>
          <a:bodyPr>
            <a:normAutofit/>
          </a:bodyPr>
          <a:lstStyle>
            <a:lvl1pPr>
              <a:defRPr sz="3600" baseline="0">
                <a:solidFill>
                  <a:schemeClr val="bg1"/>
                </a:solidFill>
                <a:latin typeface="Arial" pitchFamily="34" charset="0"/>
                <a:cs typeface="Arial" pitchFamily="34" charset="0"/>
              </a:defRPr>
            </a:lvl1pPr>
          </a:lstStyle>
          <a:p>
            <a:pPr lvl="0"/>
            <a:r>
              <a:rPr lang="en-US" dirty="0" smtClean="0"/>
              <a:t>Slide title</a:t>
            </a:r>
            <a:endParaRPr lang="en-US" dirty="0"/>
          </a:p>
        </p:txBody>
      </p:sp>
      <p:sp>
        <p:nvSpPr>
          <p:cNvPr id="9" name="Text Placeholder 8"/>
          <p:cNvSpPr>
            <a:spLocks noGrp="1"/>
          </p:cNvSpPr>
          <p:nvPr>
            <p:ph type="body" sz="quarter" idx="11"/>
          </p:nvPr>
        </p:nvSpPr>
        <p:spPr>
          <a:xfrm>
            <a:off x="457200" y="1143000"/>
            <a:ext cx="8229600" cy="3733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7" descr="\\Eto-share\image bank\Commercial\New Building Efficiency_new construction\Les Schwab HQ - Bend\LesSchwabHQ_04.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t="7579" b="7579"/>
          <a:stretch/>
        </p:blipFill>
        <p:spPr bwMode="auto">
          <a:xfrm>
            <a:off x="-76200" y="5248275"/>
            <a:ext cx="92202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5756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NEW_Cadmus_PPTCov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maren.curtis\Downloads\CFL in hands.jpg"/>
          <p:cNvPicPr>
            <a:picLocks noChangeAspect="1" noChangeArrowheads="1"/>
          </p:cNvPicPr>
          <p:nvPr/>
        </p:nvPicPr>
        <p:blipFill>
          <a:blip r:embed="rId3" cstate="print">
            <a:extLst>
              <a:ext uri="{28A0092B-C50C-407E-A947-70E740481C1C}">
                <a14:useLocalDpi xmlns:a14="http://schemas.microsoft.com/office/drawing/2010/main" val="0"/>
              </a:ext>
            </a:extLst>
          </a:blip>
          <a:srcRect t="32568" b="-17534"/>
          <a:stretch>
            <a:fillRect/>
          </a:stretch>
        </p:blipFill>
        <p:spPr bwMode="auto">
          <a:xfrm>
            <a:off x="2974975" y="1520825"/>
            <a:ext cx="16002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911475" y="427038"/>
            <a:ext cx="1697038" cy="10937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2" name="Title 1"/>
          <p:cNvSpPr>
            <a:spLocks noGrp="1"/>
          </p:cNvSpPr>
          <p:nvPr>
            <p:ph type="ctrTitle"/>
          </p:nvPr>
        </p:nvSpPr>
        <p:spPr>
          <a:xfrm>
            <a:off x="3013362" y="2997322"/>
            <a:ext cx="5964383" cy="874032"/>
          </a:xfrm>
        </p:spPr>
        <p:txBody>
          <a:bodyPr>
            <a:noAutofit/>
          </a:bodyPr>
          <a:lstStyle>
            <a:lvl1pPr algn="l">
              <a:defRPr sz="4000">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013361" y="3874325"/>
            <a:ext cx="5958413" cy="124394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5320708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685800"/>
          </a:xfrm>
          <a:prstGeom prst="rect">
            <a:avLst/>
          </a:prstGeom>
        </p:spPr>
        <p:txBody>
          <a:bodyPr vert="horz" lIns="91440" tIns="45720" rIns="91440" bIns="45720" rtlCol="0" anchor="ctr">
            <a:normAutofit/>
          </a:bodyPr>
          <a:lstStyle/>
          <a:p>
            <a:r>
              <a:rPr lang="en-US" dirty="0" smtClean="0"/>
              <a:t>Commercial Content slides</a:t>
            </a:r>
            <a:endParaRPr lang="en-US" dirty="0"/>
          </a:p>
        </p:txBody>
      </p:sp>
      <p:sp>
        <p:nvSpPr>
          <p:cNvPr id="3" name="Text Placeholder 2"/>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Tree>
    <p:extLst>
      <p:ext uri="{BB962C8B-B14F-4D97-AF65-F5344CB8AC3E}">
        <p14:creationId xmlns:p14="http://schemas.microsoft.com/office/powerpoint/2010/main" val="1558486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Arial" pitchFamily="34" charset="0"/>
          <a:ea typeface="+mn-ea"/>
          <a:cs typeface="Arial" pitchFamily="34" charset="0"/>
        </a:defRPr>
      </a:lvl1pPr>
      <a:lvl2pPr marL="455613"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862013" indent="52388"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841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774825"/>
            <a:ext cx="8229600"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3"/>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215063"/>
            <a:ext cx="79057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681788"/>
            <a:ext cx="9144000" cy="18256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7" name="Slide Number Placeholder 9"/>
          <p:cNvSpPr>
            <a:spLocks noGrp="1"/>
          </p:cNvSpPr>
          <p:nvPr>
            <p:ph type="sldNum" sz="quarter" idx="4"/>
          </p:nvPr>
        </p:nvSpPr>
        <p:spPr>
          <a:xfrm>
            <a:off x="6553200" y="6224588"/>
            <a:ext cx="2133600" cy="365125"/>
          </a:xfrm>
          <a:prstGeom prst="rect">
            <a:avLst/>
          </a:prstGeom>
          <a:noFill/>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defTabSz="457200">
              <a:defRPr/>
            </a:pPr>
            <a:fld id="{090FC34A-5D42-41A2-9901-285FF1C3FA27}" type="slidenum">
              <a:rPr lang="en-US">
                <a:solidFill>
                  <a:prstClr val="black">
                    <a:tint val="75000"/>
                  </a:prstClr>
                </a:solidFill>
              </a:rPr>
              <a:pPr defTabSz="457200">
                <a:defRPr/>
              </a:pPr>
              <a:t>‹#›</a:t>
            </a:fld>
            <a:endParaRPr lang="en-US" dirty="0">
              <a:solidFill>
                <a:prstClr val="black">
                  <a:tint val="75000"/>
                </a:prstClr>
              </a:solidFill>
            </a:endParaRPr>
          </a:p>
        </p:txBody>
      </p:sp>
    </p:spTree>
    <p:extLst>
      <p:ext uri="{BB962C8B-B14F-4D97-AF65-F5344CB8AC3E}">
        <p14:creationId xmlns:p14="http://schemas.microsoft.com/office/powerpoint/2010/main" val="167162131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iming>
    <p:tnLst>
      <p:par>
        <p:cTn id="1" dur="indefinite" restart="never" nodeType="tmRoot"/>
      </p:par>
    </p:tnLst>
  </p:timing>
  <p:hf hdr="0" ftr="0"/>
  <p:txStyles>
    <p:titleStyle>
      <a:lvl1pPr algn="ctr" defTabSz="457200" rtl="0" eaLnBrk="1" fontAlgn="base" hangingPunct="1">
        <a:spcBef>
          <a:spcPct val="0"/>
        </a:spcBef>
        <a:spcAft>
          <a:spcPct val="0"/>
        </a:spcAft>
        <a:defRPr sz="4400" kern="1200">
          <a:solidFill>
            <a:srgbClr val="00467F"/>
          </a:solidFill>
          <a:latin typeface="+mj-lt"/>
          <a:ea typeface="+mj-ea"/>
          <a:cs typeface="+mj-cs"/>
        </a:defRPr>
      </a:lvl1pPr>
      <a:lvl2pPr algn="ctr" defTabSz="457200" rtl="0" eaLnBrk="1" fontAlgn="base" hangingPunct="1">
        <a:spcBef>
          <a:spcPct val="0"/>
        </a:spcBef>
        <a:spcAft>
          <a:spcPct val="0"/>
        </a:spcAft>
        <a:defRPr sz="4400">
          <a:solidFill>
            <a:srgbClr val="00467F"/>
          </a:solidFill>
          <a:latin typeface="Calibri" pitchFamily="34" charset="0"/>
        </a:defRPr>
      </a:lvl2pPr>
      <a:lvl3pPr algn="ctr" defTabSz="457200" rtl="0" eaLnBrk="1" fontAlgn="base" hangingPunct="1">
        <a:spcBef>
          <a:spcPct val="0"/>
        </a:spcBef>
        <a:spcAft>
          <a:spcPct val="0"/>
        </a:spcAft>
        <a:defRPr sz="4400">
          <a:solidFill>
            <a:srgbClr val="00467F"/>
          </a:solidFill>
          <a:latin typeface="Calibri" pitchFamily="34" charset="0"/>
        </a:defRPr>
      </a:lvl3pPr>
      <a:lvl4pPr algn="ctr" defTabSz="457200" rtl="0" eaLnBrk="1" fontAlgn="base" hangingPunct="1">
        <a:spcBef>
          <a:spcPct val="0"/>
        </a:spcBef>
        <a:spcAft>
          <a:spcPct val="0"/>
        </a:spcAft>
        <a:defRPr sz="4400">
          <a:solidFill>
            <a:srgbClr val="00467F"/>
          </a:solidFill>
          <a:latin typeface="Calibri" pitchFamily="34" charset="0"/>
        </a:defRPr>
      </a:lvl4pPr>
      <a:lvl5pPr algn="ctr" defTabSz="457200" rtl="0" eaLnBrk="1" fontAlgn="base" hangingPunct="1">
        <a:spcBef>
          <a:spcPct val="0"/>
        </a:spcBef>
        <a:spcAft>
          <a:spcPct val="0"/>
        </a:spcAft>
        <a:defRPr sz="4400">
          <a:solidFill>
            <a:srgbClr val="00467F"/>
          </a:solidFill>
          <a:latin typeface="Calibri" pitchFamily="34" charset="0"/>
        </a:defRPr>
      </a:lvl5pPr>
      <a:lvl6pPr marL="457200" algn="ctr" defTabSz="457200" rtl="0" eaLnBrk="1" fontAlgn="base" hangingPunct="1">
        <a:spcBef>
          <a:spcPct val="0"/>
        </a:spcBef>
        <a:spcAft>
          <a:spcPct val="0"/>
        </a:spcAft>
        <a:defRPr sz="4400">
          <a:solidFill>
            <a:srgbClr val="00467F"/>
          </a:solidFill>
          <a:latin typeface="Calibri" pitchFamily="34" charset="0"/>
        </a:defRPr>
      </a:lvl6pPr>
      <a:lvl7pPr marL="914400" algn="ctr" defTabSz="457200" rtl="0" eaLnBrk="1" fontAlgn="base" hangingPunct="1">
        <a:spcBef>
          <a:spcPct val="0"/>
        </a:spcBef>
        <a:spcAft>
          <a:spcPct val="0"/>
        </a:spcAft>
        <a:defRPr sz="4400">
          <a:solidFill>
            <a:srgbClr val="00467F"/>
          </a:solidFill>
          <a:latin typeface="Calibri" pitchFamily="34" charset="0"/>
        </a:defRPr>
      </a:lvl7pPr>
      <a:lvl8pPr marL="1371600" algn="ctr" defTabSz="457200" rtl="0" eaLnBrk="1" fontAlgn="base" hangingPunct="1">
        <a:spcBef>
          <a:spcPct val="0"/>
        </a:spcBef>
        <a:spcAft>
          <a:spcPct val="0"/>
        </a:spcAft>
        <a:defRPr sz="4400">
          <a:solidFill>
            <a:srgbClr val="00467F"/>
          </a:solidFill>
          <a:latin typeface="Calibri" pitchFamily="34" charset="0"/>
        </a:defRPr>
      </a:lvl8pPr>
      <a:lvl9pPr marL="1828800" algn="ctr" defTabSz="457200" rtl="0" eaLnBrk="1" fontAlgn="base" hangingPunct="1">
        <a:spcBef>
          <a:spcPct val="0"/>
        </a:spcBef>
        <a:spcAft>
          <a:spcPct val="0"/>
        </a:spcAft>
        <a:defRPr sz="4400">
          <a:solidFill>
            <a:srgbClr val="00467F"/>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013075" y="2997200"/>
            <a:ext cx="5964238" cy="874713"/>
          </a:xfrm>
        </p:spPr>
        <p:txBody>
          <a:bodyPr/>
          <a:lstStyle/>
          <a:p>
            <a:r>
              <a:rPr lang="en-US" altLang="en-US" sz="2400" dirty="0" smtClean="0">
                <a:solidFill>
                  <a:srgbClr val="00467F"/>
                </a:solidFill>
              </a:rPr>
              <a:t>Energy Simulation Tool Assessment for New Construction and Whole-Building Commercial Programs of Energy Trust of Oregon</a:t>
            </a:r>
          </a:p>
        </p:txBody>
      </p:sp>
      <p:sp>
        <p:nvSpPr>
          <p:cNvPr id="4" name="Subtitle 3"/>
          <p:cNvSpPr>
            <a:spLocks noGrp="1"/>
          </p:cNvSpPr>
          <p:nvPr>
            <p:ph type="subTitle" idx="1"/>
          </p:nvPr>
        </p:nvSpPr>
        <p:spPr>
          <a:xfrm>
            <a:off x="3013075" y="4682256"/>
            <a:ext cx="5959475" cy="1296987"/>
          </a:xfrm>
        </p:spPr>
        <p:txBody>
          <a:bodyPr rtlCol="0">
            <a:normAutofit fontScale="85000" lnSpcReduction="20000"/>
          </a:bodyPr>
          <a:lstStyle/>
          <a:p>
            <a:pPr fontAlgn="auto">
              <a:spcAft>
                <a:spcPts val="0"/>
              </a:spcAft>
              <a:buFont typeface="Arial"/>
              <a:buNone/>
              <a:defRPr/>
            </a:pPr>
            <a:r>
              <a:rPr lang="en-US" dirty="0" smtClean="0"/>
              <a:t>By:  The Cadmus Group</a:t>
            </a:r>
          </a:p>
          <a:p>
            <a:pPr fontAlgn="auto">
              <a:spcAft>
                <a:spcPts val="0"/>
              </a:spcAft>
              <a:buFont typeface="Arial"/>
              <a:buNone/>
              <a:defRPr/>
            </a:pPr>
            <a:r>
              <a:rPr lang="en-US" dirty="0" smtClean="0"/>
              <a:t>Presenter:  Holly Farah</a:t>
            </a:r>
          </a:p>
          <a:p>
            <a:pPr fontAlgn="auto">
              <a:spcAft>
                <a:spcPts val="0"/>
              </a:spcAft>
              <a:buFont typeface="Arial"/>
              <a:buNone/>
              <a:defRPr/>
            </a:pPr>
            <a:r>
              <a:rPr lang="en-US" dirty="0" smtClean="0"/>
              <a:t>September 18, 2015</a:t>
            </a:r>
          </a:p>
          <a:p>
            <a:pPr fontAlgn="auto">
              <a:spcAft>
                <a:spcPts val="0"/>
              </a:spcAft>
              <a:buFont typeface="Arial"/>
              <a:buNone/>
              <a:defRPr/>
            </a:pPr>
            <a:endParaRPr lang="en-US" dirty="0"/>
          </a:p>
        </p:txBody>
      </p:sp>
    </p:spTree>
    <p:extLst>
      <p:ext uri="{BB962C8B-B14F-4D97-AF65-F5344CB8AC3E}">
        <p14:creationId xmlns:p14="http://schemas.microsoft.com/office/powerpoint/2010/main" val="2522556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7200" y="436728"/>
            <a:ext cx="8229600" cy="4440072"/>
          </a:xfrm>
        </p:spPr>
        <p:txBody>
          <a:bodyPr>
            <a:normAutofit fontScale="55000" lnSpcReduction="20000"/>
          </a:bodyPr>
          <a:lstStyle/>
          <a:p>
            <a:r>
              <a:rPr lang="en-US" sz="3600" b="1" dirty="0"/>
              <a:t>20. Flexibility of Parametric Runs.  </a:t>
            </a:r>
            <a:endParaRPr lang="en-US" sz="3600" b="1" dirty="0" smtClean="0"/>
          </a:p>
          <a:p>
            <a:endParaRPr lang="en-US" b="1" dirty="0" smtClean="0"/>
          </a:p>
          <a:p>
            <a:r>
              <a:rPr lang="en-US" dirty="0" smtClean="0"/>
              <a:t>"</a:t>
            </a:r>
            <a:r>
              <a:rPr lang="en-US" dirty="0"/>
              <a:t>What-If" parametric runs are critical to the design process.  Being able to customize these </a:t>
            </a:r>
            <a:r>
              <a:rPr lang="en-US" dirty="0" smtClean="0"/>
              <a:t>parametric runs </a:t>
            </a:r>
            <a:r>
              <a:rPr lang="en-US" dirty="0"/>
              <a:t>is critical for </a:t>
            </a:r>
            <a:r>
              <a:rPr lang="en-US" dirty="0" smtClean="0"/>
              <a:t>high-performance </a:t>
            </a:r>
            <a:r>
              <a:rPr lang="en-US" dirty="0"/>
              <a:t>buildings.</a:t>
            </a:r>
          </a:p>
          <a:p>
            <a:endParaRPr lang="en-US" b="1" dirty="0"/>
          </a:p>
          <a:p>
            <a:r>
              <a:rPr lang="en-US" sz="3600" b="1" dirty="0"/>
              <a:t>21. Extensible Capabilities.  </a:t>
            </a:r>
            <a:endParaRPr lang="en-US" sz="3600" b="1" dirty="0" smtClean="0"/>
          </a:p>
          <a:p>
            <a:endParaRPr lang="en-US" b="1" dirty="0" smtClean="0"/>
          </a:p>
          <a:p>
            <a:r>
              <a:rPr lang="en-US" dirty="0" smtClean="0"/>
              <a:t>Energy </a:t>
            </a:r>
            <a:r>
              <a:rPr lang="en-US" dirty="0"/>
              <a:t>modelers often need capabilities beyond what is built into software, and create their own tools to meet these needs.</a:t>
            </a:r>
          </a:p>
          <a:p>
            <a:endParaRPr lang="en-US" dirty="0"/>
          </a:p>
          <a:p>
            <a:r>
              <a:rPr lang="en-US" sz="3600" b="1" dirty="0"/>
              <a:t>22. Transparency.  </a:t>
            </a:r>
            <a:endParaRPr lang="en-US" sz="3600" b="1" dirty="0" smtClean="0"/>
          </a:p>
          <a:p>
            <a:endParaRPr lang="en-US" b="1" dirty="0" smtClean="0"/>
          </a:p>
          <a:p>
            <a:r>
              <a:rPr lang="en-US" dirty="0" smtClean="0"/>
              <a:t>In </a:t>
            </a:r>
            <a:r>
              <a:rPr lang="en-US" dirty="0"/>
              <a:t>the long-term, lack of transparency can create serious </a:t>
            </a:r>
            <a:r>
              <a:rPr lang="en-US" dirty="0" smtClean="0"/>
              <a:t>issues. Seeing the algebra behind </a:t>
            </a:r>
            <a:r>
              <a:rPr lang="en-US" dirty="0"/>
              <a:t>the scenes </a:t>
            </a:r>
            <a:r>
              <a:rPr lang="en-US" dirty="0" smtClean="0"/>
              <a:t>allows disputes </a:t>
            </a:r>
            <a:r>
              <a:rPr lang="en-US" dirty="0"/>
              <a:t>to be brought up and settled based on technical merit.</a:t>
            </a:r>
          </a:p>
          <a:p>
            <a:endParaRPr lang="en-US" b="1" dirty="0"/>
          </a:p>
          <a:p>
            <a:endParaRPr lang="en-US" dirty="0"/>
          </a:p>
        </p:txBody>
      </p:sp>
    </p:spTree>
    <p:extLst>
      <p:ext uri="{BB962C8B-B14F-4D97-AF65-F5344CB8AC3E}">
        <p14:creationId xmlns:p14="http://schemas.microsoft.com/office/powerpoint/2010/main" val="317956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16257" y="368490"/>
            <a:ext cx="8229600" cy="4562901"/>
          </a:xfrm>
        </p:spPr>
        <p:txBody>
          <a:bodyPr>
            <a:normAutofit/>
          </a:bodyPr>
          <a:lstStyle/>
          <a:p>
            <a:r>
              <a:rPr lang="en-US" sz="2000" b="1" dirty="0"/>
              <a:t>23. Attractiveness to new modelers. </a:t>
            </a:r>
            <a:endParaRPr lang="en-US" sz="2000" b="1" dirty="0" smtClean="0"/>
          </a:p>
          <a:p>
            <a:r>
              <a:rPr lang="en-US" sz="1800" dirty="0" smtClean="0"/>
              <a:t>People </a:t>
            </a:r>
            <a:r>
              <a:rPr lang="en-US" sz="1800" dirty="0"/>
              <a:t>new to the industry may be less willing to learn a software that may be obsolete in the near future.</a:t>
            </a:r>
          </a:p>
          <a:p>
            <a:endParaRPr lang="en-US" dirty="0"/>
          </a:p>
          <a:p>
            <a:r>
              <a:rPr lang="en-US" sz="2000" b="1" dirty="0"/>
              <a:t>24. Significant Adopters.  </a:t>
            </a:r>
            <a:endParaRPr lang="en-US" sz="2000" b="1" dirty="0" smtClean="0"/>
          </a:p>
          <a:p>
            <a:r>
              <a:rPr lang="en-US" sz="1800" dirty="0" smtClean="0"/>
              <a:t>When </a:t>
            </a:r>
            <a:r>
              <a:rPr lang="en-US" sz="1800" dirty="0"/>
              <a:t>a technology is adopted/used by many parties, these parties can combine efforts and share costs to improve capabilities.</a:t>
            </a:r>
          </a:p>
          <a:p>
            <a:endParaRPr lang="en-US" dirty="0"/>
          </a:p>
        </p:txBody>
      </p:sp>
    </p:spTree>
    <p:extLst>
      <p:ext uri="{BB962C8B-B14F-4D97-AF65-F5344CB8AC3E}">
        <p14:creationId xmlns:p14="http://schemas.microsoft.com/office/powerpoint/2010/main" val="2957381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dirty="0" smtClean="0"/>
              <a:t>Tools Overview</a:t>
            </a:r>
            <a:endParaRPr lang="en-US" dirty="0"/>
          </a:p>
        </p:txBody>
      </p:sp>
      <p:sp>
        <p:nvSpPr>
          <p:cNvPr id="3" name="Text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158620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dirty="0" smtClean="0"/>
              <a:t>OpenStudio</a:t>
            </a:r>
            <a:endParaRPr lang="en-US" dirty="0"/>
          </a:p>
          <a:p>
            <a:endParaRPr lang="en-US" dirty="0"/>
          </a:p>
        </p:txBody>
      </p:sp>
      <p:sp>
        <p:nvSpPr>
          <p:cNvPr id="3" name="Text Placeholder 2"/>
          <p:cNvSpPr>
            <a:spLocks noGrp="1"/>
          </p:cNvSpPr>
          <p:nvPr>
            <p:ph type="body" sz="quarter" idx="11"/>
          </p:nvPr>
        </p:nvSpPr>
        <p:spPr/>
        <p:txBody>
          <a:bodyPr>
            <a:normAutofit fontScale="77500" lnSpcReduction="20000"/>
          </a:bodyPr>
          <a:lstStyle/>
          <a:p>
            <a:pPr marL="457200" indent="-457200">
              <a:buFont typeface="Arial" panose="020B0604020202020204" pitchFamily="34" charset="0"/>
              <a:buChar char="•"/>
            </a:pPr>
            <a:r>
              <a:rPr lang="en-US" dirty="0" smtClean="0"/>
              <a:t>Open Studio </a:t>
            </a:r>
            <a:r>
              <a:rPr lang="en-US" dirty="0"/>
              <a:t>can be used for early design and keep going through detailed </a:t>
            </a:r>
            <a:r>
              <a:rPr lang="en-US" dirty="0" smtClean="0"/>
              <a:t>modeling</a:t>
            </a:r>
          </a:p>
          <a:p>
            <a:pPr marL="457200" indent="-457200">
              <a:buFont typeface="Arial" panose="020B0604020202020204" pitchFamily="34" charset="0"/>
              <a:buChar char="•"/>
            </a:pPr>
            <a:r>
              <a:rPr lang="en-US" dirty="0" smtClean="0"/>
              <a:t>Talks with Sketchup</a:t>
            </a:r>
          </a:p>
          <a:p>
            <a:pPr marL="457200" indent="-457200">
              <a:buFont typeface="Arial" panose="020B0604020202020204" pitchFamily="34" charset="0"/>
              <a:buChar char="•"/>
            </a:pPr>
            <a:r>
              <a:rPr lang="en-US" dirty="0"/>
              <a:t>I</a:t>
            </a:r>
            <a:r>
              <a:rPr lang="en-US" dirty="0" smtClean="0"/>
              <a:t>nterface for EnergyPlus</a:t>
            </a:r>
          </a:p>
          <a:p>
            <a:pPr marL="457200" indent="-457200">
              <a:buFont typeface="Arial" panose="020B0604020202020204" pitchFamily="34" charset="0"/>
              <a:buChar char="•"/>
            </a:pPr>
            <a:r>
              <a:rPr lang="en-US" dirty="0" smtClean="0"/>
              <a:t>Free of cost</a:t>
            </a:r>
          </a:p>
          <a:p>
            <a:pPr marL="457200" indent="-457200">
              <a:buFont typeface="Arial" panose="020B0604020202020204" pitchFamily="34" charset="0"/>
              <a:buChar char="•"/>
            </a:pPr>
            <a:r>
              <a:rPr lang="en-US" dirty="0" smtClean="0"/>
              <a:t>Highly adaptable</a:t>
            </a:r>
          </a:p>
          <a:p>
            <a:pPr marL="457200" indent="-457200">
              <a:buFont typeface="Arial" panose="020B0604020202020204" pitchFamily="34" charset="0"/>
              <a:buChar char="•"/>
            </a:pPr>
            <a:r>
              <a:rPr lang="en-US" dirty="0"/>
              <a:t>100% annual user increase for each of last 2 years</a:t>
            </a:r>
            <a:r>
              <a:rPr lang="en-US" dirty="0" smtClean="0"/>
              <a:t>.</a:t>
            </a:r>
          </a:p>
          <a:p>
            <a:pPr marL="457200" indent="-457200">
              <a:buFont typeface="Arial" panose="020B0604020202020204" pitchFamily="34" charset="0"/>
              <a:buChar char="•"/>
            </a:pPr>
            <a:r>
              <a:rPr lang="en-US" dirty="0"/>
              <a:t>Building </a:t>
            </a:r>
            <a:r>
              <a:rPr lang="en-US" dirty="0" smtClean="0"/>
              <a:t>component library </a:t>
            </a:r>
            <a:r>
              <a:rPr lang="en-US" dirty="0"/>
              <a:t>constantly growing and improving</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409472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algn="ctr"/>
            <a:r>
              <a:rPr lang="en-US" dirty="0" smtClean="0"/>
              <a:t>EnergyPlus</a:t>
            </a:r>
            <a:endParaRPr lang="en-US" dirty="0"/>
          </a:p>
        </p:txBody>
      </p:sp>
      <p:sp>
        <p:nvSpPr>
          <p:cNvPr id="3" name="Text Placeholder 2"/>
          <p:cNvSpPr>
            <a:spLocks noGrp="1"/>
          </p:cNvSpPr>
          <p:nvPr>
            <p:ph type="body" sz="quarter" idx="11"/>
          </p:nvPr>
        </p:nvSpPr>
        <p:spPr/>
        <p:txBody>
          <a:bodyPr>
            <a:normAutofit fontScale="92500" lnSpcReduction="20000"/>
          </a:bodyPr>
          <a:lstStyle/>
          <a:p>
            <a:pPr marL="457200" indent="-457200">
              <a:buFont typeface="Arial" panose="020B0604020202020204" pitchFamily="34" charset="0"/>
              <a:buChar char="•"/>
            </a:pPr>
            <a:r>
              <a:rPr lang="en-US" dirty="0" smtClean="0"/>
              <a:t>Most sophisticated and reliable calculation engine available in the market</a:t>
            </a:r>
          </a:p>
          <a:p>
            <a:pPr marL="457200" indent="-457200">
              <a:buFont typeface="Arial" panose="020B0604020202020204" pitchFamily="34" charset="0"/>
              <a:buChar char="•"/>
            </a:pPr>
            <a:r>
              <a:rPr lang="en-US" dirty="0" smtClean="0"/>
              <a:t>Free of cost</a:t>
            </a:r>
          </a:p>
          <a:p>
            <a:pPr marL="457200" indent="-457200">
              <a:buFont typeface="Arial" panose="020B0604020202020204" pitchFamily="34" charset="0"/>
              <a:buChar char="•"/>
            </a:pPr>
            <a:r>
              <a:rPr lang="en-US" dirty="0"/>
              <a:t>O</a:t>
            </a:r>
            <a:r>
              <a:rPr lang="en-US" dirty="0" smtClean="0"/>
              <a:t>pen source</a:t>
            </a:r>
          </a:p>
          <a:p>
            <a:pPr marL="457200" indent="-457200">
              <a:buFont typeface="Arial" panose="020B0604020202020204" pitchFamily="34" charset="0"/>
              <a:buChar char="•"/>
            </a:pPr>
            <a:r>
              <a:rPr lang="en-US" dirty="0" smtClean="0"/>
              <a:t>Customizable</a:t>
            </a:r>
          </a:p>
          <a:p>
            <a:pPr marL="457200" indent="-457200">
              <a:buFont typeface="Arial" panose="020B0604020202020204" pitchFamily="34" charset="0"/>
              <a:buChar char="•"/>
            </a:pPr>
            <a:r>
              <a:rPr lang="en-US" dirty="0"/>
              <a:t>High performance </a:t>
            </a:r>
            <a:r>
              <a:rPr lang="en-US" dirty="0" smtClean="0"/>
              <a:t>technology capabilities</a:t>
            </a:r>
          </a:p>
          <a:p>
            <a:pPr marL="457200" indent="-457200">
              <a:buFont typeface="Arial" panose="020B0604020202020204" pitchFamily="34" charset="0"/>
              <a:buChar char="•"/>
            </a:pPr>
            <a:r>
              <a:rPr lang="en-US" dirty="0" smtClean="0"/>
              <a:t>Appropriate for net zero buildings</a:t>
            </a:r>
          </a:p>
          <a:p>
            <a:pPr marL="457200" indent="-457200">
              <a:buFont typeface="Arial" panose="020B0604020202020204" pitchFamily="34" charset="0"/>
              <a:buChar char="•"/>
            </a:pPr>
            <a:r>
              <a:rPr lang="en-US" dirty="0"/>
              <a:t>Long </a:t>
            </a:r>
            <a:r>
              <a:rPr lang="en-US" dirty="0" smtClean="0"/>
              <a:t>term engine support</a:t>
            </a: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4026446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dirty="0"/>
              <a:t>EDAPT</a:t>
            </a:r>
            <a:r>
              <a:rPr lang="en-US" dirty="0" smtClean="0"/>
              <a:t>: (OpenStudio + EnergyPlus)</a:t>
            </a:r>
            <a:endParaRPr lang="en-US" dirty="0"/>
          </a:p>
          <a:p>
            <a:endParaRPr lang="en-US" dirty="0"/>
          </a:p>
        </p:txBody>
      </p:sp>
      <p:sp>
        <p:nvSpPr>
          <p:cNvPr id="3" name="Text Placeholder 2"/>
          <p:cNvSpPr>
            <a:spLocks noGrp="1"/>
          </p:cNvSpPr>
          <p:nvPr>
            <p:ph type="body" sz="quarter" idx="11"/>
          </p:nvPr>
        </p:nvSpPr>
        <p:spPr/>
        <p:txBody>
          <a:bodyPr>
            <a:normAutofit fontScale="55000" lnSpcReduction="20000"/>
          </a:bodyPr>
          <a:lstStyle/>
          <a:p>
            <a:r>
              <a:rPr lang="en-US" b="1" dirty="0" smtClean="0"/>
              <a:t>High</a:t>
            </a:r>
          </a:p>
          <a:p>
            <a:pPr marL="912813" lvl="1" indent="-457200">
              <a:buFont typeface="Arial" panose="020B0604020202020204" pitchFamily="34" charset="0"/>
              <a:buChar char="•"/>
            </a:pPr>
            <a:r>
              <a:rPr lang="en-US" dirty="0" smtClean="0"/>
              <a:t>Model geometry visualization (via OpenStudio)</a:t>
            </a:r>
          </a:p>
          <a:p>
            <a:pPr marL="912813" lvl="1" indent="-457200">
              <a:buFont typeface="Arial" panose="020B0604020202020204" pitchFamily="34" charset="0"/>
              <a:buChar char="•"/>
            </a:pPr>
            <a:r>
              <a:rPr lang="en-US" dirty="0" smtClean="0"/>
              <a:t>EnergyPlus as engine (free, public, open)</a:t>
            </a:r>
          </a:p>
          <a:p>
            <a:pPr marL="912813" lvl="1" indent="-457200">
              <a:buFont typeface="Arial" panose="020B0604020202020204" pitchFamily="34" charset="0"/>
              <a:buChar char="•"/>
            </a:pPr>
            <a:r>
              <a:rPr lang="en-US" dirty="0" smtClean="0"/>
              <a:t>Accurate and reliable engine</a:t>
            </a:r>
          </a:p>
          <a:p>
            <a:pPr marL="912813" lvl="1" indent="-457200">
              <a:buFont typeface="Arial" panose="020B0604020202020204" pitchFamily="34" charset="0"/>
              <a:buChar char="•"/>
            </a:pPr>
            <a:r>
              <a:rPr lang="en-US" dirty="0" smtClean="0"/>
              <a:t>Schematic to detailed mode</a:t>
            </a:r>
          </a:p>
          <a:p>
            <a:pPr marL="912813" lvl="1" indent="-457200">
              <a:buFont typeface="Arial" panose="020B0604020202020204" pitchFamily="34" charset="0"/>
              <a:buChar char="•"/>
            </a:pPr>
            <a:r>
              <a:rPr lang="en-US" dirty="0" smtClean="0"/>
              <a:t>Expanding library</a:t>
            </a:r>
          </a:p>
          <a:p>
            <a:pPr marL="912813" lvl="1" indent="-457200">
              <a:buFont typeface="Arial" panose="020B0604020202020204" pitchFamily="34" charset="0"/>
              <a:buChar char="•"/>
            </a:pPr>
            <a:r>
              <a:rPr lang="en-US" dirty="0" smtClean="0"/>
              <a:t>High </a:t>
            </a:r>
            <a:r>
              <a:rPr lang="en-US" dirty="0"/>
              <a:t>p</a:t>
            </a:r>
            <a:r>
              <a:rPr lang="en-US" dirty="0" smtClean="0"/>
              <a:t>erformance technology and net zero</a:t>
            </a:r>
          </a:p>
          <a:p>
            <a:pPr marL="912813" lvl="1" indent="-457200">
              <a:buFont typeface="Arial" panose="020B0604020202020204" pitchFamily="34" charset="0"/>
              <a:buChar char="•"/>
            </a:pPr>
            <a:r>
              <a:rPr lang="en-US" dirty="0" smtClean="0"/>
              <a:t>Parametric runs can be defined, customized and automatic</a:t>
            </a:r>
          </a:p>
          <a:p>
            <a:pPr marL="912813" lvl="1" indent="-457200">
              <a:buFont typeface="Arial" panose="020B0604020202020204" pitchFamily="34" charset="0"/>
              <a:buChar char="•"/>
            </a:pPr>
            <a:r>
              <a:rPr lang="en-US" dirty="0" smtClean="0"/>
              <a:t>Transparency</a:t>
            </a:r>
          </a:p>
          <a:p>
            <a:pPr marL="912813" lvl="1" indent="-457200">
              <a:buFont typeface="Arial" panose="020B0604020202020204" pitchFamily="34" charset="0"/>
              <a:buChar char="•"/>
            </a:pPr>
            <a:r>
              <a:rPr lang="en-US" dirty="0" smtClean="0"/>
              <a:t>Aggregation of results</a:t>
            </a:r>
          </a:p>
          <a:p>
            <a:pPr marL="457200" indent="-457200">
              <a:buFont typeface="Arial" panose="020B0604020202020204" pitchFamily="34" charset="0"/>
              <a:buChar char="•"/>
            </a:pPr>
            <a:endParaRPr lang="en-US" dirty="0" smtClean="0"/>
          </a:p>
          <a:p>
            <a:r>
              <a:rPr lang="en-US" b="1" dirty="0" smtClean="0"/>
              <a:t>Low</a:t>
            </a:r>
          </a:p>
          <a:p>
            <a:r>
              <a:rPr lang="en-US" sz="2900" dirty="0" smtClean="0"/>
              <a:t>Has only been used by Xcel Energy thus far.  CPS Energy and Austin Energy have given verbal commitment to adopt as of 9/17/2014.</a:t>
            </a:r>
            <a:endParaRPr lang="en-US" sz="2900" dirty="0"/>
          </a:p>
        </p:txBody>
      </p:sp>
    </p:spTree>
    <p:extLst>
      <p:ext uri="{BB962C8B-B14F-4D97-AF65-F5344CB8AC3E}">
        <p14:creationId xmlns:p14="http://schemas.microsoft.com/office/powerpoint/2010/main" val="3491931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dirty="0" smtClean="0"/>
              <a:t>eQUEST</a:t>
            </a:r>
            <a:endParaRPr lang="en-US" dirty="0"/>
          </a:p>
        </p:txBody>
      </p:sp>
      <p:sp>
        <p:nvSpPr>
          <p:cNvPr id="3" name="Text Placeholder 2"/>
          <p:cNvSpPr>
            <a:spLocks noGrp="1"/>
          </p:cNvSpPr>
          <p:nvPr>
            <p:ph type="body" sz="quarter" idx="11"/>
          </p:nvPr>
        </p:nvSpPr>
        <p:spPr/>
        <p:txBody>
          <a:bodyPr/>
          <a:lstStyle/>
          <a:p>
            <a:r>
              <a:rPr lang="en-US" dirty="0" smtClean="0"/>
              <a:t>Strengths</a:t>
            </a:r>
          </a:p>
          <a:p>
            <a:endParaRPr lang="en-US" dirty="0" smtClean="0"/>
          </a:p>
          <a:p>
            <a:pPr marL="912813" lvl="1" indent="-457200">
              <a:buFont typeface="Arial" panose="020B0604020202020204" pitchFamily="34" charset="0"/>
              <a:buChar char="•"/>
            </a:pPr>
            <a:r>
              <a:rPr lang="en-US" sz="1800" dirty="0" smtClean="0"/>
              <a:t>DOE2.2 engine</a:t>
            </a:r>
          </a:p>
          <a:p>
            <a:pPr marL="912813" lvl="1" indent="-457200">
              <a:buFont typeface="Arial" panose="020B0604020202020204" pitchFamily="34" charset="0"/>
              <a:buChar char="•"/>
            </a:pPr>
            <a:r>
              <a:rPr lang="en-US" sz="1800" dirty="0" smtClean="0"/>
              <a:t>Schematic design option</a:t>
            </a:r>
          </a:p>
          <a:p>
            <a:pPr marL="912813" lvl="1" indent="-457200">
              <a:buFont typeface="Arial" panose="020B0604020202020204" pitchFamily="34" charset="0"/>
              <a:buChar char="•"/>
            </a:pPr>
            <a:r>
              <a:rPr lang="en-US" sz="1800" dirty="0" smtClean="0"/>
              <a:t>User friendly interface</a:t>
            </a:r>
          </a:p>
          <a:p>
            <a:pPr marL="912813" lvl="1" indent="-457200">
              <a:buFont typeface="Arial" panose="020B0604020202020204" pitchFamily="34" charset="0"/>
              <a:buChar char="•"/>
            </a:pPr>
            <a:r>
              <a:rPr lang="en-US" sz="1800" dirty="0" smtClean="0"/>
              <a:t>High market acceptance</a:t>
            </a:r>
          </a:p>
          <a:p>
            <a:endParaRPr lang="en-US" dirty="0"/>
          </a:p>
        </p:txBody>
      </p:sp>
    </p:spTree>
    <p:extLst>
      <p:ext uri="{BB962C8B-B14F-4D97-AF65-F5344CB8AC3E}">
        <p14:creationId xmlns:p14="http://schemas.microsoft.com/office/powerpoint/2010/main" val="1547680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dirty="0" smtClean="0"/>
              <a:t>eQUEST Limitations</a:t>
            </a:r>
            <a:endParaRPr lang="en-US" dirty="0"/>
          </a:p>
        </p:txBody>
      </p:sp>
      <p:sp>
        <p:nvSpPr>
          <p:cNvPr id="3" name="Text Placeholder 2"/>
          <p:cNvSpPr>
            <a:spLocks noGrp="1"/>
          </p:cNvSpPr>
          <p:nvPr>
            <p:ph type="body" sz="quarter" idx="11"/>
          </p:nvPr>
        </p:nvSpPr>
        <p:spPr/>
        <p:txBody>
          <a:bodyPr/>
          <a:lstStyle/>
          <a:p>
            <a:pPr marL="912813" lvl="1" indent="-457200">
              <a:buFont typeface="Arial" panose="020B0604020202020204" pitchFamily="34" charset="0"/>
              <a:buChar char="•"/>
            </a:pPr>
            <a:r>
              <a:rPr lang="en-US" sz="1800" dirty="0" smtClean="0"/>
              <a:t>Closed code source</a:t>
            </a:r>
          </a:p>
          <a:p>
            <a:pPr marL="912813" lvl="1" indent="-457200">
              <a:buFont typeface="Arial" panose="020B0604020202020204" pitchFamily="34" charset="0"/>
              <a:buChar char="•"/>
            </a:pPr>
            <a:endParaRPr lang="en-US" sz="1800" dirty="0" smtClean="0"/>
          </a:p>
          <a:p>
            <a:pPr marL="912813" lvl="1" indent="-457200">
              <a:buFont typeface="Arial" panose="020B0604020202020204" pitchFamily="34" charset="0"/>
              <a:buChar char="•"/>
            </a:pPr>
            <a:r>
              <a:rPr lang="en-US" sz="1800" dirty="0" smtClean="0"/>
              <a:t>Low prospect of future updates (currently stagnated)</a:t>
            </a:r>
          </a:p>
          <a:p>
            <a:pPr lvl="1"/>
            <a:endParaRPr lang="en-US" sz="1800" dirty="0" smtClean="0"/>
          </a:p>
          <a:p>
            <a:pPr marL="912813" lvl="1" indent="-457200">
              <a:buFont typeface="Arial" panose="020B0604020202020204" pitchFamily="34" charset="0"/>
              <a:buChar char="•"/>
            </a:pPr>
            <a:r>
              <a:rPr lang="en-US" sz="1800" dirty="0" smtClean="0"/>
              <a:t>Modelers moving towards EnergyPlus</a:t>
            </a:r>
          </a:p>
          <a:p>
            <a:endParaRPr lang="en-US" dirty="0"/>
          </a:p>
        </p:txBody>
      </p:sp>
    </p:spTree>
    <p:extLst>
      <p:ext uri="{BB962C8B-B14F-4D97-AF65-F5344CB8AC3E}">
        <p14:creationId xmlns:p14="http://schemas.microsoft.com/office/powerpoint/2010/main" val="812569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7200" y="327546"/>
            <a:ext cx="8229600" cy="4549254"/>
          </a:xfrm>
        </p:spPr>
        <p:txBody>
          <a:bodyPr/>
          <a:lstStyle/>
          <a:p>
            <a:pPr algn="ctr"/>
            <a:r>
              <a:rPr lang="en-US" dirty="0" smtClean="0"/>
              <a:t>Next Steps?</a:t>
            </a:r>
          </a:p>
          <a:p>
            <a:pPr algn="ctr"/>
            <a:endParaRPr lang="en-US" dirty="0"/>
          </a:p>
          <a:p>
            <a:pPr algn="ctr"/>
            <a:endParaRPr lang="en-US" sz="1800" dirty="0" smtClean="0"/>
          </a:p>
          <a:p>
            <a:pPr marL="912813" lvl="1" indent="-457200">
              <a:buFont typeface="Arial" panose="020B0604020202020204" pitchFamily="34" charset="0"/>
              <a:buChar char="•"/>
            </a:pPr>
            <a:r>
              <a:rPr lang="en-US" sz="1800" dirty="0" smtClean="0"/>
              <a:t>Market Acceptance</a:t>
            </a:r>
          </a:p>
          <a:p>
            <a:pPr marL="912813" lvl="1" indent="-457200">
              <a:buFont typeface="Arial" panose="020B0604020202020204" pitchFamily="34" charset="0"/>
              <a:buChar char="•"/>
            </a:pPr>
            <a:r>
              <a:rPr lang="en-US" sz="1800" dirty="0" smtClean="0"/>
              <a:t>Case Study (easy to learn, accuracy, sufficiency of parameters) </a:t>
            </a:r>
          </a:p>
          <a:p>
            <a:pPr marL="912813" lvl="1" indent="-457200">
              <a:buFont typeface="Arial" panose="020B0604020202020204" pitchFamily="34" charset="0"/>
              <a:buChar char="•"/>
            </a:pPr>
            <a:r>
              <a:rPr lang="en-US" sz="1800" dirty="0" smtClean="0"/>
              <a:t>Training</a:t>
            </a:r>
          </a:p>
          <a:p>
            <a:pPr marL="912813" lvl="1" indent="-457200">
              <a:buFont typeface="Arial" panose="020B0604020202020204" pitchFamily="34" charset="0"/>
              <a:buChar char="•"/>
            </a:pPr>
            <a:r>
              <a:rPr lang="en-US" sz="1800" dirty="0" smtClean="0"/>
              <a:t>Technical Support</a:t>
            </a:r>
          </a:p>
          <a:p>
            <a:endParaRPr lang="en-US" dirty="0"/>
          </a:p>
        </p:txBody>
      </p:sp>
    </p:spTree>
    <p:extLst>
      <p:ext uri="{BB962C8B-B14F-4D97-AF65-F5344CB8AC3E}">
        <p14:creationId xmlns:p14="http://schemas.microsoft.com/office/powerpoint/2010/main" val="2388474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algn="ctr"/>
            <a:endParaRPr lang="en-US" dirty="0" smtClean="0"/>
          </a:p>
          <a:p>
            <a:pPr algn="ctr"/>
            <a:endParaRPr lang="en-US" dirty="0"/>
          </a:p>
          <a:p>
            <a:pPr algn="ctr"/>
            <a:r>
              <a:rPr lang="en-US" dirty="0" smtClean="0"/>
              <a:t>Questions</a:t>
            </a:r>
            <a:r>
              <a:rPr lang="en-US" dirty="0"/>
              <a:t>?</a:t>
            </a:r>
          </a:p>
          <a:p>
            <a:pPr algn="ctr"/>
            <a:endParaRPr lang="en-US" dirty="0"/>
          </a:p>
        </p:txBody>
      </p:sp>
    </p:spTree>
    <p:extLst>
      <p:ext uri="{BB962C8B-B14F-4D97-AF65-F5344CB8AC3E}">
        <p14:creationId xmlns:p14="http://schemas.microsoft.com/office/powerpoint/2010/main" val="3867938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dirty="0" smtClean="0"/>
              <a:t>Energy Simulation Tools</a:t>
            </a:r>
            <a:endParaRPr lang="en-US" dirty="0"/>
          </a:p>
        </p:txBody>
      </p:sp>
      <p:sp>
        <p:nvSpPr>
          <p:cNvPr id="3" name="Text Placeholder 2"/>
          <p:cNvSpPr>
            <a:spLocks noGrp="1"/>
          </p:cNvSpPr>
          <p:nvPr>
            <p:ph type="body" sz="quarter" idx="11"/>
          </p:nvPr>
        </p:nvSpPr>
        <p:spPr>
          <a:xfrm>
            <a:off x="402771" y="1164770"/>
            <a:ext cx="8414658" cy="3712029"/>
          </a:xfrm>
        </p:spPr>
        <p:txBody>
          <a:bodyPr numCol="2">
            <a:normAutofit/>
          </a:bodyPr>
          <a:lstStyle/>
          <a:p>
            <a:pPr marL="514350" indent="-514350">
              <a:buFont typeface="+mj-lt"/>
              <a:buAutoNum type="arabicPeriod"/>
            </a:pPr>
            <a:r>
              <a:rPr lang="en-US" sz="1800" dirty="0"/>
              <a:t>NEO</a:t>
            </a:r>
          </a:p>
          <a:p>
            <a:pPr marL="514350" indent="-514350">
              <a:buFont typeface="+mj-lt"/>
              <a:buAutoNum type="arabicPeriod"/>
            </a:pPr>
            <a:r>
              <a:rPr lang="en-US" sz="1800" dirty="0"/>
              <a:t>EDAPT</a:t>
            </a:r>
          </a:p>
          <a:p>
            <a:pPr marL="514350" indent="-514350">
              <a:buFont typeface="+mj-lt"/>
              <a:buAutoNum type="arabicPeriod"/>
            </a:pPr>
            <a:r>
              <a:rPr lang="en-US" sz="1800" dirty="0"/>
              <a:t>Vasari </a:t>
            </a:r>
          </a:p>
          <a:p>
            <a:pPr marL="514350" indent="-514350">
              <a:buFont typeface="+mj-lt"/>
              <a:buAutoNum type="arabicPeriod"/>
            </a:pPr>
            <a:r>
              <a:rPr lang="en-US" sz="1800" dirty="0"/>
              <a:t>Sefaira </a:t>
            </a:r>
          </a:p>
          <a:p>
            <a:pPr marL="514350" indent="-514350">
              <a:buFont typeface="+mj-lt"/>
              <a:buAutoNum type="arabicPeriod"/>
            </a:pPr>
            <a:r>
              <a:rPr lang="en-US" sz="1800" dirty="0" smtClean="0"/>
              <a:t>DesignBuilder </a:t>
            </a:r>
            <a:endParaRPr lang="en-US" sz="1800" dirty="0"/>
          </a:p>
          <a:p>
            <a:pPr marL="514350" indent="-514350">
              <a:buFont typeface="+mj-lt"/>
              <a:buAutoNum type="arabicPeriod"/>
            </a:pPr>
            <a:r>
              <a:rPr lang="en-US" sz="1800" dirty="0"/>
              <a:t>Green Building Studio </a:t>
            </a:r>
          </a:p>
          <a:p>
            <a:pPr marL="514350" indent="-514350">
              <a:buFont typeface="+mj-lt"/>
              <a:buAutoNum type="arabicPeriod"/>
            </a:pPr>
            <a:r>
              <a:rPr lang="en-US" sz="1800" dirty="0"/>
              <a:t>Open Studio </a:t>
            </a:r>
          </a:p>
          <a:p>
            <a:pPr marL="514350" indent="-514350">
              <a:buFont typeface="+mj-lt"/>
              <a:buAutoNum type="arabicPeriod"/>
            </a:pPr>
            <a:r>
              <a:rPr lang="en-US" sz="1800" dirty="0"/>
              <a:t>ECOTECT </a:t>
            </a:r>
            <a:endParaRPr lang="en-US" sz="1800" dirty="0" smtClean="0"/>
          </a:p>
          <a:p>
            <a:pPr marL="514350" indent="-514350">
              <a:buFont typeface="+mj-lt"/>
              <a:buAutoNum type="arabicPeriod"/>
            </a:pPr>
            <a:r>
              <a:rPr lang="en-US" sz="1800" dirty="0" smtClean="0"/>
              <a:t>eQUEST/DOE-2.2</a:t>
            </a:r>
          </a:p>
          <a:p>
            <a:pPr marL="514350" indent="-514350">
              <a:buFont typeface="+mj-lt"/>
              <a:buAutoNum type="arabicPeriod"/>
            </a:pPr>
            <a:r>
              <a:rPr lang="en-US" sz="1800" dirty="0" smtClean="0"/>
              <a:t>EnergyPlus</a:t>
            </a:r>
          </a:p>
          <a:p>
            <a:pPr marL="514350" indent="-514350">
              <a:buFont typeface="+mj-lt"/>
              <a:buAutoNum type="arabicPeriod"/>
            </a:pPr>
            <a:r>
              <a:rPr lang="en-US" sz="1800" dirty="0" smtClean="0"/>
              <a:t>EnergyPro</a:t>
            </a:r>
          </a:p>
          <a:p>
            <a:pPr marL="514350" indent="-514350">
              <a:buFont typeface="+mj-lt"/>
              <a:buAutoNum type="arabicPeriod"/>
            </a:pPr>
            <a:r>
              <a:rPr lang="en-US" sz="1800" dirty="0" smtClean="0"/>
              <a:t>IES VE</a:t>
            </a:r>
          </a:p>
          <a:p>
            <a:pPr marL="514350" indent="-514350">
              <a:buFont typeface="+mj-lt"/>
              <a:buAutoNum type="arabicPeriod"/>
            </a:pPr>
            <a:r>
              <a:rPr lang="en-US" sz="1800" dirty="0" smtClean="0"/>
              <a:t>Trane Trace </a:t>
            </a:r>
          </a:p>
          <a:p>
            <a:pPr marL="514350" indent="-514350">
              <a:buFont typeface="+mj-lt"/>
              <a:buAutoNum type="arabicPeriod"/>
            </a:pPr>
            <a:r>
              <a:rPr lang="en-US" sz="1800" dirty="0" smtClean="0"/>
              <a:t>Carrier Hap </a:t>
            </a:r>
          </a:p>
          <a:p>
            <a:pPr marL="514350" indent="-514350">
              <a:buFont typeface="+mj-lt"/>
              <a:buAutoNum type="arabicPeriod"/>
            </a:pPr>
            <a:r>
              <a:rPr lang="en-US" sz="1800" dirty="0" smtClean="0"/>
              <a:t>Energy-10 </a:t>
            </a:r>
          </a:p>
          <a:p>
            <a:pPr marL="514350" indent="-514350">
              <a:buFont typeface="+mj-lt"/>
              <a:buAutoNum type="arabicPeriod"/>
            </a:pPr>
            <a:r>
              <a:rPr lang="en-US" sz="1800" dirty="0" smtClean="0"/>
              <a:t>Solar Shoebox</a:t>
            </a:r>
          </a:p>
          <a:p>
            <a:pPr marL="514350" indent="-514350">
              <a:buFont typeface="+mj-lt"/>
              <a:buAutoNum type="arabicPeriod"/>
            </a:pPr>
            <a:r>
              <a:rPr lang="en-US" sz="1800" dirty="0" smtClean="0"/>
              <a:t>System Advisor Model (SAM)</a:t>
            </a:r>
            <a:endParaRPr lang="en-US" sz="1800" dirty="0"/>
          </a:p>
        </p:txBody>
      </p:sp>
    </p:spTree>
    <p:extLst>
      <p:ext uri="{BB962C8B-B14F-4D97-AF65-F5344CB8AC3E}">
        <p14:creationId xmlns:p14="http://schemas.microsoft.com/office/powerpoint/2010/main" val="639847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algn="ctr"/>
            <a:r>
              <a:rPr lang="en-US" sz="2800" dirty="0" smtClean="0"/>
              <a:t>Simulation Tool Assessment Steps</a:t>
            </a:r>
            <a:endParaRPr lang="en-US" sz="2800" dirty="0"/>
          </a:p>
        </p:txBody>
      </p:sp>
      <p:sp>
        <p:nvSpPr>
          <p:cNvPr id="3" name="Text Placeholder 2"/>
          <p:cNvSpPr>
            <a:spLocks noGrp="1"/>
          </p:cNvSpPr>
          <p:nvPr>
            <p:ph type="body" sz="quarter" idx="11"/>
          </p:nvPr>
        </p:nvSpPr>
        <p:spPr>
          <a:xfrm>
            <a:off x="457200" y="1066800"/>
            <a:ext cx="8229600" cy="3733800"/>
          </a:xfrm>
        </p:spPr>
        <p:txBody>
          <a:bodyPr>
            <a:normAutofit/>
          </a:bodyPr>
          <a:lstStyle/>
          <a:p>
            <a:pPr marL="514350" indent="-514350">
              <a:buAutoNum type="arabicPeriod"/>
            </a:pPr>
            <a:endParaRPr lang="en-US" dirty="0" smtClean="0"/>
          </a:p>
          <a:p>
            <a:pPr marL="514350" indent="-514350">
              <a:buAutoNum type="arabicPeriod"/>
            </a:pPr>
            <a:endParaRPr lang="en-US" dirty="0" smtClean="0"/>
          </a:p>
        </p:txBody>
      </p:sp>
      <p:graphicFrame>
        <p:nvGraphicFramePr>
          <p:cNvPr id="4" name="Diagram 3"/>
          <p:cNvGraphicFramePr/>
          <p:nvPr>
            <p:extLst>
              <p:ext uri="{D42A27DB-BD31-4B8C-83A1-F6EECF244321}">
                <p14:modId xmlns:p14="http://schemas.microsoft.com/office/powerpoint/2010/main" val="3421665895"/>
              </p:ext>
            </p:extLst>
          </p:nvPr>
        </p:nvGraphicFramePr>
        <p:xfrm>
          <a:off x="1524000" y="1066800"/>
          <a:ext cx="5995916" cy="3873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8427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dirty="0"/>
              <a:t>Criteria </a:t>
            </a:r>
            <a:r>
              <a:rPr lang="en-US" dirty="0" smtClean="0"/>
              <a:t>Descriptions</a:t>
            </a:r>
            <a:endParaRPr lang="en-US" dirty="0"/>
          </a:p>
        </p:txBody>
      </p:sp>
      <p:sp>
        <p:nvSpPr>
          <p:cNvPr id="3" name="Text Placeholder 2"/>
          <p:cNvSpPr>
            <a:spLocks noGrp="1"/>
          </p:cNvSpPr>
          <p:nvPr>
            <p:ph type="body" sz="quarter" idx="11"/>
          </p:nvPr>
        </p:nvSpPr>
        <p:spPr>
          <a:xfrm>
            <a:off x="457200" y="1066800"/>
            <a:ext cx="8229600" cy="3733800"/>
          </a:xfrm>
        </p:spPr>
        <p:txBody>
          <a:bodyPr>
            <a:normAutofit fontScale="62500" lnSpcReduction="20000"/>
          </a:bodyPr>
          <a:lstStyle/>
          <a:p>
            <a:r>
              <a:rPr lang="en-US" b="1" dirty="0" smtClean="0"/>
              <a:t>1. Software </a:t>
            </a:r>
            <a:r>
              <a:rPr lang="en-US" b="1" dirty="0"/>
              <a:t>Proprietary </a:t>
            </a:r>
            <a:r>
              <a:rPr lang="en-US" b="1" dirty="0" smtClean="0"/>
              <a:t>Issue.</a:t>
            </a:r>
            <a:endParaRPr lang="en-US" dirty="0" smtClean="0"/>
          </a:p>
          <a:p>
            <a:pPr marL="912813" lvl="1" indent="-457200">
              <a:buFont typeface="Arial" panose="020B0604020202020204" pitchFamily="34" charset="0"/>
              <a:buChar char="•"/>
            </a:pPr>
            <a:r>
              <a:rPr lang="en-US" dirty="0" smtClean="0"/>
              <a:t>Unexpected </a:t>
            </a:r>
            <a:r>
              <a:rPr lang="en-US" dirty="0"/>
              <a:t>increase in </a:t>
            </a:r>
            <a:r>
              <a:rPr lang="en-US" dirty="0" smtClean="0"/>
              <a:t>cost </a:t>
            </a:r>
          </a:p>
          <a:p>
            <a:pPr marL="912813" lvl="1" indent="-457200">
              <a:buFont typeface="Arial" panose="020B0604020202020204" pitchFamily="34" charset="0"/>
              <a:buChar char="•"/>
            </a:pPr>
            <a:r>
              <a:rPr lang="en-US" dirty="0" smtClean="0"/>
              <a:t>Rapid </a:t>
            </a:r>
            <a:r>
              <a:rPr lang="en-US" dirty="0"/>
              <a:t>version </a:t>
            </a:r>
            <a:r>
              <a:rPr lang="en-US" dirty="0" smtClean="0"/>
              <a:t>updates</a:t>
            </a:r>
          </a:p>
          <a:p>
            <a:pPr marL="912813" lvl="1" indent="-457200">
              <a:buFont typeface="Arial" panose="020B0604020202020204" pitchFamily="34" charset="0"/>
              <a:buChar char="•"/>
            </a:pPr>
            <a:r>
              <a:rPr lang="en-US" dirty="0" smtClean="0"/>
              <a:t>Certain </a:t>
            </a:r>
            <a:r>
              <a:rPr lang="en-US" dirty="0"/>
              <a:t>user </a:t>
            </a:r>
            <a:r>
              <a:rPr lang="en-US" dirty="0" smtClean="0"/>
              <a:t>certifications requirements</a:t>
            </a:r>
            <a:endParaRPr lang="en-US" dirty="0"/>
          </a:p>
          <a:p>
            <a:endParaRPr lang="en-US" b="1" dirty="0"/>
          </a:p>
          <a:p>
            <a:r>
              <a:rPr lang="en-US" b="1" dirty="0"/>
              <a:t>2. Software Cost. </a:t>
            </a:r>
            <a:endParaRPr lang="en-US" dirty="0"/>
          </a:p>
          <a:p>
            <a:pPr marL="912813" lvl="1" indent="-457200">
              <a:buFont typeface="Arial" panose="020B0604020202020204" pitchFamily="34" charset="0"/>
              <a:buChar char="•"/>
            </a:pPr>
            <a:r>
              <a:rPr lang="en-US" dirty="0"/>
              <a:t>P</a:t>
            </a:r>
            <a:r>
              <a:rPr lang="en-US" dirty="0" smtClean="0"/>
              <a:t>urchasing </a:t>
            </a:r>
            <a:r>
              <a:rPr lang="en-US" dirty="0"/>
              <a:t>the simulation tool </a:t>
            </a:r>
            <a:endParaRPr lang="en-US" dirty="0" smtClean="0"/>
          </a:p>
          <a:p>
            <a:pPr marL="912813" lvl="1" indent="-457200">
              <a:buFont typeface="Arial" panose="020B0604020202020204" pitchFamily="34" charset="0"/>
              <a:buChar char="•"/>
            </a:pPr>
            <a:r>
              <a:rPr lang="en-US" dirty="0"/>
              <a:t>C</a:t>
            </a:r>
            <a:r>
              <a:rPr lang="en-US" dirty="0" smtClean="0"/>
              <a:t>atching </a:t>
            </a:r>
            <a:r>
              <a:rPr lang="en-US" dirty="0"/>
              <a:t>up with updated </a:t>
            </a:r>
            <a:r>
              <a:rPr lang="en-US" dirty="0" smtClean="0"/>
              <a:t>versions</a:t>
            </a:r>
            <a:endParaRPr lang="en-US" dirty="0"/>
          </a:p>
          <a:p>
            <a:endParaRPr lang="en-US" dirty="0"/>
          </a:p>
          <a:p>
            <a:r>
              <a:rPr lang="en-US" b="1" dirty="0"/>
              <a:t>3. Market Acceptance. </a:t>
            </a:r>
            <a:endParaRPr lang="en-US" b="1" dirty="0" smtClean="0"/>
          </a:p>
          <a:p>
            <a:endParaRPr lang="en-US" b="1" dirty="0" smtClean="0"/>
          </a:p>
          <a:p>
            <a:r>
              <a:rPr lang="en-US" sz="2900" dirty="0"/>
              <a:t>H</a:t>
            </a:r>
            <a:r>
              <a:rPr lang="en-US" sz="2900" dirty="0" smtClean="0"/>
              <a:t>ow </a:t>
            </a:r>
            <a:r>
              <a:rPr lang="en-US" sz="2900" dirty="0"/>
              <a:t>commonly the tool is used in the industry to continue and increase its user </a:t>
            </a:r>
            <a:r>
              <a:rPr lang="en-US" sz="2900" dirty="0" smtClean="0"/>
              <a:t>base</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60542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7200" y="368490"/>
            <a:ext cx="8229600" cy="4508310"/>
          </a:xfrm>
        </p:spPr>
        <p:txBody>
          <a:bodyPr>
            <a:normAutofit fontScale="62500" lnSpcReduction="20000"/>
          </a:bodyPr>
          <a:lstStyle/>
          <a:p>
            <a:r>
              <a:rPr lang="en-US" b="1" dirty="0" smtClean="0"/>
              <a:t>4. </a:t>
            </a:r>
            <a:r>
              <a:rPr lang="en-US" b="1" dirty="0"/>
              <a:t>Preliminary Design Option. </a:t>
            </a:r>
            <a:endParaRPr lang="en-US" b="1" dirty="0" smtClean="0"/>
          </a:p>
          <a:p>
            <a:endParaRPr lang="en-US" b="1" dirty="0" smtClean="0"/>
          </a:p>
          <a:p>
            <a:r>
              <a:rPr lang="en-US" sz="2900" dirty="0" smtClean="0"/>
              <a:t>Energy </a:t>
            </a:r>
            <a:r>
              <a:rPr lang="en-US" sz="2900" dirty="0"/>
              <a:t>modeling based on a schematic design when the construction details are not </a:t>
            </a:r>
            <a:r>
              <a:rPr lang="en-US" sz="2900" dirty="0" smtClean="0"/>
              <a:t>fully determined </a:t>
            </a:r>
          </a:p>
          <a:p>
            <a:endParaRPr lang="en-US" dirty="0"/>
          </a:p>
          <a:p>
            <a:r>
              <a:rPr lang="en-US" b="1" dirty="0" smtClean="0"/>
              <a:t>5. Allow </a:t>
            </a:r>
            <a:r>
              <a:rPr lang="en-US" b="1" dirty="0"/>
              <a:t>High-Level Specification. </a:t>
            </a:r>
            <a:endParaRPr lang="en-US" b="1" dirty="0" smtClean="0"/>
          </a:p>
          <a:p>
            <a:endParaRPr lang="en-US" b="1" dirty="0" smtClean="0"/>
          </a:p>
          <a:p>
            <a:r>
              <a:rPr lang="en-US" sz="2900" dirty="0"/>
              <a:t>F</a:t>
            </a:r>
            <a:r>
              <a:rPr lang="en-US" sz="2900" dirty="0" smtClean="0"/>
              <a:t>illing </a:t>
            </a:r>
            <a:r>
              <a:rPr lang="en-US" sz="2900" dirty="0"/>
              <a:t>in the missing parts using default values defined by the </a:t>
            </a:r>
            <a:r>
              <a:rPr lang="en-US" sz="2900" dirty="0" smtClean="0"/>
              <a:t>software, typically </a:t>
            </a:r>
            <a:r>
              <a:rPr lang="en-US" sz="2900" dirty="0"/>
              <a:t>based on the most common industry </a:t>
            </a:r>
            <a:r>
              <a:rPr lang="en-US" sz="2900" dirty="0" smtClean="0"/>
              <a:t>practices/products</a:t>
            </a:r>
            <a:endParaRPr lang="en-US" sz="2900" dirty="0"/>
          </a:p>
          <a:p>
            <a:endParaRPr lang="en-US" dirty="0"/>
          </a:p>
          <a:p>
            <a:r>
              <a:rPr lang="en-US" b="1" dirty="0" smtClean="0"/>
              <a:t>6. </a:t>
            </a:r>
            <a:r>
              <a:rPr lang="en-US" b="1" dirty="0"/>
              <a:t>Easy and Fast Modification Capability</a:t>
            </a:r>
            <a:r>
              <a:rPr lang="en-US" dirty="0"/>
              <a:t>. </a:t>
            </a:r>
            <a:endParaRPr lang="en-US" dirty="0" smtClean="0"/>
          </a:p>
          <a:p>
            <a:endParaRPr lang="en-US" dirty="0" smtClean="0"/>
          </a:p>
          <a:p>
            <a:r>
              <a:rPr lang="en-US" sz="2900" dirty="0" smtClean="0"/>
              <a:t>Building </a:t>
            </a:r>
            <a:r>
              <a:rPr lang="en-US" sz="2900" dirty="0"/>
              <a:t>design constantly/rapidly changes as it goes through the preliminary stages of </a:t>
            </a:r>
            <a:r>
              <a:rPr lang="en-US" sz="2900" dirty="0" smtClean="0"/>
              <a:t>design.</a:t>
            </a:r>
            <a:r>
              <a:rPr lang="en-US" sz="2900" dirty="0"/>
              <a:t>  U</a:t>
            </a:r>
            <a:r>
              <a:rPr lang="en-US" sz="2900" dirty="0" smtClean="0"/>
              <a:t>pdates </a:t>
            </a:r>
            <a:r>
              <a:rPr lang="en-US" sz="2900" dirty="0"/>
              <a:t>should be easy to incorporate in the energy </a:t>
            </a:r>
            <a:r>
              <a:rPr lang="en-US" sz="2900" dirty="0" smtClean="0"/>
              <a:t>model</a:t>
            </a:r>
            <a:endParaRPr lang="en-US" sz="2900" dirty="0"/>
          </a:p>
          <a:p>
            <a:endParaRPr lang="en-US" dirty="0"/>
          </a:p>
        </p:txBody>
      </p:sp>
    </p:spTree>
    <p:extLst>
      <p:ext uri="{BB962C8B-B14F-4D97-AF65-F5344CB8AC3E}">
        <p14:creationId xmlns:p14="http://schemas.microsoft.com/office/powerpoint/2010/main" val="1543254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7200" y="218364"/>
            <a:ext cx="8229600" cy="4658436"/>
          </a:xfrm>
        </p:spPr>
        <p:txBody>
          <a:bodyPr>
            <a:normAutofit fontScale="62500" lnSpcReduction="20000"/>
          </a:bodyPr>
          <a:lstStyle/>
          <a:p>
            <a:r>
              <a:rPr lang="en-US" b="1" dirty="0" smtClean="0"/>
              <a:t>7. </a:t>
            </a:r>
            <a:r>
              <a:rPr lang="en-US" b="1" dirty="0"/>
              <a:t>User-Friendly Interface. </a:t>
            </a:r>
            <a:endParaRPr lang="en-US" b="1" dirty="0" smtClean="0"/>
          </a:p>
          <a:p>
            <a:endParaRPr lang="en-US" sz="2900" b="1" dirty="0" smtClean="0"/>
          </a:p>
          <a:p>
            <a:r>
              <a:rPr lang="en-US" sz="2900" dirty="0"/>
              <a:t>T</a:t>
            </a:r>
            <a:r>
              <a:rPr lang="en-US" sz="2900" dirty="0" smtClean="0"/>
              <a:t>o </a:t>
            </a:r>
            <a:r>
              <a:rPr lang="en-US" sz="2900" dirty="0"/>
              <a:t>facilitate training/adapting the tool for the design </a:t>
            </a:r>
            <a:r>
              <a:rPr lang="en-US" sz="2900" dirty="0" smtClean="0"/>
              <a:t>team</a:t>
            </a:r>
          </a:p>
          <a:p>
            <a:endParaRPr lang="en-US" dirty="0"/>
          </a:p>
          <a:p>
            <a:r>
              <a:rPr lang="en-US" b="1" dirty="0" smtClean="0"/>
              <a:t>8. </a:t>
            </a:r>
            <a:r>
              <a:rPr lang="en-US" b="1" dirty="0"/>
              <a:t>Comprehensive and Up-to-Date Built-in Library. </a:t>
            </a:r>
            <a:endParaRPr lang="en-US" b="1" dirty="0" smtClean="0"/>
          </a:p>
          <a:p>
            <a:endParaRPr lang="en-US" b="1" dirty="0"/>
          </a:p>
          <a:p>
            <a:r>
              <a:rPr lang="en-US" sz="2900" dirty="0" smtClean="0"/>
              <a:t>To pick </a:t>
            </a:r>
            <a:r>
              <a:rPr lang="en-US" sz="2900" dirty="0"/>
              <a:t>materials/equipment that are most commonly used in the market in the absence of site-specific </a:t>
            </a:r>
            <a:r>
              <a:rPr lang="en-US" sz="2900" dirty="0" smtClean="0"/>
              <a:t>data especially during </a:t>
            </a:r>
            <a:r>
              <a:rPr lang="en-US" sz="2900" dirty="0"/>
              <a:t>preliminary design </a:t>
            </a:r>
            <a:r>
              <a:rPr lang="en-US" sz="2900" dirty="0" smtClean="0"/>
              <a:t>stages</a:t>
            </a:r>
          </a:p>
          <a:p>
            <a:endParaRPr lang="en-US" dirty="0"/>
          </a:p>
          <a:p>
            <a:r>
              <a:rPr lang="en-US" b="1" dirty="0" smtClean="0"/>
              <a:t>9. </a:t>
            </a:r>
            <a:r>
              <a:rPr lang="en-US" b="1" dirty="0"/>
              <a:t>Reasonability of Generated </a:t>
            </a:r>
            <a:r>
              <a:rPr lang="en-US" b="1" dirty="0" smtClean="0"/>
              <a:t>Results with </a:t>
            </a:r>
            <a:r>
              <a:rPr lang="en-US" b="1" dirty="0"/>
              <a:t>High-Level Parameter Specification. </a:t>
            </a:r>
            <a:endParaRPr lang="en-US" b="1" dirty="0" smtClean="0"/>
          </a:p>
          <a:p>
            <a:endParaRPr lang="en-US" b="1" dirty="0" smtClean="0"/>
          </a:p>
          <a:p>
            <a:r>
              <a:rPr lang="en-US" sz="2900" dirty="0" smtClean="0"/>
              <a:t>Specifying </a:t>
            </a:r>
            <a:r>
              <a:rPr lang="en-US" sz="2900" dirty="0"/>
              <a:t>High-level set of parameters should not introduce uncertainty factors above and beyond their scale and jeopardize generating within-the-ball-park results</a:t>
            </a:r>
            <a:r>
              <a:rPr lang="en-US" sz="2900" dirty="0" smtClean="0"/>
              <a:t>.</a:t>
            </a:r>
            <a:endParaRPr lang="en-US" sz="2900" dirty="0"/>
          </a:p>
        </p:txBody>
      </p:sp>
    </p:spTree>
    <p:extLst>
      <p:ext uri="{BB962C8B-B14F-4D97-AF65-F5344CB8AC3E}">
        <p14:creationId xmlns:p14="http://schemas.microsoft.com/office/powerpoint/2010/main" val="4008676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7200" y="300251"/>
            <a:ext cx="8229600" cy="4576549"/>
          </a:xfrm>
        </p:spPr>
        <p:txBody>
          <a:bodyPr>
            <a:normAutofit fontScale="25000" lnSpcReduction="20000"/>
          </a:bodyPr>
          <a:lstStyle/>
          <a:p>
            <a:r>
              <a:rPr lang="en-US" sz="8000" b="1" dirty="0" smtClean="0"/>
              <a:t>10. </a:t>
            </a:r>
            <a:r>
              <a:rPr lang="en-US" sz="8000" b="1" dirty="0"/>
              <a:t>Built-in Baseline Model. </a:t>
            </a:r>
            <a:endParaRPr lang="en-US" sz="8000" b="1" dirty="0" smtClean="0"/>
          </a:p>
          <a:p>
            <a:endParaRPr lang="en-US" sz="5500" b="1" dirty="0" smtClean="0"/>
          </a:p>
          <a:p>
            <a:r>
              <a:rPr lang="en-US" sz="7200" dirty="0"/>
              <a:t>A</a:t>
            </a:r>
            <a:r>
              <a:rPr lang="en-US" sz="7200" dirty="0" smtClean="0"/>
              <a:t>uto-generate </a:t>
            </a:r>
            <a:r>
              <a:rPr lang="en-US" sz="7200" dirty="0"/>
              <a:t>appropriate and certified baseline models for Oregon’s relevant energy code. </a:t>
            </a:r>
            <a:r>
              <a:rPr lang="en-US" sz="7200" dirty="0" smtClean="0"/>
              <a:t>To avoid creating </a:t>
            </a:r>
            <a:r>
              <a:rPr lang="en-US" sz="7200" dirty="0"/>
              <a:t>a second model for </a:t>
            </a:r>
            <a:r>
              <a:rPr lang="en-US" sz="7200" dirty="0" smtClean="0"/>
              <a:t>baseline and minimize </a:t>
            </a:r>
            <a:r>
              <a:rPr lang="en-US" sz="7200" dirty="0"/>
              <a:t>human errors. </a:t>
            </a:r>
            <a:endParaRPr lang="en-US" sz="7200" dirty="0" smtClean="0"/>
          </a:p>
          <a:p>
            <a:endParaRPr lang="en-US" sz="4500" dirty="0" smtClean="0"/>
          </a:p>
          <a:p>
            <a:endParaRPr lang="en-US" sz="6200" dirty="0"/>
          </a:p>
          <a:p>
            <a:r>
              <a:rPr lang="en-US" sz="8000" b="1" dirty="0" smtClean="0"/>
              <a:t>11. Interaction </a:t>
            </a:r>
            <a:r>
              <a:rPr lang="en-US" sz="8000" b="1" dirty="0"/>
              <a:t>with Design Tools. </a:t>
            </a:r>
            <a:endParaRPr lang="en-US" sz="8000" b="1" dirty="0" smtClean="0"/>
          </a:p>
          <a:p>
            <a:pPr lvl="1"/>
            <a:endParaRPr lang="en-US" sz="4100" b="1" dirty="0" smtClean="0"/>
          </a:p>
          <a:p>
            <a:pPr marL="912813" lvl="1" indent="-457200">
              <a:buFont typeface="Arial" panose="020B0604020202020204" pitchFamily="34" charset="0"/>
              <a:buChar char="•"/>
            </a:pPr>
            <a:r>
              <a:rPr lang="en-US" sz="6800" dirty="0"/>
              <a:t>T</a:t>
            </a:r>
            <a:r>
              <a:rPr lang="en-US" sz="6800" dirty="0" smtClean="0"/>
              <a:t>alk </a:t>
            </a:r>
            <a:r>
              <a:rPr lang="en-US" sz="6800" dirty="0"/>
              <a:t>with the most commonly-used architectural/design tools, </a:t>
            </a:r>
            <a:r>
              <a:rPr lang="en-US" sz="6800" dirty="0" smtClean="0"/>
              <a:t>AutoCAD </a:t>
            </a:r>
            <a:r>
              <a:rPr lang="en-US" sz="6800" dirty="0"/>
              <a:t>and Revit. </a:t>
            </a:r>
            <a:endParaRPr lang="en-US" sz="6800" dirty="0" smtClean="0"/>
          </a:p>
          <a:p>
            <a:pPr marL="912813" lvl="1" indent="-457200">
              <a:buFont typeface="Arial" panose="020B0604020202020204" pitchFamily="34" charset="0"/>
              <a:buChar char="•"/>
            </a:pPr>
            <a:r>
              <a:rPr lang="en-US" sz="6800" dirty="0"/>
              <a:t>S</a:t>
            </a:r>
            <a:r>
              <a:rPr lang="en-US" sz="6800" dirty="0" smtClean="0"/>
              <a:t>kip </a:t>
            </a:r>
            <a:r>
              <a:rPr lang="en-US" sz="6800" dirty="0"/>
              <a:t>the extra step of drawing the footprints of the building from scratch</a:t>
            </a:r>
            <a:r>
              <a:rPr lang="en-US" sz="6800" dirty="0" smtClean="0"/>
              <a:t>.</a:t>
            </a:r>
          </a:p>
          <a:p>
            <a:pPr marL="457200" indent="-457200">
              <a:buFont typeface="Arial" panose="020B0604020202020204" pitchFamily="34" charset="0"/>
              <a:buChar char="•"/>
            </a:pPr>
            <a:endParaRPr lang="en-US" sz="4500" dirty="0" smtClean="0"/>
          </a:p>
          <a:p>
            <a:pPr marL="457200" indent="-457200">
              <a:buFont typeface="Arial" panose="020B0604020202020204" pitchFamily="34" charset="0"/>
              <a:buChar char="•"/>
            </a:pPr>
            <a:endParaRPr lang="en-US" sz="4500" dirty="0" smtClean="0"/>
          </a:p>
          <a:p>
            <a:r>
              <a:rPr lang="en-US" sz="8000" b="1" dirty="0" smtClean="0"/>
              <a:t>12. Automated </a:t>
            </a:r>
            <a:r>
              <a:rPr lang="en-US" sz="8000" b="1" dirty="0"/>
              <a:t>Parametric Runs. </a:t>
            </a:r>
            <a:endParaRPr lang="en-US" sz="8000" b="1" dirty="0" smtClean="0"/>
          </a:p>
          <a:p>
            <a:endParaRPr lang="en-US" sz="4500" b="1" dirty="0" smtClean="0"/>
          </a:p>
          <a:p>
            <a:r>
              <a:rPr lang="en-US" sz="7200" dirty="0" smtClean="0"/>
              <a:t>The </a:t>
            </a:r>
            <a:r>
              <a:rPr lang="en-US" sz="7200" dirty="0"/>
              <a:t>tool is capable of generating automatic parametric runs for each measure type</a:t>
            </a:r>
            <a:r>
              <a:rPr lang="en-US" sz="7200" dirty="0" smtClean="0"/>
              <a:t>.</a:t>
            </a:r>
          </a:p>
        </p:txBody>
      </p:sp>
    </p:spTree>
    <p:extLst>
      <p:ext uri="{BB962C8B-B14F-4D97-AF65-F5344CB8AC3E}">
        <p14:creationId xmlns:p14="http://schemas.microsoft.com/office/powerpoint/2010/main" val="2955913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7200" y="232012"/>
            <a:ext cx="8229600" cy="4644788"/>
          </a:xfrm>
        </p:spPr>
        <p:txBody>
          <a:bodyPr>
            <a:normAutofit fontScale="40000" lnSpcReduction="20000"/>
          </a:bodyPr>
          <a:lstStyle/>
          <a:p>
            <a:r>
              <a:rPr lang="en-US" sz="4200" b="1" dirty="0"/>
              <a:t>13. Capability of Transition into a Detailed Model. </a:t>
            </a:r>
            <a:endParaRPr lang="en-US" sz="4200" b="1" dirty="0" smtClean="0"/>
          </a:p>
          <a:p>
            <a:endParaRPr lang="en-US" b="1" dirty="0"/>
          </a:p>
          <a:p>
            <a:r>
              <a:rPr lang="en-US" sz="4500" dirty="0"/>
              <a:t>F</a:t>
            </a:r>
            <a:r>
              <a:rPr lang="en-US" sz="4500" dirty="0" smtClean="0"/>
              <a:t>rom </a:t>
            </a:r>
            <a:r>
              <a:rPr lang="en-US" sz="4500" dirty="0"/>
              <a:t>schematic design mode to detailed mode towards the end of the design process</a:t>
            </a:r>
            <a:r>
              <a:rPr lang="en-US" sz="4500" dirty="0" smtClean="0"/>
              <a:t>.</a:t>
            </a:r>
          </a:p>
          <a:p>
            <a:endParaRPr lang="en-US" dirty="0" smtClean="0"/>
          </a:p>
          <a:p>
            <a:endParaRPr lang="en-US" dirty="0"/>
          </a:p>
          <a:p>
            <a:r>
              <a:rPr lang="en-US" sz="4200" b="1" dirty="0" smtClean="0"/>
              <a:t>14</a:t>
            </a:r>
            <a:r>
              <a:rPr lang="en-US" sz="4200" b="1" dirty="0"/>
              <a:t>. Net Zero Energy Building Design. </a:t>
            </a:r>
            <a:endParaRPr lang="en-US" sz="4200" b="1" dirty="0" smtClean="0"/>
          </a:p>
          <a:p>
            <a:endParaRPr lang="en-US" b="1" dirty="0" smtClean="0"/>
          </a:p>
          <a:p>
            <a:r>
              <a:rPr lang="en-US" sz="4500" dirty="0"/>
              <a:t>C</a:t>
            </a:r>
            <a:r>
              <a:rPr lang="en-US" sz="4500" dirty="0" smtClean="0"/>
              <a:t>apability </a:t>
            </a:r>
            <a:r>
              <a:rPr lang="en-US" sz="4500" dirty="0"/>
              <a:t>to estimate demand per load type and produce very reliable and accurate energy consumption estimates</a:t>
            </a:r>
            <a:r>
              <a:rPr lang="en-US" sz="4500" dirty="0" smtClean="0"/>
              <a:t>.</a:t>
            </a:r>
          </a:p>
          <a:p>
            <a:endParaRPr lang="en-US" dirty="0"/>
          </a:p>
          <a:p>
            <a:endParaRPr lang="en-US" sz="4200" dirty="0"/>
          </a:p>
          <a:p>
            <a:r>
              <a:rPr lang="en-US" sz="4200" b="1" dirty="0"/>
              <a:t>15. Can Model High Performance Technologies without workarounds.  </a:t>
            </a:r>
            <a:endParaRPr lang="en-US" sz="4200" b="1" dirty="0" smtClean="0"/>
          </a:p>
          <a:p>
            <a:endParaRPr lang="en-US" b="1" dirty="0" smtClean="0"/>
          </a:p>
          <a:p>
            <a:r>
              <a:rPr lang="en-US" sz="4500" dirty="0" smtClean="0"/>
              <a:t>Technologies </a:t>
            </a:r>
            <a:r>
              <a:rPr lang="en-US" sz="4500" dirty="0"/>
              <a:t>like </a:t>
            </a:r>
            <a:r>
              <a:rPr lang="en-US" sz="4500" dirty="0" smtClean="0"/>
              <a:t>VFD, </a:t>
            </a:r>
            <a:r>
              <a:rPr lang="en-US" sz="4500" dirty="0"/>
              <a:t>Chilled Beams, Radiant Heating/Cooling, etc. that are becoming more and more common in </a:t>
            </a:r>
            <a:r>
              <a:rPr lang="en-US" sz="4500" dirty="0" smtClean="0"/>
              <a:t>high </a:t>
            </a:r>
            <a:r>
              <a:rPr lang="en-US" sz="4500" dirty="0"/>
              <a:t>performance designs cannot be modeled by all simulation engines.   When this is the case, either the technology cannot be considered, </a:t>
            </a:r>
            <a:r>
              <a:rPr lang="en-US" sz="4500" dirty="0" smtClean="0"/>
              <a:t>or </a:t>
            </a:r>
            <a:r>
              <a:rPr lang="en-US" sz="4500" dirty="0"/>
              <a:t>the user must have significant expertise to create workarounds to approximate the technology</a:t>
            </a:r>
            <a:r>
              <a:rPr lang="en-US" sz="4500" dirty="0" smtClean="0"/>
              <a:t>.</a:t>
            </a:r>
          </a:p>
          <a:p>
            <a:endParaRPr lang="en-US" dirty="0"/>
          </a:p>
          <a:p>
            <a:endParaRPr lang="en-US" dirty="0"/>
          </a:p>
        </p:txBody>
      </p:sp>
    </p:spTree>
    <p:extLst>
      <p:ext uri="{BB962C8B-B14F-4D97-AF65-F5344CB8AC3E}">
        <p14:creationId xmlns:p14="http://schemas.microsoft.com/office/powerpoint/2010/main" val="674769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7200" y="272955"/>
            <a:ext cx="8229600" cy="4603845"/>
          </a:xfrm>
        </p:spPr>
        <p:txBody>
          <a:bodyPr>
            <a:normAutofit fontScale="40000" lnSpcReduction="20000"/>
          </a:bodyPr>
          <a:lstStyle/>
          <a:p>
            <a:r>
              <a:rPr lang="en-US" sz="4200" b="1" dirty="0"/>
              <a:t>16. Long Term Simulation Engine Support.  </a:t>
            </a:r>
            <a:endParaRPr lang="en-US" sz="4200" b="1" dirty="0" smtClean="0"/>
          </a:p>
          <a:p>
            <a:endParaRPr lang="en-US" b="1" dirty="0"/>
          </a:p>
          <a:p>
            <a:r>
              <a:rPr lang="en-US" sz="4500" dirty="0"/>
              <a:t>Simulation engine development is very costly and requires very specific expertise.  When new technologies are created, the cost and time required to update the simulation engine affects any Simulation Tools built on this engine</a:t>
            </a:r>
            <a:r>
              <a:rPr lang="en-US" sz="4500" dirty="0" smtClean="0"/>
              <a:t>.</a:t>
            </a:r>
          </a:p>
          <a:p>
            <a:endParaRPr lang="en-US" sz="4200" dirty="0"/>
          </a:p>
          <a:p>
            <a:r>
              <a:rPr lang="en-US" sz="4200" b="1" dirty="0" smtClean="0"/>
              <a:t>17</a:t>
            </a:r>
            <a:r>
              <a:rPr lang="en-US" sz="4200" b="1" dirty="0"/>
              <a:t>. Long Term Viability </a:t>
            </a:r>
            <a:r>
              <a:rPr lang="en-US" sz="4200" b="1" dirty="0" smtClean="0"/>
              <a:t>of </a:t>
            </a:r>
            <a:r>
              <a:rPr lang="en-US" sz="4200" b="1" dirty="0"/>
              <a:t>Development Team.  </a:t>
            </a:r>
            <a:endParaRPr lang="en-US" sz="4200" b="1" dirty="0" smtClean="0"/>
          </a:p>
          <a:p>
            <a:endParaRPr lang="en-US" b="1" dirty="0" smtClean="0"/>
          </a:p>
          <a:p>
            <a:r>
              <a:rPr lang="en-US" sz="4500" dirty="0" smtClean="0"/>
              <a:t>People </a:t>
            </a:r>
            <a:r>
              <a:rPr lang="en-US" sz="4500" dirty="0"/>
              <a:t>retire and change jobs.  A product maintained by a small, aging, or undercapitalized team can be a risky foundation to build on.</a:t>
            </a:r>
          </a:p>
          <a:p>
            <a:endParaRPr lang="en-US" sz="4200" dirty="0"/>
          </a:p>
          <a:p>
            <a:r>
              <a:rPr lang="en-US" sz="4200" b="1" dirty="0"/>
              <a:t>18. Training Availability</a:t>
            </a:r>
            <a:r>
              <a:rPr lang="en-US" sz="4200" b="1" dirty="0" smtClean="0"/>
              <a:t>.</a:t>
            </a:r>
          </a:p>
          <a:p>
            <a:r>
              <a:rPr lang="en-US" b="1" dirty="0" smtClean="0"/>
              <a:t>  </a:t>
            </a:r>
          </a:p>
          <a:p>
            <a:r>
              <a:rPr lang="en-US" sz="4500" dirty="0" smtClean="0"/>
              <a:t>New </a:t>
            </a:r>
            <a:r>
              <a:rPr lang="en-US" sz="4500" dirty="0"/>
              <a:t>users typically need training on simulation tools.</a:t>
            </a:r>
          </a:p>
          <a:p>
            <a:endParaRPr lang="en-US" dirty="0"/>
          </a:p>
          <a:p>
            <a:r>
              <a:rPr lang="en-US" sz="4200" b="1" dirty="0"/>
              <a:t>19. </a:t>
            </a:r>
            <a:r>
              <a:rPr lang="en-US" sz="4200" b="1" dirty="0" smtClean="0"/>
              <a:t>Update/Bug Fix </a:t>
            </a:r>
            <a:r>
              <a:rPr lang="en-US" sz="4200" b="1" dirty="0"/>
              <a:t>Frequency.  </a:t>
            </a:r>
            <a:endParaRPr lang="en-US" sz="4200" b="1" dirty="0" smtClean="0"/>
          </a:p>
          <a:p>
            <a:endParaRPr lang="en-US" b="1" dirty="0" smtClean="0"/>
          </a:p>
          <a:p>
            <a:r>
              <a:rPr lang="en-US" sz="4500" dirty="0" smtClean="0"/>
              <a:t>Software </a:t>
            </a:r>
            <a:r>
              <a:rPr lang="en-US" sz="4500" dirty="0"/>
              <a:t>inevitably has issues.  These issues can hamper users if they cannot be fixed quickly.</a:t>
            </a:r>
          </a:p>
          <a:p>
            <a:endParaRPr lang="en-US" dirty="0"/>
          </a:p>
        </p:txBody>
      </p:sp>
    </p:spTree>
    <p:extLst>
      <p:ext uri="{BB962C8B-B14F-4D97-AF65-F5344CB8AC3E}">
        <p14:creationId xmlns:p14="http://schemas.microsoft.com/office/powerpoint/2010/main" val="1262139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mercial 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a:themeElements>
    <a:clrScheme name="Cadmus">
      <a:dk1>
        <a:sysClr val="windowText" lastClr="000000"/>
      </a:dk1>
      <a:lt1>
        <a:sysClr val="window" lastClr="FFFFFF"/>
      </a:lt1>
      <a:dk2>
        <a:srgbClr val="005DAA"/>
      </a:dk2>
      <a:lt2>
        <a:srgbClr val="FFFFFF"/>
      </a:lt2>
      <a:accent1>
        <a:srgbClr val="005DAA"/>
      </a:accent1>
      <a:accent2>
        <a:srgbClr val="4891CE"/>
      </a:accent2>
      <a:accent3>
        <a:srgbClr val="9EC642"/>
      </a:accent3>
      <a:accent4>
        <a:srgbClr val="F6D40C"/>
      </a:accent4>
      <a:accent5>
        <a:srgbClr val="4F545C"/>
      </a:accent5>
      <a:accent6>
        <a:srgbClr val="F3800E"/>
      </a:accent6>
      <a:hlink>
        <a:srgbClr val="4891CE"/>
      </a:hlink>
      <a:folHlink>
        <a:srgbClr val="00A4E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1224</TotalTime>
  <Words>979</Words>
  <Application>Microsoft Office PowerPoint</Application>
  <PresentationFormat>On-screen Show (4:3)</PresentationFormat>
  <Paragraphs>179</Paragraphs>
  <Slides>19</Slides>
  <Notes>1</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Commercial content slides</vt:lpstr>
      <vt:lpstr>Presentation</vt:lpstr>
      <vt:lpstr>Energy Simulation Tool Assessment for New Construction and Whole-Building Commercial Programs of Energy Trust of Oregon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Energy Trust of Oregon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Rose</dc:creator>
  <cp:lastModifiedBy>Haro, David (Intern)</cp:lastModifiedBy>
  <cp:revision>112</cp:revision>
  <dcterms:created xsi:type="dcterms:W3CDTF">2014-10-08T16:52:13Z</dcterms:created>
  <dcterms:modified xsi:type="dcterms:W3CDTF">2015-10-30T16:54:08Z</dcterms:modified>
</cp:coreProperties>
</file>