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0" r:id="rId2"/>
    <p:sldId id="256" r:id="rId3"/>
    <p:sldId id="288" r:id="rId4"/>
    <p:sldId id="296" r:id="rId5"/>
    <p:sldId id="297" r:id="rId6"/>
    <p:sldId id="293" r:id="rId7"/>
    <p:sldId id="294" r:id="rId8"/>
    <p:sldId id="295" r:id="rId9"/>
    <p:sldId id="291" r:id="rId10"/>
    <p:sldId id="303" r:id="rId11"/>
    <p:sldId id="304" r:id="rId12"/>
    <p:sldId id="292" r:id="rId13"/>
    <p:sldId id="298" r:id="rId14"/>
    <p:sldId id="299" r:id="rId15"/>
    <p:sldId id="300" r:id="rId16"/>
    <p:sldId id="301" r:id="rId17"/>
    <p:sldId id="302" r:id="rId18"/>
    <p:sldId id="287" r:id="rId1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 Skinn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800000"/>
    <a:srgbClr val="CCECFF"/>
    <a:srgbClr val="17375E"/>
    <a:srgbClr val="D0D8E8"/>
    <a:srgbClr val="99CCFF"/>
    <a:srgbClr val="FF99FF"/>
    <a:srgbClr val="FFFF66"/>
    <a:srgbClr val="00FF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50" autoAdjust="0"/>
    <p:restoredTop sz="90754" autoAdjust="0"/>
  </p:normalViewPr>
  <p:slideViewPr>
    <p:cSldViewPr>
      <p:cViewPr>
        <p:scale>
          <a:sx n="60" d="100"/>
          <a:sy n="60" d="100"/>
        </p:scale>
        <p:origin x="1396" y="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64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7D6C0D-076C-4A1B-A0CB-C4307B9D14CF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DDA0EBC-EEB3-427A-B59F-DA2E1E68A137}">
      <dgm:prSet phldrT="[Text]"/>
      <dgm:spPr/>
      <dgm:t>
        <a:bodyPr/>
        <a:lstStyle/>
        <a:p>
          <a:r>
            <a:rPr lang="en-US" dirty="0" smtClean="0"/>
            <a:t>10AM</a:t>
          </a:r>
          <a:endParaRPr lang="en-US" dirty="0"/>
        </a:p>
      </dgm:t>
    </dgm:pt>
    <dgm:pt modelId="{376A3231-0E81-4C0B-A5DA-22FC55983411}" type="parTrans" cxnId="{53CAF5F5-003A-4329-B01E-8F61A08359C8}">
      <dgm:prSet/>
      <dgm:spPr/>
      <dgm:t>
        <a:bodyPr/>
        <a:lstStyle/>
        <a:p>
          <a:endParaRPr lang="en-US"/>
        </a:p>
      </dgm:t>
    </dgm:pt>
    <dgm:pt modelId="{C9F137F9-207C-434B-85F6-349E8A94A1F5}" type="sibTrans" cxnId="{53CAF5F5-003A-4329-B01E-8F61A08359C8}">
      <dgm:prSet/>
      <dgm:spPr/>
      <dgm:t>
        <a:bodyPr/>
        <a:lstStyle/>
        <a:p>
          <a:endParaRPr lang="en-US"/>
        </a:p>
      </dgm:t>
    </dgm:pt>
    <dgm:pt modelId="{BCED4D8F-B6D5-423E-A301-9C79BA064018}">
      <dgm:prSet phldrT="[Text]"/>
      <dgm:spPr/>
      <dgm:t>
        <a:bodyPr/>
        <a:lstStyle/>
        <a:p>
          <a:r>
            <a:rPr lang="en-US" dirty="0" smtClean="0"/>
            <a:t>10:30 AM</a:t>
          </a:r>
          <a:endParaRPr lang="en-US" dirty="0"/>
        </a:p>
      </dgm:t>
    </dgm:pt>
    <dgm:pt modelId="{1BCA9549-DA6C-4D5A-BFEA-8BD8774F29BA}" type="parTrans" cxnId="{9D48AC9F-887B-4CC0-B69A-4A4A20D18E4A}">
      <dgm:prSet/>
      <dgm:spPr/>
      <dgm:t>
        <a:bodyPr/>
        <a:lstStyle/>
        <a:p>
          <a:endParaRPr lang="en-US"/>
        </a:p>
      </dgm:t>
    </dgm:pt>
    <dgm:pt modelId="{E77EC127-3FF8-4303-AC7C-9A2BD63504D1}" type="sibTrans" cxnId="{9D48AC9F-887B-4CC0-B69A-4A4A20D18E4A}">
      <dgm:prSet/>
      <dgm:spPr/>
      <dgm:t>
        <a:bodyPr/>
        <a:lstStyle/>
        <a:p>
          <a:endParaRPr lang="en-US"/>
        </a:p>
      </dgm:t>
    </dgm:pt>
    <dgm:pt modelId="{C020BC51-4C3D-4444-8EFC-6223F794B598}">
      <dgm:prSet phldrT="[Text]"/>
      <dgm:spPr/>
      <dgm:t>
        <a:bodyPr/>
        <a:lstStyle/>
        <a:p>
          <a:r>
            <a:rPr lang="en-US" dirty="0" smtClean="0"/>
            <a:t>11:00 </a:t>
          </a:r>
          <a:r>
            <a:rPr lang="en-US" dirty="0" smtClean="0"/>
            <a:t>AM</a:t>
          </a:r>
          <a:endParaRPr lang="en-US" dirty="0"/>
        </a:p>
      </dgm:t>
    </dgm:pt>
    <dgm:pt modelId="{62B1BA70-59E4-4296-9937-22E515650575}" type="parTrans" cxnId="{119965BF-35C4-4658-B092-F2BB854AB968}">
      <dgm:prSet/>
      <dgm:spPr/>
      <dgm:t>
        <a:bodyPr/>
        <a:lstStyle/>
        <a:p>
          <a:endParaRPr lang="en-US"/>
        </a:p>
      </dgm:t>
    </dgm:pt>
    <dgm:pt modelId="{A09D311B-CD70-43A3-9D6C-CDA49757AC85}" type="sibTrans" cxnId="{119965BF-35C4-4658-B092-F2BB854AB968}">
      <dgm:prSet/>
      <dgm:spPr/>
      <dgm:t>
        <a:bodyPr/>
        <a:lstStyle/>
        <a:p>
          <a:endParaRPr lang="en-US"/>
        </a:p>
      </dgm:t>
    </dgm:pt>
    <dgm:pt modelId="{31C06133-C384-428D-8763-B800EAFDC800}">
      <dgm:prSet phldrT="[Text]"/>
      <dgm:spPr/>
      <dgm:t>
        <a:bodyPr/>
        <a:lstStyle/>
        <a:p>
          <a:r>
            <a:rPr lang="en-US" smtClean="0"/>
            <a:t>Overview and Schedule</a:t>
          </a:r>
          <a:endParaRPr lang="en-US"/>
        </a:p>
      </dgm:t>
    </dgm:pt>
    <dgm:pt modelId="{F422956E-48BC-4168-9F52-782EE0867B09}" type="parTrans" cxnId="{53B8BDB2-0D9B-4255-BD21-076475B3D9AD}">
      <dgm:prSet/>
      <dgm:spPr/>
      <dgm:t>
        <a:bodyPr/>
        <a:lstStyle/>
        <a:p>
          <a:endParaRPr lang="en-US"/>
        </a:p>
      </dgm:t>
    </dgm:pt>
    <dgm:pt modelId="{A95F819A-0585-42C0-8044-F52652CCD0B6}" type="sibTrans" cxnId="{53B8BDB2-0D9B-4255-BD21-076475B3D9AD}">
      <dgm:prSet/>
      <dgm:spPr/>
      <dgm:t>
        <a:bodyPr/>
        <a:lstStyle/>
        <a:p>
          <a:endParaRPr lang="en-US"/>
        </a:p>
      </dgm:t>
    </dgm:pt>
    <dgm:pt modelId="{08A97B46-9197-448D-A3C4-D49F51A44622}">
      <dgm:prSet phldrT="[Text]"/>
      <dgm:spPr/>
      <dgm:t>
        <a:bodyPr/>
        <a:lstStyle/>
        <a:p>
          <a:r>
            <a:rPr lang="en-US" smtClean="0"/>
            <a:t>Database Components</a:t>
          </a:r>
          <a:endParaRPr lang="en-US"/>
        </a:p>
      </dgm:t>
    </dgm:pt>
    <dgm:pt modelId="{2F63A8F0-11D1-4E07-83CA-A40C358A768F}" type="parTrans" cxnId="{306A85CD-B462-4CF7-8A4E-C5936691ED2E}">
      <dgm:prSet/>
      <dgm:spPr/>
      <dgm:t>
        <a:bodyPr/>
        <a:lstStyle/>
        <a:p>
          <a:endParaRPr lang="en-US"/>
        </a:p>
      </dgm:t>
    </dgm:pt>
    <dgm:pt modelId="{9D6BACE6-80BD-497E-BD1A-2E856EF5A317}" type="sibTrans" cxnId="{306A85CD-B462-4CF7-8A4E-C5936691ED2E}">
      <dgm:prSet/>
      <dgm:spPr/>
      <dgm:t>
        <a:bodyPr/>
        <a:lstStyle/>
        <a:p>
          <a:endParaRPr lang="en-US"/>
        </a:p>
      </dgm:t>
    </dgm:pt>
    <dgm:pt modelId="{B255D07B-1CCE-427F-9AEC-5624D3F8B58C}">
      <dgm:prSet phldrT="[Text]"/>
      <dgm:spPr/>
      <dgm:t>
        <a:bodyPr/>
        <a:lstStyle/>
        <a:p>
          <a:r>
            <a:rPr lang="en-US" dirty="0" smtClean="0"/>
            <a:t>Walkthroughs</a:t>
          </a:r>
          <a:endParaRPr lang="en-US" dirty="0"/>
        </a:p>
      </dgm:t>
    </dgm:pt>
    <dgm:pt modelId="{5C93D837-575D-4ECB-A761-9FEE708F1CAD}" type="parTrans" cxnId="{EBA59C5B-805B-4D8A-9913-0EB62883F49F}">
      <dgm:prSet/>
      <dgm:spPr/>
      <dgm:t>
        <a:bodyPr/>
        <a:lstStyle/>
        <a:p>
          <a:endParaRPr lang="en-US"/>
        </a:p>
      </dgm:t>
    </dgm:pt>
    <dgm:pt modelId="{57F8E91C-1003-428F-9B2E-23DD6D951E4F}" type="sibTrans" cxnId="{EBA59C5B-805B-4D8A-9913-0EB62883F49F}">
      <dgm:prSet/>
      <dgm:spPr/>
      <dgm:t>
        <a:bodyPr/>
        <a:lstStyle/>
        <a:p>
          <a:endParaRPr lang="en-US"/>
        </a:p>
      </dgm:t>
    </dgm:pt>
    <dgm:pt modelId="{91231A7E-23F5-43BB-9B8E-DA3A6C085AE1}" type="pres">
      <dgm:prSet presAssocID="{7B7D6C0D-076C-4A1B-A0CB-C4307B9D14C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9B8242-EE45-441C-8DD1-3E06521A9F60}" type="pres">
      <dgm:prSet presAssocID="{5DDA0EBC-EEB3-427A-B59F-DA2E1E68A137}" presName="composite" presStyleCnt="0"/>
      <dgm:spPr/>
    </dgm:pt>
    <dgm:pt modelId="{DE4D696C-A87E-4750-9461-4C7EA33016C6}" type="pres">
      <dgm:prSet presAssocID="{5DDA0EBC-EEB3-427A-B59F-DA2E1E68A13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88DA8-4269-4F65-B9CF-8DFA46A37719}" type="pres">
      <dgm:prSet presAssocID="{5DDA0EBC-EEB3-427A-B59F-DA2E1E68A13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94199-225E-47B9-8D00-298992E07334}" type="pres">
      <dgm:prSet presAssocID="{C9F137F9-207C-434B-85F6-349E8A94A1F5}" presName="sp" presStyleCnt="0"/>
      <dgm:spPr/>
    </dgm:pt>
    <dgm:pt modelId="{92658862-C2A1-4C01-9988-67089DCA982D}" type="pres">
      <dgm:prSet presAssocID="{BCED4D8F-B6D5-423E-A301-9C79BA064018}" presName="composite" presStyleCnt="0"/>
      <dgm:spPr/>
    </dgm:pt>
    <dgm:pt modelId="{DA1CF097-5370-476F-A164-5097ECFDD017}" type="pres">
      <dgm:prSet presAssocID="{BCED4D8F-B6D5-423E-A301-9C79BA06401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B57E0-2722-4333-8F50-6BB039E9383C}" type="pres">
      <dgm:prSet presAssocID="{BCED4D8F-B6D5-423E-A301-9C79BA06401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770E5-EA31-4BA5-85DF-E5391200495F}" type="pres">
      <dgm:prSet presAssocID="{E77EC127-3FF8-4303-AC7C-9A2BD63504D1}" presName="sp" presStyleCnt="0"/>
      <dgm:spPr/>
    </dgm:pt>
    <dgm:pt modelId="{D334AE75-4788-4963-A394-50055C9E7AEB}" type="pres">
      <dgm:prSet presAssocID="{C020BC51-4C3D-4444-8EFC-6223F794B598}" presName="composite" presStyleCnt="0"/>
      <dgm:spPr/>
    </dgm:pt>
    <dgm:pt modelId="{F62D2535-4E89-414A-AB89-1362815ACD4A}" type="pres">
      <dgm:prSet presAssocID="{C020BC51-4C3D-4444-8EFC-6223F794B59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EE1412-A71A-4A6F-85C4-C5521DB3F9C3}" type="pres">
      <dgm:prSet presAssocID="{C020BC51-4C3D-4444-8EFC-6223F794B59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B8BDB2-0D9B-4255-BD21-076475B3D9AD}" srcId="{5DDA0EBC-EEB3-427A-B59F-DA2E1E68A137}" destId="{31C06133-C384-428D-8763-B800EAFDC800}" srcOrd="0" destOrd="0" parTransId="{F422956E-48BC-4168-9F52-782EE0867B09}" sibTransId="{A95F819A-0585-42C0-8044-F52652CCD0B6}"/>
    <dgm:cxn modelId="{78AC42EB-5321-4568-9C21-14A358B066FE}" type="presOf" srcId="{08A97B46-9197-448D-A3C4-D49F51A44622}" destId="{235B57E0-2722-4333-8F50-6BB039E9383C}" srcOrd="0" destOrd="0" presId="urn:microsoft.com/office/officeart/2005/8/layout/chevron2"/>
    <dgm:cxn modelId="{9D48AC9F-887B-4CC0-B69A-4A4A20D18E4A}" srcId="{7B7D6C0D-076C-4A1B-A0CB-C4307B9D14CF}" destId="{BCED4D8F-B6D5-423E-A301-9C79BA064018}" srcOrd="1" destOrd="0" parTransId="{1BCA9549-DA6C-4D5A-BFEA-8BD8774F29BA}" sibTransId="{E77EC127-3FF8-4303-AC7C-9A2BD63504D1}"/>
    <dgm:cxn modelId="{B0C6D238-A710-4641-AE29-5F82F6E9F156}" type="presOf" srcId="{C020BC51-4C3D-4444-8EFC-6223F794B598}" destId="{F62D2535-4E89-414A-AB89-1362815ACD4A}" srcOrd="0" destOrd="0" presId="urn:microsoft.com/office/officeart/2005/8/layout/chevron2"/>
    <dgm:cxn modelId="{EBA59C5B-805B-4D8A-9913-0EB62883F49F}" srcId="{C020BC51-4C3D-4444-8EFC-6223F794B598}" destId="{B255D07B-1CCE-427F-9AEC-5624D3F8B58C}" srcOrd="0" destOrd="0" parTransId="{5C93D837-575D-4ECB-A761-9FEE708F1CAD}" sibTransId="{57F8E91C-1003-428F-9B2E-23DD6D951E4F}"/>
    <dgm:cxn modelId="{306A85CD-B462-4CF7-8A4E-C5936691ED2E}" srcId="{BCED4D8F-B6D5-423E-A301-9C79BA064018}" destId="{08A97B46-9197-448D-A3C4-D49F51A44622}" srcOrd="0" destOrd="0" parTransId="{2F63A8F0-11D1-4E07-83CA-A40C358A768F}" sibTransId="{9D6BACE6-80BD-497E-BD1A-2E856EF5A317}"/>
    <dgm:cxn modelId="{1DE544F9-C59F-4F53-9EF3-C6800BF00058}" type="presOf" srcId="{31C06133-C384-428D-8763-B800EAFDC800}" destId="{0C588DA8-4269-4F65-B9CF-8DFA46A37719}" srcOrd="0" destOrd="0" presId="urn:microsoft.com/office/officeart/2005/8/layout/chevron2"/>
    <dgm:cxn modelId="{53CAF5F5-003A-4329-B01E-8F61A08359C8}" srcId="{7B7D6C0D-076C-4A1B-A0CB-C4307B9D14CF}" destId="{5DDA0EBC-EEB3-427A-B59F-DA2E1E68A137}" srcOrd="0" destOrd="0" parTransId="{376A3231-0E81-4C0B-A5DA-22FC55983411}" sibTransId="{C9F137F9-207C-434B-85F6-349E8A94A1F5}"/>
    <dgm:cxn modelId="{91E71AEA-BBAA-4EFB-B90E-035C14D3EEDD}" type="presOf" srcId="{5DDA0EBC-EEB3-427A-B59F-DA2E1E68A137}" destId="{DE4D696C-A87E-4750-9461-4C7EA33016C6}" srcOrd="0" destOrd="0" presId="urn:microsoft.com/office/officeart/2005/8/layout/chevron2"/>
    <dgm:cxn modelId="{4FC230F3-169F-4EF5-890C-EBA86214B95F}" type="presOf" srcId="{B255D07B-1CCE-427F-9AEC-5624D3F8B58C}" destId="{DEEE1412-A71A-4A6F-85C4-C5521DB3F9C3}" srcOrd="0" destOrd="0" presId="urn:microsoft.com/office/officeart/2005/8/layout/chevron2"/>
    <dgm:cxn modelId="{119965BF-35C4-4658-B092-F2BB854AB968}" srcId="{7B7D6C0D-076C-4A1B-A0CB-C4307B9D14CF}" destId="{C020BC51-4C3D-4444-8EFC-6223F794B598}" srcOrd="2" destOrd="0" parTransId="{62B1BA70-59E4-4296-9937-22E515650575}" sibTransId="{A09D311B-CD70-43A3-9D6C-CDA49757AC85}"/>
    <dgm:cxn modelId="{57F9CE95-CCFC-4606-A3E8-802BD3546352}" type="presOf" srcId="{7B7D6C0D-076C-4A1B-A0CB-C4307B9D14CF}" destId="{91231A7E-23F5-43BB-9B8E-DA3A6C085AE1}" srcOrd="0" destOrd="0" presId="urn:microsoft.com/office/officeart/2005/8/layout/chevron2"/>
    <dgm:cxn modelId="{B8337C35-6794-40E9-A672-1D3DF29C8C7D}" type="presOf" srcId="{BCED4D8F-B6D5-423E-A301-9C79BA064018}" destId="{DA1CF097-5370-476F-A164-5097ECFDD017}" srcOrd="0" destOrd="0" presId="urn:microsoft.com/office/officeart/2005/8/layout/chevron2"/>
    <dgm:cxn modelId="{1EA8209D-4652-45B9-9E08-1EDD99810847}" type="presParOf" srcId="{91231A7E-23F5-43BB-9B8E-DA3A6C085AE1}" destId="{F99B8242-EE45-441C-8DD1-3E06521A9F60}" srcOrd="0" destOrd="0" presId="urn:microsoft.com/office/officeart/2005/8/layout/chevron2"/>
    <dgm:cxn modelId="{E226FAE2-857E-4C3A-B4AD-EF8AA9A90EC6}" type="presParOf" srcId="{F99B8242-EE45-441C-8DD1-3E06521A9F60}" destId="{DE4D696C-A87E-4750-9461-4C7EA33016C6}" srcOrd="0" destOrd="0" presId="urn:microsoft.com/office/officeart/2005/8/layout/chevron2"/>
    <dgm:cxn modelId="{AA8121E0-A40C-45BB-A5D9-BE0FD946D1BE}" type="presParOf" srcId="{F99B8242-EE45-441C-8DD1-3E06521A9F60}" destId="{0C588DA8-4269-4F65-B9CF-8DFA46A37719}" srcOrd="1" destOrd="0" presId="urn:microsoft.com/office/officeart/2005/8/layout/chevron2"/>
    <dgm:cxn modelId="{2A94F3FF-26E3-4AE3-B6BF-3F80B5A76F5F}" type="presParOf" srcId="{91231A7E-23F5-43BB-9B8E-DA3A6C085AE1}" destId="{D8394199-225E-47B9-8D00-298992E07334}" srcOrd="1" destOrd="0" presId="urn:microsoft.com/office/officeart/2005/8/layout/chevron2"/>
    <dgm:cxn modelId="{BBD3FF73-AA20-47A7-ABBF-4DA10C7AD526}" type="presParOf" srcId="{91231A7E-23F5-43BB-9B8E-DA3A6C085AE1}" destId="{92658862-C2A1-4C01-9988-67089DCA982D}" srcOrd="2" destOrd="0" presId="urn:microsoft.com/office/officeart/2005/8/layout/chevron2"/>
    <dgm:cxn modelId="{EBA88AAC-CBD4-4411-B28C-A15048FB9C83}" type="presParOf" srcId="{92658862-C2A1-4C01-9988-67089DCA982D}" destId="{DA1CF097-5370-476F-A164-5097ECFDD017}" srcOrd="0" destOrd="0" presId="urn:microsoft.com/office/officeart/2005/8/layout/chevron2"/>
    <dgm:cxn modelId="{693F71BC-8CAB-4245-857F-C604A646931E}" type="presParOf" srcId="{92658862-C2A1-4C01-9988-67089DCA982D}" destId="{235B57E0-2722-4333-8F50-6BB039E9383C}" srcOrd="1" destOrd="0" presId="urn:microsoft.com/office/officeart/2005/8/layout/chevron2"/>
    <dgm:cxn modelId="{F2AC4968-C366-45CE-BAFB-70E23EACBC48}" type="presParOf" srcId="{91231A7E-23F5-43BB-9B8E-DA3A6C085AE1}" destId="{740770E5-EA31-4BA5-85DF-E5391200495F}" srcOrd="3" destOrd="0" presId="urn:microsoft.com/office/officeart/2005/8/layout/chevron2"/>
    <dgm:cxn modelId="{C477BB76-C255-4BA9-AF48-A013EE24440F}" type="presParOf" srcId="{91231A7E-23F5-43BB-9B8E-DA3A6C085AE1}" destId="{D334AE75-4788-4963-A394-50055C9E7AEB}" srcOrd="4" destOrd="0" presId="urn:microsoft.com/office/officeart/2005/8/layout/chevron2"/>
    <dgm:cxn modelId="{A956B660-F9C4-40A1-8E7C-448B4EBF3113}" type="presParOf" srcId="{D334AE75-4788-4963-A394-50055C9E7AEB}" destId="{F62D2535-4E89-414A-AB89-1362815ACD4A}" srcOrd="0" destOrd="0" presId="urn:microsoft.com/office/officeart/2005/8/layout/chevron2"/>
    <dgm:cxn modelId="{CA68F5E3-E226-40D0-95B6-7D7AA987C4D1}" type="presParOf" srcId="{D334AE75-4788-4963-A394-50055C9E7AEB}" destId="{DEEE1412-A71A-4A6F-85C4-C5521DB3F9C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976277-14FC-4873-9DD5-0FE9600FC16E}" type="doc">
      <dgm:prSet loTypeId="urn:microsoft.com/office/officeart/2005/8/layout/arrow6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85CA4130-280F-4C08-A918-0EDFD6C67B04}">
      <dgm:prSet phldrT="[Text]"/>
      <dgm:spPr/>
      <dgm:t>
        <a:bodyPr/>
        <a:lstStyle/>
        <a:p>
          <a:r>
            <a:rPr lang="en-US" dirty="0" smtClean="0"/>
            <a:t>How to use the Data</a:t>
          </a:r>
          <a:endParaRPr lang="en-US" dirty="0"/>
        </a:p>
      </dgm:t>
    </dgm:pt>
    <dgm:pt modelId="{C53CEFCC-8A37-4F88-9F0B-8138EC3B342C}" type="parTrans" cxnId="{3BBE1F53-E83F-4E1F-928C-BD9D9EB8BB9C}">
      <dgm:prSet/>
      <dgm:spPr/>
      <dgm:t>
        <a:bodyPr/>
        <a:lstStyle/>
        <a:p>
          <a:endParaRPr lang="en-US"/>
        </a:p>
      </dgm:t>
    </dgm:pt>
    <dgm:pt modelId="{9853F882-C478-4447-9DD5-F28D97C4D455}" type="sibTrans" cxnId="{3BBE1F53-E83F-4E1F-928C-BD9D9EB8BB9C}">
      <dgm:prSet/>
      <dgm:spPr/>
      <dgm:t>
        <a:bodyPr/>
        <a:lstStyle/>
        <a:p>
          <a:endParaRPr lang="en-US"/>
        </a:p>
      </dgm:t>
    </dgm:pt>
    <dgm:pt modelId="{6EA15B1B-FB98-4BF7-9110-760534D032D5}">
      <dgm:prSet phldrT="[Text]"/>
      <dgm:spPr/>
      <dgm:t>
        <a:bodyPr/>
        <a:lstStyle/>
        <a:p>
          <a:r>
            <a:rPr lang="en-US" dirty="0" smtClean="0"/>
            <a:t>Evaluation Methodologies</a:t>
          </a:r>
          <a:endParaRPr lang="en-US" dirty="0"/>
        </a:p>
      </dgm:t>
    </dgm:pt>
    <dgm:pt modelId="{CBBA6DE6-AAA1-4DD4-9BC7-801A25D41C8E}" type="parTrans" cxnId="{444762F5-03AE-4C3E-A0A6-6DB5B227ED71}">
      <dgm:prSet/>
      <dgm:spPr/>
      <dgm:t>
        <a:bodyPr/>
        <a:lstStyle/>
        <a:p>
          <a:endParaRPr lang="en-US"/>
        </a:p>
      </dgm:t>
    </dgm:pt>
    <dgm:pt modelId="{F7DD434A-2EC7-4986-B5EF-45C756D9F0C4}" type="sibTrans" cxnId="{444762F5-03AE-4C3E-A0A6-6DB5B227ED71}">
      <dgm:prSet/>
      <dgm:spPr/>
      <dgm:t>
        <a:bodyPr/>
        <a:lstStyle/>
        <a:p>
          <a:endParaRPr lang="en-US"/>
        </a:p>
      </dgm:t>
    </dgm:pt>
    <dgm:pt modelId="{0C107886-61C0-40AB-BD01-10B0B3006CDD}" type="pres">
      <dgm:prSet presAssocID="{5A976277-14FC-4873-9DD5-0FE9600FC16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09FD97-F50F-45F1-85CA-ADD25689ABDA}" type="pres">
      <dgm:prSet presAssocID="{5A976277-14FC-4873-9DD5-0FE9600FC16E}" presName="ribbon" presStyleLbl="node1" presStyleIdx="0" presStyleCnt="1"/>
      <dgm:spPr/>
    </dgm:pt>
    <dgm:pt modelId="{06B08F93-FA62-44AF-907E-47BA49B7EDCA}" type="pres">
      <dgm:prSet presAssocID="{5A976277-14FC-4873-9DD5-0FE9600FC16E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506F87-59EF-48AC-8CA2-5E0C477700F7}" type="pres">
      <dgm:prSet presAssocID="{5A976277-14FC-4873-9DD5-0FE9600FC16E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4762F5-03AE-4C3E-A0A6-6DB5B227ED71}" srcId="{5A976277-14FC-4873-9DD5-0FE9600FC16E}" destId="{6EA15B1B-FB98-4BF7-9110-760534D032D5}" srcOrd="1" destOrd="0" parTransId="{CBBA6DE6-AAA1-4DD4-9BC7-801A25D41C8E}" sibTransId="{F7DD434A-2EC7-4986-B5EF-45C756D9F0C4}"/>
    <dgm:cxn modelId="{3BBE1F53-E83F-4E1F-928C-BD9D9EB8BB9C}" srcId="{5A976277-14FC-4873-9DD5-0FE9600FC16E}" destId="{85CA4130-280F-4C08-A918-0EDFD6C67B04}" srcOrd="0" destOrd="0" parTransId="{C53CEFCC-8A37-4F88-9F0B-8138EC3B342C}" sibTransId="{9853F882-C478-4447-9DD5-F28D97C4D455}"/>
    <dgm:cxn modelId="{21F41C37-06DC-4E02-9F6C-2CFEB1BB1E1A}" type="presOf" srcId="{6EA15B1B-FB98-4BF7-9110-760534D032D5}" destId="{4A506F87-59EF-48AC-8CA2-5E0C477700F7}" srcOrd="0" destOrd="0" presId="urn:microsoft.com/office/officeart/2005/8/layout/arrow6"/>
    <dgm:cxn modelId="{A5EE65EF-2BF2-4AF3-81C6-ADDAAC1D3E46}" type="presOf" srcId="{85CA4130-280F-4C08-A918-0EDFD6C67B04}" destId="{06B08F93-FA62-44AF-907E-47BA49B7EDCA}" srcOrd="0" destOrd="0" presId="urn:microsoft.com/office/officeart/2005/8/layout/arrow6"/>
    <dgm:cxn modelId="{8AFA5A54-B3CE-47D2-96A7-3752DFF2C3C7}" type="presOf" srcId="{5A976277-14FC-4873-9DD5-0FE9600FC16E}" destId="{0C107886-61C0-40AB-BD01-10B0B3006CDD}" srcOrd="0" destOrd="0" presId="urn:microsoft.com/office/officeart/2005/8/layout/arrow6"/>
    <dgm:cxn modelId="{0FD2405A-7392-43C8-A3D5-BA27E1072A6C}" type="presParOf" srcId="{0C107886-61C0-40AB-BD01-10B0B3006CDD}" destId="{7209FD97-F50F-45F1-85CA-ADD25689ABDA}" srcOrd="0" destOrd="0" presId="urn:microsoft.com/office/officeart/2005/8/layout/arrow6"/>
    <dgm:cxn modelId="{6F8C25F6-7123-4035-A490-E1B145FE2BDA}" type="presParOf" srcId="{0C107886-61C0-40AB-BD01-10B0B3006CDD}" destId="{06B08F93-FA62-44AF-907E-47BA49B7EDCA}" srcOrd="1" destOrd="0" presId="urn:microsoft.com/office/officeart/2005/8/layout/arrow6"/>
    <dgm:cxn modelId="{8E66490B-855D-411D-8030-435FCBCC89E1}" type="presParOf" srcId="{0C107886-61C0-40AB-BD01-10B0B3006CDD}" destId="{4A506F87-59EF-48AC-8CA2-5E0C477700F7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D696C-A87E-4750-9461-4C7EA33016C6}">
      <dsp:nvSpPr>
        <dsp:cNvPr id="0" name=""/>
        <dsp:cNvSpPr/>
      </dsp:nvSpPr>
      <dsp:spPr>
        <a:xfrm rot="5400000">
          <a:off x="-243998" y="245734"/>
          <a:ext cx="1626654" cy="113865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10AM</a:t>
          </a:r>
          <a:endParaRPr lang="en-US" sz="2000" kern="1200" dirty="0"/>
        </a:p>
      </dsp:txBody>
      <dsp:txXfrm rot="-5400000">
        <a:off x="1" y="571065"/>
        <a:ext cx="1138657" cy="487997"/>
      </dsp:txXfrm>
    </dsp:sp>
    <dsp:sp modelId="{0C588DA8-4269-4F65-B9CF-8DFA46A37719}">
      <dsp:nvSpPr>
        <dsp:cNvPr id="0" name=""/>
        <dsp:cNvSpPr/>
      </dsp:nvSpPr>
      <dsp:spPr>
        <a:xfrm rot="5400000">
          <a:off x="3812566" y="-2672171"/>
          <a:ext cx="1057325" cy="64051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200" kern="1200" smtClean="0"/>
            <a:t>Overview and Schedule</a:t>
          </a:r>
          <a:endParaRPr lang="en-US" sz="4200" kern="1200"/>
        </a:p>
      </dsp:txBody>
      <dsp:txXfrm rot="-5400000">
        <a:off x="1138658" y="53351"/>
        <a:ext cx="6353528" cy="954097"/>
      </dsp:txXfrm>
    </dsp:sp>
    <dsp:sp modelId="{DA1CF097-5370-476F-A164-5097ECFDD017}">
      <dsp:nvSpPr>
        <dsp:cNvPr id="0" name=""/>
        <dsp:cNvSpPr/>
      </dsp:nvSpPr>
      <dsp:spPr>
        <a:xfrm rot="5400000">
          <a:off x="-243998" y="1678571"/>
          <a:ext cx="1626654" cy="113865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10:30 AM</a:t>
          </a:r>
          <a:endParaRPr lang="en-US" sz="2000" kern="1200" dirty="0"/>
        </a:p>
      </dsp:txBody>
      <dsp:txXfrm rot="-5400000">
        <a:off x="1" y="2003902"/>
        <a:ext cx="1138657" cy="487997"/>
      </dsp:txXfrm>
    </dsp:sp>
    <dsp:sp modelId="{235B57E0-2722-4333-8F50-6BB039E9383C}">
      <dsp:nvSpPr>
        <dsp:cNvPr id="0" name=""/>
        <dsp:cNvSpPr/>
      </dsp:nvSpPr>
      <dsp:spPr>
        <a:xfrm rot="5400000">
          <a:off x="3812566" y="-1239335"/>
          <a:ext cx="1057325" cy="64051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200" kern="1200" smtClean="0"/>
            <a:t>Database Components</a:t>
          </a:r>
          <a:endParaRPr lang="en-US" sz="4200" kern="1200"/>
        </a:p>
      </dsp:txBody>
      <dsp:txXfrm rot="-5400000">
        <a:off x="1138658" y="1486187"/>
        <a:ext cx="6353528" cy="954097"/>
      </dsp:txXfrm>
    </dsp:sp>
    <dsp:sp modelId="{F62D2535-4E89-414A-AB89-1362815ACD4A}">
      <dsp:nvSpPr>
        <dsp:cNvPr id="0" name=""/>
        <dsp:cNvSpPr/>
      </dsp:nvSpPr>
      <dsp:spPr>
        <a:xfrm rot="5400000">
          <a:off x="-243998" y="3111407"/>
          <a:ext cx="1626654" cy="113865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11:00 </a:t>
          </a:r>
          <a:r>
            <a:rPr lang="en-US" sz="2000" kern="1200" dirty="0" smtClean="0"/>
            <a:t>AM</a:t>
          </a:r>
          <a:endParaRPr lang="en-US" sz="2000" kern="1200" dirty="0"/>
        </a:p>
      </dsp:txBody>
      <dsp:txXfrm rot="-5400000">
        <a:off x="1" y="3436738"/>
        <a:ext cx="1138657" cy="487997"/>
      </dsp:txXfrm>
    </dsp:sp>
    <dsp:sp modelId="{DEEE1412-A71A-4A6F-85C4-C5521DB3F9C3}">
      <dsp:nvSpPr>
        <dsp:cNvPr id="0" name=""/>
        <dsp:cNvSpPr/>
      </dsp:nvSpPr>
      <dsp:spPr>
        <a:xfrm rot="5400000">
          <a:off x="3812566" y="193500"/>
          <a:ext cx="1057325" cy="64051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200" kern="1200" dirty="0" smtClean="0"/>
            <a:t>Walkthroughs</a:t>
          </a:r>
          <a:endParaRPr lang="en-US" sz="4200" kern="1200" dirty="0"/>
        </a:p>
      </dsp:txBody>
      <dsp:txXfrm rot="-5400000">
        <a:off x="1138658" y="2919022"/>
        <a:ext cx="6353528" cy="9540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9FD97-F50F-45F1-85CA-ADD25689ABDA}">
      <dsp:nvSpPr>
        <dsp:cNvPr id="0" name=""/>
        <dsp:cNvSpPr/>
      </dsp:nvSpPr>
      <dsp:spPr>
        <a:xfrm>
          <a:off x="0" y="518001"/>
          <a:ext cx="8153400" cy="3261360"/>
        </a:xfrm>
        <a:prstGeom prst="leftRightRibb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08F93-FA62-44AF-907E-47BA49B7EDCA}">
      <dsp:nvSpPr>
        <dsp:cNvPr id="0" name=""/>
        <dsp:cNvSpPr/>
      </dsp:nvSpPr>
      <dsp:spPr>
        <a:xfrm>
          <a:off x="978407" y="1088739"/>
          <a:ext cx="2690621" cy="159806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5128" rIns="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How to use the Data</a:t>
          </a:r>
          <a:endParaRPr lang="en-US" sz="3800" kern="1200" dirty="0"/>
        </a:p>
      </dsp:txBody>
      <dsp:txXfrm>
        <a:off x="978407" y="1088739"/>
        <a:ext cx="2690621" cy="1598066"/>
      </dsp:txXfrm>
    </dsp:sp>
    <dsp:sp modelId="{4A506F87-59EF-48AC-8CA2-5E0C477700F7}">
      <dsp:nvSpPr>
        <dsp:cNvPr id="0" name=""/>
        <dsp:cNvSpPr/>
      </dsp:nvSpPr>
      <dsp:spPr>
        <a:xfrm>
          <a:off x="4076700" y="1610557"/>
          <a:ext cx="3179826" cy="159806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5128" rIns="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Evaluation Methodologies</a:t>
          </a:r>
          <a:endParaRPr lang="en-US" sz="3800" kern="1200" dirty="0"/>
        </a:p>
      </dsp:txBody>
      <dsp:txXfrm>
        <a:off x="4076700" y="1610557"/>
        <a:ext cx="3179826" cy="1598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u="none"/>
            </a:lvl1pPr>
          </a:lstStyle>
          <a:p>
            <a:pPr>
              <a:defRPr/>
            </a:pPr>
            <a:fld id="{9369A5C3-BA36-44A1-B9EC-B48384BA5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06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u="none"/>
            </a:lvl1pPr>
          </a:lstStyle>
          <a:p>
            <a:pPr>
              <a:defRPr/>
            </a:pPr>
            <a:fld id="{5D89DCF7-6CED-4FF4-978A-CA0B090F0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21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https://www.google.com/maps/@37.7758776,-122.4194558,507a,20y,41.59t/data=!3m1!1e3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5C4AD-9C66-4835-A20C-AA0EB67ADA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88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9F579E-80A8-489D-929E-D36DCC7727C5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0487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2A049-697E-41BE-B790-7BAFAD22FA3C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5693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A7770-42E0-4AEE-BCA3-36C5CE8A0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75A49-1916-4B73-8D5B-415807DED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838200"/>
            <a:ext cx="1866900" cy="5287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5448300" cy="5287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6C3D3-EA6F-406E-A59C-3369853B5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7315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3657600" cy="4144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981200"/>
            <a:ext cx="3657600" cy="4144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AB715-A0C3-4ADF-8328-368414FA9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66E11-CE8C-4680-8589-5D426ACD9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44B87-689D-4B01-8B9E-D459FBDE4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657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981200"/>
            <a:ext cx="3657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CC075-7181-4FB8-8B1F-2B7B8B079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BD11E-77D2-405F-B224-25F1C60C6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4A64D-FB95-4B77-95A4-484652313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125C9-8D42-467A-AFD5-7F9FC35A7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7F41C-1C82-4FF3-B967-D94779E42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5D508-F979-4B28-8E27-2B4DC2373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background_officialState_v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731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7467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19800" y="6248400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33800" y="6248400"/>
            <a:ext cx="190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u="none"/>
            </a:lvl1pPr>
          </a:lstStyle>
          <a:p>
            <a:pPr>
              <a:defRPr/>
            </a:pPr>
            <a:fld id="{B9637D79-1C4E-42F7-B2AA-D05F15BA6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tif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102"/>
            <a:ext cx="9144000" cy="52219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81804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741"/>
            <a:ext cx="8001000" cy="1446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 anchor="ctr" anchorCtr="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Evacuation Assembly Location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39952"/>
            <a:ext cx="9144000" cy="81804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00952" y="4948535"/>
            <a:ext cx="1242648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b="1" dirty="0" smtClean="0"/>
              <a:t>City Hall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548280"/>
            <a:ext cx="875561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b="1" dirty="0" smtClean="0"/>
              <a:t>CPUC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0" y="1676400"/>
            <a:ext cx="2409634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b="1" dirty="0" smtClean="0"/>
              <a:t>SF Superior Court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309890" y="1445567"/>
            <a:ext cx="2834110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b="1" dirty="0" smtClean="0"/>
              <a:t>State Supreme Court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43800" y="2990671"/>
            <a:ext cx="1576777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b="1" dirty="0" smtClean="0"/>
              <a:t>Evacuation</a:t>
            </a:r>
          </a:p>
          <a:p>
            <a:pPr algn="ctr"/>
            <a:r>
              <a:rPr lang="en-US" sz="2400" b="1" dirty="0" smtClean="0"/>
              <a:t>Assembly</a:t>
            </a:r>
          </a:p>
          <a:p>
            <a:pPr algn="ctr"/>
            <a:r>
              <a:rPr lang="en-US" sz="2400" b="1" dirty="0" smtClean="0"/>
              <a:t>Area</a:t>
            </a:r>
            <a:endParaRPr lang="en-US" sz="2400" b="1" dirty="0"/>
          </a:p>
        </p:txBody>
      </p:sp>
      <p:pic>
        <p:nvPicPr>
          <p:cNvPr id="14" name="Picture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85" y="6039953"/>
            <a:ext cx="3429740" cy="81804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</p:pic>
      <p:grpSp>
        <p:nvGrpSpPr>
          <p:cNvPr id="29" name="Group 28"/>
          <p:cNvGrpSpPr/>
          <p:nvPr/>
        </p:nvGrpSpPr>
        <p:grpSpPr>
          <a:xfrm>
            <a:off x="4924337" y="6039953"/>
            <a:ext cx="3381463" cy="818048"/>
            <a:chOff x="1066800" y="3048000"/>
            <a:chExt cx="3429000" cy="878745"/>
          </a:xfrm>
        </p:grpSpPr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1066800" y="3048000"/>
              <a:ext cx="3429000" cy="8787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114337" y="3066748"/>
              <a:ext cx="3333926" cy="841248"/>
              <a:chOff x="4725140" y="1228691"/>
              <a:chExt cx="3333926" cy="841248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41299" y="1242407"/>
                <a:ext cx="817767" cy="813816"/>
              </a:xfrm>
              <a:prstGeom prst="rect">
                <a:avLst/>
              </a:prstGeom>
              <a:ln w="25400">
                <a:noFill/>
              </a:ln>
            </p:spPr>
          </p:pic>
          <p:grpSp>
            <p:nvGrpSpPr>
              <p:cNvPr id="33" name="Group 32"/>
              <p:cNvGrpSpPr/>
              <p:nvPr/>
            </p:nvGrpSpPr>
            <p:grpSpPr>
              <a:xfrm>
                <a:off x="4725140" y="1237835"/>
                <a:ext cx="1142260" cy="822960"/>
                <a:chOff x="1084936" y="3045033"/>
                <a:chExt cx="1447800" cy="1286691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1484" b="89394"/>
                <a:stretch/>
              </p:blipFill>
              <p:spPr>
                <a:xfrm>
                  <a:off x="1084936" y="3045033"/>
                  <a:ext cx="1447800" cy="642787"/>
                </a:xfrm>
                <a:prstGeom prst="rect">
                  <a:avLst/>
                </a:prstGeom>
                <a:ln w="25400">
                  <a:noFill/>
                </a:ln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440" r="57121" b="89394"/>
                <a:stretch/>
              </p:blipFill>
              <p:spPr>
                <a:xfrm>
                  <a:off x="1084936" y="3688937"/>
                  <a:ext cx="1447800" cy="642787"/>
                </a:xfrm>
                <a:prstGeom prst="rect">
                  <a:avLst/>
                </a:prstGeom>
                <a:ln w="25400">
                  <a:noFill/>
                </a:ln>
              </p:spPr>
            </p:pic>
          </p:grpSp>
          <p:sp>
            <p:nvSpPr>
              <p:cNvPr id="34" name="TextBox 33"/>
              <p:cNvSpPr txBox="1"/>
              <p:nvPr/>
            </p:nvSpPr>
            <p:spPr>
              <a:xfrm>
                <a:off x="5657850" y="1228691"/>
                <a:ext cx="1810666" cy="84124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accent1">
                        <a:lumMod val="75000"/>
                      </a:schemeClr>
                    </a:solidFill>
                    <a:latin typeface="Century Gothic" panose="020B0502020202020204" pitchFamily="34" charset="0"/>
                  </a:rPr>
                  <a:t>California</a:t>
                </a:r>
              </a:p>
              <a:p>
                <a:pPr algn="ctr"/>
                <a:r>
                  <a:rPr lang="en-US" sz="1600" b="1" dirty="0" smtClean="0">
                    <a:solidFill>
                      <a:schemeClr val="accent1">
                        <a:lumMod val="75000"/>
                      </a:schemeClr>
                    </a:solidFill>
                    <a:latin typeface="Century Gothic" panose="020B0502020202020204" pitchFamily="34" charset="0"/>
                  </a:rPr>
                  <a:t>Public Utilities</a:t>
                </a:r>
              </a:p>
              <a:p>
                <a:pPr algn="ctr"/>
                <a:r>
                  <a:rPr lang="en-US" sz="1600" b="1" dirty="0" smtClean="0">
                    <a:solidFill>
                      <a:schemeClr val="accent1">
                        <a:lumMod val="75000"/>
                      </a:schemeClr>
                    </a:solidFill>
                    <a:latin typeface="Century Gothic" panose="020B0502020202020204" pitchFamily="34" charset="0"/>
                  </a:rPr>
                  <a:t>Commission</a:t>
                </a:r>
                <a:endParaRPr lang="en-US" sz="1600" b="1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cxnSp>
        <p:nvCxnSpPr>
          <p:cNvPr id="16" name="Straight Arrow Connector 15"/>
          <p:cNvCxnSpPr/>
          <p:nvPr/>
        </p:nvCxnSpPr>
        <p:spPr>
          <a:xfrm>
            <a:off x="2133600" y="2667000"/>
            <a:ext cx="457200" cy="2286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600960" y="2438400"/>
            <a:ext cx="4104640" cy="45067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698350" y="2433688"/>
            <a:ext cx="228600" cy="53811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926950" y="2990671"/>
            <a:ext cx="526224" cy="19385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2016 - 01 - 08 - 1230 - EMERGENCY EVACUATION ANNOUNCEMENT FINAL T - SANS EXECS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9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Overview of Data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153400" cy="4144963"/>
          </a:xfrm>
        </p:spPr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Database includes:</a:t>
            </a:r>
            <a:r>
              <a:rPr lang="en-US" dirty="0" smtClean="0">
                <a:latin typeface="Palatino Linotype" panose="02040502050505030304" pitchFamily="18" charset="0"/>
              </a:rPr>
              <a:t>  </a:t>
            </a:r>
          </a:p>
          <a:p>
            <a:pPr lvl="1"/>
            <a:r>
              <a:rPr lang="en-US" dirty="0" smtClean="0">
                <a:latin typeface="Palatino Linotype" panose="02040502050505030304" pitchFamily="18" charset="0"/>
              </a:rPr>
              <a:t>Final version of Claims data</a:t>
            </a:r>
          </a:p>
          <a:p>
            <a:pPr lvl="2"/>
            <a:r>
              <a:rPr lang="en-US" dirty="0">
                <a:latin typeface="Palatino Linotype" panose="02040502050505030304" pitchFamily="18" charset="0"/>
              </a:rPr>
              <a:t>Nov. 2 Vintage (Last full submittal plus additional changes/corrections made provided during QC process)</a:t>
            </a:r>
          </a:p>
          <a:p>
            <a:pPr lvl="1"/>
            <a:r>
              <a:rPr lang="en-US" dirty="0" smtClean="0">
                <a:latin typeface="Palatino Linotype" panose="02040502050505030304" pitchFamily="18" charset="0"/>
              </a:rPr>
              <a:t>Ex-Ante Adjustments (Matching Payments)</a:t>
            </a:r>
            <a:endParaRPr lang="en-US" dirty="0" smtClean="0">
              <a:latin typeface="Palatino Linotype" panose="02040502050505030304" pitchFamily="18" charset="0"/>
            </a:endParaRPr>
          </a:p>
          <a:p>
            <a:pPr lvl="1"/>
            <a:r>
              <a:rPr lang="en-US" dirty="0" smtClean="0">
                <a:latin typeface="Palatino Linotype" panose="02040502050505030304" pitchFamily="18" charset="0"/>
              </a:rPr>
              <a:t>Ex-Post </a:t>
            </a:r>
            <a:r>
              <a:rPr lang="en-US" dirty="0" smtClean="0">
                <a:latin typeface="Palatino Linotype" panose="02040502050505030304" pitchFamily="18" charset="0"/>
              </a:rPr>
              <a:t>Results (</a:t>
            </a:r>
            <a:r>
              <a:rPr lang="en-US" dirty="0" smtClean="0">
                <a:latin typeface="Palatino Linotype" panose="02040502050505030304" pitchFamily="18" charset="0"/>
              </a:rPr>
              <a:t>Custom &amp; Deemed)</a:t>
            </a:r>
          </a:p>
          <a:p>
            <a:pPr lvl="1"/>
            <a:r>
              <a:rPr lang="en-US" dirty="0" smtClean="0">
                <a:latin typeface="Palatino Linotype" panose="02040502050505030304" pitchFamily="18" charset="0"/>
              </a:rPr>
              <a:t>Categorical Fields (to ID ESPI records, </a:t>
            </a:r>
            <a:r>
              <a:rPr lang="en-US" dirty="0" err="1" smtClean="0">
                <a:latin typeface="Palatino Linotype" panose="02040502050505030304" pitchFamily="18" charset="0"/>
              </a:rPr>
              <a:t>etc</a:t>
            </a:r>
            <a:r>
              <a:rPr lang="en-US" dirty="0" smtClean="0">
                <a:latin typeface="Palatino Linotype" panose="02040502050505030304" pitchFamily="18" charset="0"/>
              </a:rPr>
              <a:t>) </a:t>
            </a:r>
            <a:r>
              <a:rPr lang="en-US" dirty="0" smtClean="0">
                <a:latin typeface="Palatino Linotype" panose="02040502050505030304" pitchFamily="18" charset="0"/>
              </a:rPr>
              <a:t> </a:t>
            </a:r>
            <a:endParaRPr lang="en-US" dirty="0" smtClean="0">
              <a:latin typeface="Palatino Linotype" panose="02040502050505030304" pitchFamily="18" charset="0"/>
            </a:endParaRPr>
          </a:p>
          <a:p>
            <a:endParaRPr lang="en-US" dirty="0" smtClean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87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21439" y="2186224"/>
            <a:ext cx="914400" cy="156966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u="none" dirty="0" smtClean="0">
                <a:latin typeface="Palatino Linotype" panose="02040502050505030304" pitchFamily="18" charset="0"/>
              </a:rPr>
              <a:t>$</a:t>
            </a:r>
            <a:endParaRPr lang="en-US" sz="9600" u="none" dirty="0">
              <a:latin typeface="Palatino Linotype" panose="0204050205050503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7535839" y="2971054"/>
            <a:ext cx="373039" cy="22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908878" y="2617111"/>
            <a:ext cx="914400" cy="70788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u="none" dirty="0" smtClean="0">
                <a:latin typeface="Palatino Linotype" panose="02040502050505030304" pitchFamily="18" charset="0"/>
              </a:rPr>
              <a:t>AL</a:t>
            </a:r>
            <a:endParaRPr lang="en-US" sz="4000" u="none" dirty="0">
              <a:latin typeface="Palatino Linotype" panose="02040502050505030304" pitchFamily="18" charset="0"/>
            </a:endParaRPr>
          </a:p>
        </p:txBody>
      </p:sp>
      <p:sp>
        <p:nvSpPr>
          <p:cNvPr id="9" name="Flowchart: Magnetic Disk 8"/>
          <p:cNvSpPr/>
          <p:nvPr/>
        </p:nvSpPr>
        <p:spPr bwMode="auto">
          <a:xfrm>
            <a:off x="3724133" y="2342994"/>
            <a:ext cx="1143000" cy="1761066"/>
          </a:xfrm>
          <a:prstGeom prst="flowChartMagneticDisk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u="none" dirty="0" smtClean="0"/>
              <a:t>2014 </a:t>
            </a:r>
            <a:r>
              <a:rPr lang="en-US" u="none" dirty="0" smtClean="0"/>
              <a:t>Database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321" y="2409074"/>
            <a:ext cx="1134717" cy="115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 bwMode="auto">
          <a:xfrm>
            <a:off x="4948855" y="3045917"/>
            <a:ext cx="512929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6256039" y="2973266"/>
            <a:ext cx="304800" cy="1577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7" name="Picture 3" descr="D:\Jeorge Work\PileOfRepor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22096"/>
            <a:ext cx="2798305" cy="352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282639"/>
            <a:ext cx="1412934" cy="1194361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 bwMode="auto">
          <a:xfrm flipH="1">
            <a:off x="3898585" y="4132834"/>
            <a:ext cx="397048" cy="99740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8" name="Group 37"/>
          <p:cNvGrpSpPr/>
          <p:nvPr/>
        </p:nvGrpSpPr>
        <p:grpSpPr>
          <a:xfrm>
            <a:off x="2286000" y="2177009"/>
            <a:ext cx="1438133" cy="1927051"/>
            <a:chOff x="2286000" y="2818146"/>
            <a:chExt cx="1438133" cy="1927051"/>
          </a:xfrm>
        </p:grpSpPr>
        <p:cxnSp>
          <p:nvCxnSpPr>
            <p:cNvPr id="30" name="Straight Arrow Connector 29"/>
            <p:cNvCxnSpPr/>
            <p:nvPr/>
          </p:nvCxnSpPr>
          <p:spPr bwMode="auto">
            <a:xfrm>
              <a:off x="2286000" y="2818146"/>
              <a:ext cx="1438133" cy="44010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>
              <a:off x="2437776" y="3289977"/>
              <a:ext cx="1286357" cy="13902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>
              <a:endCxn id="9" idx="2"/>
            </p:cNvCxnSpPr>
            <p:nvPr/>
          </p:nvCxnSpPr>
          <p:spPr bwMode="auto">
            <a:xfrm>
              <a:off x="2437775" y="3223527"/>
              <a:ext cx="1286358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 flipV="1">
              <a:off x="2437774" y="4314336"/>
              <a:ext cx="1286359" cy="8268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V="1">
              <a:off x="2437776" y="4510613"/>
              <a:ext cx="1286357" cy="23458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1" name="Title 11"/>
          <p:cNvSpPr txBox="1">
            <a:spLocks/>
          </p:cNvSpPr>
          <p:nvPr/>
        </p:nvSpPr>
        <p:spPr bwMode="auto">
          <a:xfrm>
            <a:off x="4953000" y="84044"/>
            <a:ext cx="3505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9pPr>
          </a:lstStyle>
          <a:p>
            <a:r>
              <a:rPr lang="en-US" sz="2800" u="none" kern="0" dirty="0" smtClean="0">
                <a:latin typeface="Palatino Linotype" panose="02040502050505030304" pitchFamily="18" charset="0"/>
              </a:rPr>
              <a:t>Overview</a:t>
            </a:r>
            <a:endParaRPr lang="en-US" sz="2800" u="none" kern="0" dirty="0">
              <a:latin typeface="Palatino Linotype" panose="02040502050505030304" pitchFamily="18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3200400" y="1703619"/>
            <a:ext cx="3208039" cy="2684596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71" y="5169111"/>
            <a:ext cx="1412934" cy="1194361"/>
          </a:xfrm>
          <a:prstGeom prst="rect">
            <a:avLst/>
          </a:prstGeom>
        </p:spPr>
      </p:pic>
      <p:cxnSp>
        <p:nvCxnSpPr>
          <p:cNvPr id="24" name="Straight Arrow Connector 23"/>
          <p:cNvCxnSpPr>
            <a:endCxn id="1026" idx="2"/>
          </p:cNvCxnSpPr>
          <p:nvPr/>
        </p:nvCxnSpPr>
        <p:spPr bwMode="auto">
          <a:xfrm flipV="1">
            <a:off x="5753138" y="3569007"/>
            <a:ext cx="19542" cy="130181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2926338" y="4907501"/>
            <a:ext cx="134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none" dirty="0" smtClean="0"/>
              <a:t>IESR Appendices</a:t>
            </a:r>
            <a:endParaRPr lang="en-US" u="none" dirty="0"/>
          </a:p>
        </p:txBody>
      </p:sp>
      <p:cxnSp>
        <p:nvCxnSpPr>
          <p:cNvPr id="16" name="Elbow Connector 15"/>
          <p:cNvCxnSpPr>
            <a:stCxn id="9" idx="1"/>
            <a:endCxn id="1027" idx="0"/>
          </p:cNvCxnSpPr>
          <p:nvPr/>
        </p:nvCxnSpPr>
        <p:spPr bwMode="auto">
          <a:xfrm rot="16200000" flipV="1">
            <a:off x="2563144" y="610505"/>
            <a:ext cx="720898" cy="2744080"/>
          </a:xfrm>
          <a:prstGeom prst="bentConnector3">
            <a:avLst>
              <a:gd name="adj1" fmla="val 131710"/>
            </a:avLst>
          </a:prstGeom>
          <a:ln>
            <a:solidFill>
              <a:srgbClr val="00B05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266454" y="1143000"/>
            <a:ext cx="1348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none" dirty="0" smtClean="0">
                <a:solidFill>
                  <a:srgbClr val="00B050"/>
                </a:solidFill>
              </a:rPr>
              <a:t>PA Review</a:t>
            </a:r>
            <a:endParaRPr lang="en-US" b="1" u="none" dirty="0">
              <a:solidFill>
                <a:srgbClr val="00B050"/>
              </a:solidFill>
            </a:endParaRPr>
          </a:p>
        </p:txBody>
      </p:sp>
      <p:cxnSp>
        <p:nvCxnSpPr>
          <p:cNvPr id="37" name="Elbow Connector 36"/>
          <p:cNvCxnSpPr>
            <a:stCxn id="9" idx="4"/>
            <a:endCxn id="3" idx="0"/>
          </p:cNvCxnSpPr>
          <p:nvPr/>
        </p:nvCxnSpPr>
        <p:spPr bwMode="auto">
          <a:xfrm flipV="1">
            <a:off x="4867133" y="2186224"/>
            <a:ext cx="2211506" cy="1037303"/>
          </a:xfrm>
          <a:prstGeom prst="bentConnector4">
            <a:avLst>
              <a:gd name="adj1" fmla="val 14662"/>
              <a:gd name="adj2" fmla="val 122038"/>
            </a:avLst>
          </a:prstGeom>
          <a:ln>
            <a:solidFill>
              <a:srgbClr val="00B05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374319" y="1526716"/>
            <a:ext cx="1348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none" dirty="0" smtClean="0">
                <a:solidFill>
                  <a:srgbClr val="00B050"/>
                </a:solidFill>
              </a:rPr>
              <a:t>PA Review</a:t>
            </a:r>
            <a:endParaRPr lang="en-US" b="1" u="none" dirty="0">
              <a:solidFill>
                <a:srgbClr val="00B050"/>
              </a:solidFill>
            </a:endParaRPr>
          </a:p>
        </p:txBody>
      </p:sp>
      <p:cxnSp>
        <p:nvCxnSpPr>
          <p:cNvPr id="42" name="Elbow Connector 41"/>
          <p:cNvCxnSpPr>
            <a:endCxn id="3" idx="0"/>
          </p:cNvCxnSpPr>
          <p:nvPr/>
        </p:nvCxnSpPr>
        <p:spPr bwMode="auto">
          <a:xfrm flipV="1">
            <a:off x="5791200" y="2186224"/>
            <a:ext cx="1287439" cy="396168"/>
          </a:xfrm>
          <a:prstGeom prst="bentConnector4">
            <a:avLst>
              <a:gd name="adj1" fmla="val 861"/>
              <a:gd name="adj2" fmla="val 157703"/>
            </a:avLst>
          </a:prstGeom>
          <a:ln>
            <a:solidFill>
              <a:srgbClr val="00B05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046671" y="4992763"/>
            <a:ext cx="1348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none" dirty="0" smtClean="0"/>
              <a:t>Audit Report </a:t>
            </a:r>
            <a:endParaRPr lang="en-US" u="none" dirty="0"/>
          </a:p>
        </p:txBody>
      </p:sp>
      <p:cxnSp>
        <p:nvCxnSpPr>
          <p:cNvPr id="59" name="Straight Arrow Connector 27"/>
          <p:cNvCxnSpPr>
            <a:stCxn id="18" idx="1"/>
            <a:endCxn id="1027" idx="2"/>
          </p:cNvCxnSpPr>
          <p:nvPr/>
        </p:nvCxnSpPr>
        <p:spPr bwMode="auto">
          <a:xfrm rot="10800000">
            <a:off x="1551554" y="5146652"/>
            <a:ext cx="1344047" cy="733168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9422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Detailed Data Discussion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7772400" cy="5029200"/>
          </a:xfrm>
        </p:spPr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What </a:t>
            </a:r>
            <a:r>
              <a:rPr lang="en-US" dirty="0" smtClean="0">
                <a:latin typeface="Palatino Linotype" panose="02040502050505030304" pitchFamily="18" charset="0"/>
              </a:rPr>
              <a:t>you can do with the </a:t>
            </a:r>
            <a:r>
              <a:rPr lang="en-US" dirty="0" smtClean="0">
                <a:latin typeface="Palatino Linotype" panose="02040502050505030304" pitchFamily="18" charset="0"/>
              </a:rPr>
              <a:t>data?</a:t>
            </a:r>
          </a:p>
          <a:p>
            <a:pPr lvl="1"/>
            <a:r>
              <a:rPr lang="en-US" dirty="0" smtClean="0">
                <a:latin typeface="Palatino Linotype" panose="02040502050505030304" pitchFamily="18" charset="0"/>
              </a:rPr>
              <a:t>ESPI</a:t>
            </a:r>
          </a:p>
          <a:p>
            <a:pPr lvl="2"/>
            <a:r>
              <a:rPr lang="en-US" dirty="0" smtClean="0">
                <a:latin typeface="Palatino Linotype" panose="02040502050505030304" pitchFamily="18" charset="0"/>
              </a:rPr>
              <a:t>ID claims paid under ExAnte Review Payments and determine what adjustments were applied</a:t>
            </a:r>
          </a:p>
          <a:p>
            <a:pPr lvl="2"/>
            <a:r>
              <a:rPr lang="en-US" dirty="0" smtClean="0">
                <a:latin typeface="Palatino Linotype" panose="02040502050505030304" pitchFamily="18" charset="0"/>
              </a:rPr>
              <a:t>…similar for ESPI ExPost</a:t>
            </a:r>
          </a:p>
          <a:p>
            <a:pPr lvl="1"/>
            <a:r>
              <a:rPr lang="en-US" dirty="0" smtClean="0">
                <a:latin typeface="Palatino Linotype" panose="02040502050505030304" pitchFamily="18" charset="0"/>
              </a:rPr>
              <a:t>Evaluation Results/Reports</a:t>
            </a:r>
          </a:p>
          <a:p>
            <a:pPr lvl="2"/>
            <a:r>
              <a:rPr lang="en-US" dirty="0" smtClean="0">
                <a:latin typeface="Palatino Linotype" panose="02040502050505030304" pitchFamily="18" charset="0"/>
              </a:rPr>
              <a:t>ID claims included in various Evaluation reports and review what parameters were updated </a:t>
            </a:r>
          </a:p>
          <a:p>
            <a:pPr lvl="2"/>
            <a:r>
              <a:rPr lang="en-US" dirty="0" smtClean="0">
                <a:latin typeface="Palatino Linotype" panose="02040502050505030304" pitchFamily="18" charset="0"/>
              </a:rPr>
              <a:t>Recreate the IESR Appendices*</a:t>
            </a:r>
          </a:p>
          <a:p>
            <a:pPr lvl="2"/>
            <a:r>
              <a:rPr lang="en-US" dirty="0" smtClean="0">
                <a:latin typeface="Palatino Linotype" panose="02040502050505030304" pitchFamily="18" charset="0"/>
              </a:rPr>
              <a:t>Query/summarize the results in different ways </a:t>
            </a:r>
            <a:endParaRPr lang="en-US" dirty="0" smtClean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1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Detailed Data Discussion: Fields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"/>
          </p:nvPr>
        </p:nvSpPr>
        <p:spPr>
          <a:xfrm>
            <a:off x="304800" y="1828800"/>
            <a:ext cx="4191000" cy="4144963"/>
          </a:xfrm>
        </p:spPr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Categorical</a:t>
            </a:r>
            <a:endParaRPr lang="en-US" dirty="0" smtClean="0">
              <a:latin typeface="Palatino Linotype" panose="02040502050505030304" pitchFamily="18" charset="0"/>
            </a:endParaRPr>
          </a:p>
          <a:p>
            <a:r>
              <a:rPr lang="en-US" dirty="0" smtClean="0">
                <a:latin typeface="Palatino Linotype" panose="02040502050505030304" pitchFamily="18" charset="0"/>
              </a:rPr>
              <a:t>Ex-Ante parameters and savings</a:t>
            </a:r>
          </a:p>
          <a:p>
            <a:r>
              <a:rPr lang="en-US" dirty="0" smtClean="0">
                <a:latin typeface="Palatino Linotype" panose="02040502050505030304" pitchFamily="18" charset="0"/>
              </a:rPr>
              <a:t>ESPI Ex-Ante Review</a:t>
            </a:r>
          </a:p>
          <a:p>
            <a:pPr lvl="1"/>
            <a:r>
              <a:rPr lang="en-US" dirty="0" smtClean="0">
                <a:latin typeface="Palatino Linotype" panose="02040502050505030304" pitchFamily="18" charset="0"/>
              </a:rPr>
              <a:t>Original Adjusted Savings (</a:t>
            </a:r>
            <a:r>
              <a:rPr lang="en-US" dirty="0" err="1" smtClean="0">
                <a:latin typeface="Palatino Linotype" panose="02040502050505030304" pitchFamily="18" charset="0"/>
              </a:rPr>
              <a:t>EARAdj</a:t>
            </a:r>
            <a:r>
              <a:rPr lang="en-US" dirty="0" smtClean="0">
                <a:latin typeface="Palatino Linotype" panose="02040502050505030304" pitchFamily="18" charset="0"/>
              </a:rPr>
              <a:t>)</a:t>
            </a:r>
          </a:p>
          <a:p>
            <a:pPr lvl="1"/>
            <a:r>
              <a:rPr lang="en-US" dirty="0" smtClean="0">
                <a:latin typeface="Palatino Linotype" panose="02040502050505030304" pitchFamily="18" charset="0"/>
              </a:rPr>
              <a:t>Reconciled Adjusted Savings (</a:t>
            </a:r>
            <a:r>
              <a:rPr lang="en-US" dirty="0" err="1" smtClean="0">
                <a:latin typeface="Palatino Linotype" panose="02040502050505030304" pitchFamily="18" charset="0"/>
              </a:rPr>
              <a:t>EARRec</a:t>
            </a:r>
            <a:r>
              <a:rPr lang="en-US" dirty="0" smtClean="0">
                <a:latin typeface="Palatino Linotype" panose="02040502050505030304" pitchFamily="18" charset="0"/>
              </a:rPr>
              <a:t>)</a:t>
            </a:r>
          </a:p>
          <a:p>
            <a:endParaRPr lang="en-US" dirty="0" smtClean="0">
              <a:latin typeface="Palatino Linotype" panose="0204050205050503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684059" y="1828800"/>
            <a:ext cx="3657600" cy="4144963"/>
          </a:xfrm>
        </p:spPr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Evaluator (</a:t>
            </a:r>
            <a:r>
              <a:rPr lang="en-US" dirty="0" err="1" smtClean="0">
                <a:latin typeface="Palatino Linotype" panose="02040502050505030304" pitchFamily="18" charset="0"/>
              </a:rPr>
              <a:t>Eval</a:t>
            </a:r>
            <a:r>
              <a:rPr lang="en-US" dirty="0" smtClean="0">
                <a:latin typeface="Palatino Linotype" panose="02040502050505030304" pitchFamily="18" charset="0"/>
              </a:rPr>
              <a:t>)</a:t>
            </a:r>
          </a:p>
          <a:p>
            <a:pPr lvl="1"/>
            <a:r>
              <a:rPr lang="en-US" dirty="0" smtClean="0">
                <a:latin typeface="Palatino Linotype" panose="02040502050505030304" pitchFamily="18" charset="0"/>
              </a:rPr>
              <a:t>Reporting</a:t>
            </a:r>
          </a:p>
          <a:p>
            <a:pPr lvl="1"/>
            <a:r>
              <a:rPr lang="en-US" dirty="0" smtClean="0">
                <a:latin typeface="Palatino Linotype" panose="02040502050505030304" pitchFamily="18" charset="0"/>
              </a:rPr>
              <a:t>Parameters and savings</a:t>
            </a:r>
          </a:p>
          <a:p>
            <a:r>
              <a:rPr lang="en-US" dirty="0" smtClean="0">
                <a:latin typeface="Palatino Linotype" panose="02040502050505030304" pitchFamily="18" charset="0"/>
              </a:rPr>
              <a:t>ESPI Ex-Post savings (</a:t>
            </a:r>
            <a:r>
              <a:rPr lang="en-US" dirty="0" err="1" smtClean="0">
                <a:latin typeface="Palatino Linotype" panose="02040502050505030304" pitchFamily="18" charset="0"/>
              </a:rPr>
              <a:t>ESPIExPost</a:t>
            </a:r>
            <a:r>
              <a:rPr lang="en-US" dirty="0" smtClean="0">
                <a:latin typeface="Palatino Linotype" panose="02040502050505030304" pitchFamily="18" charset="0"/>
              </a:rPr>
              <a:t>)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50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Detailed Data Discussion: Queries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"/>
          </p:nvPr>
        </p:nvSpPr>
        <p:spPr>
          <a:xfrm>
            <a:off x="304800" y="1981200"/>
            <a:ext cx="4191000" cy="4144963"/>
          </a:xfrm>
        </p:spPr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High level Ex-Ante</a:t>
            </a:r>
          </a:p>
          <a:p>
            <a:r>
              <a:rPr lang="en-US" dirty="0" smtClean="0">
                <a:latin typeface="Palatino Linotype" panose="02040502050505030304" pitchFamily="18" charset="0"/>
              </a:rPr>
              <a:t>High level Ex-Post</a:t>
            </a:r>
          </a:p>
          <a:p>
            <a:r>
              <a:rPr lang="en-US" dirty="0" smtClean="0">
                <a:latin typeface="Palatino Linotype" panose="02040502050505030304" pitchFamily="18" charset="0"/>
              </a:rPr>
              <a:t>Impact Evaluation Standardized Appendices*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724400" y="1954306"/>
            <a:ext cx="3657600" cy="4144963"/>
          </a:xfrm>
        </p:spPr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ESPI</a:t>
            </a:r>
          </a:p>
          <a:p>
            <a:pPr lvl="1"/>
            <a:r>
              <a:rPr lang="en-US" dirty="0" smtClean="0">
                <a:latin typeface="Palatino Linotype" panose="02040502050505030304" pitchFamily="18" charset="0"/>
              </a:rPr>
              <a:t>Ex-Ante Review Savings and Payout</a:t>
            </a:r>
          </a:p>
          <a:p>
            <a:pPr lvl="1"/>
            <a:r>
              <a:rPr lang="en-US" dirty="0" smtClean="0">
                <a:latin typeface="Palatino Linotype" panose="02040502050505030304" pitchFamily="18" charset="0"/>
              </a:rPr>
              <a:t>Ex-Post Savings</a:t>
            </a:r>
          </a:p>
          <a:p>
            <a:pPr lvl="1"/>
            <a:r>
              <a:rPr lang="en-US" dirty="0" smtClean="0">
                <a:latin typeface="Palatino Linotype" panose="02040502050505030304" pitchFamily="18" charset="0"/>
              </a:rPr>
              <a:t>Ex-Post scenarios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5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Detailed Data Discussion: Caveats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"/>
          </p:nvPr>
        </p:nvSpPr>
        <p:spPr>
          <a:xfrm>
            <a:off x="304800" y="1981200"/>
            <a:ext cx="4191000" cy="4144963"/>
          </a:xfrm>
        </p:spPr>
        <p:txBody>
          <a:bodyPr/>
          <a:lstStyle/>
          <a:p>
            <a:r>
              <a:rPr lang="en-US" sz="2800" dirty="0" smtClean="0">
                <a:latin typeface="Palatino Linotype" panose="02040502050505030304" pitchFamily="18" charset="0"/>
              </a:rPr>
              <a:t>Data contains only PY 2014 claimed savings</a:t>
            </a:r>
          </a:p>
          <a:p>
            <a:r>
              <a:rPr lang="en-US" sz="2800" dirty="0" smtClean="0">
                <a:latin typeface="Palatino Linotype" panose="02040502050505030304" pitchFamily="18" charset="0"/>
              </a:rPr>
              <a:t>ESPI Ex-Ante review vs. Ex-Post reconciliation is ongoing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724400" y="1954306"/>
            <a:ext cx="3657600" cy="4144963"/>
          </a:xfrm>
        </p:spPr>
        <p:txBody>
          <a:bodyPr/>
          <a:lstStyle/>
          <a:p>
            <a:r>
              <a:rPr lang="en-US" sz="2800" dirty="0" smtClean="0">
                <a:latin typeface="Palatino Linotype" panose="02040502050505030304" pitchFamily="18" charset="0"/>
              </a:rPr>
              <a:t>Codes and Standards Ex-Post savings is blank</a:t>
            </a:r>
          </a:p>
          <a:p>
            <a:r>
              <a:rPr lang="en-US" sz="2800" dirty="0" smtClean="0">
                <a:latin typeface="Palatino Linotype" panose="02040502050505030304" pitchFamily="18" charset="0"/>
              </a:rPr>
              <a:t>Evaluation results not final</a:t>
            </a:r>
          </a:p>
          <a:p>
            <a:r>
              <a:rPr lang="en-US" sz="2800" dirty="0" smtClean="0">
                <a:latin typeface="Palatino Linotype" panose="02040502050505030304" pitchFamily="18" charset="0"/>
              </a:rPr>
              <a:t>“</a:t>
            </a:r>
            <a:r>
              <a:rPr lang="en-US" sz="2800" dirty="0" err="1" smtClean="0">
                <a:latin typeface="Palatino Linotype" panose="02040502050505030304" pitchFamily="18" charset="0"/>
              </a:rPr>
              <a:t>Eval</a:t>
            </a:r>
            <a:r>
              <a:rPr lang="en-US" sz="2800" dirty="0" smtClean="0">
                <a:latin typeface="Palatino Linotype" panose="02040502050505030304" pitchFamily="18" charset="0"/>
              </a:rPr>
              <a:t>” field contents not always evaluated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16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</a:t>
            </a:r>
            <a:r>
              <a:rPr lang="en-US" dirty="0" smtClean="0"/>
              <a:t>Walkthrough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Detailed Data Discussion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AB715-A0C3-4ADF-8328-368414FA9E1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Workbook </a:t>
            </a:r>
            <a:r>
              <a:rPr lang="en-US" dirty="0"/>
              <a:t>Walkthrough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Workbook Discussion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AB715-A0C3-4ADF-8328-368414FA9E1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3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  <a:fld id="{82F1ADB2-9F07-4168-934D-66AF6740161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SzPct val="110000"/>
              <a:buNone/>
            </a:pPr>
            <a:endParaRPr lang="en-US" sz="8800" kern="1200" dirty="0" smtClean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pPr marL="0" indent="0" algn="ctr">
              <a:lnSpc>
                <a:spcPct val="90000"/>
              </a:lnSpc>
              <a:buSzPct val="110000"/>
              <a:buNone/>
            </a:pPr>
            <a:r>
              <a:rPr lang="en-US" sz="8800" kern="12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Thanks!</a:t>
            </a:r>
            <a:endParaRPr lang="en-US" sz="8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15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BA4926-485E-4E72-B4AE-86A5E50985A1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66800"/>
            <a:ext cx="9144000" cy="914400"/>
          </a:xfrm>
        </p:spPr>
        <p:txBody>
          <a:bodyPr/>
          <a:lstStyle/>
          <a:p>
            <a:r>
              <a:rPr lang="en-US" sz="3200" kern="1200" dirty="0" smtClean="0">
                <a:solidFill>
                  <a:srgbClr val="4F81BD"/>
                </a:solidFill>
                <a:latin typeface="Palatino Linotype" panose="02040502050505030304" pitchFamily="18" charset="0"/>
              </a:rPr>
              <a:t>2014 ESPI Ex-Post Workshop</a:t>
            </a:r>
            <a:endParaRPr lang="en-US" sz="2800" dirty="0" smtClean="0">
              <a:solidFill>
                <a:srgbClr val="4F81BD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962400"/>
            <a:ext cx="8839200" cy="2438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500" b="1" dirty="0" smtClean="0">
                <a:latin typeface="Palatino Linotype" panose="02040502050505030304" pitchFamily="18" charset="0"/>
              </a:rPr>
              <a:t/>
            </a:r>
            <a:br>
              <a:rPr lang="en-US" sz="500" b="1" dirty="0" smtClean="0">
                <a:latin typeface="Palatino Linotype" panose="02040502050505030304" pitchFamily="18" charset="0"/>
              </a:rPr>
            </a:br>
            <a:endParaRPr lang="en-US" sz="500" b="1" dirty="0" smtClean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500" b="1" dirty="0" smtClean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b="1" dirty="0" smtClean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latin typeface="Palatino Linotype" panose="02040502050505030304" pitchFamily="18" charset="0"/>
              </a:rPr>
              <a:t>California Public Utilities Commission</a:t>
            </a:r>
          </a:p>
          <a:p>
            <a:pPr eaLnBrk="1" hangingPunct="1">
              <a:lnSpc>
                <a:spcPct val="90000"/>
              </a:lnSpc>
            </a:pPr>
            <a:endParaRPr lang="en-US" sz="2000" b="1" dirty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latin typeface="Palatino Linotype" panose="02040502050505030304" pitchFamily="18" charset="0"/>
              </a:rPr>
              <a:t>April 22, 2016</a:t>
            </a:r>
          </a:p>
          <a:p>
            <a:pPr eaLnBrk="1" hangingPunct="1">
              <a:lnSpc>
                <a:spcPct val="90000"/>
              </a:lnSpc>
            </a:pPr>
            <a:endParaRPr lang="en-US" sz="2000" b="1" dirty="0" smtClean="0">
              <a:latin typeface="Palatino Linotype" panose="02040502050505030304" pitchFamily="18" charset="0"/>
            </a:endParaRPr>
          </a:p>
        </p:txBody>
      </p:sp>
      <p:pic>
        <p:nvPicPr>
          <p:cNvPr id="16388" name="Picture 6" descr="PUC_ColorSeal_Low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209800"/>
            <a:ext cx="20574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Overview of Workshop</a:t>
            </a:r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21836112"/>
              </p:ext>
            </p:extLst>
          </p:nvPr>
        </p:nvGraphicFramePr>
        <p:xfrm>
          <a:off x="762000" y="1981200"/>
          <a:ext cx="7543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632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315200" cy="990600"/>
          </a:xfrm>
        </p:spPr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What We Can Talk About Today</a:t>
            </a:r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84720222"/>
              </p:ext>
            </p:extLst>
          </p:nvPr>
        </p:nvGraphicFramePr>
        <p:xfrm>
          <a:off x="457200" y="1828800"/>
          <a:ext cx="815340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1"/>
          <p:cNvSpPr txBox="1">
            <a:spLocks/>
          </p:cNvSpPr>
          <p:nvPr/>
        </p:nvSpPr>
        <p:spPr bwMode="auto">
          <a:xfrm>
            <a:off x="4953000" y="84044"/>
            <a:ext cx="3505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9pPr>
          </a:lstStyle>
          <a:p>
            <a:r>
              <a:rPr lang="en-US" sz="2800" u="none" kern="0" dirty="0" smtClean="0">
                <a:latin typeface="Palatino Linotype" panose="02040502050505030304" pitchFamily="18" charset="0"/>
              </a:rPr>
              <a:t>Overview</a:t>
            </a:r>
            <a:endParaRPr lang="en-US" sz="2800" u="none" kern="0" dirty="0">
              <a:latin typeface="Palatino Linotype" panose="02040502050505030304" pitchFamily="18" charset="0"/>
            </a:endParaRPr>
          </a:p>
        </p:txBody>
      </p:sp>
      <p:sp>
        <p:nvSpPr>
          <p:cNvPr id="6" name="&quot;No&quot; Symbol 5"/>
          <p:cNvSpPr/>
          <p:nvPr/>
        </p:nvSpPr>
        <p:spPr bwMode="auto">
          <a:xfrm>
            <a:off x="4648200" y="3152633"/>
            <a:ext cx="2590800" cy="2286000"/>
          </a:xfrm>
          <a:prstGeom prst="noSmoking">
            <a:avLst/>
          </a:prstGeom>
          <a:solidFill>
            <a:srgbClr val="FF0000">
              <a:alpha val="6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72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Purpose of Workshop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1439" y="2827361"/>
            <a:ext cx="914400" cy="156966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u="none" dirty="0" smtClean="0">
                <a:latin typeface="Palatino Linotype" panose="02040502050505030304" pitchFamily="18" charset="0"/>
              </a:rPr>
              <a:t>$</a:t>
            </a:r>
            <a:endParaRPr lang="en-US" sz="9600" u="none" dirty="0">
              <a:latin typeface="Palatino Linotype" panose="0204050205050503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7535839" y="3612191"/>
            <a:ext cx="373039" cy="22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908878" y="3258248"/>
            <a:ext cx="914400" cy="70788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u="none" dirty="0" smtClean="0">
                <a:latin typeface="Palatino Linotype" panose="02040502050505030304" pitchFamily="18" charset="0"/>
              </a:rPr>
              <a:t>AL</a:t>
            </a:r>
            <a:endParaRPr lang="en-US" sz="4000" u="none" dirty="0">
              <a:latin typeface="Palatino Linotype" panose="02040502050505030304" pitchFamily="18" charset="0"/>
            </a:endParaRPr>
          </a:p>
        </p:txBody>
      </p:sp>
      <p:sp>
        <p:nvSpPr>
          <p:cNvPr id="9" name="Flowchart: Magnetic Disk 8"/>
          <p:cNvSpPr/>
          <p:nvPr/>
        </p:nvSpPr>
        <p:spPr bwMode="auto">
          <a:xfrm>
            <a:off x="3724133" y="2984131"/>
            <a:ext cx="1143000" cy="1761066"/>
          </a:xfrm>
          <a:prstGeom prst="flowChartMagneticDisk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u="none" dirty="0" smtClean="0"/>
              <a:t>2014 ESPI Database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321" y="3050211"/>
            <a:ext cx="1134717" cy="115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 bwMode="auto">
          <a:xfrm>
            <a:off x="4948855" y="3687054"/>
            <a:ext cx="512929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6256039" y="3614403"/>
            <a:ext cx="304800" cy="1577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7" name="Picture 3" descr="D:\Jeorge Work\PileOfRepor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63233"/>
            <a:ext cx="2798305" cy="352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264" y="5190608"/>
            <a:ext cx="1412934" cy="1194361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stCxn id="18" idx="0"/>
          </p:cNvCxnSpPr>
          <p:nvPr/>
        </p:nvCxnSpPr>
        <p:spPr bwMode="auto">
          <a:xfrm flipV="1">
            <a:off x="5845731" y="4118059"/>
            <a:ext cx="0" cy="107254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8" name="Group 37"/>
          <p:cNvGrpSpPr/>
          <p:nvPr/>
        </p:nvGrpSpPr>
        <p:grpSpPr>
          <a:xfrm>
            <a:off x="2286000" y="2818146"/>
            <a:ext cx="1438133" cy="1927051"/>
            <a:chOff x="2286000" y="2818146"/>
            <a:chExt cx="1438133" cy="1927051"/>
          </a:xfrm>
        </p:grpSpPr>
        <p:cxnSp>
          <p:nvCxnSpPr>
            <p:cNvPr id="30" name="Straight Arrow Connector 29"/>
            <p:cNvCxnSpPr/>
            <p:nvPr/>
          </p:nvCxnSpPr>
          <p:spPr bwMode="auto">
            <a:xfrm>
              <a:off x="2286000" y="2818146"/>
              <a:ext cx="1438133" cy="44010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>
              <a:off x="2437776" y="3289977"/>
              <a:ext cx="1286357" cy="13902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>
              <a:endCxn id="9" idx="2"/>
            </p:cNvCxnSpPr>
            <p:nvPr/>
          </p:nvCxnSpPr>
          <p:spPr bwMode="auto">
            <a:xfrm>
              <a:off x="2437775" y="3864664"/>
              <a:ext cx="1286358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 flipV="1">
              <a:off x="2437774" y="4314336"/>
              <a:ext cx="1286359" cy="8268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V="1">
              <a:off x="2437776" y="4510613"/>
              <a:ext cx="1286357" cy="23458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1" name="Title 11"/>
          <p:cNvSpPr txBox="1">
            <a:spLocks/>
          </p:cNvSpPr>
          <p:nvPr/>
        </p:nvSpPr>
        <p:spPr bwMode="auto">
          <a:xfrm>
            <a:off x="4953000" y="84044"/>
            <a:ext cx="3505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9pPr>
          </a:lstStyle>
          <a:p>
            <a:r>
              <a:rPr lang="en-US" sz="2800" u="none" kern="0" dirty="0" smtClean="0">
                <a:latin typeface="Palatino Linotype" panose="02040502050505030304" pitchFamily="18" charset="0"/>
              </a:rPr>
              <a:t>Overview</a:t>
            </a:r>
            <a:endParaRPr lang="en-US" sz="2800" u="none" kern="0" dirty="0">
              <a:latin typeface="Palatino Linotype" panose="02040502050505030304" pitchFamily="18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3200400" y="2344756"/>
            <a:ext cx="3208039" cy="2684596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82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315200" cy="990600"/>
          </a:xfrm>
          <a:noFill/>
        </p:spPr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Evaluation Results In March</a:t>
            </a:r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64221372"/>
              </p:ext>
            </p:extLst>
          </p:nvPr>
        </p:nvGraphicFramePr>
        <p:xfrm>
          <a:off x="685797" y="1600200"/>
          <a:ext cx="7391405" cy="4114802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055915"/>
                <a:gridCol w="1055915"/>
                <a:gridCol w="1055915"/>
                <a:gridCol w="1055915"/>
                <a:gridCol w="1055915"/>
                <a:gridCol w="1055915"/>
                <a:gridCol w="1055915"/>
              </a:tblGrid>
              <a:tr h="776541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</a:t>
                      </a:r>
                      <a:endParaRPr lang="en-US" dirty="0"/>
                    </a:p>
                  </a:txBody>
                  <a:tcPr/>
                </a:tc>
              </a:tr>
              <a:tr h="776541">
                <a:tc gridSpan="2"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March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776541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776541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</a:tr>
              <a:tr h="504936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702"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itle 11"/>
          <p:cNvSpPr txBox="1">
            <a:spLocks/>
          </p:cNvSpPr>
          <p:nvPr/>
        </p:nvSpPr>
        <p:spPr bwMode="auto">
          <a:xfrm>
            <a:off x="4953000" y="84044"/>
            <a:ext cx="3505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9pPr>
          </a:lstStyle>
          <a:p>
            <a:r>
              <a:rPr lang="en-US" sz="2800" u="none" kern="0" dirty="0">
                <a:latin typeface="Palatino Linotype" panose="02040502050505030304" pitchFamily="18" charset="0"/>
              </a:rPr>
              <a:t>Schedule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3035" y="1371600"/>
            <a:ext cx="175260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u="none" dirty="0" smtClean="0"/>
              <a:t>Draft Impact Reports Come out</a:t>
            </a:r>
            <a:endParaRPr lang="en-US" u="none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505635" y="1894820"/>
            <a:ext cx="466165" cy="4673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796118" y="1760711"/>
            <a:ext cx="2034988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u="none" dirty="0" smtClean="0"/>
              <a:t>In-person Workshops</a:t>
            </a:r>
            <a:endParaRPr lang="en-US" u="none" dirty="0"/>
          </a:p>
        </p:txBody>
      </p:sp>
      <p:cxnSp>
        <p:nvCxnSpPr>
          <p:cNvPr id="15" name="Straight Arrow Connector 14"/>
          <p:cNvCxnSpPr>
            <a:stCxn id="11" idx="2"/>
          </p:cNvCxnSpPr>
          <p:nvPr/>
        </p:nvCxnSpPr>
        <p:spPr bwMode="auto">
          <a:xfrm flipH="1">
            <a:off x="3962400" y="2068488"/>
            <a:ext cx="1851212" cy="9795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ounded Rectangle 8"/>
          <p:cNvSpPr/>
          <p:nvPr/>
        </p:nvSpPr>
        <p:spPr bwMode="auto">
          <a:xfrm>
            <a:off x="2819400" y="3048000"/>
            <a:ext cx="2562225" cy="45720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5435" y="3963888"/>
            <a:ext cx="1752600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u="none" dirty="0" smtClean="0"/>
              <a:t>Comments Due</a:t>
            </a:r>
            <a:endParaRPr lang="en-US" u="none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658035" y="4117777"/>
            <a:ext cx="130436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8059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1" grpId="0" animBg="1"/>
      <p:bldP spid="11" grpId="1" animBg="1"/>
      <p:bldP spid="9" grpId="0" animBg="1"/>
      <p:bldP spid="9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315200" cy="990600"/>
          </a:xfrm>
          <a:noFill/>
        </p:spPr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Get Familiar with Data In April</a:t>
            </a:r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10218855"/>
              </p:ext>
            </p:extLst>
          </p:nvPr>
        </p:nvGraphicFramePr>
        <p:xfrm>
          <a:off x="685797" y="1600200"/>
          <a:ext cx="7391405" cy="4114802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055915"/>
                <a:gridCol w="1055915"/>
                <a:gridCol w="1055915"/>
                <a:gridCol w="1055915"/>
                <a:gridCol w="1055915"/>
                <a:gridCol w="1055915"/>
                <a:gridCol w="1055915"/>
              </a:tblGrid>
              <a:tr h="776541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</a:t>
                      </a:r>
                      <a:endParaRPr lang="en-US" dirty="0"/>
                    </a:p>
                  </a:txBody>
                  <a:tcPr/>
                </a:tc>
              </a:tr>
              <a:tr h="77654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April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776541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776541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504936"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702"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itle 11"/>
          <p:cNvSpPr txBox="1">
            <a:spLocks/>
          </p:cNvSpPr>
          <p:nvPr/>
        </p:nvSpPr>
        <p:spPr bwMode="auto">
          <a:xfrm>
            <a:off x="4953000" y="84044"/>
            <a:ext cx="3505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9pPr>
          </a:lstStyle>
          <a:p>
            <a:r>
              <a:rPr lang="en-US" sz="2800" u="none" kern="0" dirty="0">
                <a:latin typeface="Palatino Linotype" panose="02040502050505030304" pitchFamily="18" charset="0"/>
              </a:rPr>
              <a:t>Schedule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1479" y="2095194"/>
            <a:ext cx="1600200" cy="116955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u="none" dirty="0" smtClean="0"/>
              <a:t>Final Reports come out; </a:t>
            </a:r>
          </a:p>
          <a:p>
            <a:r>
              <a:rPr lang="en-US" u="none" dirty="0" smtClean="0"/>
              <a:t>1</a:t>
            </a:r>
            <a:r>
              <a:rPr lang="en-US" u="none" baseline="30000" dirty="0" smtClean="0"/>
              <a:t>st</a:t>
            </a:r>
            <a:r>
              <a:rPr lang="en-US" u="none" dirty="0" smtClean="0"/>
              <a:t> draft of database released</a:t>
            </a:r>
            <a:endParaRPr lang="en-US" u="none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4648200" y="2558244"/>
            <a:ext cx="1165412" cy="376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813612" y="3352800"/>
            <a:ext cx="2034988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u="none" dirty="0" smtClean="0"/>
              <a:t>In-person Workshop</a:t>
            </a:r>
            <a:endParaRPr lang="en-US" u="none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6324600" y="3660577"/>
            <a:ext cx="457200" cy="9795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895600" y="5251327"/>
            <a:ext cx="1752600" cy="73866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u="none" dirty="0" smtClean="0"/>
              <a:t>2</a:t>
            </a:r>
            <a:r>
              <a:rPr lang="en-US" u="none" baseline="30000" dirty="0" smtClean="0"/>
              <a:t>nd</a:t>
            </a:r>
            <a:r>
              <a:rPr lang="en-US" u="none" dirty="0" smtClean="0"/>
              <a:t> draft of database released (ETA)</a:t>
            </a:r>
            <a:endParaRPr lang="en-US" u="none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4648200" y="5411688"/>
            <a:ext cx="130436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7177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1" grpId="0" animBg="1"/>
      <p:bldP spid="11" grpId="1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315200" cy="990600"/>
          </a:xfrm>
          <a:noFill/>
        </p:spPr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Earnings Comes Out in June- Aug</a:t>
            </a:r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79074541"/>
              </p:ext>
            </p:extLst>
          </p:nvPr>
        </p:nvGraphicFramePr>
        <p:xfrm>
          <a:off x="685797" y="1600200"/>
          <a:ext cx="4114803" cy="320040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587829"/>
                <a:gridCol w="587829"/>
                <a:gridCol w="587829"/>
                <a:gridCol w="587829"/>
                <a:gridCol w="587829"/>
                <a:gridCol w="587829"/>
                <a:gridCol w="587829"/>
              </a:tblGrid>
              <a:tr h="603976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</a:t>
                      </a:r>
                      <a:endParaRPr lang="en-US" dirty="0"/>
                    </a:p>
                  </a:txBody>
                  <a:tcPr/>
                </a:tc>
              </a:tr>
              <a:tr h="603976">
                <a:tc gridSpan="2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JUNE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603976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603976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  <a:tr h="392728"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68"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itle 11"/>
          <p:cNvSpPr txBox="1">
            <a:spLocks/>
          </p:cNvSpPr>
          <p:nvPr/>
        </p:nvSpPr>
        <p:spPr bwMode="auto">
          <a:xfrm>
            <a:off x="4953000" y="84044"/>
            <a:ext cx="3505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Arial" charset="0"/>
              </a:defRPr>
            </a:lvl9pPr>
          </a:lstStyle>
          <a:p>
            <a:r>
              <a:rPr lang="en-US" sz="2800" u="none" kern="0" dirty="0" smtClean="0">
                <a:latin typeface="Palatino Linotype" panose="02040502050505030304" pitchFamily="18" charset="0"/>
              </a:rPr>
              <a:t>Schedule</a:t>
            </a:r>
            <a:endParaRPr lang="en-US" sz="2800" u="none" kern="0" dirty="0">
              <a:latin typeface="Palatino Linotype" panose="020405020505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523792"/>
            <a:ext cx="1600200" cy="73866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u="none" dirty="0" smtClean="0"/>
              <a:t>Draft Performance Statement Report</a:t>
            </a:r>
            <a:endParaRPr lang="en-US" u="none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905000" y="3018224"/>
            <a:ext cx="582706" cy="4884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53704" y="4343400"/>
            <a:ext cx="1707241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u="none" dirty="0" smtClean="0"/>
              <a:t>2014 Audit Report comes out</a:t>
            </a:r>
            <a:endParaRPr lang="en-US" u="none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2060945" y="4612999"/>
            <a:ext cx="91085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8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044851"/>
              </p:ext>
            </p:extLst>
          </p:nvPr>
        </p:nvGraphicFramePr>
        <p:xfrm>
          <a:off x="4338849" y="2423160"/>
          <a:ext cx="4114803" cy="384048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587829"/>
                <a:gridCol w="587829"/>
                <a:gridCol w="587829"/>
                <a:gridCol w="587829"/>
                <a:gridCol w="587829"/>
                <a:gridCol w="587829"/>
                <a:gridCol w="587829"/>
              </a:tblGrid>
              <a:tr h="603976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</a:t>
                      </a:r>
                      <a:endParaRPr lang="en-US" dirty="0"/>
                    </a:p>
                  </a:txBody>
                  <a:tcPr/>
                </a:tc>
              </a:tr>
              <a:tr h="603976">
                <a:tc gridSpan="2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JULY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603976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603976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92728"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68"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</a:p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768"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August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084928" y="3262456"/>
            <a:ext cx="1752600" cy="73866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u="none" dirty="0" smtClean="0"/>
              <a:t>Performance Statement Report Workshop</a:t>
            </a:r>
            <a:endParaRPr lang="en-US" u="none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6855725" y="3262456"/>
            <a:ext cx="459475" cy="36933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208628" y="4343400"/>
            <a:ext cx="1752600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u="none" dirty="0" smtClean="0"/>
              <a:t>Comments due</a:t>
            </a:r>
            <a:endParaRPr lang="en-US" u="none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5979425" y="4528066"/>
            <a:ext cx="1335775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029100" y="5486400"/>
            <a:ext cx="175260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u="none" dirty="0" smtClean="0"/>
              <a:t>Final Performance Statement Report</a:t>
            </a:r>
            <a:endParaRPr lang="en-US" u="none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3799897" y="5855732"/>
            <a:ext cx="1153103" cy="16406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5755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1" grpId="0" animBg="1"/>
      <p:bldP spid="11" grpId="1" animBg="1"/>
      <p:bldP spid="16" grpId="0" animBg="1"/>
      <p:bldP spid="16" grpId="1" animBg="1"/>
      <p:bldP spid="19" grpId="0" animBg="1"/>
      <p:bldP spid="19" grpId="1" animBg="1"/>
      <p:bldP spid="22" grpId="0" animBg="1"/>
      <p:bldP spid="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Overview of Data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153400" cy="4144963"/>
          </a:xfrm>
        </p:spPr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Goal: Combine all data/results into one database</a:t>
            </a:r>
          </a:p>
          <a:p>
            <a:pPr lvl="1"/>
            <a:r>
              <a:rPr lang="en-US" dirty="0" smtClean="0">
                <a:latin typeface="Palatino Linotype" panose="02040502050505030304" pitchFamily="18" charset="0"/>
              </a:rPr>
              <a:t>Review detailed claim </a:t>
            </a:r>
            <a:r>
              <a:rPr lang="en-US" dirty="0">
                <a:latin typeface="Palatino Linotype" panose="02040502050505030304" pitchFamily="18" charset="0"/>
              </a:rPr>
              <a:t>level data </a:t>
            </a:r>
            <a:endParaRPr lang="en-US" dirty="0" smtClean="0">
              <a:latin typeface="Palatino Linotype" panose="02040502050505030304" pitchFamily="18" charset="0"/>
            </a:endParaRPr>
          </a:p>
          <a:p>
            <a:pPr lvl="2"/>
            <a:r>
              <a:rPr lang="en-US" dirty="0" smtClean="0">
                <a:latin typeface="Palatino Linotype" panose="02040502050505030304" pitchFamily="18" charset="0"/>
              </a:rPr>
              <a:t>Verify that claim level data roll up to various reports/memos</a:t>
            </a:r>
          </a:p>
          <a:p>
            <a:pPr lvl="2"/>
            <a:r>
              <a:rPr lang="en-US" dirty="0" smtClean="0">
                <a:latin typeface="Palatino Linotype" panose="02040502050505030304" pitchFamily="18" charset="0"/>
              </a:rPr>
              <a:t>Review which parameters were evaluated/updated</a:t>
            </a:r>
            <a:endParaRPr lang="en-US" dirty="0" smtClean="0">
              <a:latin typeface="Palatino Linotype" panose="02040502050505030304" pitchFamily="18" charset="0"/>
            </a:endParaRPr>
          </a:p>
          <a:p>
            <a:pPr lvl="1"/>
            <a:r>
              <a:rPr lang="en-US" dirty="0" smtClean="0">
                <a:latin typeface="Palatino Linotype" panose="02040502050505030304" pitchFamily="18" charset="0"/>
              </a:rPr>
              <a:t>Query/summarize </a:t>
            </a:r>
            <a:r>
              <a:rPr lang="en-US" dirty="0">
                <a:latin typeface="Palatino Linotype" panose="02040502050505030304" pitchFamily="18" charset="0"/>
              </a:rPr>
              <a:t>data in various ways across portfolio</a:t>
            </a:r>
          </a:p>
          <a:p>
            <a:pPr lvl="1"/>
            <a:endParaRPr lang="en-US" dirty="0" smtClean="0">
              <a:latin typeface="Palatino Linotype" panose="02040502050505030304" pitchFamily="18" charset="0"/>
            </a:endParaRPr>
          </a:p>
          <a:p>
            <a:endParaRPr lang="en-US" dirty="0" smtClean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85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8658</TotalTime>
  <Words>574</Words>
  <Application>Microsoft Office PowerPoint</Application>
  <PresentationFormat>On-screen Show (4:3)</PresentationFormat>
  <Paragraphs>276</Paragraphs>
  <Slides>18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Palatino Linotype</vt:lpstr>
      <vt:lpstr>Default Design</vt:lpstr>
      <vt:lpstr>PowerPoint Presentation</vt:lpstr>
      <vt:lpstr>2014 ESPI Ex-Post Workshop</vt:lpstr>
      <vt:lpstr>Overview of Workshop</vt:lpstr>
      <vt:lpstr>What We Can Talk About Today</vt:lpstr>
      <vt:lpstr>Purpose of Workshop</vt:lpstr>
      <vt:lpstr>Evaluation Results In March</vt:lpstr>
      <vt:lpstr>Get Familiar with Data In April</vt:lpstr>
      <vt:lpstr>Earnings Comes Out in June- Aug</vt:lpstr>
      <vt:lpstr>Overview of Data</vt:lpstr>
      <vt:lpstr>Overview of Data</vt:lpstr>
      <vt:lpstr>PowerPoint Presentation</vt:lpstr>
      <vt:lpstr>Detailed Data Discussion</vt:lpstr>
      <vt:lpstr>Detailed Data Discussion: Fields</vt:lpstr>
      <vt:lpstr>Detailed Data Discussion: Queries</vt:lpstr>
      <vt:lpstr>Detailed Data Discussion: Caveats</vt:lpstr>
      <vt:lpstr>Database Walkthrough</vt:lpstr>
      <vt:lpstr>Workbook Walkthrough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PUC</dc:title>
  <dc:creator>Terrie Prosper</dc:creator>
  <cp:lastModifiedBy>Harcharik, Rachel</cp:lastModifiedBy>
  <cp:revision>593</cp:revision>
  <dcterms:created xsi:type="dcterms:W3CDTF">2007-09-18T21:56:42Z</dcterms:created>
  <dcterms:modified xsi:type="dcterms:W3CDTF">2016-04-21T20:25:49Z</dcterms:modified>
</cp:coreProperties>
</file>