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3" r:id="rId3"/>
    <p:sldMasterId id="2147483709" r:id="rId4"/>
  </p:sldMasterIdLst>
  <p:notesMasterIdLst>
    <p:notesMasterId r:id="rId68"/>
  </p:notesMasterIdLst>
  <p:sldIdLst>
    <p:sldId id="256" r:id="rId5"/>
    <p:sldId id="273" r:id="rId6"/>
    <p:sldId id="354" r:id="rId7"/>
    <p:sldId id="379" r:id="rId8"/>
    <p:sldId id="393" r:id="rId9"/>
    <p:sldId id="358" r:id="rId10"/>
    <p:sldId id="390" r:id="rId11"/>
    <p:sldId id="380" r:id="rId12"/>
    <p:sldId id="320" r:id="rId13"/>
    <p:sldId id="350" r:id="rId14"/>
    <p:sldId id="397" r:id="rId15"/>
    <p:sldId id="394" r:id="rId16"/>
    <p:sldId id="403" r:id="rId17"/>
    <p:sldId id="396" r:id="rId18"/>
    <p:sldId id="401" r:id="rId19"/>
    <p:sldId id="355" r:id="rId20"/>
    <p:sldId id="399" r:id="rId21"/>
    <p:sldId id="400" r:id="rId22"/>
    <p:sldId id="382" r:id="rId23"/>
    <p:sldId id="371" r:id="rId24"/>
    <p:sldId id="383" r:id="rId25"/>
    <p:sldId id="384" r:id="rId26"/>
    <p:sldId id="385" r:id="rId27"/>
    <p:sldId id="324" r:id="rId28"/>
    <p:sldId id="366" r:id="rId29"/>
    <p:sldId id="337" r:id="rId30"/>
    <p:sldId id="338" r:id="rId31"/>
    <p:sldId id="339" r:id="rId32"/>
    <p:sldId id="340" r:id="rId33"/>
    <p:sldId id="341" r:id="rId34"/>
    <p:sldId id="342" r:id="rId35"/>
    <p:sldId id="343" r:id="rId36"/>
    <p:sldId id="325" r:id="rId37"/>
    <p:sldId id="410" r:id="rId38"/>
    <p:sldId id="411" r:id="rId39"/>
    <p:sldId id="412" r:id="rId40"/>
    <p:sldId id="413" r:id="rId41"/>
    <p:sldId id="414" r:id="rId42"/>
    <p:sldId id="415" r:id="rId43"/>
    <p:sldId id="416" r:id="rId44"/>
    <p:sldId id="326" r:id="rId45"/>
    <p:sldId id="306" r:id="rId46"/>
    <p:sldId id="260" r:id="rId47"/>
    <p:sldId id="370" r:id="rId48"/>
    <p:sldId id="308" r:id="rId49"/>
    <p:sldId id="309" r:id="rId50"/>
    <p:sldId id="311" r:id="rId51"/>
    <p:sldId id="408" r:id="rId52"/>
    <p:sldId id="310" r:id="rId53"/>
    <p:sldId id="314" r:id="rId54"/>
    <p:sldId id="315" r:id="rId55"/>
    <p:sldId id="316" r:id="rId56"/>
    <p:sldId id="404" r:id="rId57"/>
    <p:sldId id="405" r:id="rId58"/>
    <p:sldId id="319" r:id="rId59"/>
    <p:sldId id="409" r:id="rId60"/>
    <p:sldId id="299" r:id="rId61"/>
    <p:sldId id="330" r:id="rId62"/>
    <p:sldId id="332" r:id="rId63"/>
    <p:sldId id="334" r:id="rId64"/>
    <p:sldId id="333" r:id="rId65"/>
    <p:sldId id="373" r:id="rId66"/>
    <p:sldId id="37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C480C49-89B6-4325-86F0-96465702CE54}">
          <p14:sldIdLst>
            <p14:sldId id="256"/>
            <p14:sldId id="273"/>
            <p14:sldId id="354"/>
            <p14:sldId id="379"/>
            <p14:sldId id="393"/>
            <p14:sldId id="358"/>
            <p14:sldId id="390"/>
            <p14:sldId id="380"/>
            <p14:sldId id="320"/>
            <p14:sldId id="350"/>
            <p14:sldId id="397"/>
            <p14:sldId id="394"/>
            <p14:sldId id="403"/>
            <p14:sldId id="396"/>
            <p14:sldId id="401"/>
            <p14:sldId id="355"/>
            <p14:sldId id="399"/>
            <p14:sldId id="400"/>
            <p14:sldId id="382"/>
            <p14:sldId id="371"/>
            <p14:sldId id="383"/>
            <p14:sldId id="384"/>
            <p14:sldId id="385"/>
            <p14:sldId id="324"/>
            <p14:sldId id="366"/>
            <p14:sldId id="337"/>
            <p14:sldId id="338"/>
            <p14:sldId id="339"/>
            <p14:sldId id="340"/>
            <p14:sldId id="341"/>
            <p14:sldId id="342"/>
            <p14:sldId id="343"/>
            <p14:sldId id="325"/>
            <p14:sldId id="410"/>
            <p14:sldId id="411"/>
            <p14:sldId id="412"/>
            <p14:sldId id="413"/>
            <p14:sldId id="414"/>
            <p14:sldId id="415"/>
            <p14:sldId id="416"/>
            <p14:sldId id="326"/>
          </p14:sldIdLst>
        </p14:section>
        <p14:section name="Safety Comparator Calcs" id="{A00D8CEF-976C-45F7-9912-DD3012F34EB5}">
          <p14:sldIdLst>
            <p14:sldId id="306"/>
            <p14:sldId id="260"/>
            <p14:sldId id="370"/>
          </p14:sldIdLst>
        </p14:section>
        <p14:section name="Comparability" id="{AF16726D-00D7-4E39-A005-1C6B3A426162}">
          <p14:sldIdLst>
            <p14:sldId id="308"/>
            <p14:sldId id="309"/>
            <p14:sldId id="311"/>
            <p14:sldId id="408"/>
            <p14:sldId id="310"/>
            <p14:sldId id="314"/>
            <p14:sldId id="315"/>
            <p14:sldId id="316"/>
            <p14:sldId id="404"/>
            <p14:sldId id="405"/>
            <p14:sldId id="319"/>
            <p14:sldId id="409"/>
            <p14:sldId id="299"/>
          </p14:sldIdLst>
        </p14:section>
        <p14:section name="JUA Adv." id="{542066FA-6BE0-4D26-A65F-A01BCDEA8326}">
          <p14:sldIdLst>
            <p14:sldId id="330"/>
            <p14:sldId id="332"/>
            <p14:sldId id="334"/>
            <p14:sldId id="333"/>
            <p14:sldId id="373"/>
            <p14:sldId id="3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wright-Smith, Devon" initials="DCS" lastIdx="155" clrIdx="0"/>
  <p:cmAuthor id="2" name="Sawaya, Ramsay" initials="SR" lastIdx="34" clrIdx="1"/>
  <p:cmAuthor id="3" name="Clendenin, Julie H." initials="CJH" lastIdx="24" clrIdx="2"/>
  <p:cmAuthor id="4" name="Davies, Grant" initials="DG" lastIdx="1" clrIdx="3"/>
  <p:cmAuthor id="5" name="McNair, Dan" initials="ADM" lastIdx="5" clrIdx="4"/>
  <p:cmAuthor id="6" name="Sohaib, Syed" initials="S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12203A"/>
    <a:srgbClr val="FF6969"/>
    <a:srgbClr val="CC0000"/>
    <a:srgbClr val="800000"/>
    <a:srgbClr val="FF2525"/>
    <a:srgbClr val="FF7979"/>
    <a:srgbClr val="00FF00"/>
    <a:srgbClr val="9900FF"/>
    <a:srgbClr val="9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0" autoAdjust="0"/>
    <p:restoredTop sz="95133" autoAdjust="0"/>
  </p:normalViewPr>
  <p:slideViewPr>
    <p:cSldViewPr snapToGrid="0">
      <p:cViewPr varScale="1">
        <p:scale>
          <a:sx n="72" d="100"/>
          <a:sy n="72" d="100"/>
        </p:scale>
        <p:origin x="744" y="66"/>
      </p:cViewPr>
      <p:guideLst>
        <p:guide orient="horz" pos="2160"/>
        <p:guide pos="3840"/>
      </p:guideLst>
    </p:cSldViewPr>
  </p:slideViewPr>
  <p:notesTextViewPr>
    <p:cViewPr>
      <p:scale>
        <a:sx n="3" d="2"/>
        <a:sy n="3" d="2"/>
      </p:scale>
      <p:origin x="0" y="0"/>
    </p:cViewPr>
  </p:notesTextViewPr>
  <p:sorterViewPr>
    <p:cViewPr>
      <p:scale>
        <a:sx n="100" d="100"/>
        <a:sy n="100" d="100"/>
      </p:scale>
      <p:origin x="0" y="-4008"/>
    </p:cViewPr>
  </p:sorterViewPr>
  <p:notesViewPr>
    <p:cSldViewPr snapToGrid="0">
      <p:cViewPr varScale="1">
        <p:scale>
          <a:sx n="63" d="100"/>
          <a:sy n="63" d="100"/>
        </p:scale>
        <p:origin x="331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erans\Documents\RAMP\OCP%20JUA%20Exampl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erans\Documents\RAMP\OCP%20JUA%20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erans\Documents\RAMP\OCP%20JUA%20Exam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rans\Documents\RAMP\OCP%20JUA%20Exampl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erans\Documents\RAMP\OCP%20JUA%20Example.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Sheet1!$C$2</c:f>
              <c:strCache>
                <c:ptCount val="1"/>
                <c:pt idx="0">
                  <c:v>Port1</c:v>
                </c:pt>
              </c:strCache>
            </c:strRef>
          </c:tx>
          <c:spPr>
            <a:solidFill>
              <a:schemeClr val="accent1"/>
            </a:solidFill>
            <a:ln>
              <a:noFill/>
            </a:ln>
            <a:effectLst/>
          </c:spPr>
          <c:invertIfNegative val="0"/>
          <c:val>
            <c:numRef>
              <c:f>Sheet1!$C$12:$C$14</c:f>
              <c:numCache>
                <c:formatCode>General</c:formatCode>
                <c:ptCount val="3"/>
              </c:numCache>
            </c:numRef>
          </c:val>
          <c:extLst>
            <c:ext xmlns:c16="http://schemas.microsoft.com/office/drawing/2014/chart" uri="{C3380CC4-5D6E-409C-BE32-E72D297353CC}">
              <c16:uniqueId val="{00000000-9425-4AF3-9D3C-F367EAFB0E78}"/>
            </c:ext>
          </c:extLst>
        </c:ser>
        <c:ser>
          <c:idx val="1"/>
          <c:order val="1"/>
          <c:tx>
            <c:strRef>
              <c:f>Sheet1!$D$2</c:f>
              <c:strCache>
                <c:ptCount val="1"/>
                <c:pt idx="0">
                  <c:v>Port2</c:v>
                </c:pt>
              </c:strCache>
            </c:strRef>
          </c:tx>
          <c:spPr>
            <a:solidFill>
              <a:schemeClr val="accent2"/>
            </a:solidFill>
            <a:ln>
              <a:noFill/>
            </a:ln>
            <a:effectLst/>
          </c:spPr>
          <c:invertIfNegative val="0"/>
          <c:val>
            <c:numRef>
              <c:f>Sheet1!$D$12:$D$14</c:f>
              <c:numCache>
                <c:formatCode>General</c:formatCode>
                <c:ptCount val="3"/>
              </c:numCache>
            </c:numRef>
          </c:val>
          <c:extLst>
            <c:ext xmlns:c16="http://schemas.microsoft.com/office/drawing/2014/chart" uri="{C3380CC4-5D6E-409C-BE32-E72D297353CC}">
              <c16:uniqueId val="{00000001-9425-4AF3-9D3C-F367EAFB0E78}"/>
            </c:ext>
          </c:extLst>
        </c:ser>
        <c:ser>
          <c:idx val="2"/>
          <c:order val="2"/>
          <c:tx>
            <c:strRef>
              <c:f>Sheet1!$E$2</c:f>
              <c:strCache>
                <c:ptCount val="1"/>
                <c:pt idx="0">
                  <c:v>Port …</c:v>
                </c:pt>
              </c:strCache>
            </c:strRef>
          </c:tx>
          <c:spPr>
            <a:solidFill>
              <a:schemeClr val="accent3"/>
            </a:solidFill>
            <a:ln>
              <a:noFill/>
            </a:ln>
            <a:effectLst/>
          </c:spPr>
          <c:invertIfNegative val="0"/>
          <c:val>
            <c:numRef>
              <c:f>Sheet1!$E$12:$E$14</c:f>
              <c:numCache>
                <c:formatCode>General</c:formatCode>
                <c:ptCount val="3"/>
              </c:numCache>
            </c:numRef>
          </c:val>
          <c:extLst>
            <c:ext xmlns:c16="http://schemas.microsoft.com/office/drawing/2014/chart" uri="{C3380CC4-5D6E-409C-BE32-E72D297353CC}">
              <c16:uniqueId val="{00000002-9425-4AF3-9D3C-F367EAFB0E78}"/>
            </c:ext>
          </c:extLst>
        </c:ser>
        <c:ser>
          <c:idx val="3"/>
          <c:order val="3"/>
          <c:tx>
            <c:strRef>
              <c:f>Sheet1!$F$2</c:f>
              <c:strCache>
                <c:ptCount val="1"/>
                <c:pt idx="0">
                  <c:v>Port 23+</c:v>
                </c:pt>
              </c:strCache>
            </c:strRef>
          </c:tx>
          <c:spPr>
            <a:solidFill>
              <a:srgbClr val="7030A0"/>
            </a:solidFill>
            <a:ln>
              <a:noFill/>
            </a:ln>
            <a:effectLst/>
          </c:spPr>
          <c:invertIfNegative val="0"/>
          <c:val>
            <c:numRef>
              <c:f>Sheet1!$F$12:$F$14</c:f>
              <c:numCache>
                <c:formatCode>General</c:formatCode>
                <c:ptCount val="3"/>
                <c:pt idx="0">
                  <c:v>500</c:v>
                </c:pt>
                <c:pt idx="1">
                  <c:v>400</c:v>
                </c:pt>
                <c:pt idx="2">
                  <c:v>200</c:v>
                </c:pt>
              </c:numCache>
            </c:numRef>
          </c:val>
          <c:extLst>
            <c:ext xmlns:c16="http://schemas.microsoft.com/office/drawing/2014/chart" uri="{C3380CC4-5D6E-409C-BE32-E72D297353CC}">
              <c16:uniqueId val="{00000003-9425-4AF3-9D3C-F367EAFB0E78}"/>
            </c:ext>
          </c:extLst>
        </c:ser>
        <c:dLbls>
          <c:showLegendKey val="0"/>
          <c:showVal val="0"/>
          <c:showCatName val="0"/>
          <c:showSerName val="0"/>
          <c:showPercent val="0"/>
          <c:showBubbleSize val="0"/>
        </c:dLbls>
        <c:gapWidth val="18"/>
        <c:overlap val="100"/>
        <c:axId val="120243712"/>
        <c:axId val="120245632"/>
      </c:barChart>
      <c:catAx>
        <c:axId val="120243712"/>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t>
                </a:r>
              </a:p>
            </c:rich>
          </c:tx>
          <c:overlay val="0"/>
          <c:spPr>
            <a:noFill/>
            <a:ln>
              <a:noFill/>
            </a:ln>
            <a:effectLst/>
          </c:spPr>
        </c:title>
        <c:majorTickMark val="none"/>
        <c:minorTickMark val="none"/>
        <c:tickLblPos val="nextTo"/>
        <c:crossAx val="120245632"/>
        <c:crosses val="autoZero"/>
        <c:auto val="1"/>
        <c:lblAlgn val="ctr"/>
        <c:lblOffset val="100"/>
        <c:noMultiLvlLbl val="0"/>
      </c:catAx>
      <c:valAx>
        <c:axId val="120245632"/>
        <c:scaling>
          <c:orientation val="minMax"/>
          <c:max val="1000"/>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Benefit</a:t>
                </a:r>
              </a:p>
            </c:rich>
          </c:tx>
          <c:layout>
            <c:manualLayout>
              <c:xMode val="edge"/>
              <c:yMode val="edge"/>
              <c:x val="6.8332472451790638E-2"/>
              <c:y val="0.1694402800693473"/>
            </c:manualLayout>
          </c:layout>
          <c:overlay val="0"/>
          <c:spPr>
            <a:noFill/>
            <a:ln>
              <a:noFill/>
            </a:ln>
            <a:effectLst/>
          </c:spPr>
        </c:title>
        <c:numFmt formatCode="General" sourceLinked="1"/>
        <c:majorTickMark val="out"/>
        <c:minorTickMark val="none"/>
        <c:tickLblPos val="nextTo"/>
        <c:crossAx val="120243712"/>
        <c:crosses val="autoZero"/>
        <c:crossBetween val="between"/>
      </c:valAx>
      <c:spPr>
        <a:noFill/>
        <a:ln>
          <a:noFill/>
        </a:ln>
        <a:effectLst/>
      </c:spPr>
    </c:plotArea>
    <c:plotVisOnly val="1"/>
    <c:dispBlanksAs val="gap"/>
    <c:showDLblsOverMax val="0"/>
  </c:chart>
  <c:spPr>
    <a:solidFill>
      <a:schemeClr val="accent1">
        <a:lumMod val="20000"/>
        <a:lumOff val="80000"/>
      </a:schemeClr>
    </a:solidFill>
    <a:ln>
      <a:solidFill>
        <a:schemeClr val="tx1">
          <a:lumMod val="50000"/>
          <a:lumOff val="50000"/>
        </a:schemeClr>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Safety Comparator Comparison</a:t>
            </a:r>
          </a:p>
        </c:rich>
      </c:tx>
      <c:overlay val="0"/>
      <c:spPr>
        <a:noFill/>
        <a:ln>
          <a:noFill/>
        </a:ln>
        <a:effectLst/>
      </c:spPr>
    </c:title>
    <c:autoTitleDeleted val="0"/>
    <c:plotArea>
      <c:layout/>
      <c:barChart>
        <c:barDir val="col"/>
        <c:grouping val="stacked"/>
        <c:varyColors val="0"/>
        <c:ser>
          <c:idx val="2"/>
          <c:order val="0"/>
          <c:tx>
            <c:v>OH Cond - SDG&amp;E</c:v>
          </c:tx>
          <c:spPr>
            <a:solidFill>
              <a:srgbClr val="A50021"/>
            </a:solidFill>
            <a:ln w="25400">
              <a:solidFill>
                <a:srgbClr val="A50021"/>
              </a:solidFill>
            </a:ln>
          </c:spPr>
          <c:invertIfNegative val="0"/>
          <c:cat>
            <c:strRef>
              <c:f>'(original data)'!$D$11:$D$19</c:f>
              <c:strCache>
                <c:ptCount val="8"/>
                <c:pt idx="0">
                  <c:v>SCE Targeted reconductor at $100M per year</c:v>
                </c:pt>
                <c:pt idx="1">
                  <c:v>SCE Targeted reconductor at $150M per year</c:v>
                </c:pt>
                <c:pt idx="2">
                  <c:v>SCE Targeted reconductor at $200M per year</c:v>
                </c:pt>
                <c:pt idx="3">
                  <c:v>SDGE Targeted Reconductor ($50M/yr)</c:v>
                </c:pt>
                <c:pt idx="4">
                  <c:v>SDGE Targeted Reconductor ($150M/yr)</c:v>
                </c:pt>
                <c:pt idx="5">
                  <c:v>PGE M1-Targeted 4 ACSR replacement</c:v>
                </c:pt>
                <c:pt idx="6">
                  <c:v>PGE M2-Targeted OH to UG</c:v>
                </c:pt>
                <c:pt idx="7">
                  <c:v>PGE M3-Veg canopy clearing</c:v>
                </c:pt>
              </c:strCache>
            </c:strRef>
          </c:cat>
          <c:val>
            <c:numRef>
              <c:f>'(original data)'!$V$11:$V$19</c:f>
              <c:numCache>
                <c:formatCode>0.0000</c:formatCode>
                <c:ptCount val="8"/>
                <c:pt idx="0">
                  <c:v>#N/A</c:v>
                </c:pt>
                <c:pt idx="1">
                  <c:v>#N/A</c:v>
                </c:pt>
                <c:pt idx="2">
                  <c:v>#N/A</c:v>
                </c:pt>
                <c:pt idx="3">
                  <c:v>1.0133333333333328E-2</c:v>
                </c:pt>
                <c:pt idx="4">
                  <c:v>7.5555555555555541E-3</c:v>
                </c:pt>
                <c:pt idx="5">
                  <c:v>#N/A</c:v>
                </c:pt>
                <c:pt idx="6">
                  <c:v>#N/A</c:v>
                </c:pt>
                <c:pt idx="7">
                  <c:v>#N/A</c:v>
                </c:pt>
              </c:numCache>
            </c:numRef>
          </c:val>
          <c:extLst>
            <c:ext xmlns:c16="http://schemas.microsoft.com/office/drawing/2014/chart" uri="{C3380CC4-5D6E-409C-BE32-E72D297353CC}">
              <c16:uniqueId val="{00000000-2F5C-4C8D-AD7D-7333D2CE7194}"/>
            </c:ext>
          </c:extLst>
        </c:ser>
        <c:ser>
          <c:idx val="4"/>
          <c:order val="1"/>
          <c:tx>
            <c:v>OH Cond - SCE</c:v>
          </c:tx>
          <c:spPr>
            <a:solidFill>
              <a:schemeClr val="accent6"/>
            </a:solidFill>
            <a:ln w="25400">
              <a:solidFill>
                <a:schemeClr val="accent6"/>
              </a:solidFill>
            </a:ln>
            <a:effectLst/>
          </c:spPr>
          <c:invertIfNegative val="0"/>
          <c:cat>
            <c:strRef>
              <c:f>'(original data)'!$D$11:$D$19</c:f>
              <c:strCache>
                <c:ptCount val="8"/>
                <c:pt idx="0">
                  <c:v>SCE Targeted reconductor at $100M per year</c:v>
                </c:pt>
                <c:pt idx="1">
                  <c:v>SCE Targeted reconductor at $150M per year</c:v>
                </c:pt>
                <c:pt idx="2">
                  <c:v>SCE Targeted reconductor at $200M per year</c:v>
                </c:pt>
                <c:pt idx="3">
                  <c:v>SDGE Targeted Reconductor ($50M/yr)</c:v>
                </c:pt>
                <c:pt idx="4">
                  <c:v>SDGE Targeted Reconductor ($150M/yr)</c:v>
                </c:pt>
                <c:pt idx="5">
                  <c:v>PGE M1-Targeted 4 ACSR replacement</c:v>
                </c:pt>
                <c:pt idx="6">
                  <c:v>PGE M2-Targeted OH to UG</c:v>
                </c:pt>
                <c:pt idx="7">
                  <c:v>PGE M3-Veg canopy clearing</c:v>
                </c:pt>
              </c:strCache>
            </c:strRef>
          </c:cat>
          <c:val>
            <c:numRef>
              <c:f>'(original data)'!$W$11:$W$19</c:f>
              <c:numCache>
                <c:formatCode>0.0000</c:formatCode>
                <c:ptCount val="8"/>
                <c:pt idx="0">
                  <c:v>1.750079978436278E-2</c:v>
                </c:pt>
                <c:pt idx="1">
                  <c:v>1.445024014267959E-2</c:v>
                </c:pt>
                <c:pt idx="2">
                  <c:v>1.4188537796078048E-2</c:v>
                </c:pt>
                <c:pt idx="3">
                  <c:v>#N/A</c:v>
                </c:pt>
                <c:pt idx="4">
                  <c:v>#N/A</c:v>
                </c:pt>
                <c:pt idx="5">
                  <c:v>#N/A</c:v>
                </c:pt>
                <c:pt idx="6">
                  <c:v>#N/A</c:v>
                </c:pt>
                <c:pt idx="7">
                  <c:v>#N/A</c:v>
                </c:pt>
              </c:numCache>
            </c:numRef>
          </c:val>
          <c:extLst>
            <c:ext xmlns:c16="http://schemas.microsoft.com/office/drawing/2014/chart" uri="{C3380CC4-5D6E-409C-BE32-E72D297353CC}">
              <c16:uniqueId val="{00000001-2F5C-4C8D-AD7D-7333D2CE7194}"/>
            </c:ext>
          </c:extLst>
        </c:ser>
        <c:ser>
          <c:idx val="0"/>
          <c:order val="2"/>
          <c:tx>
            <c:v>OH Cond - PGE</c:v>
          </c:tx>
          <c:spPr>
            <a:solidFill>
              <a:schemeClr val="accent4"/>
            </a:solidFill>
            <a:ln w="25400">
              <a:solidFill>
                <a:schemeClr val="accent4"/>
              </a:solidFill>
            </a:ln>
            <a:effectLst/>
          </c:spPr>
          <c:invertIfNegative val="0"/>
          <c:cat>
            <c:strRef>
              <c:f>'(original data)'!$D$11:$D$19</c:f>
              <c:strCache>
                <c:ptCount val="8"/>
                <c:pt idx="0">
                  <c:v>SCE Targeted reconductor at $100M per year</c:v>
                </c:pt>
                <c:pt idx="1">
                  <c:v>SCE Targeted reconductor at $150M per year</c:v>
                </c:pt>
                <c:pt idx="2">
                  <c:v>SCE Targeted reconductor at $200M per year</c:v>
                </c:pt>
                <c:pt idx="3">
                  <c:v>SDGE Targeted Reconductor ($50M/yr)</c:v>
                </c:pt>
                <c:pt idx="4">
                  <c:v>SDGE Targeted Reconductor ($150M/yr)</c:v>
                </c:pt>
                <c:pt idx="5">
                  <c:v>PGE M1-Targeted 4 ACSR replacement</c:v>
                </c:pt>
                <c:pt idx="6">
                  <c:v>PGE M2-Targeted OH to UG</c:v>
                </c:pt>
                <c:pt idx="7">
                  <c:v>PGE M3-Veg canopy clearing</c:v>
                </c:pt>
              </c:strCache>
            </c:strRef>
          </c:cat>
          <c:val>
            <c:numRef>
              <c:f>'(original data)'!$X$11:$X$19</c:f>
              <c:numCache>
                <c:formatCode>0.0000</c:formatCode>
                <c:ptCount val="8"/>
                <c:pt idx="0">
                  <c:v>#N/A</c:v>
                </c:pt>
                <c:pt idx="1">
                  <c:v>#N/A</c:v>
                </c:pt>
                <c:pt idx="2">
                  <c:v>#N/A</c:v>
                </c:pt>
                <c:pt idx="3">
                  <c:v>#N/A</c:v>
                </c:pt>
                <c:pt idx="4">
                  <c:v>#N/A</c:v>
                </c:pt>
                <c:pt idx="5">
                  <c:v>2.8222703222706416E-3</c:v>
                </c:pt>
                <c:pt idx="6">
                  <c:v>1.6186666666671752E-3</c:v>
                </c:pt>
                <c:pt idx="7">
                  <c:v>1.3597081930421229E-3</c:v>
                </c:pt>
              </c:numCache>
            </c:numRef>
          </c:val>
          <c:extLst>
            <c:ext xmlns:c16="http://schemas.microsoft.com/office/drawing/2014/chart" uri="{C3380CC4-5D6E-409C-BE32-E72D297353CC}">
              <c16:uniqueId val="{00000002-2F5C-4C8D-AD7D-7333D2CE7194}"/>
            </c:ext>
          </c:extLst>
        </c:ser>
        <c:ser>
          <c:idx val="3"/>
          <c:order val="3"/>
          <c:tx>
            <c:v>cap</c:v>
          </c:tx>
          <c:spPr>
            <a:noFill/>
          </c:spPr>
          <c:invertIfNegative val="0"/>
          <c:dLbls>
            <c:dLbl>
              <c:idx val="0"/>
              <c:tx>
                <c:rich>
                  <a:bodyPr/>
                  <a:lstStyle/>
                  <a:p>
                    <a:fld id="{7377205B-5BF9-4144-8035-EB4A6FB1C48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5C-4C8D-AD7D-7333D2CE7194}"/>
                </c:ext>
              </c:extLst>
            </c:dLbl>
            <c:dLbl>
              <c:idx val="1"/>
              <c:tx>
                <c:rich>
                  <a:bodyPr/>
                  <a:lstStyle/>
                  <a:p>
                    <a:fld id="{37B3B3BE-6179-4BEB-AA8D-B01EA784863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F5C-4C8D-AD7D-7333D2CE7194}"/>
                </c:ext>
              </c:extLst>
            </c:dLbl>
            <c:dLbl>
              <c:idx val="2"/>
              <c:tx>
                <c:rich>
                  <a:bodyPr/>
                  <a:lstStyle/>
                  <a:p>
                    <a:fld id="{0E1B7800-1E1C-474E-84B2-8F8F9505ECD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5C-4C8D-AD7D-7333D2CE7194}"/>
                </c:ext>
              </c:extLst>
            </c:dLbl>
            <c:dLbl>
              <c:idx val="3"/>
              <c:tx>
                <c:rich>
                  <a:bodyPr/>
                  <a:lstStyle/>
                  <a:p>
                    <a:fld id="{1A4F4240-DFF6-42A1-9655-1B8F6B9DC6E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F5C-4C8D-AD7D-7333D2CE7194}"/>
                </c:ext>
              </c:extLst>
            </c:dLbl>
            <c:dLbl>
              <c:idx val="4"/>
              <c:tx>
                <c:rich>
                  <a:bodyPr/>
                  <a:lstStyle/>
                  <a:p>
                    <a:fld id="{51BCFC0B-A44E-424D-ADFD-B027B2EEBBD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5C-4C8D-AD7D-7333D2CE7194}"/>
                </c:ext>
              </c:extLst>
            </c:dLbl>
            <c:dLbl>
              <c:idx val="5"/>
              <c:tx>
                <c:rich>
                  <a:bodyPr/>
                  <a:lstStyle/>
                  <a:p>
                    <a:fld id="{D19F3ABE-E3A6-445E-A00A-F209A1380C5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F5C-4C8D-AD7D-7333D2CE7194}"/>
                </c:ext>
              </c:extLst>
            </c:dLbl>
            <c:dLbl>
              <c:idx val="6"/>
              <c:tx>
                <c:rich>
                  <a:bodyPr/>
                  <a:lstStyle/>
                  <a:p>
                    <a:fld id="{495F14F7-B0FF-46CB-A7CD-E9990146F40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5C-4C8D-AD7D-7333D2CE7194}"/>
                </c:ext>
              </c:extLst>
            </c:dLbl>
            <c:dLbl>
              <c:idx val="7"/>
              <c:tx>
                <c:rich>
                  <a:bodyPr/>
                  <a:lstStyle/>
                  <a:p>
                    <a:fld id="{9F712E5C-F0CA-4767-9BA3-A8E7828E189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F5C-4C8D-AD7D-7333D2CE7194}"/>
                </c:ext>
              </c:extLst>
            </c:dLbl>
            <c:numFmt formatCode="#,##0.00" sourceLinked="0"/>
            <c:spPr>
              <a:noFill/>
              <a:ln>
                <a:noFill/>
              </a:ln>
              <a:effectLst/>
            </c:spPr>
            <c:txPr>
              <a:bodyPr wrap="square" lIns="38100" tIns="19050" rIns="38100" bIns="19050" anchor="ctr">
                <a:spAutoFit/>
              </a:bodyPr>
              <a:lstStyle/>
              <a:p>
                <a:pPr>
                  <a:defRPr sz="1400" b="1">
                    <a:solidFill>
                      <a:schemeClr val="tx1"/>
                    </a:solidFill>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'(original data)'!$D$11:$D$19</c:f>
              <c:strCache>
                <c:ptCount val="8"/>
                <c:pt idx="0">
                  <c:v>SCE Targeted reconductor at $100M per year</c:v>
                </c:pt>
                <c:pt idx="1">
                  <c:v>SCE Targeted reconductor at $150M per year</c:v>
                </c:pt>
                <c:pt idx="2">
                  <c:v>SCE Targeted reconductor at $200M per year</c:v>
                </c:pt>
                <c:pt idx="3">
                  <c:v>SDGE Targeted Reconductor ($50M/yr)</c:v>
                </c:pt>
                <c:pt idx="4">
                  <c:v>SDGE Targeted Reconductor ($150M/yr)</c:v>
                </c:pt>
                <c:pt idx="5">
                  <c:v>PGE M1-Targeted 4 ACSR replacement</c:v>
                </c:pt>
                <c:pt idx="6">
                  <c:v>PGE M2-Targeted OH to UG</c:v>
                </c:pt>
                <c:pt idx="7">
                  <c:v>PGE M3-Veg canopy clearing</c:v>
                </c:pt>
              </c:strCache>
            </c:strRef>
          </c:cat>
          <c:val>
            <c:numRef>
              <c:f>'(original data)'!$AC$11:$AC$19</c:f>
              <c:numCache>
                <c:formatCode>General</c:formatCode>
                <c:ptCount val="8"/>
                <c:pt idx="0">
                  <c:v>1.0000000000000001E-9</c:v>
                </c:pt>
                <c:pt idx="1">
                  <c:v>1.0000000000000001E-9</c:v>
                </c:pt>
                <c:pt idx="2">
                  <c:v>1.0000000000000001E-9</c:v>
                </c:pt>
                <c:pt idx="3">
                  <c:v>1.0000000000000001E-9</c:v>
                </c:pt>
                <c:pt idx="4">
                  <c:v>1.0000000000000001E-9</c:v>
                </c:pt>
                <c:pt idx="5">
                  <c:v>1.0000000000000001E-9</c:v>
                </c:pt>
                <c:pt idx="6">
                  <c:v>1.0000000000000001E-9</c:v>
                </c:pt>
                <c:pt idx="7">
                  <c:v>1.0000000000000001E-9</c:v>
                </c:pt>
              </c:numCache>
            </c:numRef>
          </c:val>
          <c:extLst>
            <c:ext xmlns:c15="http://schemas.microsoft.com/office/drawing/2012/chart" uri="{02D57815-91ED-43cb-92C2-25804820EDAC}">
              <c15:datalabelsRange>
                <c15:f>'(original data)'!$U$11:$U$19</c15:f>
                <c15:dlblRangeCache>
                  <c:ptCount val="8"/>
                  <c:pt idx="0">
                    <c:v>0.0175</c:v>
                  </c:pt>
                  <c:pt idx="1">
                    <c:v>0.0145</c:v>
                  </c:pt>
                  <c:pt idx="2">
                    <c:v>0.0142</c:v>
                  </c:pt>
                  <c:pt idx="3">
                    <c:v>0.0101</c:v>
                  </c:pt>
                  <c:pt idx="4">
                    <c:v>0.0076</c:v>
                  </c:pt>
                  <c:pt idx="5">
                    <c:v>0.0028</c:v>
                  </c:pt>
                  <c:pt idx="6">
                    <c:v>0.0016</c:v>
                  </c:pt>
                  <c:pt idx="7">
                    <c:v>0.0014</c:v>
                  </c:pt>
                </c15:dlblRangeCache>
              </c15:datalabelsRange>
            </c:ext>
            <c:ext xmlns:c16="http://schemas.microsoft.com/office/drawing/2014/chart" uri="{C3380CC4-5D6E-409C-BE32-E72D297353CC}">
              <c16:uniqueId val="{0000000B-2F5C-4C8D-AD7D-7333D2CE7194}"/>
            </c:ext>
          </c:extLst>
        </c:ser>
        <c:dLbls>
          <c:showLegendKey val="0"/>
          <c:showVal val="0"/>
          <c:showCatName val="0"/>
          <c:showSerName val="0"/>
          <c:showPercent val="0"/>
          <c:showBubbleSize val="0"/>
        </c:dLbls>
        <c:gapWidth val="150"/>
        <c:overlap val="100"/>
        <c:axId val="142738944"/>
        <c:axId val="142740480"/>
      </c:barChart>
      <c:catAx>
        <c:axId val="14273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740480"/>
        <c:crosses val="autoZero"/>
        <c:auto val="1"/>
        <c:lblAlgn val="ctr"/>
        <c:lblOffset val="100"/>
        <c:noMultiLvlLbl val="0"/>
      </c:catAx>
      <c:valAx>
        <c:axId val="14274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900"/>
                </a:pPr>
                <a:r>
                  <a:rPr lang="en-US" sz="900" dirty="0"/>
                  <a:t>Safety Comparator (Safety Units</a:t>
                </a:r>
                <a:r>
                  <a:rPr lang="en-US" sz="900" baseline="0" dirty="0"/>
                  <a:t> / $Million)</a:t>
                </a:r>
                <a:endParaRPr lang="en-US" sz="900" dirty="0"/>
              </a:p>
            </c:rich>
          </c:tx>
          <c:overlay val="0"/>
        </c:title>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2738944"/>
        <c:crosses val="autoZero"/>
        <c:crossBetween val="between"/>
      </c:valAx>
    </c:plotArea>
    <c:legend>
      <c:legendPos val="t"/>
      <c:legendEntry>
        <c:idx val="3"/>
        <c:delete val="1"/>
      </c:legendEntry>
      <c:overlay val="0"/>
      <c:txPr>
        <a:bodyPr/>
        <a:lstStyle/>
        <a:p>
          <a:pPr>
            <a:defRPr sz="1600"/>
          </a:pPr>
          <a:endParaRPr lang="en-US"/>
        </a:p>
      </c:txPr>
    </c:legend>
    <c:plotVisOnly val="1"/>
    <c:dispBlanksAs val="gap"/>
    <c:showDLblsOverMax val="0"/>
  </c:chart>
  <c:spPr>
    <a:ln>
      <a:solidFill>
        <a:sysClr val="windowText" lastClr="000000"/>
      </a:solidFill>
    </a:ln>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Wire Down Histogram</a:t>
            </a:r>
          </a:p>
        </c:rich>
      </c:tx>
      <c:layout>
        <c:manualLayout>
          <c:xMode val="edge"/>
          <c:yMode val="edge"/>
          <c:x val="0.4079438168055081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962722051047964E-2"/>
          <c:y val="0.21053015229169972"/>
          <c:w val="0.93849138422914524"/>
          <c:h val="0.53673433442789908"/>
        </c:manualLayout>
      </c:layout>
      <c:areaChart>
        <c:grouping val="standard"/>
        <c:varyColors val="0"/>
        <c:ser>
          <c:idx val="0"/>
          <c:order val="0"/>
          <c:tx>
            <c:strRef>
              <c:f>'tef data'!$H$3</c:f>
              <c:strCache>
                <c:ptCount val="1"/>
                <c:pt idx="0">
                  <c:v>Pre-Mitigation</c:v>
                </c:pt>
              </c:strCache>
            </c:strRef>
          </c:tx>
          <c:spPr>
            <a:solidFill>
              <a:srgbClr val="5B9BD5">
                <a:alpha val="50196"/>
              </a:srgbClr>
            </a:solidFill>
            <a:ln w="19050">
              <a:solidFill>
                <a:schemeClr val="accent1"/>
              </a:solidFill>
            </a:ln>
            <a:effectLst/>
          </c:spPr>
          <c:cat>
            <c:strRef>
              <c:f>'tef data'!$G$4:$G$42</c:f>
              <c:strCache>
                <c:ptCount val="39"/>
                <c:pt idx="0">
                  <c:v>590</c:v>
                </c:pt>
                <c:pt idx="1">
                  <c:v>600</c:v>
                </c:pt>
                <c:pt idx="2">
                  <c:v>610</c:v>
                </c:pt>
                <c:pt idx="3">
                  <c:v>620</c:v>
                </c:pt>
                <c:pt idx="4">
                  <c:v>630</c:v>
                </c:pt>
                <c:pt idx="5">
                  <c:v>640</c:v>
                </c:pt>
                <c:pt idx="6">
                  <c:v>650</c:v>
                </c:pt>
                <c:pt idx="7">
                  <c:v>660</c:v>
                </c:pt>
                <c:pt idx="8">
                  <c:v>670</c:v>
                </c:pt>
                <c:pt idx="9">
                  <c:v>680</c:v>
                </c:pt>
                <c:pt idx="10">
                  <c:v>690</c:v>
                </c:pt>
                <c:pt idx="11">
                  <c:v>700</c:v>
                </c:pt>
                <c:pt idx="12">
                  <c:v>710</c:v>
                </c:pt>
                <c:pt idx="13">
                  <c:v>720</c:v>
                </c:pt>
                <c:pt idx="14">
                  <c:v>730</c:v>
                </c:pt>
                <c:pt idx="15">
                  <c:v>740</c:v>
                </c:pt>
                <c:pt idx="16">
                  <c:v>750</c:v>
                </c:pt>
                <c:pt idx="17">
                  <c:v>760</c:v>
                </c:pt>
                <c:pt idx="18">
                  <c:v>770</c:v>
                </c:pt>
                <c:pt idx="19">
                  <c:v>780</c:v>
                </c:pt>
                <c:pt idx="20">
                  <c:v>790</c:v>
                </c:pt>
                <c:pt idx="21">
                  <c:v>800</c:v>
                </c:pt>
                <c:pt idx="22">
                  <c:v>810</c:v>
                </c:pt>
                <c:pt idx="23">
                  <c:v>820</c:v>
                </c:pt>
                <c:pt idx="24">
                  <c:v>830</c:v>
                </c:pt>
                <c:pt idx="25">
                  <c:v>840</c:v>
                </c:pt>
                <c:pt idx="26">
                  <c:v>850</c:v>
                </c:pt>
                <c:pt idx="27">
                  <c:v>860</c:v>
                </c:pt>
                <c:pt idx="28">
                  <c:v>870</c:v>
                </c:pt>
                <c:pt idx="29">
                  <c:v>880</c:v>
                </c:pt>
                <c:pt idx="30">
                  <c:v>890</c:v>
                </c:pt>
                <c:pt idx="31">
                  <c:v>900</c:v>
                </c:pt>
                <c:pt idx="32">
                  <c:v>910</c:v>
                </c:pt>
                <c:pt idx="33">
                  <c:v>920</c:v>
                </c:pt>
                <c:pt idx="34">
                  <c:v>930</c:v>
                </c:pt>
                <c:pt idx="35">
                  <c:v>940</c:v>
                </c:pt>
                <c:pt idx="36">
                  <c:v>950</c:v>
                </c:pt>
                <c:pt idx="37">
                  <c:v>960</c:v>
                </c:pt>
                <c:pt idx="38">
                  <c:v>&gt; 960</c:v>
                </c:pt>
              </c:strCache>
            </c:strRef>
          </c:cat>
          <c:val>
            <c:numRef>
              <c:f>'tef data'!$H$4:$H$42</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5</c:v>
                </c:pt>
                <c:pt idx="17">
                  <c:v>7</c:v>
                </c:pt>
                <c:pt idx="18">
                  <c:v>17</c:v>
                </c:pt>
                <c:pt idx="19">
                  <c:v>47</c:v>
                </c:pt>
                <c:pt idx="20">
                  <c:v>121</c:v>
                </c:pt>
                <c:pt idx="21">
                  <c:v>221</c:v>
                </c:pt>
                <c:pt idx="22">
                  <c:v>424</c:v>
                </c:pt>
                <c:pt idx="23">
                  <c:v>680</c:v>
                </c:pt>
                <c:pt idx="24">
                  <c:v>1008</c:v>
                </c:pt>
                <c:pt idx="25">
                  <c:v>1144</c:v>
                </c:pt>
                <c:pt idx="26">
                  <c:v>1344</c:v>
                </c:pt>
                <c:pt idx="27">
                  <c:v>1297</c:v>
                </c:pt>
                <c:pt idx="28">
                  <c:v>1247</c:v>
                </c:pt>
                <c:pt idx="29">
                  <c:v>956</c:v>
                </c:pt>
                <c:pt idx="30">
                  <c:v>632</c:v>
                </c:pt>
                <c:pt idx="31">
                  <c:v>406</c:v>
                </c:pt>
                <c:pt idx="32">
                  <c:v>227</c:v>
                </c:pt>
                <c:pt idx="33">
                  <c:v>120</c:v>
                </c:pt>
                <c:pt idx="34">
                  <c:v>67</c:v>
                </c:pt>
                <c:pt idx="35">
                  <c:v>17</c:v>
                </c:pt>
                <c:pt idx="36">
                  <c:v>9</c:v>
                </c:pt>
                <c:pt idx="37">
                  <c:v>2</c:v>
                </c:pt>
                <c:pt idx="38">
                  <c:v>0</c:v>
                </c:pt>
              </c:numCache>
            </c:numRef>
          </c:val>
          <c:extLst>
            <c:ext xmlns:c16="http://schemas.microsoft.com/office/drawing/2014/chart" uri="{C3380CC4-5D6E-409C-BE32-E72D297353CC}">
              <c16:uniqueId val="{00000000-129C-41C5-9923-CBA7B5EBC057}"/>
            </c:ext>
          </c:extLst>
        </c:ser>
        <c:ser>
          <c:idx val="1"/>
          <c:order val="1"/>
          <c:tx>
            <c:strRef>
              <c:f>'tef data'!$I$3</c:f>
              <c:strCache>
                <c:ptCount val="1"/>
                <c:pt idx="0">
                  <c:v>$100M</c:v>
                </c:pt>
              </c:strCache>
            </c:strRef>
          </c:tx>
          <c:spPr>
            <a:solidFill>
              <a:srgbClr val="A5A5A5">
                <a:alpha val="50196"/>
              </a:srgbClr>
            </a:solidFill>
            <a:ln w="19050">
              <a:solidFill>
                <a:schemeClr val="tx2"/>
              </a:solidFill>
            </a:ln>
            <a:effectLst/>
          </c:spPr>
          <c:cat>
            <c:strRef>
              <c:f>'tef data'!$G$4:$G$42</c:f>
              <c:strCache>
                <c:ptCount val="39"/>
                <c:pt idx="0">
                  <c:v>590</c:v>
                </c:pt>
                <c:pt idx="1">
                  <c:v>600</c:v>
                </c:pt>
                <c:pt idx="2">
                  <c:v>610</c:v>
                </c:pt>
                <c:pt idx="3">
                  <c:v>620</c:v>
                </c:pt>
                <c:pt idx="4">
                  <c:v>630</c:v>
                </c:pt>
                <c:pt idx="5">
                  <c:v>640</c:v>
                </c:pt>
                <c:pt idx="6">
                  <c:v>650</c:v>
                </c:pt>
                <c:pt idx="7">
                  <c:v>660</c:v>
                </c:pt>
                <c:pt idx="8">
                  <c:v>670</c:v>
                </c:pt>
                <c:pt idx="9">
                  <c:v>680</c:v>
                </c:pt>
                <c:pt idx="10">
                  <c:v>690</c:v>
                </c:pt>
                <c:pt idx="11">
                  <c:v>700</c:v>
                </c:pt>
                <c:pt idx="12">
                  <c:v>710</c:v>
                </c:pt>
                <c:pt idx="13">
                  <c:v>720</c:v>
                </c:pt>
                <c:pt idx="14">
                  <c:v>730</c:v>
                </c:pt>
                <c:pt idx="15">
                  <c:v>740</c:v>
                </c:pt>
                <c:pt idx="16">
                  <c:v>750</c:v>
                </c:pt>
                <c:pt idx="17">
                  <c:v>760</c:v>
                </c:pt>
                <c:pt idx="18">
                  <c:v>770</c:v>
                </c:pt>
                <c:pt idx="19">
                  <c:v>780</c:v>
                </c:pt>
                <c:pt idx="20">
                  <c:v>790</c:v>
                </c:pt>
                <c:pt idx="21">
                  <c:v>800</c:v>
                </c:pt>
                <c:pt idx="22">
                  <c:v>810</c:v>
                </c:pt>
                <c:pt idx="23">
                  <c:v>820</c:v>
                </c:pt>
                <c:pt idx="24">
                  <c:v>830</c:v>
                </c:pt>
                <c:pt idx="25">
                  <c:v>840</c:v>
                </c:pt>
                <c:pt idx="26">
                  <c:v>850</c:v>
                </c:pt>
                <c:pt idx="27">
                  <c:v>860</c:v>
                </c:pt>
                <c:pt idx="28">
                  <c:v>870</c:v>
                </c:pt>
                <c:pt idx="29">
                  <c:v>880</c:v>
                </c:pt>
                <c:pt idx="30">
                  <c:v>890</c:v>
                </c:pt>
                <c:pt idx="31">
                  <c:v>900</c:v>
                </c:pt>
                <c:pt idx="32">
                  <c:v>910</c:v>
                </c:pt>
                <c:pt idx="33">
                  <c:v>920</c:v>
                </c:pt>
                <c:pt idx="34">
                  <c:v>930</c:v>
                </c:pt>
                <c:pt idx="35">
                  <c:v>940</c:v>
                </c:pt>
                <c:pt idx="36">
                  <c:v>950</c:v>
                </c:pt>
                <c:pt idx="37">
                  <c:v>960</c:v>
                </c:pt>
                <c:pt idx="38">
                  <c:v>&gt; 960</c:v>
                </c:pt>
              </c:strCache>
            </c:strRef>
          </c:cat>
          <c:val>
            <c:numRef>
              <c:f>'tef data'!$I$4:$I$42</c:f>
              <c:numCache>
                <c:formatCode>General</c:formatCode>
                <c:ptCount val="39"/>
                <c:pt idx="0">
                  <c:v>0</c:v>
                </c:pt>
                <c:pt idx="1">
                  <c:v>0</c:v>
                </c:pt>
                <c:pt idx="2">
                  <c:v>0</c:v>
                </c:pt>
                <c:pt idx="3">
                  <c:v>0</c:v>
                </c:pt>
                <c:pt idx="4">
                  <c:v>0</c:v>
                </c:pt>
                <c:pt idx="5">
                  <c:v>1</c:v>
                </c:pt>
                <c:pt idx="6">
                  <c:v>0</c:v>
                </c:pt>
                <c:pt idx="7">
                  <c:v>3</c:v>
                </c:pt>
                <c:pt idx="8">
                  <c:v>9</c:v>
                </c:pt>
                <c:pt idx="9">
                  <c:v>21</c:v>
                </c:pt>
                <c:pt idx="10">
                  <c:v>55</c:v>
                </c:pt>
                <c:pt idx="11">
                  <c:v>176</c:v>
                </c:pt>
                <c:pt idx="12">
                  <c:v>336</c:v>
                </c:pt>
                <c:pt idx="13">
                  <c:v>614</c:v>
                </c:pt>
                <c:pt idx="14">
                  <c:v>1069</c:v>
                </c:pt>
                <c:pt idx="15">
                  <c:v>1276</c:v>
                </c:pt>
                <c:pt idx="16">
                  <c:v>1459</c:v>
                </c:pt>
                <c:pt idx="17">
                  <c:v>1564</c:v>
                </c:pt>
                <c:pt idx="18">
                  <c:v>1313</c:v>
                </c:pt>
                <c:pt idx="19">
                  <c:v>903</c:v>
                </c:pt>
                <c:pt idx="20">
                  <c:v>585</c:v>
                </c:pt>
                <c:pt idx="21">
                  <c:v>327</c:v>
                </c:pt>
                <c:pt idx="22">
                  <c:v>176</c:v>
                </c:pt>
                <c:pt idx="23">
                  <c:v>80</c:v>
                </c:pt>
                <c:pt idx="24">
                  <c:v>23</c:v>
                </c:pt>
                <c:pt idx="25">
                  <c:v>8</c:v>
                </c:pt>
                <c:pt idx="26">
                  <c:v>2</c:v>
                </c:pt>
                <c:pt idx="27">
                  <c:v>0</c:v>
                </c:pt>
                <c:pt idx="28">
                  <c:v>0</c:v>
                </c:pt>
                <c:pt idx="29">
                  <c:v>0</c:v>
                </c:pt>
                <c:pt idx="30">
                  <c:v>0</c:v>
                </c:pt>
                <c:pt idx="31">
                  <c:v>0</c:v>
                </c:pt>
                <c:pt idx="32">
                  <c:v>0</c:v>
                </c:pt>
                <c:pt idx="33">
                  <c:v>0</c:v>
                </c:pt>
                <c:pt idx="34">
                  <c:v>0</c:v>
                </c:pt>
                <c:pt idx="35">
                  <c:v>0</c:v>
                </c:pt>
                <c:pt idx="36">
                  <c:v>0</c:v>
                </c:pt>
                <c:pt idx="37">
                  <c:v>0</c:v>
                </c:pt>
                <c:pt idx="38">
                  <c:v>0</c:v>
                </c:pt>
              </c:numCache>
            </c:numRef>
          </c:val>
          <c:extLst>
            <c:ext xmlns:c16="http://schemas.microsoft.com/office/drawing/2014/chart" uri="{C3380CC4-5D6E-409C-BE32-E72D297353CC}">
              <c16:uniqueId val="{00000001-129C-41C5-9923-CBA7B5EBC057}"/>
            </c:ext>
          </c:extLst>
        </c:ser>
        <c:ser>
          <c:idx val="2"/>
          <c:order val="2"/>
          <c:tx>
            <c:strRef>
              <c:f>'tef data'!$J$3</c:f>
              <c:strCache>
                <c:ptCount val="1"/>
                <c:pt idx="0">
                  <c:v>$150M</c:v>
                </c:pt>
              </c:strCache>
            </c:strRef>
          </c:tx>
          <c:spPr>
            <a:solidFill>
              <a:srgbClr val="ED7D31">
                <a:alpha val="50196"/>
              </a:srgbClr>
            </a:solidFill>
            <a:ln w="19050">
              <a:solidFill>
                <a:schemeClr val="accent2"/>
              </a:solidFill>
            </a:ln>
            <a:effectLst/>
          </c:spPr>
          <c:cat>
            <c:strRef>
              <c:f>'tef data'!$G$4:$G$42</c:f>
              <c:strCache>
                <c:ptCount val="39"/>
                <c:pt idx="0">
                  <c:v>590</c:v>
                </c:pt>
                <c:pt idx="1">
                  <c:v>600</c:v>
                </c:pt>
                <c:pt idx="2">
                  <c:v>610</c:v>
                </c:pt>
                <c:pt idx="3">
                  <c:v>620</c:v>
                </c:pt>
                <c:pt idx="4">
                  <c:v>630</c:v>
                </c:pt>
                <c:pt idx="5">
                  <c:v>640</c:v>
                </c:pt>
                <c:pt idx="6">
                  <c:v>650</c:v>
                </c:pt>
                <c:pt idx="7">
                  <c:v>660</c:v>
                </c:pt>
                <c:pt idx="8">
                  <c:v>670</c:v>
                </c:pt>
                <c:pt idx="9">
                  <c:v>680</c:v>
                </c:pt>
                <c:pt idx="10">
                  <c:v>690</c:v>
                </c:pt>
                <c:pt idx="11">
                  <c:v>700</c:v>
                </c:pt>
                <c:pt idx="12">
                  <c:v>710</c:v>
                </c:pt>
                <c:pt idx="13">
                  <c:v>720</c:v>
                </c:pt>
                <c:pt idx="14">
                  <c:v>730</c:v>
                </c:pt>
                <c:pt idx="15">
                  <c:v>740</c:v>
                </c:pt>
                <c:pt idx="16">
                  <c:v>750</c:v>
                </c:pt>
                <c:pt idx="17">
                  <c:v>760</c:v>
                </c:pt>
                <c:pt idx="18">
                  <c:v>770</c:v>
                </c:pt>
                <c:pt idx="19">
                  <c:v>780</c:v>
                </c:pt>
                <c:pt idx="20">
                  <c:v>790</c:v>
                </c:pt>
                <c:pt idx="21">
                  <c:v>800</c:v>
                </c:pt>
                <c:pt idx="22">
                  <c:v>810</c:v>
                </c:pt>
                <c:pt idx="23">
                  <c:v>820</c:v>
                </c:pt>
                <c:pt idx="24">
                  <c:v>830</c:v>
                </c:pt>
                <c:pt idx="25">
                  <c:v>840</c:v>
                </c:pt>
                <c:pt idx="26">
                  <c:v>850</c:v>
                </c:pt>
                <c:pt idx="27">
                  <c:v>860</c:v>
                </c:pt>
                <c:pt idx="28">
                  <c:v>870</c:v>
                </c:pt>
                <c:pt idx="29">
                  <c:v>880</c:v>
                </c:pt>
                <c:pt idx="30">
                  <c:v>890</c:v>
                </c:pt>
                <c:pt idx="31">
                  <c:v>900</c:v>
                </c:pt>
                <c:pt idx="32">
                  <c:v>910</c:v>
                </c:pt>
                <c:pt idx="33">
                  <c:v>920</c:v>
                </c:pt>
                <c:pt idx="34">
                  <c:v>930</c:v>
                </c:pt>
                <c:pt idx="35">
                  <c:v>940</c:v>
                </c:pt>
                <c:pt idx="36">
                  <c:v>950</c:v>
                </c:pt>
                <c:pt idx="37">
                  <c:v>960</c:v>
                </c:pt>
                <c:pt idx="38">
                  <c:v>&gt; 960</c:v>
                </c:pt>
              </c:strCache>
            </c:strRef>
          </c:cat>
          <c:val>
            <c:numRef>
              <c:f>'tef data'!$J$4:$J$42</c:f>
              <c:numCache>
                <c:formatCode>General</c:formatCode>
                <c:ptCount val="39"/>
                <c:pt idx="0">
                  <c:v>0</c:v>
                </c:pt>
                <c:pt idx="1">
                  <c:v>0</c:v>
                </c:pt>
                <c:pt idx="2">
                  <c:v>0</c:v>
                </c:pt>
                <c:pt idx="3">
                  <c:v>1</c:v>
                </c:pt>
                <c:pt idx="4">
                  <c:v>0</c:v>
                </c:pt>
                <c:pt idx="5">
                  <c:v>5</c:v>
                </c:pt>
                <c:pt idx="6">
                  <c:v>7</c:v>
                </c:pt>
                <c:pt idx="7">
                  <c:v>29</c:v>
                </c:pt>
                <c:pt idx="8">
                  <c:v>80</c:v>
                </c:pt>
                <c:pt idx="9">
                  <c:v>215</c:v>
                </c:pt>
                <c:pt idx="10">
                  <c:v>444</c:v>
                </c:pt>
                <c:pt idx="11">
                  <c:v>742</c:v>
                </c:pt>
                <c:pt idx="12">
                  <c:v>1218</c:v>
                </c:pt>
                <c:pt idx="13">
                  <c:v>1478</c:v>
                </c:pt>
                <c:pt idx="14">
                  <c:v>1435</c:v>
                </c:pt>
                <c:pt idx="15">
                  <c:v>1545</c:v>
                </c:pt>
                <c:pt idx="16">
                  <c:v>1231</c:v>
                </c:pt>
                <c:pt idx="17">
                  <c:v>721</c:v>
                </c:pt>
                <c:pt idx="18">
                  <c:v>458</c:v>
                </c:pt>
                <c:pt idx="19">
                  <c:v>232</c:v>
                </c:pt>
                <c:pt idx="20">
                  <c:v>110</c:v>
                </c:pt>
                <c:pt idx="21">
                  <c:v>33</c:v>
                </c:pt>
                <c:pt idx="22">
                  <c:v>9</c:v>
                </c:pt>
                <c:pt idx="23">
                  <c:v>6</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numCache>
            </c:numRef>
          </c:val>
          <c:extLst>
            <c:ext xmlns:c16="http://schemas.microsoft.com/office/drawing/2014/chart" uri="{C3380CC4-5D6E-409C-BE32-E72D297353CC}">
              <c16:uniqueId val="{00000002-129C-41C5-9923-CBA7B5EBC057}"/>
            </c:ext>
          </c:extLst>
        </c:ser>
        <c:ser>
          <c:idx val="3"/>
          <c:order val="3"/>
          <c:tx>
            <c:strRef>
              <c:f>'tef data'!$K$3</c:f>
              <c:strCache>
                <c:ptCount val="1"/>
                <c:pt idx="0">
                  <c:v>$200M</c:v>
                </c:pt>
              </c:strCache>
            </c:strRef>
          </c:tx>
          <c:spPr>
            <a:solidFill>
              <a:srgbClr val="FFC000">
                <a:alpha val="50196"/>
              </a:srgbClr>
            </a:solidFill>
            <a:ln w="19050">
              <a:solidFill>
                <a:schemeClr val="accent4"/>
              </a:solidFill>
            </a:ln>
            <a:effectLst/>
          </c:spPr>
          <c:cat>
            <c:strRef>
              <c:f>'tef data'!$G$4:$G$42</c:f>
              <c:strCache>
                <c:ptCount val="39"/>
                <c:pt idx="0">
                  <c:v>590</c:v>
                </c:pt>
                <c:pt idx="1">
                  <c:v>600</c:v>
                </c:pt>
                <c:pt idx="2">
                  <c:v>610</c:v>
                </c:pt>
                <c:pt idx="3">
                  <c:v>620</c:v>
                </c:pt>
                <c:pt idx="4">
                  <c:v>630</c:v>
                </c:pt>
                <c:pt idx="5">
                  <c:v>640</c:v>
                </c:pt>
                <c:pt idx="6">
                  <c:v>650</c:v>
                </c:pt>
                <c:pt idx="7">
                  <c:v>660</c:v>
                </c:pt>
                <c:pt idx="8">
                  <c:v>670</c:v>
                </c:pt>
                <c:pt idx="9">
                  <c:v>680</c:v>
                </c:pt>
                <c:pt idx="10">
                  <c:v>690</c:v>
                </c:pt>
                <c:pt idx="11">
                  <c:v>700</c:v>
                </c:pt>
                <c:pt idx="12">
                  <c:v>710</c:v>
                </c:pt>
                <c:pt idx="13">
                  <c:v>720</c:v>
                </c:pt>
                <c:pt idx="14">
                  <c:v>730</c:v>
                </c:pt>
                <c:pt idx="15">
                  <c:v>740</c:v>
                </c:pt>
                <c:pt idx="16">
                  <c:v>750</c:v>
                </c:pt>
                <c:pt idx="17">
                  <c:v>760</c:v>
                </c:pt>
                <c:pt idx="18">
                  <c:v>770</c:v>
                </c:pt>
                <c:pt idx="19">
                  <c:v>780</c:v>
                </c:pt>
                <c:pt idx="20">
                  <c:v>790</c:v>
                </c:pt>
                <c:pt idx="21">
                  <c:v>800</c:v>
                </c:pt>
                <c:pt idx="22">
                  <c:v>810</c:v>
                </c:pt>
                <c:pt idx="23">
                  <c:v>820</c:v>
                </c:pt>
                <c:pt idx="24">
                  <c:v>830</c:v>
                </c:pt>
                <c:pt idx="25">
                  <c:v>840</c:v>
                </c:pt>
                <c:pt idx="26">
                  <c:v>850</c:v>
                </c:pt>
                <c:pt idx="27">
                  <c:v>860</c:v>
                </c:pt>
                <c:pt idx="28">
                  <c:v>870</c:v>
                </c:pt>
                <c:pt idx="29">
                  <c:v>880</c:v>
                </c:pt>
                <c:pt idx="30">
                  <c:v>890</c:v>
                </c:pt>
                <c:pt idx="31">
                  <c:v>900</c:v>
                </c:pt>
                <c:pt idx="32">
                  <c:v>910</c:v>
                </c:pt>
                <c:pt idx="33">
                  <c:v>920</c:v>
                </c:pt>
                <c:pt idx="34">
                  <c:v>930</c:v>
                </c:pt>
                <c:pt idx="35">
                  <c:v>940</c:v>
                </c:pt>
                <c:pt idx="36">
                  <c:v>950</c:v>
                </c:pt>
                <c:pt idx="37">
                  <c:v>960</c:v>
                </c:pt>
                <c:pt idx="38">
                  <c:v>&gt; 960</c:v>
                </c:pt>
              </c:strCache>
            </c:strRef>
          </c:cat>
          <c:val>
            <c:numRef>
              <c:f>'tef data'!$K$4:$K$42</c:f>
              <c:numCache>
                <c:formatCode>General</c:formatCode>
                <c:ptCount val="39"/>
                <c:pt idx="0">
                  <c:v>0</c:v>
                </c:pt>
                <c:pt idx="1">
                  <c:v>1</c:v>
                </c:pt>
                <c:pt idx="2">
                  <c:v>0</c:v>
                </c:pt>
                <c:pt idx="3">
                  <c:v>5</c:v>
                </c:pt>
                <c:pt idx="4">
                  <c:v>7</c:v>
                </c:pt>
                <c:pt idx="5">
                  <c:v>24</c:v>
                </c:pt>
                <c:pt idx="6">
                  <c:v>85</c:v>
                </c:pt>
                <c:pt idx="7">
                  <c:v>215</c:v>
                </c:pt>
                <c:pt idx="8">
                  <c:v>444</c:v>
                </c:pt>
                <c:pt idx="9">
                  <c:v>840</c:v>
                </c:pt>
                <c:pt idx="10">
                  <c:v>1224</c:v>
                </c:pt>
                <c:pt idx="11">
                  <c:v>1517</c:v>
                </c:pt>
                <c:pt idx="12">
                  <c:v>1581</c:v>
                </c:pt>
                <c:pt idx="13">
                  <c:v>1504</c:v>
                </c:pt>
                <c:pt idx="14">
                  <c:v>1138</c:v>
                </c:pt>
                <c:pt idx="15">
                  <c:v>711</c:v>
                </c:pt>
                <c:pt idx="16">
                  <c:v>380</c:v>
                </c:pt>
                <c:pt idx="17">
                  <c:v>197</c:v>
                </c:pt>
                <c:pt idx="18">
                  <c:v>94</c:v>
                </c:pt>
                <c:pt idx="19">
                  <c:v>23</c:v>
                </c:pt>
                <c:pt idx="20">
                  <c:v>8</c:v>
                </c:pt>
                <c:pt idx="21">
                  <c:v>2</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numCache>
            </c:numRef>
          </c:val>
          <c:extLst>
            <c:ext xmlns:c16="http://schemas.microsoft.com/office/drawing/2014/chart" uri="{C3380CC4-5D6E-409C-BE32-E72D297353CC}">
              <c16:uniqueId val="{00000003-129C-41C5-9923-CBA7B5EBC057}"/>
            </c:ext>
          </c:extLst>
        </c:ser>
        <c:dLbls>
          <c:showLegendKey val="0"/>
          <c:showVal val="0"/>
          <c:showCatName val="0"/>
          <c:showSerName val="0"/>
          <c:showPercent val="0"/>
          <c:showBubbleSize val="0"/>
        </c:dLbls>
        <c:axId val="133517696"/>
        <c:axId val="133519232"/>
      </c:areaChart>
      <c:catAx>
        <c:axId val="133517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19232"/>
        <c:crosses val="autoZero"/>
        <c:auto val="1"/>
        <c:lblAlgn val="ctr"/>
        <c:lblOffset val="100"/>
        <c:noMultiLvlLbl val="0"/>
      </c:catAx>
      <c:valAx>
        <c:axId val="13351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17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Histogram - Contact with Energized Wire Down</a:t>
            </a:r>
          </a:p>
        </c:rich>
      </c:tx>
      <c:overlay val="0"/>
    </c:title>
    <c:autoTitleDeleted val="0"/>
    <c:plotArea>
      <c:layout/>
      <c:barChart>
        <c:barDir val="col"/>
        <c:grouping val="clustered"/>
        <c:varyColors val="0"/>
        <c:ser>
          <c:idx val="0"/>
          <c:order val="0"/>
          <c:tx>
            <c:strRef>
              <c:f>'Histogram - 100M'!$D$2</c:f>
              <c:strCache>
                <c:ptCount val="1"/>
                <c:pt idx="0">
                  <c:v>Pre-Mitigation</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- 100M'!$D$3:$D$15</c:f>
              <c:numCache>
                <c:formatCode>General</c:formatCode>
                <c:ptCount val="13"/>
                <c:pt idx="0">
                  <c:v>0.53100000000000003</c:v>
                </c:pt>
                <c:pt idx="1">
                  <c:v>0</c:v>
                </c:pt>
                <c:pt idx="2">
                  <c:v>0.1678</c:v>
                </c:pt>
                <c:pt idx="3">
                  <c:v>0.1108</c:v>
                </c:pt>
                <c:pt idx="4">
                  <c:v>0.1145</c:v>
                </c:pt>
                <c:pt idx="5">
                  <c:v>3.6999999999999998E-2</c:v>
                </c:pt>
                <c:pt idx="6">
                  <c:v>1.9900000000000001E-2</c:v>
                </c:pt>
                <c:pt idx="7">
                  <c:v>1.32E-2</c:v>
                </c:pt>
                <c:pt idx="8">
                  <c:v>3.3E-3</c:v>
                </c:pt>
                <c:pt idx="9">
                  <c:v>0</c:v>
                </c:pt>
                <c:pt idx="10">
                  <c:v>0</c:v>
                </c:pt>
                <c:pt idx="11">
                  <c:v>0</c:v>
                </c:pt>
                <c:pt idx="12">
                  <c:v>0</c:v>
                </c:pt>
              </c:numCache>
            </c:numRef>
          </c:val>
          <c:extLst>
            <c:ext xmlns:c16="http://schemas.microsoft.com/office/drawing/2014/chart" uri="{C3380CC4-5D6E-409C-BE32-E72D297353CC}">
              <c16:uniqueId val="{00000000-BDF2-4DC3-824E-6A20DB6DA036}"/>
            </c:ext>
          </c:extLst>
        </c:ser>
        <c:ser>
          <c:idx val="2"/>
          <c:order val="1"/>
          <c:tx>
            <c:strRef>
              <c:f>'Histogram - 100M'!$E$2</c:f>
              <c:strCache>
                <c:ptCount val="1"/>
                <c:pt idx="0">
                  <c:v>$100M</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- 100M'!$E$3:$E$15</c:f>
              <c:numCache>
                <c:formatCode>General</c:formatCode>
                <c:ptCount val="13"/>
                <c:pt idx="0">
                  <c:v>0.57120000000000004</c:v>
                </c:pt>
                <c:pt idx="1">
                  <c:v>0</c:v>
                </c:pt>
                <c:pt idx="2">
                  <c:v>0.1595</c:v>
                </c:pt>
                <c:pt idx="3">
                  <c:v>0.1026</c:v>
                </c:pt>
                <c:pt idx="4">
                  <c:v>0.1045</c:v>
                </c:pt>
                <c:pt idx="5">
                  <c:v>3.0499999999999999E-2</c:v>
                </c:pt>
                <c:pt idx="6">
                  <c:v>1.67E-2</c:v>
                </c:pt>
                <c:pt idx="7">
                  <c:v>1.04E-2</c:v>
                </c:pt>
                <c:pt idx="8">
                  <c:v>2.7000000000000001E-3</c:v>
                </c:pt>
                <c:pt idx="9">
                  <c:v>0</c:v>
                </c:pt>
                <c:pt idx="10">
                  <c:v>0</c:v>
                </c:pt>
                <c:pt idx="11">
                  <c:v>0</c:v>
                </c:pt>
                <c:pt idx="12">
                  <c:v>0</c:v>
                </c:pt>
              </c:numCache>
            </c:numRef>
          </c:val>
          <c:extLst>
            <c:ext xmlns:c16="http://schemas.microsoft.com/office/drawing/2014/chart" uri="{C3380CC4-5D6E-409C-BE32-E72D297353CC}">
              <c16:uniqueId val="{00000001-BDF2-4DC3-824E-6A20DB6DA036}"/>
            </c:ext>
          </c:extLst>
        </c:ser>
        <c:ser>
          <c:idx val="1"/>
          <c:order val="2"/>
          <c:tx>
            <c:strRef>
              <c:f>'Histogram - 100M'!$Q$2</c:f>
              <c:strCache>
                <c:ptCount val="1"/>
                <c:pt idx="0">
                  <c:v>$150M</c:v>
                </c:pt>
              </c:strCache>
            </c:strRef>
          </c:tx>
          <c:invertIfNegative val="0"/>
          <c:val>
            <c:numRef>
              <c:f>'Histogram - 100M'!$Q$3:$Q$16</c:f>
              <c:numCache>
                <c:formatCode>General</c:formatCode>
                <c:ptCount val="14"/>
                <c:pt idx="0">
                  <c:v>0.57940000000000003</c:v>
                </c:pt>
                <c:pt idx="1">
                  <c:v>0</c:v>
                </c:pt>
                <c:pt idx="2">
                  <c:v>0.15659999999999999</c:v>
                </c:pt>
                <c:pt idx="3">
                  <c:v>0.1007</c:v>
                </c:pt>
                <c:pt idx="4">
                  <c:v>0.1067</c:v>
                </c:pt>
                <c:pt idx="5">
                  <c:v>2.8500000000000001E-2</c:v>
                </c:pt>
                <c:pt idx="6">
                  <c:v>1.4500000000000001E-2</c:v>
                </c:pt>
                <c:pt idx="7">
                  <c:v>9.4000000000000004E-3</c:v>
                </c:pt>
                <c:pt idx="8">
                  <c:v>2.2000000000000001E-3</c:v>
                </c:pt>
                <c:pt idx="9">
                  <c:v>1.2999999999999999E-3</c:v>
                </c:pt>
                <c:pt idx="10">
                  <c:v>5.9999999999999995E-4</c:v>
                </c:pt>
                <c:pt idx="11">
                  <c:v>1E-4</c:v>
                </c:pt>
                <c:pt idx="12">
                  <c:v>0</c:v>
                </c:pt>
                <c:pt idx="13">
                  <c:v>0</c:v>
                </c:pt>
              </c:numCache>
            </c:numRef>
          </c:val>
          <c:extLst>
            <c:ext xmlns:c16="http://schemas.microsoft.com/office/drawing/2014/chart" uri="{C3380CC4-5D6E-409C-BE32-E72D297353CC}">
              <c16:uniqueId val="{00000002-BDF2-4DC3-824E-6A20DB6DA036}"/>
            </c:ext>
          </c:extLst>
        </c:ser>
        <c:ser>
          <c:idx val="3"/>
          <c:order val="3"/>
          <c:tx>
            <c:strRef>
              <c:f>'Histogram - 100M'!$AC$2</c:f>
              <c:strCache>
                <c:ptCount val="1"/>
                <c:pt idx="0">
                  <c:v>$200M</c:v>
                </c:pt>
              </c:strCache>
            </c:strRef>
          </c:tx>
          <c:invertIfNegative val="0"/>
          <c:val>
            <c:numRef>
              <c:f>'Histogram - 100M'!$AC$3:$AC$16</c:f>
              <c:numCache>
                <c:formatCode>General</c:formatCode>
                <c:ptCount val="14"/>
                <c:pt idx="0">
                  <c:v>0.59519999999999995</c:v>
                </c:pt>
                <c:pt idx="1">
                  <c:v>0</c:v>
                </c:pt>
                <c:pt idx="2">
                  <c:v>0.1588</c:v>
                </c:pt>
                <c:pt idx="3">
                  <c:v>9.4200000000000006E-2</c:v>
                </c:pt>
                <c:pt idx="4">
                  <c:v>9.8100000000000007E-2</c:v>
                </c:pt>
                <c:pt idx="5">
                  <c:v>2.5999999999999999E-2</c:v>
                </c:pt>
                <c:pt idx="6">
                  <c:v>1.4500000000000001E-2</c:v>
                </c:pt>
                <c:pt idx="7">
                  <c:v>0.01</c:v>
                </c:pt>
                <c:pt idx="8">
                  <c:v>1.5E-3</c:v>
                </c:pt>
                <c:pt idx="9">
                  <c:v>1E-3</c:v>
                </c:pt>
                <c:pt idx="10">
                  <c:v>5.9999999999999995E-4</c:v>
                </c:pt>
                <c:pt idx="11">
                  <c:v>1E-4</c:v>
                </c:pt>
                <c:pt idx="12">
                  <c:v>0</c:v>
                </c:pt>
                <c:pt idx="13">
                  <c:v>0</c:v>
                </c:pt>
              </c:numCache>
            </c:numRef>
          </c:val>
          <c:extLst>
            <c:ext xmlns:c16="http://schemas.microsoft.com/office/drawing/2014/chart" uri="{C3380CC4-5D6E-409C-BE32-E72D297353CC}">
              <c16:uniqueId val="{00000003-BDF2-4DC3-824E-6A20DB6DA036}"/>
            </c:ext>
          </c:extLst>
        </c:ser>
        <c:dLbls>
          <c:showLegendKey val="0"/>
          <c:showVal val="0"/>
          <c:showCatName val="0"/>
          <c:showSerName val="0"/>
          <c:showPercent val="0"/>
          <c:showBubbleSize val="0"/>
        </c:dLbls>
        <c:gapWidth val="150"/>
        <c:axId val="134645248"/>
        <c:axId val="134647168"/>
      </c:barChart>
      <c:catAx>
        <c:axId val="134645248"/>
        <c:scaling>
          <c:orientation val="minMax"/>
        </c:scaling>
        <c:delete val="0"/>
        <c:axPos val="b"/>
        <c:title>
          <c:tx>
            <c:rich>
              <a:bodyPr/>
              <a:lstStyle/>
              <a:p>
                <a:pPr>
                  <a:defRPr/>
                </a:pPr>
                <a:r>
                  <a:rPr lang="en-US" dirty="0"/>
                  <a:t>Safety Unit</a:t>
                </a:r>
              </a:p>
            </c:rich>
          </c:tx>
          <c:overlay val="0"/>
        </c:title>
        <c:numFmt formatCode="General" sourceLinked="1"/>
        <c:majorTickMark val="out"/>
        <c:minorTickMark val="none"/>
        <c:tickLblPos val="nextTo"/>
        <c:crossAx val="134647168"/>
        <c:crosses val="autoZero"/>
        <c:auto val="1"/>
        <c:lblAlgn val="ctr"/>
        <c:lblOffset val="100"/>
        <c:noMultiLvlLbl val="0"/>
      </c:catAx>
      <c:valAx>
        <c:axId val="134647168"/>
        <c:scaling>
          <c:orientation val="minMax"/>
        </c:scaling>
        <c:delete val="0"/>
        <c:axPos val="l"/>
        <c:title>
          <c:tx>
            <c:rich>
              <a:bodyPr/>
              <a:lstStyle/>
              <a:p>
                <a:pPr>
                  <a:defRPr/>
                </a:pPr>
                <a:r>
                  <a:rPr lang="en-US" dirty="0"/>
                  <a:t>Probability</a:t>
                </a:r>
              </a:p>
            </c:rich>
          </c:tx>
          <c:overlay val="0"/>
        </c:title>
        <c:numFmt formatCode="General" sourceLinked="1"/>
        <c:majorTickMark val="out"/>
        <c:minorTickMark val="none"/>
        <c:tickLblPos val="nextTo"/>
        <c:crossAx val="134645248"/>
        <c:crosses val="autoZero"/>
        <c:crossBetween val="between"/>
      </c:valAx>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Histogram - Energized Wire</a:t>
            </a:r>
            <a:r>
              <a:rPr lang="en-US" baseline="0" dirty="0"/>
              <a:t> Down leading to Property Damage</a:t>
            </a:r>
            <a:endParaRPr lang="en-US" dirty="0"/>
          </a:p>
        </c:rich>
      </c:tx>
      <c:overlay val="0"/>
    </c:title>
    <c:autoTitleDeleted val="0"/>
    <c:plotArea>
      <c:layout/>
      <c:barChart>
        <c:barDir val="col"/>
        <c:grouping val="clustered"/>
        <c:varyColors val="0"/>
        <c:ser>
          <c:idx val="0"/>
          <c:order val="0"/>
          <c:tx>
            <c:strRef>
              <c:f>'Histogram - 100M'!$F$2</c:f>
              <c:strCache>
                <c:ptCount val="1"/>
                <c:pt idx="0">
                  <c:v>Pre-Mitigation</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- 100M'!$F$3:$F$16</c:f>
              <c:numCache>
                <c:formatCode>General</c:formatCode>
                <c:ptCount val="14"/>
                <c:pt idx="0">
                  <c:v>0.93459999999999999</c:v>
                </c:pt>
                <c:pt idx="1">
                  <c:v>6.54E-2</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D06B-49D3-9AD8-D3CE5C36BB9C}"/>
            </c:ext>
          </c:extLst>
        </c:ser>
        <c:ser>
          <c:idx val="2"/>
          <c:order val="1"/>
          <c:tx>
            <c:strRef>
              <c:f>'Histogram - 100M'!$G$2</c:f>
              <c:strCache>
                <c:ptCount val="1"/>
                <c:pt idx="0">
                  <c:v>$100M</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- 100M'!$G$3:$G$15</c:f>
              <c:numCache>
                <c:formatCode>General</c:formatCode>
                <c:ptCount val="13"/>
                <c:pt idx="0">
                  <c:v>0.94530000000000003</c:v>
                </c:pt>
                <c:pt idx="1">
                  <c:v>5.4699999999999999E-2</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D06B-49D3-9AD8-D3CE5C36BB9C}"/>
            </c:ext>
          </c:extLst>
        </c:ser>
        <c:ser>
          <c:idx val="1"/>
          <c:order val="2"/>
          <c:tx>
            <c:strRef>
              <c:f>'Histogram - 100M'!$S$2</c:f>
              <c:strCache>
                <c:ptCount val="1"/>
                <c:pt idx="0">
                  <c:v>$150M</c:v>
                </c:pt>
              </c:strCache>
            </c:strRef>
          </c:tx>
          <c:invertIfNegative val="0"/>
          <c:val>
            <c:numRef>
              <c:f>'Histogram - 100M'!$S$3:$S$16</c:f>
              <c:numCache>
                <c:formatCode>General</c:formatCode>
                <c:ptCount val="14"/>
                <c:pt idx="0">
                  <c:v>0.94710000000000005</c:v>
                </c:pt>
                <c:pt idx="1">
                  <c:v>5.2900000000000003E-2</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2-D06B-49D3-9AD8-D3CE5C36BB9C}"/>
            </c:ext>
          </c:extLst>
        </c:ser>
        <c:ser>
          <c:idx val="3"/>
          <c:order val="3"/>
          <c:tx>
            <c:strRef>
              <c:f>'Histogram - 100M'!$AE$2</c:f>
              <c:strCache>
                <c:ptCount val="1"/>
                <c:pt idx="0">
                  <c:v>$200M</c:v>
                </c:pt>
              </c:strCache>
            </c:strRef>
          </c:tx>
          <c:invertIfNegative val="0"/>
          <c:val>
            <c:numRef>
              <c:f>'Histogram - 100M'!$AE$3:$AE$16</c:f>
              <c:numCache>
                <c:formatCode>General</c:formatCode>
                <c:ptCount val="14"/>
                <c:pt idx="0">
                  <c:v>0.95050000000000001</c:v>
                </c:pt>
                <c:pt idx="1">
                  <c:v>4.9500000000000002E-2</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3-D06B-49D3-9AD8-D3CE5C36BB9C}"/>
            </c:ext>
          </c:extLst>
        </c:ser>
        <c:dLbls>
          <c:showLegendKey val="0"/>
          <c:showVal val="0"/>
          <c:showCatName val="0"/>
          <c:showSerName val="0"/>
          <c:showPercent val="0"/>
          <c:showBubbleSize val="0"/>
        </c:dLbls>
        <c:gapWidth val="150"/>
        <c:axId val="133472640"/>
        <c:axId val="133474560"/>
      </c:barChart>
      <c:catAx>
        <c:axId val="133472640"/>
        <c:scaling>
          <c:orientation val="minMax"/>
        </c:scaling>
        <c:delete val="0"/>
        <c:axPos val="b"/>
        <c:title>
          <c:tx>
            <c:rich>
              <a:bodyPr/>
              <a:lstStyle/>
              <a:p>
                <a:pPr>
                  <a:defRPr/>
                </a:pPr>
                <a:r>
                  <a:rPr lang="en-US" dirty="0"/>
                  <a:t>Safety Unit</a:t>
                </a:r>
              </a:p>
            </c:rich>
          </c:tx>
          <c:overlay val="0"/>
        </c:title>
        <c:numFmt formatCode="General" sourceLinked="1"/>
        <c:majorTickMark val="out"/>
        <c:minorTickMark val="none"/>
        <c:tickLblPos val="nextTo"/>
        <c:crossAx val="133474560"/>
        <c:crosses val="autoZero"/>
        <c:auto val="1"/>
        <c:lblAlgn val="ctr"/>
        <c:lblOffset val="100"/>
        <c:noMultiLvlLbl val="0"/>
      </c:catAx>
      <c:valAx>
        <c:axId val="133474560"/>
        <c:scaling>
          <c:orientation val="minMax"/>
          <c:max val="1"/>
        </c:scaling>
        <c:delete val="0"/>
        <c:axPos val="l"/>
        <c:title>
          <c:tx>
            <c:rich>
              <a:bodyPr/>
              <a:lstStyle/>
              <a:p>
                <a:pPr>
                  <a:defRPr/>
                </a:pPr>
                <a:r>
                  <a:rPr lang="en-US" dirty="0"/>
                  <a:t>Probability</a:t>
                </a:r>
              </a:p>
            </c:rich>
          </c:tx>
          <c:overlay val="0"/>
        </c:title>
        <c:numFmt formatCode="General" sourceLinked="1"/>
        <c:majorTickMark val="out"/>
        <c:minorTickMark val="none"/>
        <c:tickLblPos val="nextTo"/>
        <c:crossAx val="133472640"/>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Histogram - Energized Wire</a:t>
            </a:r>
            <a:r>
              <a:rPr lang="en-US" baseline="0" dirty="0"/>
              <a:t> Down leading to Wildfire</a:t>
            </a:r>
            <a:endParaRPr lang="en-US" dirty="0"/>
          </a:p>
        </c:rich>
      </c:tx>
      <c:overlay val="0"/>
    </c:title>
    <c:autoTitleDeleted val="0"/>
    <c:plotArea>
      <c:layout/>
      <c:barChart>
        <c:barDir val="col"/>
        <c:grouping val="clustered"/>
        <c:varyColors val="0"/>
        <c:ser>
          <c:idx val="0"/>
          <c:order val="0"/>
          <c:tx>
            <c:strRef>
              <c:f>'Histogram - 100M'!$H$2</c:f>
              <c:strCache>
                <c:ptCount val="1"/>
                <c:pt idx="0">
                  <c:v>Pre-Mitigation</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- 100M'!$H$3:$H$16</c:f>
              <c:numCache>
                <c:formatCode>General</c:formatCode>
                <c:ptCount val="14"/>
                <c:pt idx="0">
                  <c:v>0.98640000000000005</c:v>
                </c:pt>
                <c:pt idx="1">
                  <c:v>2.9999999999999997E-4</c:v>
                </c:pt>
                <c:pt idx="2">
                  <c:v>6.1999999999999998E-3</c:v>
                </c:pt>
                <c:pt idx="3">
                  <c:v>6.7000000000000002E-3</c:v>
                </c:pt>
                <c:pt idx="4">
                  <c:v>2.9999999999999997E-4</c:v>
                </c:pt>
                <c:pt idx="5">
                  <c:v>1E-4</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77B3-4FF0-AF50-A4001CE5E576}"/>
            </c:ext>
          </c:extLst>
        </c:ser>
        <c:ser>
          <c:idx val="2"/>
          <c:order val="1"/>
          <c:tx>
            <c:strRef>
              <c:f>'Histogram - 100M'!$I$2</c:f>
              <c:strCache>
                <c:ptCount val="1"/>
                <c:pt idx="0">
                  <c:v>$100M</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- 100M'!$I$3:$I$16</c:f>
              <c:numCache>
                <c:formatCode>General</c:formatCode>
                <c:ptCount val="14"/>
                <c:pt idx="0">
                  <c:v>0.98939999999999995</c:v>
                </c:pt>
                <c:pt idx="1">
                  <c:v>0</c:v>
                </c:pt>
                <c:pt idx="2">
                  <c:v>5.0000000000000001E-3</c:v>
                </c:pt>
                <c:pt idx="3">
                  <c:v>5.3E-3</c:v>
                </c:pt>
                <c:pt idx="4">
                  <c:v>2.0000000000000001E-4</c:v>
                </c:pt>
                <c:pt idx="5">
                  <c:v>0</c:v>
                </c:pt>
                <c:pt idx="6">
                  <c:v>1E-4</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1-77B3-4FF0-AF50-A4001CE5E576}"/>
            </c:ext>
          </c:extLst>
        </c:ser>
        <c:ser>
          <c:idx val="1"/>
          <c:order val="2"/>
          <c:tx>
            <c:strRef>
              <c:f>'Histogram - 100M'!$U$2</c:f>
              <c:strCache>
                <c:ptCount val="1"/>
                <c:pt idx="0">
                  <c:v>$150M</c:v>
                </c:pt>
              </c:strCache>
            </c:strRef>
          </c:tx>
          <c:invertIfNegative val="0"/>
          <c:val>
            <c:numRef>
              <c:f>'Histogram - 100M'!$U$3:$U$16</c:f>
              <c:numCache>
                <c:formatCode>General</c:formatCode>
                <c:ptCount val="14"/>
                <c:pt idx="0">
                  <c:v>0.98960000000000004</c:v>
                </c:pt>
                <c:pt idx="1">
                  <c:v>2.0000000000000001E-4</c:v>
                </c:pt>
                <c:pt idx="2">
                  <c:v>5.8999999999999999E-3</c:v>
                </c:pt>
                <c:pt idx="3">
                  <c:v>4.1000000000000003E-3</c:v>
                </c:pt>
                <c:pt idx="4">
                  <c:v>1E-4</c:v>
                </c:pt>
                <c:pt idx="5">
                  <c:v>0</c:v>
                </c:pt>
                <c:pt idx="6">
                  <c:v>1E-4</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2-77B3-4FF0-AF50-A4001CE5E576}"/>
            </c:ext>
          </c:extLst>
        </c:ser>
        <c:ser>
          <c:idx val="3"/>
          <c:order val="3"/>
          <c:tx>
            <c:strRef>
              <c:f>'Histogram - 100M'!$AG$2</c:f>
              <c:strCache>
                <c:ptCount val="1"/>
                <c:pt idx="0">
                  <c:v>$200M</c:v>
                </c:pt>
              </c:strCache>
            </c:strRef>
          </c:tx>
          <c:invertIfNegative val="0"/>
          <c:val>
            <c:numRef>
              <c:f>'Histogram - 100M'!$AG$3:$AG$16</c:f>
              <c:numCache>
                <c:formatCode>General</c:formatCode>
                <c:ptCount val="14"/>
                <c:pt idx="0">
                  <c:v>0.9899</c:v>
                </c:pt>
                <c:pt idx="1">
                  <c:v>1E-4</c:v>
                </c:pt>
                <c:pt idx="2">
                  <c:v>5.7000000000000002E-3</c:v>
                </c:pt>
                <c:pt idx="3">
                  <c:v>3.8999999999999998E-3</c:v>
                </c:pt>
                <c:pt idx="4">
                  <c:v>2.9999999999999997E-4</c:v>
                </c:pt>
                <c:pt idx="5">
                  <c:v>0</c:v>
                </c:pt>
                <c:pt idx="6">
                  <c:v>1E-4</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3-77B3-4FF0-AF50-A4001CE5E576}"/>
            </c:ext>
          </c:extLst>
        </c:ser>
        <c:dLbls>
          <c:showLegendKey val="0"/>
          <c:showVal val="0"/>
          <c:showCatName val="0"/>
          <c:showSerName val="0"/>
          <c:showPercent val="0"/>
          <c:showBubbleSize val="0"/>
        </c:dLbls>
        <c:gapWidth val="150"/>
        <c:axId val="136370816"/>
        <c:axId val="136377088"/>
      </c:barChart>
      <c:catAx>
        <c:axId val="136370816"/>
        <c:scaling>
          <c:orientation val="minMax"/>
        </c:scaling>
        <c:delete val="0"/>
        <c:axPos val="b"/>
        <c:title>
          <c:tx>
            <c:rich>
              <a:bodyPr/>
              <a:lstStyle/>
              <a:p>
                <a:pPr>
                  <a:defRPr/>
                </a:pPr>
                <a:r>
                  <a:rPr lang="en-US" dirty="0"/>
                  <a:t>Safety Unit</a:t>
                </a:r>
              </a:p>
            </c:rich>
          </c:tx>
          <c:overlay val="0"/>
        </c:title>
        <c:numFmt formatCode="General" sourceLinked="1"/>
        <c:majorTickMark val="out"/>
        <c:minorTickMark val="none"/>
        <c:tickLblPos val="nextTo"/>
        <c:crossAx val="136377088"/>
        <c:crosses val="autoZero"/>
        <c:auto val="1"/>
        <c:lblAlgn val="ctr"/>
        <c:lblOffset val="100"/>
        <c:noMultiLvlLbl val="0"/>
      </c:catAx>
      <c:valAx>
        <c:axId val="136377088"/>
        <c:scaling>
          <c:orientation val="minMax"/>
          <c:max val="1"/>
        </c:scaling>
        <c:delete val="0"/>
        <c:axPos val="l"/>
        <c:title>
          <c:tx>
            <c:rich>
              <a:bodyPr/>
              <a:lstStyle/>
              <a:p>
                <a:pPr>
                  <a:defRPr/>
                </a:pPr>
                <a:r>
                  <a:rPr lang="en-US" dirty="0"/>
                  <a:t>Probability</a:t>
                </a:r>
              </a:p>
            </c:rich>
          </c:tx>
          <c:overlay val="0"/>
        </c:title>
        <c:numFmt formatCode="General" sourceLinked="1"/>
        <c:majorTickMark val="out"/>
        <c:minorTickMark val="none"/>
        <c:tickLblPos val="nextTo"/>
        <c:crossAx val="13637081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Histogram - All Energized Wire Down Outcomes</a:t>
            </a:r>
          </a:p>
        </c:rich>
      </c:tx>
      <c:overlay val="0"/>
    </c:title>
    <c:autoTitleDeleted val="0"/>
    <c:plotArea>
      <c:layout/>
      <c:barChart>
        <c:barDir val="col"/>
        <c:grouping val="clustered"/>
        <c:varyColors val="0"/>
        <c:ser>
          <c:idx val="0"/>
          <c:order val="0"/>
          <c:tx>
            <c:strRef>
              <c:f>'Histogram - 100M'!$J$2</c:f>
              <c:strCache>
                <c:ptCount val="1"/>
                <c:pt idx="0">
                  <c:v>Pre-Mitigation</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- 100M'!$J$3:$J$16</c:f>
              <c:numCache>
                <c:formatCode>General</c:formatCode>
                <c:ptCount val="14"/>
                <c:pt idx="0">
                  <c:v>0.48909999999999998</c:v>
                </c:pt>
                <c:pt idx="1">
                  <c:v>3.4299999999999997E-2</c:v>
                </c:pt>
                <c:pt idx="2">
                  <c:v>0.17</c:v>
                </c:pt>
                <c:pt idx="3">
                  <c:v>0.11310000000000001</c:v>
                </c:pt>
                <c:pt idx="4">
                  <c:v>0.1147</c:v>
                </c:pt>
                <c:pt idx="5">
                  <c:v>3.8800000000000001E-2</c:v>
                </c:pt>
                <c:pt idx="6">
                  <c:v>2.0500000000000001E-2</c:v>
                </c:pt>
                <c:pt idx="7">
                  <c:v>1.35E-2</c:v>
                </c:pt>
                <c:pt idx="8">
                  <c:v>3.2000000000000002E-3</c:v>
                </c:pt>
                <c:pt idx="9">
                  <c:v>0</c:v>
                </c:pt>
                <c:pt idx="10">
                  <c:v>0</c:v>
                </c:pt>
                <c:pt idx="11">
                  <c:v>0</c:v>
                </c:pt>
                <c:pt idx="12">
                  <c:v>0</c:v>
                </c:pt>
                <c:pt idx="13">
                  <c:v>0</c:v>
                </c:pt>
              </c:numCache>
            </c:numRef>
          </c:val>
          <c:extLst>
            <c:ext xmlns:c16="http://schemas.microsoft.com/office/drawing/2014/chart" uri="{C3380CC4-5D6E-409C-BE32-E72D297353CC}">
              <c16:uniqueId val="{00000000-DCDA-4B80-9D86-591F872431A2}"/>
            </c:ext>
          </c:extLst>
        </c:ser>
        <c:ser>
          <c:idx val="2"/>
          <c:order val="1"/>
          <c:tx>
            <c:strRef>
              <c:f>'Histogram - 100M'!$K$2</c:f>
              <c:strCache>
                <c:ptCount val="1"/>
                <c:pt idx="0">
                  <c:v>$100M</c:v>
                </c:pt>
              </c:strCache>
            </c:strRef>
          </c:tx>
          <c:invertIfNegative val="0"/>
          <c:cat>
            <c:strRef>
              <c:f>'Histogram - 100M'!$A$3:$A$16</c:f>
              <c:strCache>
                <c:ptCount val="14"/>
                <c:pt idx="0">
                  <c:v>[0-0.1)</c:v>
                </c:pt>
                <c:pt idx="1">
                  <c:v>[0.1-1)</c:v>
                </c:pt>
                <c:pt idx="2">
                  <c:v>[1-2)</c:v>
                </c:pt>
                <c:pt idx="3">
                  <c:v>[2-3)</c:v>
                </c:pt>
                <c:pt idx="4">
                  <c:v>[3-4)</c:v>
                </c:pt>
                <c:pt idx="5">
                  <c:v>[4-5)</c:v>
                </c:pt>
                <c:pt idx="6">
                  <c:v>[5-6)</c:v>
                </c:pt>
                <c:pt idx="7">
                  <c:v>[6-7)</c:v>
                </c:pt>
                <c:pt idx="8">
                  <c:v>[7-8)</c:v>
                </c:pt>
                <c:pt idx="9">
                  <c:v>[8-9)</c:v>
                </c:pt>
                <c:pt idx="10">
                  <c:v>[9-10)</c:v>
                </c:pt>
                <c:pt idx="11">
                  <c:v>[10-11)</c:v>
                </c:pt>
                <c:pt idx="12">
                  <c:v>[11-12)</c:v>
                </c:pt>
                <c:pt idx="13">
                  <c:v>[12 -&gt;</c:v>
                </c:pt>
              </c:strCache>
            </c:strRef>
          </c:cat>
          <c:val>
            <c:numRef>
              <c:f>'Histogram - 100M'!$K$3:$K$16</c:f>
              <c:numCache>
                <c:formatCode>General</c:formatCode>
                <c:ptCount val="14"/>
                <c:pt idx="0">
                  <c:v>0.53369999999999995</c:v>
                </c:pt>
                <c:pt idx="1">
                  <c:v>3.09E-2</c:v>
                </c:pt>
                <c:pt idx="2">
                  <c:v>0.16039999999999999</c:v>
                </c:pt>
                <c:pt idx="3">
                  <c:v>0.1061</c:v>
                </c:pt>
                <c:pt idx="4">
                  <c:v>0.1055</c:v>
                </c:pt>
                <c:pt idx="5">
                  <c:v>3.09E-2</c:v>
                </c:pt>
                <c:pt idx="6">
                  <c:v>1.7399999999999999E-2</c:v>
                </c:pt>
                <c:pt idx="7">
                  <c:v>1.0500000000000001E-2</c:v>
                </c:pt>
                <c:pt idx="8">
                  <c:v>2.5999999999999999E-3</c:v>
                </c:pt>
                <c:pt idx="9">
                  <c:v>0</c:v>
                </c:pt>
                <c:pt idx="10">
                  <c:v>0</c:v>
                </c:pt>
                <c:pt idx="11">
                  <c:v>0</c:v>
                </c:pt>
                <c:pt idx="12">
                  <c:v>0</c:v>
                </c:pt>
                <c:pt idx="13">
                  <c:v>0</c:v>
                </c:pt>
              </c:numCache>
            </c:numRef>
          </c:val>
          <c:extLst>
            <c:ext xmlns:c16="http://schemas.microsoft.com/office/drawing/2014/chart" uri="{C3380CC4-5D6E-409C-BE32-E72D297353CC}">
              <c16:uniqueId val="{00000001-DCDA-4B80-9D86-591F872431A2}"/>
            </c:ext>
          </c:extLst>
        </c:ser>
        <c:ser>
          <c:idx val="1"/>
          <c:order val="2"/>
          <c:tx>
            <c:strRef>
              <c:f>'Histogram - 100M'!$W$2</c:f>
              <c:strCache>
                <c:ptCount val="1"/>
                <c:pt idx="0">
                  <c:v>$150M</c:v>
                </c:pt>
              </c:strCache>
            </c:strRef>
          </c:tx>
          <c:invertIfNegative val="0"/>
          <c:val>
            <c:numRef>
              <c:f>'Histogram - 100M'!$W$3:$W$16</c:f>
              <c:numCache>
                <c:formatCode>General</c:formatCode>
                <c:ptCount val="14"/>
                <c:pt idx="0">
                  <c:v>0.54420000000000002</c:v>
                </c:pt>
                <c:pt idx="1">
                  <c:v>2.9100000000000001E-2</c:v>
                </c:pt>
                <c:pt idx="2">
                  <c:v>0.15759999999999999</c:v>
                </c:pt>
                <c:pt idx="3">
                  <c:v>0.10440000000000001</c:v>
                </c:pt>
                <c:pt idx="4">
                  <c:v>0.1067</c:v>
                </c:pt>
                <c:pt idx="5">
                  <c:v>2.9000000000000001E-2</c:v>
                </c:pt>
                <c:pt idx="6">
                  <c:v>1.54E-2</c:v>
                </c:pt>
                <c:pt idx="7">
                  <c:v>9.2999999999999992E-3</c:v>
                </c:pt>
                <c:pt idx="8">
                  <c:v>2.3E-3</c:v>
                </c:pt>
                <c:pt idx="9">
                  <c:v>1.2999999999999999E-3</c:v>
                </c:pt>
                <c:pt idx="10">
                  <c:v>5.9999999999999995E-4</c:v>
                </c:pt>
                <c:pt idx="11">
                  <c:v>1E-4</c:v>
                </c:pt>
                <c:pt idx="12">
                  <c:v>0</c:v>
                </c:pt>
                <c:pt idx="13">
                  <c:v>0</c:v>
                </c:pt>
              </c:numCache>
            </c:numRef>
          </c:val>
          <c:extLst>
            <c:ext xmlns:c16="http://schemas.microsoft.com/office/drawing/2014/chart" uri="{C3380CC4-5D6E-409C-BE32-E72D297353CC}">
              <c16:uniqueId val="{00000002-DCDA-4B80-9D86-591F872431A2}"/>
            </c:ext>
          </c:extLst>
        </c:ser>
        <c:ser>
          <c:idx val="3"/>
          <c:order val="3"/>
          <c:tx>
            <c:strRef>
              <c:f>'Histogram - 100M'!$AI$2</c:f>
              <c:strCache>
                <c:ptCount val="1"/>
                <c:pt idx="0">
                  <c:v>$200M</c:v>
                </c:pt>
              </c:strCache>
            </c:strRef>
          </c:tx>
          <c:invertIfNegative val="0"/>
          <c:val>
            <c:numRef>
              <c:f>'Histogram - 100M'!$AI$3:$AI$16</c:f>
              <c:numCache>
                <c:formatCode>General</c:formatCode>
                <c:ptCount val="14"/>
                <c:pt idx="0">
                  <c:v>0.56040000000000001</c:v>
                </c:pt>
                <c:pt idx="1">
                  <c:v>2.86E-2</c:v>
                </c:pt>
                <c:pt idx="2">
                  <c:v>0.16039999999999999</c:v>
                </c:pt>
                <c:pt idx="3">
                  <c:v>9.69E-2</c:v>
                </c:pt>
                <c:pt idx="4">
                  <c:v>9.8799999999999999E-2</c:v>
                </c:pt>
                <c:pt idx="5">
                  <c:v>2.64E-2</c:v>
                </c:pt>
                <c:pt idx="6">
                  <c:v>1.52E-2</c:v>
                </c:pt>
                <c:pt idx="7">
                  <c:v>0.01</c:v>
                </c:pt>
                <c:pt idx="8">
                  <c:v>1.6000000000000001E-3</c:v>
                </c:pt>
                <c:pt idx="9">
                  <c:v>1E-3</c:v>
                </c:pt>
                <c:pt idx="10">
                  <c:v>5.9999999999999995E-4</c:v>
                </c:pt>
                <c:pt idx="11">
                  <c:v>1E-4</c:v>
                </c:pt>
                <c:pt idx="12">
                  <c:v>0</c:v>
                </c:pt>
                <c:pt idx="13">
                  <c:v>0</c:v>
                </c:pt>
              </c:numCache>
            </c:numRef>
          </c:val>
          <c:extLst>
            <c:ext xmlns:c16="http://schemas.microsoft.com/office/drawing/2014/chart" uri="{C3380CC4-5D6E-409C-BE32-E72D297353CC}">
              <c16:uniqueId val="{00000003-DCDA-4B80-9D86-591F872431A2}"/>
            </c:ext>
          </c:extLst>
        </c:ser>
        <c:dLbls>
          <c:showLegendKey val="0"/>
          <c:showVal val="0"/>
          <c:showCatName val="0"/>
          <c:showSerName val="0"/>
          <c:showPercent val="0"/>
          <c:showBubbleSize val="0"/>
        </c:dLbls>
        <c:gapWidth val="150"/>
        <c:axId val="136438912"/>
        <c:axId val="136440832"/>
      </c:barChart>
      <c:catAx>
        <c:axId val="136438912"/>
        <c:scaling>
          <c:orientation val="minMax"/>
        </c:scaling>
        <c:delete val="0"/>
        <c:axPos val="b"/>
        <c:title>
          <c:tx>
            <c:rich>
              <a:bodyPr/>
              <a:lstStyle/>
              <a:p>
                <a:pPr>
                  <a:defRPr/>
                </a:pPr>
                <a:r>
                  <a:rPr lang="en-US" dirty="0"/>
                  <a:t>Safety Unit</a:t>
                </a:r>
              </a:p>
            </c:rich>
          </c:tx>
          <c:overlay val="0"/>
        </c:title>
        <c:numFmt formatCode="General" sourceLinked="1"/>
        <c:majorTickMark val="out"/>
        <c:minorTickMark val="none"/>
        <c:tickLblPos val="nextTo"/>
        <c:crossAx val="136440832"/>
        <c:crosses val="autoZero"/>
        <c:auto val="1"/>
        <c:lblAlgn val="ctr"/>
        <c:lblOffset val="100"/>
        <c:noMultiLvlLbl val="0"/>
      </c:catAx>
      <c:valAx>
        <c:axId val="136440832"/>
        <c:scaling>
          <c:orientation val="minMax"/>
          <c:max val="0.70000000000000007"/>
        </c:scaling>
        <c:delete val="0"/>
        <c:axPos val="l"/>
        <c:title>
          <c:tx>
            <c:rich>
              <a:bodyPr/>
              <a:lstStyle/>
              <a:p>
                <a:pPr>
                  <a:defRPr/>
                </a:pPr>
                <a:r>
                  <a:rPr lang="en-US" dirty="0"/>
                  <a:t>Probability</a:t>
                </a:r>
              </a:p>
            </c:rich>
          </c:tx>
          <c:overlay val="0"/>
        </c:title>
        <c:numFmt formatCode="General" sourceLinked="1"/>
        <c:majorTickMark val="out"/>
        <c:minorTickMark val="none"/>
        <c:tickLblPos val="nextTo"/>
        <c:crossAx val="13643891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3670092085946E-3"/>
          <c:y val="2.4517686054459101E-2"/>
          <c:w val="0.96446700507614214"/>
          <c:h val="0.96857142857142853"/>
        </c:manualLayout>
      </c:layout>
      <c:bubbleChart>
        <c:varyColors val="0"/>
        <c:ser>
          <c:idx val="0"/>
          <c:order val="0"/>
          <c:spPr>
            <a:solidFill>
              <a:srgbClr val="008AB3"/>
            </a:solidFill>
            <a:ln w="12700">
              <a:solidFill>
                <a:srgbClr val="FFFFFF"/>
              </a:solidFill>
              <a:prstDash val="solid"/>
            </a:ln>
          </c:spPr>
          <c:invertIfNegative val="0"/>
          <c:dPt>
            <c:idx val="9"/>
            <c:invertIfNegative val="0"/>
            <c:bubble3D val="0"/>
            <c:spPr>
              <a:noFill/>
              <a:ln w="12700">
                <a:solidFill>
                  <a:srgbClr val="FFFFFF"/>
                </a:solidFill>
                <a:prstDash val="solid"/>
              </a:ln>
            </c:spPr>
            <c:extLst>
              <c:ext xmlns:c16="http://schemas.microsoft.com/office/drawing/2014/chart" uri="{C3380CC4-5D6E-409C-BE32-E72D297353CC}">
                <c16:uniqueId val="{00000001-930B-42F2-BF26-3407681B9959}"/>
              </c:ext>
            </c:extLst>
          </c:dPt>
          <c:xVal>
            <c:numRef>
              <c:f>Sheet1!$A$2:$A$11</c:f>
              <c:numCache>
                <c:formatCode>General</c:formatCode>
                <c:ptCount val="10"/>
                <c:pt idx="0">
                  <c:v>0.50000000000005684</c:v>
                </c:pt>
                <c:pt idx="1">
                  <c:v>0.50000000000005684</c:v>
                </c:pt>
                <c:pt idx="2">
                  <c:v>0.50000000000005684</c:v>
                </c:pt>
                <c:pt idx="3">
                  <c:v>0.50000000000005684</c:v>
                </c:pt>
                <c:pt idx="4">
                  <c:v>0.50000000000005684</c:v>
                </c:pt>
                <c:pt idx="5">
                  <c:v>0.50000000000005684</c:v>
                </c:pt>
                <c:pt idx="6">
                  <c:v>0.50000000000005684</c:v>
                </c:pt>
                <c:pt idx="7">
                  <c:v>0.50000000000005684</c:v>
                </c:pt>
                <c:pt idx="8">
                  <c:v>0.50000000000005684</c:v>
                </c:pt>
                <c:pt idx="9">
                  <c:v>1.25</c:v>
                </c:pt>
              </c:numCache>
            </c:numRef>
          </c:xVal>
          <c:yVal>
            <c:numRef>
              <c:f>Sheet1!$B$2:$B$11</c:f>
              <c:numCache>
                <c:formatCode>General</c:formatCode>
                <c:ptCount val="10"/>
                <c:pt idx="0">
                  <c:v>9.0000000000010232</c:v>
                </c:pt>
                <c:pt idx="1">
                  <c:v>8.0000000000009095</c:v>
                </c:pt>
                <c:pt idx="2">
                  <c:v>7.0000000000007958</c:v>
                </c:pt>
                <c:pt idx="3">
                  <c:v>6.0000000000006821</c:v>
                </c:pt>
                <c:pt idx="4">
                  <c:v>5.0000000000005684</c:v>
                </c:pt>
                <c:pt idx="5">
                  <c:v>4.0000000000004547</c:v>
                </c:pt>
                <c:pt idx="6">
                  <c:v>3</c:v>
                </c:pt>
                <c:pt idx="7">
                  <c:v>2.0000000000002274</c:v>
                </c:pt>
                <c:pt idx="8">
                  <c:v>1.0000000000001137</c:v>
                </c:pt>
                <c:pt idx="9">
                  <c:v>3.5</c:v>
                </c:pt>
              </c:numCache>
            </c:numRef>
          </c:yVal>
          <c:bubbleSize>
            <c:numRef>
              <c:f>Sheet1!$C$2:$C$11</c:f>
              <c:numCache>
                <c:formatCode>General</c:formatCode>
                <c:ptCount val="10"/>
                <c:pt idx="0">
                  <c:v>1365</c:v>
                </c:pt>
                <c:pt idx="1">
                  <c:v>579</c:v>
                </c:pt>
                <c:pt idx="2">
                  <c:v>243</c:v>
                </c:pt>
                <c:pt idx="3">
                  <c:v>177</c:v>
                </c:pt>
                <c:pt idx="4">
                  <c:v>682</c:v>
                </c:pt>
                <c:pt idx="5">
                  <c:v>96</c:v>
                </c:pt>
                <c:pt idx="6">
                  <c:v>61</c:v>
                </c:pt>
                <c:pt idx="7">
                  <c:v>14</c:v>
                </c:pt>
                <c:pt idx="9" formatCode="0">
                  <c:v>3217</c:v>
                </c:pt>
              </c:numCache>
            </c:numRef>
          </c:bubbleSize>
          <c:bubble3D val="0"/>
          <c:extLst>
            <c:ext xmlns:c16="http://schemas.microsoft.com/office/drawing/2014/chart" uri="{C3380CC4-5D6E-409C-BE32-E72D297353CC}">
              <c16:uniqueId val="{00000000-6F31-4AE5-BA0B-4EC64E7A3264}"/>
            </c:ext>
          </c:extLst>
        </c:ser>
        <c:dLbls>
          <c:showLegendKey val="0"/>
          <c:showVal val="0"/>
          <c:showCatName val="0"/>
          <c:showSerName val="0"/>
          <c:showPercent val="0"/>
          <c:showBubbleSize val="0"/>
        </c:dLbls>
        <c:bubbleScale val="71"/>
        <c:showNegBubbles val="0"/>
        <c:axId val="134889856"/>
        <c:axId val="134891392"/>
      </c:bubbleChart>
      <c:valAx>
        <c:axId val="134889856"/>
        <c:scaling>
          <c:orientation val="minMax"/>
          <c:max val="1.8"/>
          <c:min val="0"/>
        </c:scaling>
        <c:delete val="0"/>
        <c:axPos val="b"/>
        <c:numFmt formatCode="General" sourceLinked="1"/>
        <c:majorTickMark val="none"/>
        <c:minorTickMark val="none"/>
        <c:tickLblPos val="none"/>
        <c:spPr>
          <a:ln w="12700">
            <a:solidFill>
              <a:srgbClr val="FFFFFF"/>
            </a:solidFill>
            <a:prstDash val="solid"/>
          </a:ln>
        </c:spPr>
        <c:crossAx val="134891392"/>
        <c:crossesAt val="0"/>
        <c:crossBetween val="midCat"/>
        <c:majorUnit val="0.01"/>
      </c:valAx>
      <c:valAx>
        <c:axId val="134891392"/>
        <c:scaling>
          <c:orientation val="minMax"/>
          <c:max val="10"/>
          <c:min val="0"/>
        </c:scaling>
        <c:delete val="0"/>
        <c:axPos val="l"/>
        <c:numFmt formatCode="General" sourceLinked="1"/>
        <c:majorTickMark val="none"/>
        <c:minorTickMark val="none"/>
        <c:tickLblPos val="none"/>
        <c:spPr>
          <a:ln w="12700">
            <a:solidFill>
              <a:srgbClr val="FFFFFF"/>
            </a:solidFill>
            <a:prstDash val="solid"/>
          </a:ln>
        </c:spPr>
        <c:crossAx val="134889856"/>
        <c:crossesAt val="0"/>
        <c:crossBetween val="midCat"/>
        <c:majorUnit val="1"/>
      </c:valAx>
      <c:spPr>
        <a:noFill/>
        <a:ln w="12700">
          <a:solidFill>
            <a:srgbClr val="FFFFFF"/>
          </a:solidFill>
          <a:prstDash val="solid"/>
        </a:ln>
      </c:spPr>
    </c:plotArea>
    <c:plotVisOnly val="1"/>
    <c:dispBlanksAs val="gap"/>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3670092085946E-3"/>
          <c:y val="2.4517686054459101E-2"/>
          <c:w val="0.96446700507614214"/>
          <c:h val="0.96857142857142853"/>
        </c:manualLayout>
      </c:layout>
      <c:bubbleChart>
        <c:varyColors val="0"/>
        <c:ser>
          <c:idx val="0"/>
          <c:order val="0"/>
          <c:spPr>
            <a:solidFill>
              <a:srgbClr val="FFC000"/>
            </a:solidFill>
            <a:ln w="12700">
              <a:solidFill>
                <a:srgbClr val="FFFFFF"/>
              </a:solidFill>
              <a:prstDash val="solid"/>
            </a:ln>
          </c:spPr>
          <c:invertIfNegative val="0"/>
          <c:dPt>
            <c:idx val="9"/>
            <c:invertIfNegative val="0"/>
            <c:bubble3D val="0"/>
            <c:spPr>
              <a:noFill/>
              <a:ln w="12700">
                <a:solidFill>
                  <a:srgbClr val="FFFFFF"/>
                </a:solidFill>
                <a:prstDash val="solid"/>
              </a:ln>
            </c:spPr>
            <c:extLst>
              <c:ext xmlns:c16="http://schemas.microsoft.com/office/drawing/2014/chart" uri="{C3380CC4-5D6E-409C-BE32-E72D297353CC}">
                <c16:uniqueId val="{00000001-EB7A-421F-B7ED-8CE167679021}"/>
              </c:ext>
            </c:extLst>
          </c:dPt>
          <c:xVal>
            <c:numRef>
              <c:f>Sheet1!$E$2:$E$11</c:f>
              <c:numCache>
                <c:formatCode>General</c:formatCode>
                <c:ptCount val="10"/>
                <c:pt idx="0">
                  <c:v>0.50000000000005684</c:v>
                </c:pt>
                <c:pt idx="1">
                  <c:v>0.50000000000005684</c:v>
                </c:pt>
                <c:pt idx="2">
                  <c:v>0.50000000000005684</c:v>
                </c:pt>
                <c:pt idx="3">
                  <c:v>0.50000000000005684</c:v>
                </c:pt>
                <c:pt idx="4">
                  <c:v>0.50000000000005684</c:v>
                </c:pt>
                <c:pt idx="5">
                  <c:v>0.50000000000005684</c:v>
                </c:pt>
                <c:pt idx="6">
                  <c:v>0.50000000000005684</c:v>
                </c:pt>
                <c:pt idx="7">
                  <c:v>0.50000000000005684</c:v>
                </c:pt>
                <c:pt idx="8">
                  <c:v>0.50000000000005684</c:v>
                </c:pt>
                <c:pt idx="9">
                  <c:v>1.4</c:v>
                </c:pt>
              </c:numCache>
            </c:numRef>
          </c:xVal>
          <c:yVal>
            <c:numRef>
              <c:f>Sheet1!$F$2:$F$11</c:f>
              <c:numCache>
                <c:formatCode>General</c:formatCode>
                <c:ptCount val="10"/>
                <c:pt idx="0">
                  <c:v>9.0000000000010232</c:v>
                </c:pt>
                <c:pt idx="1">
                  <c:v>8.0000000000009095</c:v>
                </c:pt>
                <c:pt idx="2">
                  <c:v>7.0000000000007958</c:v>
                </c:pt>
                <c:pt idx="3">
                  <c:v>6.0000000000006821</c:v>
                </c:pt>
                <c:pt idx="4">
                  <c:v>5.0000000000005684</c:v>
                </c:pt>
                <c:pt idx="5">
                  <c:v>4.0000000000004547</c:v>
                </c:pt>
                <c:pt idx="6">
                  <c:v>3</c:v>
                </c:pt>
                <c:pt idx="7">
                  <c:v>2.0000000000002274</c:v>
                </c:pt>
                <c:pt idx="8">
                  <c:v>1.0000000000001137</c:v>
                </c:pt>
                <c:pt idx="9">
                  <c:v>4.2</c:v>
                </c:pt>
              </c:numCache>
            </c:numRef>
          </c:yVal>
          <c:bubbleSize>
            <c:numRef>
              <c:f>Sheet1!$G$2:$G$11</c:f>
              <c:numCache>
                <c:formatCode>General</c:formatCode>
                <c:ptCount val="10"/>
                <c:pt idx="0">
                  <c:v>407</c:v>
                </c:pt>
                <c:pt idx="1">
                  <c:v>173</c:v>
                </c:pt>
                <c:pt idx="2">
                  <c:v>72</c:v>
                </c:pt>
                <c:pt idx="3">
                  <c:v>53</c:v>
                </c:pt>
                <c:pt idx="4">
                  <c:v>203</c:v>
                </c:pt>
                <c:pt idx="5">
                  <c:v>29</c:v>
                </c:pt>
                <c:pt idx="6">
                  <c:v>18</c:v>
                </c:pt>
                <c:pt idx="7">
                  <c:v>4</c:v>
                </c:pt>
                <c:pt idx="9" formatCode="0">
                  <c:v>959</c:v>
                </c:pt>
              </c:numCache>
            </c:numRef>
          </c:bubbleSize>
          <c:bubble3D val="0"/>
          <c:extLst>
            <c:ext xmlns:c16="http://schemas.microsoft.com/office/drawing/2014/chart" uri="{C3380CC4-5D6E-409C-BE32-E72D297353CC}">
              <c16:uniqueId val="{00000000-236F-4A90-B4F3-489C1058034C}"/>
            </c:ext>
          </c:extLst>
        </c:ser>
        <c:dLbls>
          <c:showLegendKey val="0"/>
          <c:showVal val="0"/>
          <c:showCatName val="0"/>
          <c:showSerName val="0"/>
          <c:showPercent val="0"/>
          <c:showBubbleSize val="0"/>
        </c:dLbls>
        <c:bubbleScale val="71"/>
        <c:showNegBubbles val="0"/>
        <c:axId val="134924544"/>
        <c:axId val="134926336"/>
      </c:bubbleChart>
      <c:valAx>
        <c:axId val="134924544"/>
        <c:scaling>
          <c:orientation val="minMax"/>
          <c:max val="1.8"/>
          <c:min val="0"/>
        </c:scaling>
        <c:delete val="0"/>
        <c:axPos val="b"/>
        <c:numFmt formatCode="General" sourceLinked="1"/>
        <c:majorTickMark val="none"/>
        <c:minorTickMark val="none"/>
        <c:tickLblPos val="none"/>
        <c:spPr>
          <a:ln w="12700">
            <a:solidFill>
              <a:srgbClr val="FFFFFF"/>
            </a:solidFill>
            <a:prstDash val="solid"/>
          </a:ln>
        </c:spPr>
        <c:crossAx val="134926336"/>
        <c:crossesAt val="0"/>
        <c:crossBetween val="midCat"/>
        <c:majorUnit val="0.01"/>
      </c:valAx>
      <c:valAx>
        <c:axId val="134926336"/>
        <c:scaling>
          <c:orientation val="minMax"/>
          <c:max val="10"/>
          <c:min val="0"/>
        </c:scaling>
        <c:delete val="0"/>
        <c:axPos val="l"/>
        <c:numFmt formatCode="General" sourceLinked="1"/>
        <c:majorTickMark val="none"/>
        <c:minorTickMark val="none"/>
        <c:tickLblPos val="none"/>
        <c:spPr>
          <a:ln w="12700">
            <a:solidFill>
              <a:srgbClr val="FFFFFF"/>
            </a:solidFill>
            <a:prstDash val="solid"/>
          </a:ln>
        </c:spPr>
        <c:crossAx val="134924544"/>
        <c:crossesAt val="0"/>
        <c:crossBetween val="midCat"/>
        <c:majorUnit val="1"/>
      </c:valAx>
      <c:spPr>
        <a:noFill/>
        <a:ln w="12700">
          <a:solidFill>
            <a:srgbClr val="FFFFFF"/>
          </a:solidFill>
          <a:prstDash val="solid"/>
        </a:ln>
      </c:spPr>
    </c:plotArea>
    <c:plotVisOnly val="1"/>
    <c:dispBlanksAs val="gap"/>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a:pPr>
            <a:r>
              <a:rPr lang="en-US" sz="2400" dirty="0"/>
              <a:t>Baseline Risk Expected Values Comparison</a:t>
            </a:r>
          </a:p>
        </c:rich>
      </c:tx>
      <c:layout>
        <c:manualLayout>
          <c:xMode val="edge"/>
          <c:yMode val="edge"/>
          <c:x val="0.25815360036517171"/>
          <c:y val="1.2137115059570434E-2"/>
        </c:manualLayout>
      </c:layout>
      <c:overlay val="0"/>
      <c:spPr>
        <a:noFill/>
        <a:ln>
          <a:noFill/>
        </a:ln>
        <a:effectLst/>
      </c:spPr>
    </c:title>
    <c:autoTitleDeleted val="0"/>
    <c:plotArea>
      <c:layout/>
      <c:barChart>
        <c:barDir val="col"/>
        <c:grouping val="clustered"/>
        <c:varyColors val="0"/>
        <c:ser>
          <c:idx val="4"/>
          <c:order val="0"/>
          <c:tx>
            <c:strRef>
              <c:f>Sheet1!$B$1</c:f>
              <c:strCache>
                <c:ptCount val="1"/>
                <c:pt idx="0">
                  <c:v>SCE</c:v>
                </c:pt>
              </c:strCache>
            </c:strRef>
          </c:tx>
          <c:spPr>
            <a:solidFill>
              <a:schemeClr val="accent6"/>
            </a:solidFill>
          </c:spPr>
          <c:invertIfNegative val="0"/>
          <c:dLbls>
            <c:numFmt formatCode="#,##0.00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Baseline Risk Expected Value</c:v>
                </c:pt>
              </c:strCache>
            </c:strRef>
          </c:cat>
          <c:val>
            <c:numRef>
              <c:f>Sheet1!$B$2</c:f>
              <c:numCache>
                <c:formatCode>General</c:formatCode>
                <c:ptCount val="1"/>
                <c:pt idx="0">
                  <c:v>1.1453140761172929</c:v>
                </c:pt>
              </c:numCache>
            </c:numRef>
          </c:val>
          <c:extLst>
            <c:ext xmlns:c16="http://schemas.microsoft.com/office/drawing/2014/chart" uri="{C3380CC4-5D6E-409C-BE32-E72D297353CC}">
              <c16:uniqueId val="{00000000-613F-430A-982B-323BE196F3D6}"/>
            </c:ext>
          </c:extLst>
        </c:ser>
        <c:ser>
          <c:idx val="0"/>
          <c:order val="1"/>
          <c:tx>
            <c:strRef>
              <c:f>Sheet1!$C$1</c:f>
              <c:strCache>
                <c:ptCount val="1"/>
                <c:pt idx="0">
                  <c:v>PGE</c:v>
                </c:pt>
              </c:strCache>
            </c:strRef>
          </c:tx>
          <c:spPr>
            <a:solidFill>
              <a:schemeClr val="accent4"/>
            </a:solidFill>
          </c:spPr>
          <c:invertIfNegative val="0"/>
          <c:dLbls>
            <c:numFmt formatCode="#,##0.00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Baseline Risk Expected Value</c:v>
                </c:pt>
              </c:strCache>
            </c:strRef>
          </c:cat>
          <c:val>
            <c:numRef>
              <c:f>Sheet1!$C$2</c:f>
              <c:numCache>
                <c:formatCode>General</c:formatCode>
                <c:ptCount val="1"/>
                <c:pt idx="0">
                  <c:v>1.0211100000000199</c:v>
                </c:pt>
              </c:numCache>
            </c:numRef>
          </c:val>
          <c:extLst>
            <c:ext xmlns:c16="http://schemas.microsoft.com/office/drawing/2014/chart" uri="{C3380CC4-5D6E-409C-BE32-E72D297353CC}">
              <c16:uniqueId val="{00000001-613F-430A-982B-323BE196F3D6}"/>
            </c:ext>
          </c:extLst>
        </c:ser>
        <c:ser>
          <c:idx val="1"/>
          <c:order val="2"/>
          <c:tx>
            <c:strRef>
              <c:f>Sheet1!$D$1</c:f>
              <c:strCache>
                <c:ptCount val="1"/>
                <c:pt idx="0">
                  <c:v>SDG&amp;E</c:v>
                </c:pt>
              </c:strCache>
            </c:strRef>
          </c:tx>
          <c:spPr>
            <a:solidFill>
              <a:srgbClr val="C00000"/>
            </a:solidFill>
          </c:spPr>
          <c:invertIfNegative val="0"/>
          <c:dLbls>
            <c:numFmt formatCode="#,##0.00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Baseline Risk Expected Value</c:v>
                </c:pt>
              </c:strCache>
            </c:strRef>
          </c:cat>
          <c:val>
            <c:numRef>
              <c:f>Sheet1!$D$2</c:f>
              <c:numCache>
                <c:formatCode>General</c:formatCode>
                <c:ptCount val="1"/>
                <c:pt idx="0">
                  <c:v>0.30199999999999999</c:v>
                </c:pt>
              </c:numCache>
            </c:numRef>
          </c:val>
          <c:extLst>
            <c:ext xmlns:c16="http://schemas.microsoft.com/office/drawing/2014/chart" uri="{C3380CC4-5D6E-409C-BE32-E72D297353CC}">
              <c16:uniqueId val="{00000002-613F-430A-982B-323BE196F3D6}"/>
            </c:ext>
          </c:extLst>
        </c:ser>
        <c:dLbls>
          <c:showLegendKey val="0"/>
          <c:showVal val="0"/>
          <c:showCatName val="0"/>
          <c:showSerName val="0"/>
          <c:showPercent val="0"/>
          <c:showBubbleSize val="0"/>
        </c:dLbls>
        <c:gapWidth val="200"/>
        <c:overlap val="-50"/>
        <c:axId val="142913536"/>
        <c:axId val="142915072"/>
      </c:barChart>
      <c:catAx>
        <c:axId val="1429135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crossAx val="142915072"/>
        <c:crosses val="autoZero"/>
        <c:auto val="1"/>
        <c:lblAlgn val="ctr"/>
        <c:lblOffset val="100"/>
        <c:noMultiLvlLbl val="0"/>
      </c:catAx>
      <c:valAx>
        <c:axId val="14291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Baseline Expected Value (Safety Units)</a:t>
                </a:r>
              </a:p>
            </c:rich>
          </c:tx>
          <c:overlay val="0"/>
        </c:title>
        <c:numFmt formatCode="0.00" sourceLinked="0"/>
        <c:majorTickMark val="none"/>
        <c:minorTickMark val="none"/>
        <c:tickLblPos val="nextTo"/>
        <c:spPr>
          <a:noFill/>
          <a:ln>
            <a:noFill/>
          </a:ln>
          <a:effectLst/>
        </c:spPr>
        <c:txPr>
          <a:bodyPr rot="-60000000" vert="horz"/>
          <a:lstStyle/>
          <a:p>
            <a:pPr>
              <a:defRPr/>
            </a:pPr>
            <a:endParaRPr lang="en-US"/>
          </a:p>
        </c:txPr>
        <c:crossAx val="142913536"/>
        <c:crosses val="autoZero"/>
        <c:crossBetween val="between"/>
      </c:valAx>
    </c:plotArea>
    <c:legend>
      <c:legendPos val="t"/>
      <c:overlay val="0"/>
      <c:txPr>
        <a:bodyPr/>
        <a:lstStyle/>
        <a:p>
          <a:pPr>
            <a:defRPr sz="2000"/>
          </a:pPr>
          <a:endParaRPr lang="en-US"/>
        </a:p>
      </c:txPr>
    </c:legend>
    <c:plotVisOnly val="1"/>
    <c:dispBlanksAs val="gap"/>
    <c:showDLblsOverMax val="0"/>
  </c:chart>
  <c:spPr>
    <a:ln>
      <a:solidFill>
        <a:schemeClr val="tx1"/>
      </a:solidFill>
    </a:ln>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847E4-581E-4623-A7B8-571A94511F1C}"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0D1B3-DE32-41B1-BB14-C6997077BC75}" type="slidenum">
              <a:rPr lang="en-US" smtClean="0"/>
              <a:t>‹#›</a:t>
            </a:fld>
            <a:endParaRPr lang="en-US" dirty="0"/>
          </a:p>
        </p:txBody>
      </p:sp>
    </p:spTree>
    <p:extLst>
      <p:ext uri="{BB962C8B-B14F-4D97-AF65-F5344CB8AC3E}">
        <p14:creationId xmlns:p14="http://schemas.microsoft.com/office/powerpoint/2010/main" val="30060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3</a:t>
            </a:fld>
            <a:endParaRPr lang="en-US" dirty="0"/>
          </a:p>
        </p:txBody>
      </p:sp>
    </p:spTree>
    <p:extLst>
      <p:ext uri="{BB962C8B-B14F-4D97-AF65-F5344CB8AC3E}">
        <p14:creationId xmlns:p14="http://schemas.microsoft.com/office/powerpoint/2010/main" val="4615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28</a:t>
            </a:fld>
            <a:endParaRPr lang="en-US" dirty="0"/>
          </a:p>
        </p:txBody>
      </p:sp>
    </p:spTree>
    <p:extLst>
      <p:ext uri="{BB962C8B-B14F-4D97-AF65-F5344CB8AC3E}">
        <p14:creationId xmlns:p14="http://schemas.microsoft.com/office/powerpoint/2010/main" val="5756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29</a:t>
            </a:fld>
            <a:endParaRPr lang="en-US" dirty="0"/>
          </a:p>
        </p:txBody>
      </p:sp>
    </p:spTree>
    <p:extLst>
      <p:ext uri="{BB962C8B-B14F-4D97-AF65-F5344CB8AC3E}">
        <p14:creationId xmlns:p14="http://schemas.microsoft.com/office/powerpoint/2010/main" val="126166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30</a:t>
            </a:fld>
            <a:endParaRPr lang="en-US" dirty="0"/>
          </a:p>
        </p:txBody>
      </p:sp>
    </p:spTree>
    <p:extLst>
      <p:ext uri="{BB962C8B-B14F-4D97-AF65-F5344CB8AC3E}">
        <p14:creationId xmlns:p14="http://schemas.microsoft.com/office/powerpoint/2010/main" val="245484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31</a:t>
            </a:fld>
            <a:endParaRPr lang="en-US" dirty="0"/>
          </a:p>
        </p:txBody>
      </p:sp>
    </p:spTree>
    <p:extLst>
      <p:ext uri="{BB962C8B-B14F-4D97-AF65-F5344CB8AC3E}">
        <p14:creationId xmlns:p14="http://schemas.microsoft.com/office/powerpoint/2010/main" val="198292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32</a:t>
            </a:fld>
            <a:endParaRPr lang="en-US" dirty="0"/>
          </a:p>
        </p:txBody>
      </p:sp>
    </p:spTree>
    <p:extLst>
      <p:ext uri="{BB962C8B-B14F-4D97-AF65-F5344CB8AC3E}">
        <p14:creationId xmlns:p14="http://schemas.microsoft.com/office/powerpoint/2010/main" val="91560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D12170-B4D9-4504-9406-AC0F9EF8E6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73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D99213-668F-4D06-994E-DE2850E18AD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1A5F8-B155-435D-8CB6-411CCB7D193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92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D99213-668F-4D06-994E-DE2850E18AD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1A5F8-B155-435D-8CB6-411CCB7D193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20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D99213-668F-4D06-994E-DE2850E18AD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1A5F8-B155-435D-8CB6-411CCB7D193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11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D99213-668F-4D06-994E-DE2850E18AD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1A5F8-B155-435D-8CB6-411CCB7D193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8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4</a:t>
            </a:fld>
            <a:endParaRPr lang="en-US" dirty="0"/>
          </a:p>
        </p:txBody>
      </p:sp>
    </p:spTree>
    <p:extLst>
      <p:ext uri="{BB962C8B-B14F-4D97-AF65-F5344CB8AC3E}">
        <p14:creationId xmlns:p14="http://schemas.microsoft.com/office/powerpoint/2010/main" val="330359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43</a:t>
            </a:fld>
            <a:endParaRPr lang="en-US" dirty="0"/>
          </a:p>
        </p:txBody>
      </p:sp>
    </p:spTree>
    <p:extLst>
      <p:ext uri="{BB962C8B-B14F-4D97-AF65-F5344CB8AC3E}">
        <p14:creationId xmlns:p14="http://schemas.microsoft.com/office/powerpoint/2010/main" val="3593219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46</a:t>
            </a:fld>
            <a:endParaRPr lang="en-US" dirty="0"/>
          </a:p>
        </p:txBody>
      </p:sp>
    </p:spTree>
    <p:extLst>
      <p:ext uri="{BB962C8B-B14F-4D97-AF65-F5344CB8AC3E}">
        <p14:creationId xmlns:p14="http://schemas.microsoft.com/office/powerpoint/2010/main" val="2042512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50</a:t>
            </a:fld>
            <a:endParaRPr lang="en-US" dirty="0"/>
          </a:p>
        </p:txBody>
      </p:sp>
    </p:spTree>
    <p:extLst>
      <p:ext uri="{BB962C8B-B14F-4D97-AF65-F5344CB8AC3E}">
        <p14:creationId xmlns:p14="http://schemas.microsoft.com/office/powerpoint/2010/main" val="2356426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51</a:t>
            </a:fld>
            <a:endParaRPr lang="en-US" dirty="0"/>
          </a:p>
        </p:txBody>
      </p:sp>
    </p:spTree>
    <p:extLst>
      <p:ext uri="{BB962C8B-B14F-4D97-AF65-F5344CB8AC3E}">
        <p14:creationId xmlns:p14="http://schemas.microsoft.com/office/powerpoint/2010/main" val="111907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52</a:t>
            </a:fld>
            <a:endParaRPr lang="en-US" dirty="0"/>
          </a:p>
        </p:txBody>
      </p:sp>
    </p:spTree>
    <p:extLst>
      <p:ext uri="{BB962C8B-B14F-4D97-AF65-F5344CB8AC3E}">
        <p14:creationId xmlns:p14="http://schemas.microsoft.com/office/powerpoint/2010/main" val="52984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63</a:t>
            </a:fld>
            <a:endParaRPr lang="en-US" dirty="0"/>
          </a:p>
        </p:txBody>
      </p:sp>
    </p:spTree>
    <p:extLst>
      <p:ext uri="{BB962C8B-B14F-4D97-AF65-F5344CB8AC3E}">
        <p14:creationId xmlns:p14="http://schemas.microsoft.com/office/powerpoint/2010/main" val="41463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5</a:t>
            </a:fld>
            <a:endParaRPr lang="en-US" dirty="0"/>
          </a:p>
        </p:txBody>
      </p:sp>
    </p:spTree>
    <p:extLst>
      <p:ext uri="{BB962C8B-B14F-4D97-AF65-F5344CB8AC3E}">
        <p14:creationId xmlns:p14="http://schemas.microsoft.com/office/powerpoint/2010/main" val="182148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9</a:t>
            </a:fld>
            <a:endParaRPr lang="en-US" dirty="0"/>
          </a:p>
        </p:txBody>
      </p:sp>
    </p:spTree>
    <p:extLst>
      <p:ext uri="{BB962C8B-B14F-4D97-AF65-F5344CB8AC3E}">
        <p14:creationId xmlns:p14="http://schemas.microsoft.com/office/powerpoint/2010/main" val="114414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10</a:t>
            </a:fld>
            <a:endParaRPr lang="en-US" dirty="0"/>
          </a:p>
        </p:txBody>
      </p:sp>
    </p:spTree>
    <p:extLst>
      <p:ext uri="{BB962C8B-B14F-4D97-AF65-F5344CB8AC3E}">
        <p14:creationId xmlns:p14="http://schemas.microsoft.com/office/powerpoint/2010/main" val="224628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0D1B3-DE32-41B1-BB14-C6997077BC75}" type="slidenum">
              <a:rPr lang="en-US" smtClean="0"/>
              <a:t>14</a:t>
            </a:fld>
            <a:endParaRPr lang="en-US" dirty="0"/>
          </a:p>
        </p:txBody>
      </p:sp>
    </p:spTree>
    <p:extLst>
      <p:ext uri="{BB962C8B-B14F-4D97-AF65-F5344CB8AC3E}">
        <p14:creationId xmlns:p14="http://schemas.microsoft.com/office/powerpoint/2010/main" val="311307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DE65C-93E0-4CCE-B0A6-4F66B0DD206A}" type="slidenum">
              <a:rPr lang="en-US" smtClean="0"/>
              <a:t>16</a:t>
            </a:fld>
            <a:endParaRPr lang="en-US" dirty="0"/>
          </a:p>
        </p:txBody>
      </p:sp>
    </p:spTree>
    <p:extLst>
      <p:ext uri="{BB962C8B-B14F-4D97-AF65-F5344CB8AC3E}">
        <p14:creationId xmlns:p14="http://schemas.microsoft.com/office/powerpoint/2010/main" val="158813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26</a:t>
            </a:fld>
            <a:endParaRPr lang="en-US" dirty="0"/>
          </a:p>
        </p:txBody>
      </p:sp>
    </p:spTree>
    <p:extLst>
      <p:ext uri="{BB962C8B-B14F-4D97-AF65-F5344CB8AC3E}">
        <p14:creationId xmlns:p14="http://schemas.microsoft.com/office/powerpoint/2010/main" val="315259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4671A-E2DF-4C7C-AA0D-037F82BC5975}" type="slidenum">
              <a:rPr lang="en-US" smtClean="0"/>
              <a:t>27</a:t>
            </a:fld>
            <a:endParaRPr lang="en-US" dirty="0"/>
          </a:p>
        </p:txBody>
      </p:sp>
    </p:spTree>
    <p:extLst>
      <p:ext uri="{BB962C8B-B14F-4D97-AF65-F5344CB8AC3E}">
        <p14:creationId xmlns:p14="http://schemas.microsoft.com/office/powerpoint/2010/main" val="395368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9" name="Slide Number Placeholder 8"/>
          <p:cNvSpPr>
            <a:spLocks noGrp="1"/>
          </p:cNvSpPr>
          <p:nvPr>
            <p:ph type="sldNum" sz="quarter" idx="12"/>
          </p:nvPr>
        </p:nvSpPr>
        <p:spPr/>
        <p:txBody>
          <a:bodyPr/>
          <a:lstStyle/>
          <a:p>
            <a:fld id="{35F89DE3-BCAF-422B-AE3F-90715748FB99}" type="slidenum">
              <a:rPr lang="en-US" smtClean="0"/>
              <a:t>‹#›</a:t>
            </a:fld>
            <a:endParaRPr lang="en-US" dirty="0"/>
          </a:p>
        </p:txBody>
      </p:sp>
    </p:spTree>
    <p:extLst>
      <p:ext uri="{BB962C8B-B14F-4D97-AF65-F5344CB8AC3E}">
        <p14:creationId xmlns:p14="http://schemas.microsoft.com/office/powerpoint/2010/main" val="28634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50689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7" name="Slide Number Placeholder 6"/>
          <p:cNvSpPr>
            <a:spLocks noGrp="1"/>
          </p:cNvSpPr>
          <p:nvPr>
            <p:ph type="sldNum" sz="quarter" idx="12"/>
          </p:nvPr>
        </p:nvSpPr>
        <p:spPr/>
        <p:txBody>
          <a:bodyPr/>
          <a:lstStyle/>
          <a:p>
            <a:fld id="{35F89DE3-BCAF-422B-AE3F-90715748FB99}" type="slidenum">
              <a:rPr lang="en-US" smtClean="0"/>
              <a:t>‹#›</a:t>
            </a:fld>
            <a:endParaRPr lang="en-US" dirty="0"/>
          </a:p>
        </p:txBody>
      </p:sp>
    </p:spTree>
    <p:extLst>
      <p:ext uri="{BB962C8B-B14F-4D97-AF65-F5344CB8AC3E}">
        <p14:creationId xmlns:p14="http://schemas.microsoft.com/office/powerpoint/2010/main" val="187744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35F89DE3-BCAF-422B-AE3F-90715748FB99}" type="slidenum">
              <a:rPr lang="en-US" smtClean="0"/>
              <a:pPr/>
              <a:t>‹#›</a:t>
            </a:fld>
            <a:endParaRPr lang="en-US" dirty="0"/>
          </a:p>
        </p:txBody>
      </p:sp>
    </p:spTree>
    <p:extLst>
      <p:ext uri="{BB962C8B-B14F-4D97-AF65-F5344CB8AC3E}">
        <p14:creationId xmlns:p14="http://schemas.microsoft.com/office/powerpoint/2010/main" val="224229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5" name="Slide Number Placeholder 4"/>
          <p:cNvSpPr>
            <a:spLocks noGrp="1"/>
          </p:cNvSpPr>
          <p:nvPr>
            <p:ph type="sldNum" sz="quarter" idx="12"/>
          </p:nvPr>
        </p:nvSpPr>
        <p:spPr/>
        <p:txBody>
          <a:bodyPr/>
          <a:lstStyle/>
          <a:p>
            <a:fld id="{35F89DE3-BCAF-422B-AE3F-90715748FB99}" type="slidenum">
              <a:rPr lang="en-US" smtClean="0"/>
              <a:t>‹#›</a:t>
            </a:fld>
            <a:endParaRPr lang="en-US" dirty="0"/>
          </a:p>
        </p:txBody>
      </p:sp>
      <p:sp>
        <p:nvSpPr>
          <p:cNvPr id="7"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65880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4" name="Slide Number Placeholder 3"/>
          <p:cNvSpPr>
            <a:spLocks noGrp="1"/>
          </p:cNvSpPr>
          <p:nvPr>
            <p:ph type="sldNum" sz="quarter" idx="12"/>
          </p:nvPr>
        </p:nvSpPr>
        <p:spPr/>
        <p:txBody>
          <a:bodyPr/>
          <a:lstStyle/>
          <a:p>
            <a:fld id="{35F89DE3-BCAF-422B-AE3F-90715748FB99}" type="slidenum">
              <a:rPr lang="en-US" smtClean="0"/>
              <a:t>‹#›</a:t>
            </a:fld>
            <a:endParaRPr lang="en-US" dirty="0"/>
          </a:p>
        </p:txBody>
      </p:sp>
      <p:sp>
        <p:nvSpPr>
          <p:cNvPr id="6"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256497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7" name="Slide Number Placeholder 6"/>
          <p:cNvSpPr>
            <a:spLocks noGrp="1"/>
          </p:cNvSpPr>
          <p:nvPr>
            <p:ph type="sldNum" sz="quarter" idx="12"/>
          </p:nvPr>
        </p:nvSpPr>
        <p:spPr/>
        <p:txBody>
          <a:bodyPr/>
          <a:lstStyle/>
          <a:p>
            <a:fld id="{35F89DE3-BCAF-422B-AE3F-90715748FB99}" type="slidenum">
              <a:rPr lang="en-US" smtClean="0"/>
              <a:t>‹#›</a:t>
            </a:fld>
            <a:endParaRPr lang="en-US" dirty="0"/>
          </a:p>
        </p:txBody>
      </p:sp>
      <p:sp>
        <p:nvSpPr>
          <p:cNvPr id="9"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42401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7" name="Slide Number Placeholder 6"/>
          <p:cNvSpPr>
            <a:spLocks noGrp="1"/>
          </p:cNvSpPr>
          <p:nvPr>
            <p:ph type="sldNum" sz="quarter" idx="12"/>
          </p:nvPr>
        </p:nvSpPr>
        <p:spPr/>
        <p:txBody>
          <a:bodyPr/>
          <a:lstStyle/>
          <a:p>
            <a:fld id="{35F89DE3-BCAF-422B-AE3F-90715748FB99}" type="slidenum">
              <a:rPr lang="en-US" smtClean="0"/>
              <a:t>‹#›</a:t>
            </a:fld>
            <a:endParaRPr lang="en-US" dirty="0"/>
          </a:p>
        </p:txBody>
      </p:sp>
      <p:sp>
        <p:nvSpPr>
          <p:cNvPr id="9"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20030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533241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4049999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columns with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26" name="Content Right"/>
          <p:cNvSpPr>
            <a:spLocks noGrp="1"/>
          </p:cNvSpPr>
          <p:nvPr>
            <p:ph sz="quarter" idx="12"/>
          </p:nvPr>
        </p:nvSpPr>
        <p:spPr>
          <a:xfrm>
            <a:off x="6386291" y="1883664"/>
            <a:ext cx="5225143"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Heading Right"/>
          <p:cNvSpPr>
            <a:spLocks noGrp="1"/>
          </p:cNvSpPr>
          <p:nvPr>
            <p:ph type="body" sz="quarter" idx="13" hasCustomPrompt="1"/>
          </p:nvPr>
        </p:nvSpPr>
        <p:spPr>
          <a:xfrm>
            <a:off x="6386291" y="1399032"/>
            <a:ext cx="5225143"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4" name="Content Left"/>
          <p:cNvSpPr>
            <a:spLocks noGrp="1"/>
          </p:cNvSpPr>
          <p:nvPr>
            <p:ph sz="quarter" idx="11"/>
          </p:nvPr>
        </p:nvSpPr>
        <p:spPr>
          <a:xfrm>
            <a:off x="580572" y="1883664"/>
            <a:ext cx="5225143"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Heading Left"/>
          <p:cNvSpPr>
            <a:spLocks noGrp="1"/>
          </p:cNvSpPr>
          <p:nvPr>
            <p:ph type="body" sz="quarter" idx="10" hasCustomPrompt="1"/>
          </p:nvPr>
        </p:nvSpPr>
        <p:spPr>
          <a:xfrm>
            <a:off x="580572" y="1399032"/>
            <a:ext cx="5225143"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 name="Title"/>
          <p:cNvSpPr>
            <a:spLocks noGrp="1"/>
          </p:cNvSpPr>
          <p:nvPr>
            <p:ph type="title"/>
          </p:nvPr>
        </p:nvSpPr>
        <p:spPr/>
        <p:txBody>
          <a:bodyPr/>
          <a:lstStyle/>
          <a:p>
            <a:r>
              <a:rPr lang="en-US"/>
              <a:t>Click to edit Master title style</a:t>
            </a:r>
            <a:endParaRPr/>
          </a:p>
        </p:txBody>
      </p:sp>
      <p:sp>
        <p:nvSpPr>
          <p:cNvPr id="7" name="Rectangle 3"/>
          <p:cNvSpPr>
            <a:spLocks noGrp="1" noChangeArrowheads="1"/>
          </p:cNvSpPr>
          <p:nvPr>
            <p:ph type="sldNum" sz="quarter" idx="14"/>
          </p:nvPr>
        </p:nvSpPr>
        <p:spPr>
          <a:xfrm>
            <a:off x="9933520" y="6588136"/>
            <a:ext cx="2258483" cy="269875"/>
          </a:xfrm>
        </p:spPr>
        <p:txBody>
          <a:bodyPr/>
          <a:lstStyle>
            <a:lvl1pPr>
              <a:defRPr/>
            </a:lvl1pPr>
          </a:lstStyle>
          <a:p>
            <a:pPr>
              <a:defRPr/>
            </a:pPr>
            <a:fld id="{8C2DF635-62F6-46F0-8A8E-CA51030CFA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6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2"/>
            <a:ext cx="10363200" cy="3273173"/>
          </a:xfrm>
        </p:spPr>
        <p:txBody>
          <a:bodyPr anchor="b"/>
          <a:lstStyle>
            <a:lvl1pPr algn="l">
              <a:defRPr sz="60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909846" y="4395536"/>
            <a:ext cx="9144000" cy="862263"/>
          </a:xfrm>
        </p:spPr>
        <p:txBody>
          <a:bodyPr/>
          <a:lstStyle>
            <a:lvl1pPr marL="0" indent="0" algn="l">
              <a:buNone/>
              <a:defRPr sz="24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5F89DE3-BCAF-422B-AE3F-90715748FB99}" type="slidenum">
              <a:rPr lang="en-US" smtClean="0"/>
              <a:t>‹#›</a:t>
            </a:fld>
            <a:endParaRPr lang="en-US" dirty="0"/>
          </a:p>
        </p:txBody>
      </p:sp>
    </p:spTree>
    <p:extLst>
      <p:ext uri="{BB962C8B-B14F-4D97-AF65-F5344CB8AC3E}">
        <p14:creationId xmlns:p14="http://schemas.microsoft.com/office/powerpoint/2010/main" val="80346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0609446" y="4418617"/>
            <a:ext cx="170703" cy="134124"/>
          </a:xfrm>
          <a:prstGeom prst="rect">
            <a:avLst/>
          </a:prstGeom>
        </p:spPr>
      </p:pic>
      <p:pic>
        <p:nvPicPr>
          <p:cNvPr id="10" name="Picture 9"/>
          <p:cNvPicPr>
            <a:picLocks noChangeAspect="1"/>
          </p:cNvPicPr>
          <p:nvPr userDrawn="1"/>
        </p:nvPicPr>
        <p:blipFill>
          <a:blip r:embed="rId3"/>
          <a:stretch>
            <a:fillRect/>
          </a:stretch>
        </p:blipFill>
        <p:spPr>
          <a:xfrm>
            <a:off x="10479323" y="4385748"/>
            <a:ext cx="138188" cy="103641"/>
          </a:xfrm>
          <a:prstGeom prst="rect">
            <a:avLst/>
          </a:prstGeom>
        </p:spPr>
      </p:pic>
      <p:pic>
        <p:nvPicPr>
          <p:cNvPr id="11" name="Picture 10"/>
          <p:cNvPicPr>
            <a:picLocks noChangeAspect="1"/>
          </p:cNvPicPr>
          <p:nvPr userDrawn="1"/>
        </p:nvPicPr>
        <p:blipFill>
          <a:blip r:embed="rId4"/>
          <a:stretch>
            <a:fillRect/>
          </a:stretch>
        </p:blipFill>
        <p:spPr>
          <a:xfrm>
            <a:off x="10609440" y="4363757"/>
            <a:ext cx="65029" cy="54869"/>
          </a:xfrm>
          <a:prstGeom prst="rect">
            <a:avLst/>
          </a:prstGeom>
        </p:spPr>
      </p:pic>
    </p:spTree>
    <p:extLst>
      <p:ext uri="{BB962C8B-B14F-4D97-AF65-F5344CB8AC3E}">
        <p14:creationId xmlns:p14="http://schemas.microsoft.com/office/powerpoint/2010/main" val="383158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grpSp>
        <p:nvGrpSpPr>
          <p:cNvPr id="4" name="Group 55"/>
          <p:cNvGrpSpPr>
            <a:grpSpLocks/>
          </p:cNvGrpSpPr>
          <p:nvPr/>
        </p:nvGrpSpPr>
        <p:grpSpPr bwMode="auto">
          <a:xfrm>
            <a:off x="609601" y="2362200"/>
            <a:ext cx="1090083" cy="838200"/>
            <a:chOff x="18142" y="955"/>
            <a:chExt cx="2084" cy="2140"/>
          </a:xfrm>
        </p:grpSpPr>
        <p:sp>
          <p:nvSpPr>
            <p:cNvPr id="5" name="Rectangle 56"/>
            <p:cNvSpPr>
              <a:spLocks noChangeArrowheads="1"/>
            </p:cNvSpPr>
            <p:nvPr/>
          </p:nvSpPr>
          <p:spPr bwMode="auto">
            <a:xfrm>
              <a:off x="18142" y="955"/>
              <a:ext cx="1870" cy="2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1600" dirty="0">
                <a:solidFill>
                  <a:srgbClr val="333333"/>
                </a:solidFill>
                <a:ea typeface="Arial Unicode MS" pitchFamily="34" charset="-128"/>
                <a:cs typeface="Arial Unicode MS" pitchFamily="34" charset="-128"/>
              </a:endParaRPr>
            </a:p>
          </p:txBody>
        </p:sp>
        <p:sp>
          <p:nvSpPr>
            <p:cNvPr id="6" name="Freeform 57"/>
            <p:cNvSpPr>
              <a:spLocks/>
            </p:cNvSpPr>
            <p:nvPr/>
          </p:nvSpPr>
          <p:spPr bwMode="auto">
            <a:xfrm>
              <a:off x="19101" y="2390"/>
              <a:ext cx="397" cy="620"/>
            </a:xfrm>
            <a:custGeom>
              <a:avLst/>
              <a:gdLst>
                <a:gd name="T0" fmla="*/ 1 w 790"/>
                <a:gd name="T1" fmla="*/ 1 h 1238"/>
                <a:gd name="T2" fmla="*/ 0 w 790"/>
                <a:gd name="T3" fmla="*/ 1 h 1238"/>
                <a:gd name="T4" fmla="*/ 1 w 790"/>
                <a:gd name="T5" fmla="*/ 1 h 1238"/>
                <a:gd name="T6" fmla="*/ 1 w 790"/>
                <a:gd name="T7" fmla="*/ 1 h 1238"/>
                <a:gd name="T8" fmla="*/ 1 w 790"/>
                <a:gd name="T9" fmla="*/ 1 h 1238"/>
                <a:gd name="T10" fmla="*/ 1 w 790"/>
                <a:gd name="T11" fmla="*/ 1 h 1238"/>
                <a:gd name="T12" fmla="*/ 1 w 790"/>
                <a:gd name="T13" fmla="*/ 1 h 1238"/>
                <a:gd name="T14" fmla="*/ 1 w 790"/>
                <a:gd name="T15" fmla="*/ 1 h 1238"/>
                <a:gd name="T16" fmla="*/ 1 w 790"/>
                <a:gd name="T17" fmla="*/ 1 h 1238"/>
                <a:gd name="T18" fmla="*/ 1 w 790"/>
                <a:gd name="T19" fmla="*/ 1 h 1238"/>
                <a:gd name="T20" fmla="*/ 1 w 790"/>
                <a:gd name="T21" fmla="*/ 1 h 1238"/>
                <a:gd name="T22" fmla="*/ 1 w 790"/>
                <a:gd name="T23" fmla="*/ 1 h 1238"/>
                <a:gd name="T24" fmla="*/ 1 w 790"/>
                <a:gd name="T25" fmla="*/ 1 h 1238"/>
                <a:gd name="T26" fmla="*/ 1 w 790"/>
                <a:gd name="T27" fmla="*/ 1 h 1238"/>
                <a:gd name="T28" fmla="*/ 1 w 790"/>
                <a:gd name="T29" fmla="*/ 0 h 1238"/>
                <a:gd name="T30" fmla="*/ 1 w 790"/>
                <a:gd name="T31" fmla="*/ 1 h 1238"/>
                <a:gd name="T32" fmla="*/ 1 w 790"/>
                <a:gd name="T33" fmla="*/ 1 h 1238"/>
                <a:gd name="T34" fmla="*/ 1 w 790"/>
                <a:gd name="T35" fmla="*/ 1 h 1238"/>
                <a:gd name="T36" fmla="*/ 1 w 790"/>
                <a:gd name="T37" fmla="*/ 1 h 1238"/>
                <a:gd name="T38" fmla="*/ 1 w 790"/>
                <a:gd name="T39" fmla="*/ 1 h 1238"/>
                <a:gd name="T40" fmla="*/ 1 w 790"/>
                <a:gd name="T41" fmla="*/ 1 h 1238"/>
                <a:gd name="T42" fmla="*/ 1 w 790"/>
                <a:gd name="T43" fmla="*/ 1 h 1238"/>
                <a:gd name="T44" fmla="*/ 1 w 790"/>
                <a:gd name="T45" fmla="*/ 1 h 1238"/>
                <a:gd name="T46" fmla="*/ 1 w 790"/>
                <a:gd name="T47" fmla="*/ 1 h 1238"/>
                <a:gd name="T48" fmla="*/ 1 w 790"/>
                <a:gd name="T49" fmla="*/ 1 h 1238"/>
                <a:gd name="T50" fmla="*/ 1 w 790"/>
                <a:gd name="T51" fmla="*/ 1 h 1238"/>
                <a:gd name="T52" fmla="*/ 1 w 790"/>
                <a:gd name="T53" fmla="*/ 1 h 1238"/>
                <a:gd name="T54" fmla="*/ 1 w 790"/>
                <a:gd name="T55" fmla="*/ 1 h 1238"/>
                <a:gd name="T56" fmla="*/ 1 w 790"/>
                <a:gd name="T57" fmla="*/ 1 h 1238"/>
                <a:gd name="T58" fmla="*/ 1 w 790"/>
                <a:gd name="T59" fmla="*/ 1 h 1238"/>
                <a:gd name="T60" fmla="*/ 1 w 790"/>
                <a:gd name="T61" fmla="*/ 1 h 1238"/>
                <a:gd name="T62" fmla="*/ 1 w 790"/>
                <a:gd name="T63" fmla="*/ 1 h 1238"/>
                <a:gd name="T64" fmla="*/ 1 w 790"/>
                <a:gd name="T65" fmla="*/ 1 h 1238"/>
                <a:gd name="T66" fmla="*/ 1 w 790"/>
                <a:gd name="T67" fmla="*/ 1 h 1238"/>
                <a:gd name="T68" fmla="*/ 1 w 790"/>
                <a:gd name="T69" fmla="*/ 1 h 1238"/>
                <a:gd name="T70" fmla="*/ 1 w 790"/>
                <a:gd name="T71" fmla="*/ 1 h 1238"/>
                <a:gd name="T72" fmla="*/ 1 w 790"/>
                <a:gd name="T73" fmla="*/ 1 h 1238"/>
                <a:gd name="T74" fmla="*/ 1 w 790"/>
                <a:gd name="T75" fmla="*/ 2 h 1238"/>
                <a:gd name="T76" fmla="*/ 1 w 790"/>
                <a:gd name="T77" fmla="*/ 2 h 1238"/>
                <a:gd name="T78" fmla="*/ 1 w 790"/>
                <a:gd name="T79" fmla="*/ 2 h 1238"/>
                <a:gd name="T80" fmla="*/ 1 w 790"/>
                <a:gd name="T81" fmla="*/ 2 h 1238"/>
                <a:gd name="T82" fmla="*/ 1 w 790"/>
                <a:gd name="T83" fmla="*/ 2 h 1238"/>
                <a:gd name="T84" fmla="*/ 1 w 790"/>
                <a:gd name="T85" fmla="*/ 2 h 1238"/>
                <a:gd name="T86" fmla="*/ 1 w 790"/>
                <a:gd name="T87" fmla="*/ 2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0" h="1238">
                  <a:moveTo>
                    <a:pt x="78" y="1113"/>
                  </a:moveTo>
                  <a:lnTo>
                    <a:pt x="31" y="1021"/>
                  </a:lnTo>
                  <a:lnTo>
                    <a:pt x="7" y="937"/>
                  </a:lnTo>
                  <a:lnTo>
                    <a:pt x="0" y="861"/>
                  </a:lnTo>
                  <a:lnTo>
                    <a:pt x="5" y="794"/>
                  </a:lnTo>
                  <a:lnTo>
                    <a:pt x="23" y="737"/>
                  </a:lnTo>
                  <a:lnTo>
                    <a:pt x="44" y="690"/>
                  </a:lnTo>
                  <a:lnTo>
                    <a:pt x="68" y="652"/>
                  </a:lnTo>
                  <a:lnTo>
                    <a:pt x="91" y="624"/>
                  </a:lnTo>
                  <a:lnTo>
                    <a:pt x="106" y="607"/>
                  </a:lnTo>
                  <a:lnTo>
                    <a:pt x="113" y="601"/>
                  </a:lnTo>
                  <a:lnTo>
                    <a:pt x="134" y="581"/>
                  </a:lnTo>
                  <a:lnTo>
                    <a:pt x="174" y="540"/>
                  </a:lnTo>
                  <a:lnTo>
                    <a:pt x="195" y="520"/>
                  </a:lnTo>
                  <a:lnTo>
                    <a:pt x="143" y="426"/>
                  </a:lnTo>
                  <a:lnTo>
                    <a:pt x="115" y="342"/>
                  </a:lnTo>
                  <a:lnTo>
                    <a:pt x="106" y="271"/>
                  </a:lnTo>
                  <a:lnTo>
                    <a:pt x="111" y="208"/>
                  </a:lnTo>
                  <a:lnTo>
                    <a:pt x="129" y="153"/>
                  </a:lnTo>
                  <a:lnTo>
                    <a:pt x="195" y="64"/>
                  </a:lnTo>
                  <a:lnTo>
                    <a:pt x="275" y="19"/>
                  </a:lnTo>
                  <a:lnTo>
                    <a:pt x="311" y="7"/>
                  </a:lnTo>
                  <a:lnTo>
                    <a:pt x="346" y="1"/>
                  </a:lnTo>
                  <a:lnTo>
                    <a:pt x="428" y="0"/>
                  </a:lnTo>
                  <a:lnTo>
                    <a:pt x="529" y="17"/>
                  </a:lnTo>
                  <a:lnTo>
                    <a:pt x="623" y="73"/>
                  </a:lnTo>
                  <a:lnTo>
                    <a:pt x="640" y="88"/>
                  </a:lnTo>
                  <a:lnTo>
                    <a:pt x="673" y="149"/>
                  </a:lnTo>
                  <a:lnTo>
                    <a:pt x="694" y="276"/>
                  </a:lnTo>
                  <a:lnTo>
                    <a:pt x="694" y="297"/>
                  </a:lnTo>
                  <a:lnTo>
                    <a:pt x="694" y="332"/>
                  </a:lnTo>
                  <a:lnTo>
                    <a:pt x="694" y="353"/>
                  </a:lnTo>
                  <a:lnTo>
                    <a:pt x="463" y="353"/>
                  </a:lnTo>
                  <a:lnTo>
                    <a:pt x="463" y="328"/>
                  </a:lnTo>
                  <a:lnTo>
                    <a:pt x="463" y="283"/>
                  </a:lnTo>
                  <a:lnTo>
                    <a:pt x="463" y="260"/>
                  </a:lnTo>
                  <a:lnTo>
                    <a:pt x="444" y="217"/>
                  </a:lnTo>
                  <a:lnTo>
                    <a:pt x="414" y="201"/>
                  </a:lnTo>
                  <a:lnTo>
                    <a:pt x="398" y="198"/>
                  </a:lnTo>
                  <a:lnTo>
                    <a:pt x="355" y="205"/>
                  </a:lnTo>
                  <a:lnTo>
                    <a:pt x="331" y="234"/>
                  </a:lnTo>
                  <a:lnTo>
                    <a:pt x="324" y="274"/>
                  </a:lnTo>
                  <a:lnTo>
                    <a:pt x="322" y="283"/>
                  </a:lnTo>
                  <a:lnTo>
                    <a:pt x="327" y="314"/>
                  </a:lnTo>
                  <a:lnTo>
                    <a:pt x="358" y="374"/>
                  </a:lnTo>
                  <a:lnTo>
                    <a:pt x="400" y="438"/>
                  </a:lnTo>
                  <a:lnTo>
                    <a:pt x="458" y="521"/>
                  </a:lnTo>
                  <a:lnTo>
                    <a:pt x="518" y="607"/>
                  </a:lnTo>
                  <a:lnTo>
                    <a:pt x="565" y="671"/>
                  </a:lnTo>
                  <a:lnTo>
                    <a:pt x="584" y="697"/>
                  </a:lnTo>
                  <a:lnTo>
                    <a:pt x="584" y="534"/>
                  </a:lnTo>
                  <a:lnTo>
                    <a:pt x="786" y="534"/>
                  </a:lnTo>
                  <a:lnTo>
                    <a:pt x="786" y="554"/>
                  </a:lnTo>
                  <a:lnTo>
                    <a:pt x="786" y="608"/>
                  </a:lnTo>
                  <a:lnTo>
                    <a:pt x="786" y="690"/>
                  </a:lnTo>
                  <a:lnTo>
                    <a:pt x="786" y="786"/>
                  </a:lnTo>
                  <a:lnTo>
                    <a:pt x="786" y="890"/>
                  </a:lnTo>
                  <a:lnTo>
                    <a:pt x="786" y="991"/>
                  </a:lnTo>
                  <a:lnTo>
                    <a:pt x="786" y="1080"/>
                  </a:lnTo>
                  <a:lnTo>
                    <a:pt x="788" y="1148"/>
                  </a:lnTo>
                  <a:lnTo>
                    <a:pt x="788" y="1184"/>
                  </a:lnTo>
                  <a:lnTo>
                    <a:pt x="790" y="1201"/>
                  </a:lnTo>
                  <a:lnTo>
                    <a:pt x="776" y="1229"/>
                  </a:lnTo>
                  <a:lnTo>
                    <a:pt x="722" y="1238"/>
                  </a:lnTo>
                  <a:lnTo>
                    <a:pt x="666" y="1238"/>
                  </a:lnTo>
                  <a:lnTo>
                    <a:pt x="544" y="1238"/>
                  </a:lnTo>
                  <a:lnTo>
                    <a:pt x="423" y="1238"/>
                  </a:lnTo>
                  <a:lnTo>
                    <a:pt x="369" y="1238"/>
                  </a:lnTo>
                  <a:lnTo>
                    <a:pt x="78" y="1113"/>
                  </a:lnTo>
                  <a:close/>
                </a:path>
              </a:pathLst>
            </a:custGeom>
            <a:solidFill>
              <a:srgbClr val="FFA9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7" name="Freeform 58"/>
            <p:cNvSpPr>
              <a:spLocks/>
            </p:cNvSpPr>
            <p:nvPr/>
          </p:nvSpPr>
          <p:spPr bwMode="auto">
            <a:xfrm>
              <a:off x="19222" y="2738"/>
              <a:ext cx="166" cy="170"/>
            </a:xfrm>
            <a:custGeom>
              <a:avLst/>
              <a:gdLst>
                <a:gd name="T0" fmla="*/ 0 w 336"/>
                <a:gd name="T1" fmla="*/ 0 h 343"/>
                <a:gd name="T2" fmla="*/ 0 w 336"/>
                <a:gd name="T3" fmla="*/ 0 h 343"/>
                <a:gd name="T4" fmla="*/ 0 w 336"/>
                <a:gd name="T5" fmla="*/ 0 h 343"/>
                <a:gd name="T6" fmla="*/ 0 w 336"/>
                <a:gd name="T7" fmla="*/ 0 h 343"/>
                <a:gd name="T8" fmla="*/ 0 w 336"/>
                <a:gd name="T9" fmla="*/ 0 h 343"/>
                <a:gd name="T10" fmla="*/ 0 w 336"/>
                <a:gd name="T11" fmla="*/ 0 h 343"/>
                <a:gd name="T12" fmla="*/ 0 w 336"/>
                <a:gd name="T13" fmla="*/ 0 h 343"/>
                <a:gd name="T14" fmla="*/ 0 w 336"/>
                <a:gd name="T15" fmla="*/ 0 h 343"/>
                <a:gd name="T16" fmla="*/ 0 w 336"/>
                <a:gd name="T17" fmla="*/ 0 h 343"/>
                <a:gd name="T18" fmla="*/ 0 w 336"/>
                <a:gd name="T19" fmla="*/ 0 h 343"/>
                <a:gd name="T20" fmla="*/ 0 w 336"/>
                <a:gd name="T21" fmla="*/ 0 h 343"/>
                <a:gd name="T22" fmla="*/ 0 w 336"/>
                <a:gd name="T23" fmla="*/ 0 h 343"/>
                <a:gd name="T24" fmla="*/ 0 w 336"/>
                <a:gd name="T25" fmla="*/ 0 h 343"/>
                <a:gd name="T26" fmla="*/ 0 w 336"/>
                <a:gd name="T27" fmla="*/ 0 h 343"/>
                <a:gd name="T28" fmla="*/ 0 w 336"/>
                <a:gd name="T29" fmla="*/ 0 h 343"/>
                <a:gd name="T30" fmla="*/ 0 w 336"/>
                <a:gd name="T31" fmla="*/ 0 h 343"/>
                <a:gd name="T32" fmla="*/ 0 w 336"/>
                <a:gd name="T33" fmla="*/ 0 h 343"/>
                <a:gd name="T34" fmla="*/ 0 w 336"/>
                <a:gd name="T35" fmla="*/ 0 h 343"/>
                <a:gd name="T36" fmla="*/ 0 w 336"/>
                <a:gd name="T37" fmla="*/ 0 h 343"/>
                <a:gd name="T38" fmla="*/ 0 w 336"/>
                <a:gd name="T39" fmla="*/ 0 h 343"/>
                <a:gd name="T40" fmla="*/ 0 w 336"/>
                <a:gd name="T41" fmla="*/ 0 h 343"/>
                <a:gd name="T42" fmla="*/ 0 w 336"/>
                <a:gd name="T43" fmla="*/ 0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6" h="343">
                  <a:moveTo>
                    <a:pt x="333" y="343"/>
                  </a:moveTo>
                  <a:lnTo>
                    <a:pt x="336" y="325"/>
                  </a:lnTo>
                  <a:lnTo>
                    <a:pt x="308" y="292"/>
                  </a:lnTo>
                  <a:lnTo>
                    <a:pt x="239" y="211"/>
                  </a:lnTo>
                  <a:lnTo>
                    <a:pt x="157" y="115"/>
                  </a:lnTo>
                  <a:lnTo>
                    <a:pt x="89" y="35"/>
                  </a:lnTo>
                  <a:lnTo>
                    <a:pt x="60" y="0"/>
                  </a:lnTo>
                  <a:lnTo>
                    <a:pt x="30" y="37"/>
                  </a:lnTo>
                  <a:lnTo>
                    <a:pt x="4" y="104"/>
                  </a:lnTo>
                  <a:lnTo>
                    <a:pt x="0" y="191"/>
                  </a:lnTo>
                  <a:lnTo>
                    <a:pt x="39" y="285"/>
                  </a:lnTo>
                  <a:lnTo>
                    <a:pt x="60" y="303"/>
                  </a:lnTo>
                  <a:lnTo>
                    <a:pt x="119" y="332"/>
                  </a:lnTo>
                  <a:lnTo>
                    <a:pt x="211" y="343"/>
                  </a:lnTo>
                  <a:lnTo>
                    <a:pt x="242" y="343"/>
                  </a:lnTo>
                  <a:lnTo>
                    <a:pt x="301" y="343"/>
                  </a:lnTo>
                  <a:lnTo>
                    <a:pt x="33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8" name="Freeform 59"/>
            <p:cNvSpPr>
              <a:spLocks/>
            </p:cNvSpPr>
            <p:nvPr/>
          </p:nvSpPr>
          <p:spPr bwMode="auto">
            <a:xfrm>
              <a:off x="19538" y="1036"/>
              <a:ext cx="393" cy="1982"/>
            </a:xfrm>
            <a:custGeom>
              <a:avLst/>
              <a:gdLst>
                <a:gd name="T0" fmla="*/ 0 w 785"/>
                <a:gd name="T1" fmla="*/ 0 h 3959"/>
                <a:gd name="T2" fmla="*/ 0 w 785"/>
                <a:gd name="T3" fmla="*/ 4 h 3959"/>
                <a:gd name="T4" fmla="*/ 1 w 785"/>
                <a:gd name="T5" fmla="*/ 4 h 3959"/>
                <a:gd name="T6" fmla="*/ 1 w 785"/>
                <a:gd name="T7" fmla="*/ 3 h 3959"/>
                <a:gd name="T8" fmla="*/ 1 w 785"/>
                <a:gd name="T9" fmla="*/ 3 h 3959"/>
                <a:gd name="T10" fmla="*/ 1 w 785"/>
                <a:gd name="T11" fmla="*/ 3 h 3959"/>
                <a:gd name="T12" fmla="*/ 1 w 785"/>
                <a:gd name="T13" fmla="*/ 3 h 3959"/>
                <a:gd name="T14" fmla="*/ 1 w 785"/>
                <a:gd name="T15" fmla="*/ 3 h 3959"/>
                <a:gd name="T16" fmla="*/ 1 w 785"/>
                <a:gd name="T17" fmla="*/ 3 h 3959"/>
                <a:gd name="T18" fmla="*/ 1 w 785"/>
                <a:gd name="T19" fmla="*/ 4 h 3959"/>
                <a:gd name="T20" fmla="*/ 1 w 785"/>
                <a:gd name="T21" fmla="*/ 4 h 3959"/>
                <a:gd name="T22" fmla="*/ 1 w 785"/>
                <a:gd name="T23" fmla="*/ 4 h 3959"/>
                <a:gd name="T24" fmla="*/ 1 w 785"/>
                <a:gd name="T25" fmla="*/ 4 h 3959"/>
                <a:gd name="T26" fmla="*/ 1 w 785"/>
                <a:gd name="T27" fmla="*/ 4 h 3959"/>
                <a:gd name="T28" fmla="*/ 1 w 785"/>
                <a:gd name="T29" fmla="*/ 4 h 3959"/>
                <a:gd name="T30" fmla="*/ 1 w 785"/>
                <a:gd name="T31" fmla="*/ 0 h 3959"/>
                <a:gd name="T32" fmla="*/ 0 w 785"/>
                <a:gd name="T33" fmla="*/ 0 h 39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5" h="3959">
                  <a:moveTo>
                    <a:pt x="0" y="0"/>
                  </a:moveTo>
                  <a:lnTo>
                    <a:pt x="0" y="3959"/>
                  </a:lnTo>
                  <a:lnTo>
                    <a:pt x="49" y="3959"/>
                  </a:lnTo>
                  <a:lnTo>
                    <a:pt x="49" y="2454"/>
                  </a:lnTo>
                  <a:lnTo>
                    <a:pt x="696" y="2454"/>
                  </a:lnTo>
                  <a:lnTo>
                    <a:pt x="696" y="2720"/>
                  </a:lnTo>
                  <a:lnTo>
                    <a:pt x="369" y="2720"/>
                  </a:lnTo>
                  <a:lnTo>
                    <a:pt x="369" y="3056"/>
                  </a:lnTo>
                  <a:lnTo>
                    <a:pt x="696" y="3056"/>
                  </a:lnTo>
                  <a:lnTo>
                    <a:pt x="696" y="3322"/>
                  </a:lnTo>
                  <a:lnTo>
                    <a:pt x="369" y="3322"/>
                  </a:lnTo>
                  <a:lnTo>
                    <a:pt x="369" y="3684"/>
                  </a:lnTo>
                  <a:lnTo>
                    <a:pt x="696" y="3684"/>
                  </a:lnTo>
                  <a:lnTo>
                    <a:pt x="696" y="3945"/>
                  </a:lnTo>
                  <a:lnTo>
                    <a:pt x="785" y="3945"/>
                  </a:lnTo>
                  <a:lnTo>
                    <a:pt x="785" y="0"/>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9" name="Freeform 60"/>
            <p:cNvSpPr>
              <a:spLocks/>
            </p:cNvSpPr>
            <p:nvPr/>
          </p:nvSpPr>
          <p:spPr bwMode="auto">
            <a:xfrm>
              <a:off x="18421" y="2398"/>
              <a:ext cx="77" cy="219"/>
            </a:xfrm>
            <a:custGeom>
              <a:avLst/>
              <a:gdLst>
                <a:gd name="T0" fmla="*/ 0 w 152"/>
                <a:gd name="T1" fmla="*/ 0 h 435"/>
                <a:gd name="T2" fmla="*/ 0 w 152"/>
                <a:gd name="T3" fmla="*/ 1 h 435"/>
                <a:gd name="T4" fmla="*/ 0 w 152"/>
                <a:gd name="T5" fmla="*/ 1 h 435"/>
                <a:gd name="T6" fmla="*/ 0 w 152"/>
                <a:gd name="T7" fmla="*/ 1 h 435"/>
                <a:gd name="T8" fmla="*/ 0 w 152"/>
                <a:gd name="T9" fmla="*/ 1 h 435"/>
                <a:gd name="T10" fmla="*/ 0 w 152"/>
                <a:gd name="T11" fmla="*/ 1 h 435"/>
                <a:gd name="T12" fmla="*/ 0 w 152"/>
                <a:gd name="T13" fmla="*/ 1 h 435"/>
                <a:gd name="T14" fmla="*/ 0 w 152"/>
                <a:gd name="T15" fmla="*/ 1 h 435"/>
                <a:gd name="T16" fmla="*/ 1 w 152"/>
                <a:gd name="T17" fmla="*/ 1 h 435"/>
                <a:gd name="T18" fmla="*/ 1 w 152"/>
                <a:gd name="T19" fmla="*/ 1 h 435"/>
                <a:gd name="T20" fmla="*/ 1 w 152"/>
                <a:gd name="T21" fmla="*/ 1 h 435"/>
                <a:gd name="T22" fmla="*/ 1 w 152"/>
                <a:gd name="T23" fmla="*/ 1 h 435"/>
                <a:gd name="T24" fmla="*/ 1 w 152"/>
                <a:gd name="T25" fmla="*/ 1 h 435"/>
                <a:gd name="T26" fmla="*/ 1 w 152"/>
                <a:gd name="T27" fmla="*/ 1 h 435"/>
                <a:gd name="T28" fmla="*/ 1 w 152"/>
                <a:gd name="T29" fmla="*/ 1 h 435"/>
                <a:gd name="T30" fmla="*/ 1 w 152"/>
                <a:gd name="T31" fmla="*/ 1 h 435"/>
                <a:gd name="T32" fmla="*/ 1 w 152"/>
                <a:gd name="T33" fmla="*/ 1 h 435"/>
                <a:gd name="T34" fmla="*/ 1 w 152"/>
                <a:gd name="T35" fmla="*/ 1 h 435"/>
                <a:gd name="T36" fmla="*/ 0 w 152"/>
                <a:gd name="T37" fmla="*/ 0 h 435"/>
                <a:gd name="T38" fmla="*/ 0 w 152"/>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435">
                  <a:moveTo>
                    <a:pt x="0" y="0"/>
                  </a:moveTo>
                  <a:lnTo>
                    <a:pt x="0" y="34"/>
                  </a:lnTo>
                  <a:lnTo>
                    <a:pt x="0" y="114"/>
                  </a:lnTo>
                  <a:lnTo>
                    <a:pt x="0" y="218"/>
                  </a:lnTo>
                  <a:lnTo>
                    <a:pt x="0" y="322"/>
                  </a:lnTo>
                  <a:lnTo>
                    <a:pt x="0" y="402"/>
                  </a:lnTo>
                  <a:lnTo>
                    <a:pt x="0" y="435"/>
                  </a:lnTo>
                  <a:lnTo>
                    <a:pt x="75" y="423"/>
                  </a:lnTo>
                  <a:lnTo>
                    <a:pt x="124" y="371"/>
                  </a:lnTo>
                  <a:lnTo>
                    <a:pt x="146" y="298"/>
                  </a:lnTo>
                  <a:lnTo>
                    <a:pt x="152" y="221"/>
                  </a:lnTo>
                  <a:lnTo>
                    <a:pt x="150" y="157"/>
                  </a:lnTo>
                  <a:lnTo>
                    <a:pt x="143" y="110"/>
                  </a:lnTo>
                  <a:lnTo>
                    <a:pt x="126" y="63"/>
                  </a:lnTo>
                  <a:lnTo>
                    <a:pt x="80" y="14"/>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0" name="Freeform 61"/>
            <p:cNvSpPr>
              <a:spLocks/>
            </p:cNvSpPr>
            <p:nvPr/>
          </p:nvSpPr>
          <p:spPr bwMode="auto">
            <a:xfrm>
              <a:off x="18223" y="1036"/>
              <a:ext cx="1307" cy="1982"/>
            </a:xfrm>
            <a:custGeom>
              <a:avLst/>
              <a:gdLst>
                <a:gd name="T0" fmla="*/ 0 w 2616"/>
                <a:gd name="T1" fmla="*/ 0 h 3962"/>
                <a:gd name="T2" fmla="*/ 0 w 2616"/>
                <a:gd name="T3" fmla="*/ 3 h 3962"/>
                <a:gd name="T4" fmla="*/ 0 w 2616"/>
                <a:gd name="T5" fmla="*/ 3 h 3962"/>
                <a:gd name="T6" fmla="*/ 0 w 2616"/>
                <a:gd name="T7" fmla="*/ 3 h 3962"/>
                <a:gd name="T8" fmla="*/ 0 w 2616"/>
                <a:gd name="T9" fmla="*/ 3 h 3962"/>
                <a:gd name="T10" fmla="*/ 0 w 2616"/>
                <a:gd name="T11" fmla="*/ 3 h 3962"/>
                <a:gd name="T12" fmla="*/ 0 w 2616"/>
                <a:gd name="T13" fmla="*/ 3 h 3962"/>
                <a:gd name="T14" fmla="*/ 0 w 2616"/>
                <a:gd name="T15" fmla="*/ 4 h 3962"/>
                <a:gd name="T16" fmla="*/ 0 w 2616"/>
                <a:gd name="T17" fmla="*/ 4 h 3962"/>
                <a:gd name="T18" fmla="*/ 0 w 2616"/>
                <a:gd name="T19" fmla="*/ 4 h 3962"/>
                <a:gd name="T20" fmla="*/ 0 w 2616"/>
                <a:gd name="T21" fmla="*/ 4 h 3962"/>
                <a:gd name="T22" fmla="*/ 0 w 2616"/>
                <a:gd name="T23" fmla="*/ 4 h 3962"/>
                <a:gd name="T24" fmla="*/ 1 w 2616"/>
                <a:gd name="T25" fmla="*/ 4 h 3962"/>
                <a:gd name="T26" fmla="*/ 1 w 2616"/>
                <a:gd name="T27" fmla="*/ 4 h 3962"/>
                <a:gd name="T28" fmla="*/ 0 w 2616"/>
                <a:gd name="T29" fmla="*/ 4 h 3962"/>
                <a:gd name="T30" fmla="*/ 0 w 2616"/>
                <a:gd name="T31" fmla="*/ 4 h 3962"/>
                <a:gd name="T32" fmla="*/ 0 w 2616"/>
                <a:gd name="T33" fmla="*/ 4 h 3962"/>
                <a:gd name="T34" fmla="*/ 0 w 2616"/>
                <a:gd name="T35" fmla="*/ 4 h 3962"/>
                <a:gd name="T36" fmla="*/ 0 w 2616"/>
                <a:gd name="T37" fmla="*/ 3 h 3962"/>
                <a:gd name="T38" fmla="*/ 0 w 2616"/>
                <a:gd name="T39" fmla="*/ 3 h 3962"/>
                <a:gd name="T40" fmla="*/ 0 w 2616"/>
                <a:gd name="T41" fmla="*/ 3 h 3962"/>
                <a:gd name="T42" fmla="*/ 0 w 2616"/>
                <a:gd name="T43" fmla="*/ 3 h 3962"/>
                <a:gd name="T44" fmla="*/ 1 w 2616"/>
                <a:gd name="T45" fmla="*/ 3 h 3962"/>
                <a:gd name="T46" fmla="*/ 1 w 2616"/>
                <a:gd name="T47" fmla="*/ 3 h 3962"/>
                <a:gd name="T48" fmla="*/ 1 w 2616"/>
                <a:gd name="T49" fmla="*/ 3 h 3962"/>
                <a:gd name="T50" fmla="*/ 1 w 2616"/>
                <a:gd name="T51" fmla="*/ 3 h 3962"/>
                <a:gd name="T52" fmla="*/ 1 w 2616"/>
                <a:gd name="T53" fmla="*/ 3 h 3962"/>
                <a:gd name="T54" fmla="*/ 1 w 2616"/>
                <a:gd name="T55" fmla="*/ 3 h 3962"/>
                <a:gd name="T56" fmla="*/ 1 w 2616"/>
                <a:gd name="T57" fmla="*/ 3 h 3962"/>
                <a:gd name="T58" fmla="*/ 1 w 2616"/>
                <a:gd name="T59" fmla="*/ 3 h 3962"/>
                <a:gd name="T60" fmla="*/ 1 w 2616"/>
                <a:gd name="T61" fmla="*/ 3 h 3962"/>
                <a:gd name="T62" fmla="*/ 1 w 2616"/>
                <a:gd name="T63" fmla="*/ 3 h 3962"/>
                <a:gd name="T64" fmla="*/ 1 w 2616"/>
                <a:gd name="T65" fmla="*/ 3 h 3962"/>
                <a:gd name="T66" fmla="*/ 1 w 2616"/>
                <a:gd name="T67" fmla="*/ 3 h 3962"/>
                <a:gd name="T68" fmla="*/ 1 w 2616"/>
                <a:gd name="T69" fmla="*/ 4 h 3962"/>
                <a:gd name="T70" fmla="*/ 1 w 2616"/>
                <a:gd name="T71" fmla="*/ 4 h 3962"/>
                <a:gd name="T72" fmla="*/ 1 w 2616"/>
                <a:gd name="T73" fmla="*/ 4 h 3962"/>
                <a:gd name="T74" fmla="*/ 1 w 2616"/>
                <a:gd name="T75" fmla="*/ 4 h 3962"/>
                <a:gd name="T76" fmla="*/ 1 w 2616"/>
                <a:gd name="T77" fmla="*/ 4 h 3962"/>
                <a:gd name="T78" fmla="*/ 1 w 2616"/>
                <a:gd name="T79" fmla="*/ 4 h 3962"/>
                <a:gd name="T80" fmla="*/ 1 w 2616"/>
                <a:gd name="T81" fmla="*/ 4 h 3962"/>
                <a:gd name="T82" fmla="*/ 1 w 2616"/>
                <a:gd name="T83" fmla="*/ 4 h 3962"/>
                <a:gd name="T84" fmla="*/ 1 w 2616"/>
                <a:gd name="T85" fmla="*/ 4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6" h="3962">
                  <a:moveTo>
                    <a:pt x="1638" y="3482"/>
                  </a:moveTo>
                  <a:lnTo>
                    <a:pt x="2616" y="0"/>
                  </a:lnTo>
                  <a:lnTo>
                    <a:pt x="3" y="0"/>
                  </a:lnTo>
                  <a:lnTo>
                    <a:pt x="0" y="3962"/>
                  </a:lnTo>
                  <a:lnTo>
                    <a:pt x="96" y="3962"/>
                  </a:lnTo>
                  <a:lnTo>
                    <a:pt x="96" y="2447"/>
                  </a:lnTo>
                  <a:lnTo>
                    <a:pt x="405" y="2447"/>
                  </a:lnTo>
                  <a:lnTo>
                    <a:pt x="421" y="2447"/>
                  </a:lnTo>
                  <a:lnTo>
                    <a:pt x="466" y="2449"/>
                  </a:lnTo>
                  <a:lnTo>
                    <a:pt x="529" y="2458"/>
                  </a:lnTo>
                  <a:lnTo>
                    <a:pt x="602" y="2477"/>
                  </a:lnTo>
                  <a:lnTo>
                    <a:pt x="678" y="2513"/>
                  </a:lnTo>
                  <a:lnTo>
                    <a:pt x="748" y="2573"/>
                  </a:lnTo>
                  <a:lnTo>
                    <a:pt x="804" y="2656"/>
                  </a:lnTo>
                  <a:lnTo>
                    <a:pt x="828" y="2719"/>
                  </a:lnTo>
                  <a:lnTo>
                    <a:pt x="842" y="2790"/>
                  </a:lnTo>
                  <a:lnTo>
                    <a:pt x="850" y="2898"/>
                  </a:lnTo>
                  <a:lnTo>
                    <a:pt x="850" y="3002"/>
                  </a:lnTo>
                  <a:lnTo>
                    <a:pt x="842" y="3098"/>
                  </a:lnTo>
                  <a:lnTo>
                    <a:pt x="828" y="3171"/>
                  </a:lnTo>
                  <a:lnTo>
                    <a:pt x="817" y="3206"/>
                  </a:lnTo>
                  <a:lnTo>
                    <a:pt x="805" y="3228"/>
                  </a:lnTo>
                  <a:lnTo>
                    <a:pt x="779" y="3270"/>
                  </a:lnTo>
                  <a:lnTo>
                    <a:pt x="736" y="3322"/>
                  </a:lnTo>
                  <a:lnTo>
                    <a:pt x="675" y="3373"/>
                  </a:lnTo>
                  <a:lnTo>
                    <a:pt x="597" y="3408"/>
                  </a:lnTo>
                  <a:lnTo>
                    <a:pt x="496" y="3418"/>
                  </a:lnTo>
                  <a:lnTo>
                    <a:pt x="470" y="3418"/>
                  </a:lnTo>
                  <a:lnTo>
                    <a:pt x="421" y="3416"/>
                  </a:lnTo>
                  <a:lnTo>
                    <a:pt x="395" y="3414"/>
                  </a:lnTo>
                  <a:lnTo>
                    <a:pt x="395" y="3948"/>
                  </a:lnTo>
                  <a:lnTo>
                    <a:pt x="1117" y="3948"/>
                  </a:lnTo>
                  <a:lnTo>
                    <a:pt x="1104" y="3945"/>
                  </a:lnTo>
                  <a:lnTo>
                    <a:pt x="1073" y="3931"/>
                  </a:lnTo>
                  <a:lnTo>
                    <a:pt x="1031" y="3907"/>
                  </a:lnTo>
                  <a:lnTo>
                    <a:pt x="984" y="3867"/>
                  </a:lnTo>
                  <a:lnTo>
                    <a:pt x="943" y="3808"/>
                  </a:lnTo>
                  <a:lnTo>
                    <a:pt x="911" y="3728"/>
                  </a:lnTo>
                  <a:lnTo>
                    <a:pt x="899" y="3623"/>
                  </a:lnTo>
                  <a:lnTo>
                    <a:pt x="899" y="3609"/>
                  </a:lnTo>
                  <a:lnTo>
                    <a:pt x="899" y="3569"/>
                  </a:lnTo>
                  <a:lnTo>
                    <a:pt x="899" y="3507"/>
                  </a:lnTo>
                  <a:lnTo>
                    <a:pt x="899" y="3428"/>
                  </a:lnTo>
                  <a:lnTo>
                    <a:pt x="899" y="3340"/>
                  </a:lnTo>
                  <a:lnTo>
                    <a:pt x="899" y="3242"/>
                  </a:lnTo>
                  <a:lnTo>
                    <a:pt x="899" y="3143"/>
                  </a:lnTo>
                  <a:lnTo>
                    <a:pt x="899" y="3046"/>
                  </a:lnTo>
                  <a:lnTo>
                    <a:pt x="899" y="2957"/>
                  </a:lnTo>
                  <a:lnTo>
                    <a:pt x="899" y="2879"/>
                  </a:lnTo>
                  <a:lnTo>
                    <a:pt x="899" y="2816"/>
                  </a:lnTo>
                  <a:lnTo>
                    <a:pt x="899" y="2776"/>
                  </a:lnTo>
                  <a:lnTo>
                    <a:pt x="899" y="2762"/>
                  </a:lnTo>
                  <a:lnTo>
                    <a:pt x="897" y="2747"/>
                  </a:lnTo>
                  <a:lnTo>
                    <a:pt x="899" y="2708"/>
                  </a:lnTo>
                  <a:lnTo>
                    <a:pt x="908" y="2654"/>
                  </a:lnTo>
                  <a:lnTo>
                    <a:pt x="929" y="2593"/>
                  </a:lnTo>
                  <a:lnTo>
                    <a:pt x="969" y="2531"/>
                  </a:lnTo>
                  <a:lnTo>
                    <a:pt x="1033" y="2477"/>
                  </a:lnTo>
                  <a:lnTo>
                    <a:pt x="1127" y="2440"/>
                  </a:lnTo>
                  <a:lnTo>
                    <a:pt x="1139" y="2437"/>
                  </a:lnTo>
                  <a:lnTo>
                    <a:pt x="1172" y="2428"/>
                  </a:lnTo>
                  <a:lnTo>
                    <a:pt x="1223" y="2421"/>
                  </a:lnTo>
                  <a:lnTo>
                    <a:pt x="1285" y="2418"/>
                  </a:lnTo>
                  <a:lnTo>
                    <a:pt x="1355" y="2425"/>
                  </a:lnTo>
                  <a:lnTo>
                    <a:pt x="1426" y="2446"/>
                  </a:lnTo>
                  <a:lnTo>
                    <a:pt x="1494" y="2486"/>
                  </a:lnTo>
                  <a:lnTo>
                    <a:pt x="1557" y="2550"/>
                  </a:lnTo>
                  <a:lnTo>
                    <a:pt x="1565" y="2559"/>
                  </a:lnTo>
                  <a:lnTo>
                    <a:pt x="1588" y="2592"/>
                  </a:lnTo>
                  <a:lnTo>
                    <a:pt x="1612" y="2654"/>
                  </a:lnTo>
                  <a:lnTo>
                    <a:pt x="1628" y="2755"/>
                  </a:lnTo>
                  <a:lnTo>
                    <a:pt x="1624" y="2898"/>
                  </a:lnTo>
                  <a:lnTo>
                    <a:pt x="1550" y="2898"/>
                  </a:lnTo>
                  <a:lnTo>
                    <a:pt x="1411" y="2896"/>
                  </a:lnTo>
                  <a:lnTo>
                    <a:pt x="1334" y="2894"/>
                  </a:lnTo>
                  <a:lnTo>
                    <a:pt x="1334" y="2755"/>
                  </a:lnTo>
                  <a:lnTo>
                    <a:pt x="1331" y="2738"/>
                  </a:lnTo>
                  <a:lnTo>
                    <a:pt x="1311" y="2705"/>
                  </a:lnTo>
                  <a:lnTo>
                    <a:pt x="1266" y="2687"/>
                  </a:lnTo>
                  <a:lnTo>
                    <a:pt x="1221" y="2701"/>
                  </a:lnTo>
                  <a:lnTo>
                    <a:pt x="1204" y="2733"/>
                  </a:lnTo>
                  <a:lnTo>
                    <a:pt x="1200" y="2776"/>
                  </a:lnTo>
                  <a:lnTo>
                    <a:pt x="1200" y="2792"/>
                  </a:lnTo>
                  <a:lnTo>
                    <a:pt x="1200" y="2839"/>
                  </a:lnTo>
                  <a:lnTo>
                    <a:pt x="1200" y="2908"/>
                  </a:lnTo>
                  <a:lnTo>
                    <a:pt x="1200" y="2997"/>
                  </a:lnTo>
                  <a:lnTo>
                    <a:pt x="1200" y="3096"/>
                  </a:lnTo>
                  <a:lnTo>
                    <a:pt x="1200" y="3202"/>
                  </a:lnTo>
                  <a:lnTo>
                    <a:pt x="1200" y="3308"/>
                  </a:lnTo>
                  <a:lnTo>
                    <a:pt x="1200" y="3409"/>
                  </a:lnTo>
                  <a:lnTo>
                    <a:pt x="1200" y="3496"/>
                  </a:lnTo>
                  <a:lnTo>
                    <a:pt x="1200" y="3568"/>
                  </a:lnTo>
                  <a:lnTo>
                    <a:pt x="1200" y="3613"/>
                  </a:lnTo>
                  <a:lnTo>
                    <a:pt x="1200" y="3630"/>
                  </a:lnTo>
                  <a:lnTo>
                    <a:pt x="1202" y="3649"/>
                  </a:lnTo>
                  <a:lnTo>
                    <a:pt x="1216" y="3688"/>
                  </a:lnTo>
                  <a:lnTo>
                    <a:pt x="1263" y="3717"/>
                  </a:lnTo>
                  <a:lnTo>
                    <a:pt x="1303" y="3714"/>
                  </a:lnTo>
                  <a:lnTo>
                    <a:pt x="1336" y="3688"/>
                  </a:lnTo>
                  <a:lnTo>
                    <a:pt x="1350" y="3642"/>
                  </a:lnTo>
                  <a:lnTo>
                    <a:pt x="1350" y="3576"/>
                  </a:lnTo>
                  <a:lnTo>
                    <a:pt x="1350" y="3456"/>
                  </a:lnTo>
                  <a:lnTo>
                    <a:pt x="1350" y="3390"/>
                  </a:lnTo>
                  <a:lnTo>
                    <a:pt x="1268" y="3390"/>
                  </a:lnTo>
                  <a:lnTo>
                    <a:pt x="1268" y="3127"/>
                  </a:lnTo>
                  <a:lnTo>
                    <a:pt x="1638" y="3127"/>
                  </a:lnTo>
                  <a:lnTo>
                    <a:pt x="1638" y="3482"/>
                  </a:lnTo>
                  <a:lnTo>
                    <a:pt x="1649" y="3482"/>
                  </a:lnTo>
                  <a:lnTo>
                    <a:pt x="1638" y="3482"/>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1" name="Freeform 62"/>
            <p:cNvSpPr>
              <a:spLocks noEditPoints="1"/>
            </p:cNvSpPr>
            <p:nvPr/>
          </p:nvSpPr>
          <p:spPr bwMode="auto">
            <a:xfrm>
              <a:off x="19995" y="1044"/>
              <a:ext cx="231" cy="231"/>
            </a:xfrm>
            <a:custGeom>
              <a:avLst/>
              <a:gdLst>
                <a:gd name="T0" fmla="*/ 1 w 461"/>
                <a:gd name="T1" fmla="*/ 1 h 460"/>
                <a:gd name="T2" fmla="*/ 1 w 461"/>
                <a:gd name="T3" fmla="*/ 1 h 460"/>
                <a:gd name="T4" fmla="*/ 1 w 461"/>
                <a:gd name="T5" fmla="*/ 1 h 460"/>
                <a:gd name="T6" fmla="*/ 1 w 461"/>
                <a:gd name="T7" fmla="*/ 1 h 460"/>
                <a:gd name="T8" fmla="*/ 1 w 461"/>
                <a:gd name="T9" fmla="*/ 1 h 460"/>
                <a:gd name="T10" fmla="*/ 1 w 461"/>
                <a:gd name="T11" fmla="*/ 1 h 460"/>
                <a:gd name="T12" fmla="*/ 1 w 461"/>
                <a:gd name="T13" fmla="*/ 1 h 460"/>
                <a:gd name="T14" fmla="*/ 1 w 461"/>
                <a:gd name="T15" fmla="*/ 1 h 460"/>
                <a:gd name="T16" fmla="*/ 1 w 461"/>
                <a:gd name="T17" fmla="*/ 1 h 460"/>
                <a:gd name="T18" fmla="*/ 1 w 461"/>
                <a:gd name="T19" fmla="*/ 1 h 460"/>
                <a:gd name="T20" fmla="*/ 0 w 461"/>
                <a:gd name="T21" fmla="*/ 1 h 460"/>
                <a:gd name="T22" fmla="*/ 1 w 461"/>
                <a:gd name="T23" fmla="*/ 1 h 460"/>
                <a:gd name="T24" fmla="*/ 1 w 461"/>
                <a:gd name="T25" fmla="*/ 1 h 460"/>
                <a:gd name="T26" fmla="*/ 1 w 461"/>
                <a:gd name="T27" fmla="*/ 1 h 460"/>
                <a:gd name="T28" fmla="*/ 1 w 461"/>
                <a:gd name="T29" fmla="*/ 1 h 460"/>
                <a:gd name="T30" fmla="*/ 1 w 461"/>
                <a:gd name="T31" fmla="*/ 1 h 460"/>
                <a:gd name="T32" fmla="*/ 1 w 461"/>
                <a:gd name="T33" fmla="*/ 1 h 460"/>
                <a:gd name="T34" fmla="*/ 1 w 461"/>
                <a:gd name="T35" fmla="*/ 1 h 460"/>
                <a:gd name="T36" fmla="*/ 1 w 461"/>
                <a:gd name="T37" fmla="*/ 1 h 460"/>
                <a:gd name="T38" fmla="*/ 1 w 461"/>
                <a:gd name="T39" fmla="*/ 0 h 460"/>
                <a:gd name="T40" fmla="*/ 1 w 461"/>
                <a:gd name="T41" fmla="*/ 1 h 460"/>
                <a:gd name="T42" fmla="*/ 1 w 461"/>
                <a:gd name="T43" fmla="*/ 1 h 460"/>
                <a:gd name="T44" fmla="*/ 0 w 461"/>
                <a:gd name="T45" fmla="*/ 1 h 460"/>
                <a:gd name="T46" fmla="*/ 1 w 461"/>
                <a:gd name="T47" fmla="*/ 1 h 460"/>
                <a:gd name="T48" fmla="*/ 1 w 461"/>
                <a:gd name="T49" fmla="*/ 1 h 460"/>
                <a:gd name="T50" fmla="*/ 1 w 461"/>
                <a:gd name="T51" fmla="*/ 1 h 460"/>
                <a:gd name="T52" fmla="*/ 1 w 461"/>
                <a:gd name="T53" fmla="*/ 1 h 460"/>
                <a:gd name="T54" fmla="*/ 1 w 461"/>
                <a:gd name="T55" fmla="*/ 1 h 460"/>
                <a:gd name="T56" fmla="*/ 1 w 461"/>
                <a:gd name="T57" fmla="*/ 1 h 460"/>
                <a:gd name="T58" fmla="*/ 1 w 461"/>
                <a:gd name="T59" fmla="*/ 1 h 460"/>
                <a:gd name="T60" fmla="*/ 1 w 461"/>
                <a:gd name="T61" fmla="*/ 1 h 460"/>
                <a:gd name="T62" fmla="*/ 1 w 461"/>
                <a:gd name="T63" fmla="*/ 1 h 460"/>
                <a:gd name="T64" fmla="*/ 1 w 461"/>
                <a:gd name="T65" fmla="*/ 1 h 460"/>
                <a:gd name="T66" fmla="*/ 1 w 461"/>
                <a:gd name="T67" fmla="*/ 1 h 460"/>
                <a:gd name="T68" fmla="*/ 1 w 461"/>
                <a:gd name="T69" fmla="*/ 1 h 460"/>
                <a:gd name="T70" fmla="*/ 1 w 461"/>
                <a:gd name="T71" fmla="*/ 1 h 460"/>
                <a:gd name="T72" fmla="*/ 1 w 461"/>
                <a:gd name="T73" fmla="*/ 1 h 460"/>
                <a:gd name="T74" fmla="*/ 1 w 461"/>
                <a:gd name="T75" fmla="*/ 1 h 460"/>
                <a:gd name="T76" fmla="*/ 1 w 461"/>
                <a:gd name="T77" fmla="*/ 1 h 460"/>
                <a:gd name="T78" fmla="*/ 1 w 461"/>
                <a:gd name="T79" fmla="*/ 1 h 460"/>
                <a:gd name="T80" fmla="*/ 1 w 461"/>
                <a:gd name="T81" fmla="*/ 1 h 460"/>
                <a:gd name="T82" fmla="*/ 1 w 461"/>
                <a:gd name="T83" fmla="*/ 1 h 460"/>
                <a:gd name="T84" fmla="*/ 1 w 461"/>
                <a:gd name="T85" fmla="*/ 1 h 460"/>
                <a:gd name="T86" fmla="*/ 1 w 461"/>
                <a:gd name="T87" fmla="*/ 1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0">
                  <a:moveTo>
                    <a:pt x="42" y="228"/>
                  </a:moveTo>
                  <a:lnTo>
                    <a:pt x="56" y="153"/>
                  </a:lnTo>
                  <a:lnTo>
                    <a:pt x="96" y="91"/>
                  </a:lnTo>
                  <a:lnTo>
                    <a:pt x="157" y="49"/>
                  </a:lnTo>
                  <a:lnTo>
                    <a:pt x="231" y="35"/>
                  </a:lnTo>
                  <a:lnTo>
                    <a:pt x="306" y="49"/>
                  </a:lnTo>
                  <a:lnTo>
                    <a:pt x="365" y="91"/>
                  </a:lnTo>
                  <a:lnTo>
                    <a:pt x="405" y="153"/>
                  </a:lnTo>
                  <a:lnTo>
                    <a:pt x="419" y="228"/>
                  </a:lnTo>
                  <a:lnTo>
                    <a:pt x="405" y="306"/>
                  </a:lnTo>
                  <a:lnTo>
                    <a:pt x="365" y="369"/>
                  </a:lnTo>
                  <a:lnTo>
                    <a:pt x="306" y="411"/>
                  </a:lnTo>
                  <a:lnTo>
                    <a:pt x="231" y="425"/>
                  </a:lnTo>
                  <a:lnTo>
                    <a:pt x="157" y="411"/>
                  </a:lnTo>
                  <a:lnTo>
                    <a:pt x="96" y="369"/>
                  </a:lnTo>
                  <a:lnTo>
                    <a:pt x="56" y="306"/>
                  </a:lnTo>
                  <a:lnTo>
                    <a:pt x="42" y="228"/>
                  </a:lnTo>
                  <a:close/>
                  <a:moveTo>
                    <a:pt x="0" y="228"/>
                  </a:moveTo>
                  <a:lnTo>
                    <a:pt x="12" y="303"/>
                  </a:lnTo>
                  <a:lnTo>
                    <a:pt x="45" y="367"/>
                  </a:lnTo>
                  <a:lnTo>
                    <a:pt x="96" y="416"/>
                  </a:lnTo>
                  <a:lnTo>
                    <a:pt x="158" y="447"/>
                  </a:lnTo>
                  <a:lnTo>
                    <a:pt x="231" y="460"/>
                  </a:lnTo>
                  <a:lnTo>
                    <a:pt x="303" y="447"/>
                  </a:lnTo>
                  <a:lnTo>
                    <a:pt x="367" y="416"/>
                  </a:lnTo>
                  <a:lnTo>
                    <a:pt x="416" y="367"/>
                  </a:lnTo>
                  <a:lnTo>
                    <a:pt x="449" y="303"/>
                  </a:lnTo>
                  <a:lnTo>
                    <a:pt x="461" y="228"/>
                  </a:lnTo>
                  <a:lnTo>
                    <a:pt x="449" y="155"/>
                  </a:lnTo>
                  <a:lnTo>
                    <a:pt x="416" y="93"/>
                  </a:lnTo>
                  <a:lnTo>
                    <a:pt x="367" y="44"/>
                  </a:lnTo>
                  <a:lnTo>
                    <a:pt x="303" y="12"/>
                  </a:lnTo>
                  <a:lnTo>
                    <a:pt x="231" y="0"/>
                  </a:lnTo>
                  <a:lnTo>
                    <a:pt x="158" y="12"/>
                  </a:lnTo>
                  <a:lnTo>
                    <a:pt x="96" y="44"/>
                  </a:lnTo>
                  <a:lnTo>
                    <a:pt x="45" y="93"/>
                  </a:lnTo>
                  <a:lnTo>
                    <a:pt x="12" y="155"/>
                  </a:lnTo>
                  <a:lnTo>
                    <a:pt x="0" y="228"/>
                  </a:lnTo>
                  <a:close/>
                  <a:moveTo>
                    <a:pt x="141" y="364"/>
                  </a:moveTo>
                  <a:lnTo>
                    <a:pt x="183" y="364"/>
                  </a:lnTo>
                  <a:lnTo>
                    <a:pt x="183" y="247"/>
                  </a:lnTo>
                  <a:lnTo>
                    <a:pt x="228" y="247"/>
                  </a:lnTo>
                  <a:lnTo>
                    <a:pt x="301" y="364"/>
                  </a:lnTo>
                  <a:lnTo>
                    <a:pt x="346" y="364"/>
                  </a:lnTo>
                  <a:lnTo>
                    <a:pt x="325" y="333"/>
                  </a:lnTo>
                  <a:lnTo>
                    <a:pt x="289" y="275"/>
                  </a:lnTo>
                  <a:lnTo>
                    <a:pt x="270" y="244"/>
                  </a:lnTo>
                  <a:lnTo>
                    <a:pt x="304" y="235"/>
                  </a:lnTo>
                  <a:lnTo>
                    <a:pt x="331" y="213"/>
                  </a:lnTo>
                  <a:lnTo>
                    <a:pt x="339" y="173"/>
                  </a:lnTo>
                  <a:lnTo>
                    <a:pt x="329" y="131"/>
                  </a:lnTo>
                  <a:lnTo>
                    <a:pt x="298" y="105"/>
                  </a:lnTo>
                  <a:lnTo>
                    <a:pt x="245" y="96"/>
                  </a:lnTo>
                  <a:lnTo>
                    <a:pt x="219" y="96"/>
                  </a:lnTo>
                  <a:lnTo>
                    <a:pt x="169" y="96"/>
                  </a:lnTo>
                  <a:lnTo>
                    <a:pt x="141" y="96"/>
                  </a:lnTo>
                  <a:lnTo>
                    <a:pt x="141" y="364"/>
                  </a:lnTo>
                  <a:close/>
                  <a:moveTo>
                    <a:pt x="183" y="129"/>
                  </a:moveTo>
                  <a:lnTo>
                    <a:pt x="198" y="129"/>
                  </a:lnTo>
                  <a:lnTo>
                    <a:pt x="224" y="129"/>
                  </a:lnTo>
                  <a:lnTo>
                    <a:pt x="238" y="129"/>
                  </a:lnTo>
                  <a:lnTo>
                    <a:pt x="266" y="133"/>
                  </a:lnTo>
                  <a:lnTo>
                    <a:pt x="289" y="145"/>
                  </a:lnTo>
                  <a:lnTo>
                    <a:pt x="298" y="171"/>
                  </a:lnTo>
                  <a:lnTo>
                    <a:pt x="287" y="202"/>
                  </a:lnTo>
                  <a:lnTo>
                    <a:pt x="261" y="213"/>
                  </a:lnTo>
                  <a:lnTo>
                    <a:pt x="226" y="216"/>
                  </a:lnTo>
                  <a:lnTo>
                    <a:pt x="216" y="216"/>
                  </a:lnTo>
                  <a:lnTo>
                    <a:pt x="195" y="216"/>
                  </a:lnTo>
                  <a:lnTo>
                    <a:pt x="183" y="216"/>
                  </a:lnTo>
                  <a:lnTo>
                    <a:pt x="183" y="129"/>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grpSp>
      <p:sp>
        <p:nvSpPr>
          <p:cNvPr id="12" name="Line 2"/>
          <p:cNvSpPr>
            <a:spLocks noChangeShapeType="1"/>
          </p:cNvSpPr>
          <p:nvPr/>
        </p:nvSpPr>
        <p:spPr bwMode="auto">
          <a:xfrm>
            <a:off x="12" y="3429001"/>
            <a:ext cx="12187767" cy="0"/>
          </a:xfrm>
          <a:prstGeom prst="line">
            <a:avLst/>
          </a:prstGeom>
          <a:noFill/>
          <a:ln w="25400">
            <a:solidFill>
              <a:srgbClr val="FAA534"/>
            </a:solidFill>
            <a:round/>
            <a:headEnd/>
            <a:tailEnd/>
          </a:ln>
          <a:extLst>
            <a:ext uri="{909E8E84-426E-40DD-AFC4-6F175D3DCCD1}">
              <a14:hiddenFill xmlns:a14="http://schemas.microsoft.com/office/drawing/2010/main">
                <a:noFill/>
              </a14:hiddenFill>
            </a:ext>
          </a:extLst>
        </p:spPr>
        <p:txBody>
          <a:bodyPr wrap="none" lIns="91433" tIns="45716" rIns="91433" bIns="45716" anchor="ct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151" name="Rectangle 79"/>
          <p:cNvSpPr>
            <a:spLocks noGrp="1" noChangeArrowheads="1"/>
          </p:cNvSpPr>
          <p:nvPr>
            <p:ph type="subTitle" idx="1"/>
          </p:nvPr>
        </p:nvSpPr>
        <p:spPr>
          <a:xfrm>
            <a:off x="3742267" y="4724400"/>
            <a:ext cx="7823200" cy="762000"/>
          </a:xfrm>
        </p:spPr>
        <p:txBody>
          <a:bodyPr lIns="228583"/>
          <a:lstStyle>
            <a:lvl1pPr algn="r">
              <a:defRPr b="0" cap="all" baseline="0">
                <a:solidFill>
                  <a:srgbClr val="006699"/>
                </a:solidFill>
              </a:defRPr>
            </a:lvl1pPr>
          </a:lstStyle>
          <a:p>
            <a:r>
              <a:rPr lang="en-US"/>
              <a:t>Click to edit Master subtitle style</a:t>
            </a:r>
            <a:endParaRPr lang="en-US" dirty="0"/>
          </a:p>
        </p:txBody>
      </p:sp>
      <p:sp>
        <p:nvSpPr>
          <p:cNvPr id="3074" name="Rectangle 2"/>
          <p:cNvSpPr>
            <a:spLocks noGrp="1" noChangeArrowheads="1"/>
          </p:cNvSpPr>
          <p:nvPr>
            <p:ph type="ctrTitle"/>
          </p:nvPr>
        </p:nvSpPr>
        <p:spPr>
          <a:xfrm>
            <a:off x="3721111" y="3505200"/>
            <a:ext cx="7861300" cy="523220"/>
          </a:xfrm>
        </p:spPr>
        <p:txBody>
          <a:bodyPr lIns="228539" bIns="0" anchor="t">
            <a:spAutoFit/>
          </a:bodyPr>
          <a:lstStyle>
            <a:lvl1pPr algn="r">
              <a:defRPr sz="3400">
                <a:solidFill>
                  <a:srgbClr val="006699"/>
                </a:solidFill>
              </a:defRPr>
            </a:lvl1pPr>
          </a:lstStyle>
          <a:p>
            <a:r>
              <a:rPr lang="en-US"/>
              <a:t>Click to edit Master title style</a:t>
            </a:r>
            <a:endParaRPr lang="en-US" dirty="0"/>
          </a:p>
        </p:txBody>
      </p:sp>
    </p:spTree>
    <p:extLst>
      <p:ext uri="{BB962C8B-B14F-4D97-AF65-F5344CB8AC3E}">
        <p14:creationId xmlns:p14="http://schemas.microsoft.com/office/powerpoint/2010/main" val="3031338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135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250951"/>
            <a:ext cx="53848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1" y="1250951"/>
            <a:ext cx="53848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47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9119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67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50952"/>
            <a:ext cx="10972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667137"/>
            <a:ext cx="10972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2055299" y="-4763"/>
            <a:ext cx="9933516" cy="795338"/>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996048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16582" y="277819"/>
            <a:ext cx="10265833" cy="1139825"/>
          </a:xfrm>
        </p:spPr>
        <p:txBody>
          <a:bodyPr/>
          <a:lstStyle/>
          <a:p>
            <a:r>
              <a:rPr lang="en-US"/>
              <a:t>Click to edit Master title style</a:t>
            </a:r>
          </a:p>
        </p:txBody>
      </p:sp>
      <p:sp>
        <p:nvSpPr>
          <p:cNvPr id="3" name="Table Placeholder 2"/>
          <p:cNvSpPr>
            <a:spLocks noGrp="1"/>
          </p:cNvSpPr>
          <p:nvPr>
            <p:ph type="tbl" idx="1"/>
          </p:nvPr>
        </p:nvSpPr>
        <p:spPr>
          <a:xfrm>
            <a:off x="609600" y="1600204"/>
            <a:ext cx="10972800" cy="4530725"/>
          </a:xfrm>
        </p:spPr>
        <p:txBody>
          <a:bodyPr/>
          <a:lstStyle/>
          <a:p>
            <a:pPr lvl="0"/>
            <a:endParaRPr lang="en-US" noProof="0" dirty="0"/>
          </a:p>
        </p:txBody>
      </p:sp>
      <p:sp>
        <p:nvSpPr>
          <p:cNvPr id="4" name="Rectangle 6"/>
          <p:cNvSpPr>
            <a:spLocks noGrp="1" noChangeArrowheads="1"/>
          </p:cNvSpPr>
          <p:nvPr>
            <p:ph type="sldNum" sz="quarter" idx="10"/>
          </p:nvPr>
        </p:nvSpPr>
        <p:spPr>
          <a:xfrm>
            <a:off x="8737600" y="6243638"/>
            <a:ext cx="2844800" cy="457200"/>
          </a:xfrm>
          <a:prstGeom prst="rect">
            <a:avLst/>
          </a:prstGeom>
        </p:spPr>
        <p:txBody>
          <a:bodyPr lIns="91440" tIns="45720" rIns="91440" bIns="45720"/>
          <a:lstStyle>
            <a:lvl1pPr>
              <a:defRPr>
                <a:solidFill>
                  <a:srgbClr val="0082AA"/>
                </a:solidFill>
                <a:ea typeface="ＭＳ Ｐゴシック" charset="0"/>
              </a:defRPr>
            </a:lvl1pPr>
          </a:lstStyle>
          <a:p>
            <a:pPr algn="ctr" defTabSz="914400" fontAlgn="base">
              <a:lnSpc>
                <a:spcPct val="90000"/>
              </a:lnSpc>
              <a:spcBef>
                <a:spcPct val="30000"/>
              </a:spcBef>
              <a:spcAft>
                <a:spcPct val="0"/>
              </a:spcAft>
              <a:defRPr/>
            </a:pPr>
            <a:fld id="{EBA4AD21-8B02-415F-BD77-2D2EBAE79D2F}" type="slidenum">
              <a:rPr lang="en-US" sz="2000">
                <a:cs typeface="Arial" pitchFamily="34" charset="0"/>
              </a:rPr>
              <a:pPr algn="ctr" defTabSz="914400" fontAlgn="base">
                <a:lnSpc>
                  <a:spcPct val="90000"/>
                </a:lnSpc>
                <a:spcBef>
                  <a:spcPct val="30000"/>
                </a:spcBef>
                <a:spcAft>
                  <a:spcPct val="0"/>
                </a:spcAft>
                <a:defRPr/>
              </a:pPr>
              <a:t>‹#›</a:t>
            </a:fld>
            <a:endParaRPr lang="en-US" sz="2000" dirty="0">
              <a:cs typeface="Arial" pitchFamily="34" charset="0"/>
            </a:endParaRPr>
          </a:p>
        </p:txBody>
      </p:sp>
    </p:spTree>
    <p:extLst>
      <p:ext uri="{BB962C8B-B14F-4D97-AF65-F5344CB8AC3E}">
        <p14:creationId xmlns:p14="http://schemas.microsoft.com/office/powerpoint/2010/main" val="3841329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9" y="3429000"/>
            <a:ext cx="12187767" cy="0"/>
          </a:xfrm>
          <a:prstGeom prst="line">
            <a:avLst/>
          </a:prstGeom>
          <a:noFill/>
          <a:ln w="25400">
            <a:solidFill>
              <a:srgbClr val="FAA5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srgbClr val="000000"/>
              </a:solidFill>
            </a:endParaRPr>
          </a:p>
        </p:txBody>
      </p:sp>
      <p:pic>
        <p:nvPicPr>
          <p:cNvPr id="3" name="Picture 14" descr="P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17" y="1981200"/>
            <a:ext cx="153246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sldNum" sz="quarter" idx="10"/>
          </p:nvPr>
        </p:nvSpPr>
        <p:spPr/>
        <p:txBody>
          <a:bodyPr/>
          <a:lstStyle>
            <a:lvl1pPr algn="r">
              <a:lnSpc>
                <a:spcPct val="80000"/>
              </a:lnSpc>
              <a:spcBef>
                <a:spcPct val="0"/>
              </a:spcBef>
              <a:buClrTx/>
              <a:buFontTx/>
              <a:buNone/>
              <a:defRPr sz="1000">
                <a:solidFill>
                  <a:schemeClr val="tx1"/>
                </a:solidFill>
                <a:latin typeface="Arial" charset="0"/>
              </a:defRPr>
            </a:lvl1pPr>
          </a:lstStyle>
          <a:p>
            <a:pPr>
              <a:defRPr/>
            </a:pPr>
            <a:fld id="{CB28D8A5-9ACE-43A3-90AE-8CE0E3B513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739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020" y="1592"/>
          <a:ext cx="2015"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020" y="1592"/>
                        <a:ext cx="2015"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4"/>
          </p:nvPr>
        </p:nvSpPr>
        <p:spPr bwMode="auto">
          <a:xfrm>
            <a:off x="9933520" y="6588138"/>
            <a:ext cx="2258483" cy="269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5" tIns="44439" rIns="90465" bIns="44439" numCol="1" anchor="b" anchorCtr="0" compatLnSpc="1">
            <a:prstTxWarp prst="textNoShape">
              <a:avLst/>
            </a:prstTxWarp>
          </a:bodyPr>
          <a:lstStyle>
            <a:lvl1pPr algn="r">
              <a:lnSpc>
                <a:spcPct val="80000"/>
              </a:lnSpc>
              <a:spcBef>
                <a:spcPct val="0"/>
              </a:spcBef>
              <a:buClrTx/>
              <a:buFontTx/>
              <a:buNone/>
              <a:defRPr sz="1000">
                <a:solidFill>
                  <a:schemeClr val="tx1"/>
                </a:solidFill>
                <a:latin typeface="Arial" charset="0"/>
              </a:defRPr>
            </a:lvl1pPr>
          </a:lstStyle>
          <a:p>
            <a:pPr>
              <a:defRPr/>
            </a:pPr>
            <a:fld id="{2702C60E-2813-4968-BC17-38AA759BA2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272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Tree>
    <p:extLst>
      <p:ext uri="{BB962C8B-B14F-4D97-AF65-F5344CB8AC3E}">
        <p14:creationId xmlns:p14="http://schemas.microsoft.com/office/powerpoint/2010/main" val="4111276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noChangeArrowheads="1"/>
          </p:cNvSpPr>
          <p:nvPr>
            <p:ph type="sldNum" sz="quarter" idx="4"/>
          </p:nvPr>
        </p:nvSpPr>
        <p:spPr bwMode="auto">
          <a:xfrm>
            <a:off x="9933520" y="6588138"/>
            <a:ext cx="2258483" cy="269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5" tIns="44439" rIns="90465" bIns="44439" numCol="1" anchor="b" anchorCtr="0" compatLnSpc="1">
            <a:prstTxWarp prst="textNoShape">
              <a:avLst/>
            </a:prstTxWarp>
          </a:bodyPr>
          <a:lstStyle>
            <a:lvl1pPr algn="r">
              <a:lnSpc>
                <a:spcPct val="80000"/>
              </a:lnSpc>
              <a:spcBef>
                <a:spcPct val="0"/>
              </a:spcBef>
              <a:buClrTx/>
              <a:buFontTx/>
              <a:buNone/>
              <a:defRPr sz="1000">
                <a:solidFill>
                  <a:schemeClr val="tx1"/>
                </a:solidFill>
                <a:latin typeface="Arial" charset="0"/>
              </a:defRPr>
            </a:lvl1pPr>
          </a:lstStyle>
          <a:p>
            <a:pPr>
              <a:defRPr/>
            </a:pPr>
            <a:fld id="{2702C60E-2813-4968-BC17-38AA759BA2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5145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593" y="1082677"/>
            <a:ext cx="5480049"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9" y="1082677"/>
            <a:ext cx="5482167"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C164A78B-E259-464B-B816-399C3B0046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269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3"/>
          <p:cNvSpPr>
            <a:spLocks noGrp="1" noChangeArrowheads="1"/>
          </p:cNvSpPr>
          <p:nvPr>
            <p:ph type="sldNum" sz="quarter" idx="10"/>
          </p:nvPr>
        </p:nvSpPr>
        <p:spPr bwMode="auto">
          <a:xfrm>
            <a:off x="9933520" y="6588138"/>
            <a:ext cx="2258483" cy="269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5" tIns="44439" rIns="90465" bIns="44439" numCol="1" anchor="b" anchorCtr="0" compatLnSpc="1">
            <a:prstTxWarp prst="textNoShape">
              <a:avLst/>
            </a:prstTxWarp>
          </a:bodyPr>
          <a:lstStyle>
            <a:lvl1pPr algn="r">
              <a:lnSpc>
                <a:spcPct val="80000"/>
              </a:lnSpc>
              <a:spcBef>
                <a:spcPct val="0"/>
              </a:spcBef>
              <a:buClrTx/>
              <a:buFontTx/>
              <a:buNone/>
              <a:defRPr sz="1000">
                <a:solidFill>
                  <a:schemeClr val="tx1"/>
                </a:solidFill>
                <a:latin typeface="Arial" charset="0"/>
              </a:defRPr>
            </a:lvl1pPr>
          </a:lstStyle>
          <a:p>
            <a:pPr>
              <a:defRPr/>
            </a:pPr>
            <a:fld id="{2702C60E-2813-4968-BC17-38AA759BA2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6554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D1F6B780-3477-4DD2-B26B-6E8FF77F2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654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pPr>
              <a:defRPr/>
            </a:pPr>
            <a:fld id="{A7496457-EEBC-4A1A-9E25-D0B4273503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47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fld id="{26A6BBFF-0EA1-47E9-85D5-A7EAEE56D4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73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fld id="{02DD2BB4-A53F-4971-A453-9CE8BEA690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2781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A99DADC8-5AB3-4E9E-9522-3B843C96B5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806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6639" y="76200"/>
            <a:ext cx="2840567"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8591" y="76200"/>
            <a:ext cx="8324849"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F60CBF8D-B388-4A76-9F84-04A80FC08E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2134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76200"/>
            <a:ext cx="10769600" cy="609600"/>
          </a:xfrm>
        </p:spPr>
        <p:txBody>
          <a:bodyPr/>
          <a:lstStyle/>
          <a:p>
            <a:r>
              <a:rPr lang="en-US"/>
              <a:t>Click to edit Master title style</a:t>
            </a:r>
          </a:p>
        </p:txBody>
      </p:sp>
      <p:sp>
        <p:nvSpPr>
          <p:cNvPr id="3" name="Table Placeholder 2"/>
          <p:cNvSpPr>
            <a:spLocks noGrp="1"/>
          </p:cNvSpPr>
          <p:nvPr>
            <p:ph type="tbl" idx="1"/>
          </p:nvPr>
        </p:nvSpPr>
        <p:spPr>
          <a:xfrm>
            <a:off x="518585" y="1082677"/>
            <a:ext cx="11165416" cy="5241925"/>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15333622-979C-47DA-A48C-A45D97CB92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483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r>
              <a:rPr lang="en-US" dirty="0"/>
              <a:t>DRAFT ATTORNEY CLIENT PRIVILEGE</a:t>
            </a:r>
          </a:p>
        </p:txBody>
      </p:sp>
    </p:spTree>
    <p:extLst>
      <p:ext uri="{BB962C8B-B14F-4D97-AF65-F5344CB8AC3E}">
        <p14:creationId xmlns:p14="http://schemas.microsoft.com/office/powerpoint/2010/main" val="883760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76200"/>
            <a:ext cx="10769600" cy="609600"/>
          </a:xfrm>
        </p:spPr>
        <p:txBody>
          <a:bodyPr/>
          <a:lstStyle/>
          <a:p>
            <a:r>
              <a:rPr lang="en-US"/>
              <a:t>Click to edit Master title style</a:t>
            </a:r>
          </a:p>
        </p:txBody>
      </p:sp>
      <p:sp>
        <p:nvSpPr>
          <p:cNvPr id="3" name="Text Placeholder 2"/>
          <p:cNvSpPr>
            <a:spLocks noGrp="1"/>
          </p:cNvSpPr>
          <p:nvPr>
            <p:ph type="body" sz="half" idx="1"/>
          </p:nvPr>
        </p:nvSpPr>
        <p:spPr>
          <a:xfrm>
            <a:off x="518593" y="1082677"/>
            <a:ext cx="5480049" cy="524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9" y="1082677"/>
            <a:ext cx="5482167" cy="524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8C2DF635-62F6-46F0-8A8E-CA51030CFA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2457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 columns with heading">
    <p:spTree>
      <p:nvGrpSpPr>
        <p:cNvPr id="1" name=""/>
        <p:cNvGrpSpPr/>
        <p:nvPr/>
      </p:nvGrpSpPr>
      <p:grpSpPr>
        <a:xfrm>
          <a:off x="0" y="0"/>
          <a:ext cx="0" cy="0"/>
          <a:chOff x="0" y="0"/>
          <a:chExt cx="0" cy="0"/>
        </a:xfrm>
      </p:grpSpPr>
      <p:sp>
        <p:nvSpPr>
          <p:cNvPr id="28" name="Content Right Top"/>
          <p:cNvSpPr>
            <a:spLocks noGrp="1"/>
          </p:cNvSpPr>
          <p:nvPr>
            <p:ph sz="quarter" idx="14"/>
          </p:nvPr>
        </p:nvSpPr>
        <p:spPr>
          <a:xfrm>
            <a:off x="8325394" y="1883664"/>
            <a:ext cx="3286035"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 name="Heading Right Top"/>
          <p:cNvSpPr>
            <a:spLocks noGrp="1"/>
          </p:cNvSpPr>
          <p:nvPr>
            <p:ph type="body" sz="quarter" idx="15" hasCustomPrompt="1"/>
          </p:nvPr>
        </p:nvSpPr>
        <p:spPr>
          <a:xfrm>
            <a:off x="8325394" y="1399032"/>
            <a:ext cx="3286035"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6" name="Content Middle Top"/>
          <p:cNvSpPr>
            <a:spLocks noGrp="1"/>
          </p:cNvSpPr>
          <p:nvPr>
            <p:ph sz="quarter" idx="12"/>
          </p:nvPr>
        </p:nvSpPr>
        <p:spPr>
          <a:xfrm>
            <a:off x="4452985" y="1883664"/>
            <a:ext cx="3286035"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Heading Middle Top"/>
          <p:cNvSpPr>
            <a:spLocks noGrp="1"/>
          </p:cNvSpPr>
          <p:nvPr>
            <p:ph type="body" sz="quarter" idx="13" hasCustomPrompt="1"/>
          </p:nvPr>
        </p:nvSpPr>
        <p:spPr>
          <a:xfrm>
            <a:off x="4452985" y="1399032"/>
            <a:ext cx="3286035"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4" name="Content Left Top"/>
          <p:cNvSpPr>
            <a:spLocks noGrp="1"/>
          </p:cNvSpPr>
          <p:nvPr>
            <p:ph sz="quarter" idx="11"/>
          </p:nvPr>
        </p:nvSpPr>
        <p:spPr>
          <a:xfrm>
            <a:off x="580573" y="1883664"/>
            <a:ext cx="3286035"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Heading Left Top"/>
          <p:cNvSpPr>
            <a:spLocks noGrp="1"/>
          </p:cNvSpPr>
          <p:nvPr>
            <p:ph type="body" sz="quarter" idx="10" hasCustomPrompt="1"/>
          </p:nvPr>
        </p:nvSpPr>
        <p:spPr>
          <a:xfrm>
            <a:off x="580573" y="1399032"/>
            <a:ext cx="3286035"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8875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grpSp>
        <p:nvGrpSpPr>
          <p:cNvPr id="4" name="Group 55"/>
          <p:cNvGrpSpPr>
            <a:grpSpLocks/>
          </p:cNvGrpSpPr>
          <p:nvPr/>
        </p:nvGrpSpPr>
        <p:grpSpPr bwMode="auto">
          <a:xfrm>
            <a:off x="609601" y="2362200"/>
            <a:ext cx="1090083" cy="838200"/>
            <a:chOff x="18142" y="955"/>
            <a:chExt cx="2084" cy="2140"/>
          </a:xfrm>
        </p:grpSpPr>
        <p:sp>
          <p:nvSpPr>
            <p:cNvPr id="5" name="Rectangle 56"/>
            <p:cNvSpPr>
              <a:spLocks noChangeArrowheads="1"/>
            </p:cNvSpPr>
            <p:nvPr/>
          </p:nvSpPr>
          <p:spPr bwMode="auto">
            <a:xfrm>
              <a:off x="18142" y="955"/>
              <a:ext cx="1870" cy="2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1600" dirty="0">
                <a:solidFill>
                  <a:srgbClr val="333333"/>
                </a:solidFill>
                <a:ea typeface="Arial Unicode MS" pitchFamily="34" charset="-128"/>
                <a:cs typeface="Arial Unicode MS" pitchFamily="34" charset="-128"/>
              </a:endParaRPr>
            </a:p>
          </p:txBody>
        </p:sp>
        <p:sp>
          <p:nvSpPr>
            <p:cNvPr id="6" name="Freeform 57"/>
            <p:cNvSpPr>
              <a:spLocks/>
            </p:cNvSpPr>
            <p:nvPr/>
          </p:nvSpPr>
          <p:spPr bwMode="auto">
            <a:xfrm>
              <a:off x="19101" y="2390"/>
              <a:ext cx="397" cy="620"/>
            </a:xfrm>
            <a:custGeom>
              <a:avLst/>
              <a:gdLst>
                <a:gd name="T0" fmla="*/ 1 w 790"/>
                <a:gd name="T1" fmla="*/ 1 h 1238"/>
                <a:gd name="T2" fmla="*/ 0 w 790"/>
                <a:gd name="T3" fmla="*/ 1 h 1238"/>
                <a:gd name="T4" fmla="*/ 1 w 790"/>
                <a:gd name="T5" fmla="*/ 1 h 1238"/>
                <a:gd name="T6" fmla="*/ 1 w 790"/>
                <a:gd name="T7" fmla="*/ 1 h 1238"/>
                <a:gd name="T8" fmla="*/ 1 w 790"/>
                <a:gd name="T9" fmla="*/ 1 h 1238"/>
                <a:gd name="T10" fmla="*/ 1 w 790"/>
                <a:gd name="T11" fmla="*/ 1 h 1238"/>
                <a:gd name="T12" fmla="*/ 1 w 790"/>
                <a:gd name="T13" fmla="*/ 1 h 1238"/>
                <a:gd name="T14" fmla="*/ 1 w 790"/>
                <a:gd name="T15" fmla="*/ 1 h 1238"/>
                <a:gd name="T16" fmla="*/ 1 w 790"/>
                <a:gd name="T17" fmla="*/ 1 h 1238"/>
                <a:gd name="T18" fmla="*/ 1 w 790"/>
                <a:gd name="T19" fmla="*/ 1 h 1238"/>
                <a:gd name="T20" fmla="*/ 1 w 790"/>
                <a:gd name="T21" fmla="*/ 1 h 1238"/>
                <a:gd name="T22" fmla="*/ 1 w 790"/>
                <a:gd name="T23" fmla="*/ 1 h 1238"/>
                <a:gd name="T24" fmla="*/ 1 w 790"/>
                <a:gd name="T25" fmla="*/ 1 h 1238"/>
                <a:gd name="T26" fmla="*/ 1 w 790"/>
                <a:gd name="T27" fmla="*/ 1 h 1238"/>
                <a:gd name="T28" fmla="*/ 1 w 790"/>
                <a:gd name="T29" fmla="*/ 0 h 1238"/>
                <a:gd name="T30" fmla="*/ 1 w 790"/>
                <a:gd name="T31" fmla="*/ 1 h 1238"/>
                <a:gd name="T32" fmla="*/ 1 w 790"/>
                <a:gd name="T33" fmla="*/ 1 h 1238"/>
                <a:gd name="T34" fmla="*/ 1 w 790"/>
                <a:gd name="T35" fmla="*/ 1 h 1238"/>
                <a:gd name="T36" fmla="*/ 1 w 790"/>
                <a:gd name="T37" fmla="*/ 1 h 1238"/>
                <a:gd name="T38" fmla="*/ 1 w 790"/>
                <a:gd name="T39" fmla="*/ 1 h 1238"/>
                <a:gd name="T40" fmla="*/ 1 w 790"/>
                <a:gd name="T41" fmla="*/ 1 h 1238"/>
                <a:gd name="T42" fmla="*/ 1 w 790"/>
                <a:gd name="T43" fmla="*/ 1 h 1238"/>
                <a:gd name="T44" fmla="*/ 1 w 790"/>
                <a:gd name="T45" fmla="*/ 1 h 1238"/>
                <a:gd name="T46" fmla="*/ 1 w 790"/>
                <a:gd name="T47" fmla="*/ 1 h 1238"/>
                <a:gd name="T48" fmla="*/ 1 w 790"/>
                <a:gd name="T49" fmla="*/ 1 h 1238"/>
                <a:gd name="T50" fmla="*/ 1 w 790"/>
                <a:gd name="T51" fmla="*/ 1 h 1238"/>
                <a:gd name="T52" fmla="*/ 1 w 790"/>
                <a:gd name="T53" fmla="*/ 1 h 1238"/>
                <a:gd name="T54" fmla="*/ 1 w 790"/>
                <a:gd name="T55" fmla="*/ 1 h 1238"/>
                <a:gd name="T56" fmla="*/ 1 w 790"/>
                <a:gd name="T57" fmla="*/ 1 h 1238"/>
                <a:gd name="T58" fmla="*/ 1 w 790"/>
                <a:gd name="T59" fmla="*/ 1 h 1238"/>
                <a:gd name="T60" fmla="*/ 1 w 790"/>
                <a:gd name="T61" fmla="*/ 1 h 1238"/>
                <a:gd name="T62" fmla="*/ 1 w 790"/>
                <a:gd name="T63" fmla="*/ 1 h 1238"/>
                <a:gd name="T64" fmla="*/ 1 w 790"/>
                <a:gd name="T65" fmla="*/ 1 h 1238"/>
                <a:gd name="T66" fmla="*/ 1 w 790"/>
                <a:gd name="T67" fmla="*/ 1 h 1238"/>
                <a:gd name="T68" fmla="*/ 1 w 790"/>
                <a:gd name="T69" fmla="*/ 1 h 1238"/>
                <a:gd name="T70" fmla="*/ 1 w 790"/>
                <a:gd name="T71" fmla="*/ 1 h 1238"/>
                <a:gd name="T72" fmla="*/ 1 w 790"/>
                <a:gd name="T73" fmla="*/ 1 h 1238"/>
                <a:gd name="T74" fmla="*/ 1 w 790"/>
                <a:gd name="T75" fmla="*/ 2 h 1238"/>
                <a:gd name="T76" fmla="*/ 1 w 790"/>
                <a:gd name="T77" fmla="*/ 2 h 1238"/>
                <a:gd name="T78" fmla="*/ 1 w 790"/>
                <a:gd name="T79" fmla="*/ 2 h 1238"/>
                <a:gd name="T80" fmla="*/ 1 w 790"/>
                <a:gd name="T81" fmla="*/ 2 h 1238"/>
                <a:gd name="T82" fmla="*/ 1 w 790"/>
                <a:gd name="T83" fmla="*/ 2 h 1238"/>
                <a:gd name="T84" fmla="*/ 1 w 790"/>
                <a:gd name="T85" fmla="*/ 2 h 1238"/>
                <a:gd name="T86" fmla="*/ 1 w 790"/>
                <a:gd name="T87" fmla="*/ 2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0" h="1238">
                  <a:moveTo>
                    <a:pt x="78" y="1113"/>
                  </a:moveTo>
                  <a:lnTo>
                    <a:pt x="31" y="1021"/>
                  </a:lnTo>
                  <a:lnTo>
                    <a:pt x="7" y="937"/>
                  </a:lnTo>
                  <a:lnTo>
                    <a:pt x="0" y="861"/>
                  </a:lnTo>
                  <a:lnTo>
                    <a:pt x="5" y="794"/>
                  </a:lnTo>
                  <a:lnTo>
                    <a:pt x="23" y="737"/>
                  </a:lnTo>
                  <a:lnTo>
                    <a:pt x="44" y="690"/>
                  </a:lnTo>
                  <a:lnTo>
                    <a:pt x="68" y="652"/>
                  </a:lnTo>
                  <a:lnTo>
                    <a:pt x="91" y="624"/>
                  </a:lnTo>
                  <a:lnTo>
                    <a:pt x="106" y="607"/>
                  </a:lnTo>
                  <a:lnTo>
                    <a:pt x="113" y="601"/>
                  </a:lnTo>
                  <a:lnTo>
                    <a:pt x="134" y="581"/>
                  </a:lnTo>
                  <a:lnTo>
                    <a:pt x="174" y="540"/>
                  </a:lnTo>
                  <a:lnTo>
                    <a:pt x="195" y="520"/>
                  </a:lnTo>
                  <a:lnTo>
                    <a:pt x="143" y="426"/>
                  </a:lnTo>
                  <a:lnTo>
                    <a:pt x="115" y="342"/>
                  </a:lnTo>
                  <a:lnTo>
                    <a:pt x="106" y="271"/>
                  </a:lnTo>
                  <a:lnTo>
                    <a:pt x="111" y="208"/>
                  </a:lnTo>
                  <a:lnTo>
                    <a:pt x="129" y="153"/>
                  </a:lnTo>
                  <a:lnTo>
                    <a:pt x="195" y="64"/>
                  </a:lnTo>
                  <a:lnTo>
                    <a:pt x="275" y="19"/>
                  </a:lnTo>
                  <a:lnTo>
                    <a:pt x="311" y="7"/>
                  </a:lnTo>
                  <a:lnTo>
                    <a:pt x="346" y="1"/>
                  </a:lnTo>
                  <a:lnTo>
                    <a:pt x="428" y="0"/>
                  </a:lnTo>
                  <a:lnTo>
                    <a:pt x="529" y="17"/>
                  </a:lnTo>
                  <a:lnTo>
                    <a:pt x="623" y="73"/>
                  </a:lnTo>
                  <a:lnTo>
                    <a:pt x="640" y="88"/>
                  </a:lnTo>
                  <a:lnTo>
                    <a:pt x="673" y="149"/>
                  </a:lnTo>
                  <a:lnTo>
                    <a:pt x="694" y="276"/>
                  </a:lnTo>
                  <a:lnTo>
                    <a:pt x="694" y="297"/>
                  </a:lnTo>
                  <a:lnTo>
                    <a:pt x="694" y="332"/>
                  </a:lnTo>
                  <a:lnTo>
                    <a:pt x="694" y="353"/>
                  </a:lnTo>
                  <a:lnTo>
                    <a:pt x="463" y="353"/>
                  </a:lnTo>
                  <a:lnTo>
                    <a:pt x="463" y="328"/>
                  </a:lnTo>
                  <a:lnTo>
                    <a:pt x="463" y="283"/>
                  </a:lnTo>
                  <a:lnTo>
                    <a:pt x="463" y="260"/>
                  </a:lnTo>
                  <a:lnTo>
                    <a:pt x="444" y="217"/>
                  </a:lnTo>
                  <a:lnTo>
                    <a:pt x="414" y="201"/>
                  </a:lnTo>
                  <a:lnTo>
                    <a:pt x="398" y="198"/>
                  </a:lnTo>
                  <a:lnTo>
                    <a:pt x="355" y="205"/>
                  </a:lnTo>
                  <a:lnTo>
                    <a:pt x="331" y="234"/>
                  </a:lnTo>
                  <a:lnTo>
                    <a:pt x="324" y="274"/>
                  </a:lnTo>
                  <a:lnTo>
                    <a:pt x="322" y="283"/>
                  </a:lnTo>
                  <a:lnTo>
                    <a:pt x="327" y="314"/>
                  </a:lnTo>
                  <a:lnTo>
                    <a:pt x="358" y="374"/>
                  </a:lnTo>
                  <a:lnTo>
                    <a:pt x="400" y="438"/>
                  </a:lnTo>
                  <a:lnTo>
                    <a:pt x="458" y="521"/>
                  </a:lnTo>
                  <a:lnTo>
                    <a:pt x="518" y="607"/>
                  </a:lnTo>
                  <a:lnTo>
                    <a:pt x="565" y="671"/>
                  </a:lnTo>
                  <a:lnTo>
                    <a:pt x="584" y="697"/>
                  </a:lnTo>
                  <a:lnTo>
                    <a:pt x="584" y="534"/>
                  </a:lnTo>
                  <a:lnTo>
                    <a:pt x="786" y="534"/>
                  </a:lnTo>
                  <a:lnTo>
                    <a:pt x="786" y="554"/>
                  </a:lnTo>
                  <a:lnTo>
                    <a:pt x="786" y="608"/>
                  </a:lnTo>
                  <a:lnTo>
                    <a:pt x="786" y="690"/>
                  </a:lnTo>
                  <a:lnTo>
                    <a:pt x="786" y="786"/>
                  </a:lnTo>
                  <a:lnTo>
                    <a:pt x="786" y="890"/>
                  </a:lnTo>
                  <a:lnTo>
                    <a:pt x="786" y="991"/>
                  </a:lnTo>
                  <a:lnTo>
                    <a:pt x="786" y="1080"/>
                  </a:lnTo>
                  <a:lnTo>
                    <a:pt x="788" y="1148"/>
                  </a:lnTo>
                  <a:lnTo>
                    <a:pt x="788" y="1184"/>
                  </a:lnTo>
                  <a:lnTo>
                    <a:pt x="790" y="1201"/>
                  </a:lnTo>
                  <a:lnTo>
                    <a:pt x="776" y="1229"/>
                  </a:lnTo>
                  <a:lnTo>
                    <a:pt x="722" y="1238"/>
                  </a:lnTo>
                  <a:lnTo>
                    <a:pt x="666" y="1238"/>
                  </a:lnTo>
                  <a:lnTo>
                    <a:pt x="544" y="1238"/>
                  </a:lnTo>
                  <a:lnTo>
                    <a:pt x="423" y="1238"/>
                  </a:lnTo>
                  <a:lnTo>
                    <a:pt x="369" y="1238"/>
                  </a:lnTo>
                  <a:lnTo>
                    <a:pt x="78" y="1113"/>
                  </a:lnTo>
                  <a:close/>
                </a:path>
              </a:pathLst>
            </a:custGeom>
            <a:solidFill>
              <a:srgbClr val="FFA9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7" name="Freeform 58"/>
            <p:cNvSpPr>
              <a:spLocks/>
            </p:cNvSpPr>
            <p:nvPr/>
          </p:nvSpPr>
          <p:spPr bwMode="auto">
            <a:xfrm>
              <a:off x="19222" y="2738"/>
              <a:ext cx="166" cy="170"/>
            </a:xfrm>
            <a:custGeom>
              <a:avLst/>
              <a:gdLst>
                <a:gd name="T0" fmla="*/ 0 w 336"/>
                <a:gd name="T1" fmla="*/ 0 h 343"/>
                <a:gd name="T2" fmla="*/ 0 w 336"/>
                <a:gd name="T3" fmla="*/ 0 h 343"/>
                <a:gd name="T4" fmla="*/ 0 w 336"/>
                <a:gd name="T5" fmla="*/ 0 h 343"/>
                <a:gd name="T6" fmla="*/ 0 w 336"/>
                <a:gd name="T7" fmla="*/ 0 h 343"/>
                <a:gd name="T8" fmla="*/ 0 w 336"/>
                <a:gd name="T9" fmla="*/ 0 h 343"/>
                <a:gd name="T10" fmla="*/ 0 w 336"/>
                <a:gd name="T11" fmla="*/ 0 h 343"/>
                <a:gd name="T12" fmla="*/ 0 w 336"/>
                <a:gd name="T13" fmla="*/ 0 h 343"/>
                <a:gd name="T14" fmla="*/ 0 w 336"/>
                <a:gd name="T15" fmla="*/ 0 h 343"/>
                <a:gd name="T16" fmla="*/ 0 w 336"/>
                <a:gd name="T17" fmla="*/ 0 h 343"/>
                <a:gd name="T18" fmla="*/ 0 w 336"/>
                <a:gd name="T19" fmla="*/ 0 h 343"/>
                <a:gd name="T20" fmla="*/ 0 w 336"/>
                <a:gd name="T21" fmla="*/ 0 h 343"/>
                <a:gd name="T22" fmla="*/ 0 w 336"/>
                <a:gd name="T23" fmla="*/ 0 h 343"/>
                <a:gd name="T24" fmla="*/ 0 w 336"/>
                <a:gd name="T25" fmla="*/ 0 h 343"/>
                <a:gd name="T26" fmla="*/ 0 w 336"/>
                <a:gd name="T27" fmla="*/ 0 h 343"/>
                <a:gd name="T28" fmla="*/ 0 w 336"/>
                <a:gd name="T29" fmla="*/ 0 h 343"/>
                <a:gd name="T30" fmla="*/ 0 w 336"/>
                <a:gd name="T31" fmla="*/ 0 h 343"/>
                <a:gd name="T32" fmla="*/ 0 w 336"/>
                <a:gd name="T33" fmla="*/ 0 h 343"/>
                <a:gd name="T34" fmla="*/ 0 w 336"/>
                <a:gd name="T35" fmla="*/ 0 h 343"/>
                <a:gd name="T36" fmla="*/ 0 w 336"/>
                <a:gd name="T37" fmla="*/ 0 h 343"/>
                <a:gd name="T38" fmla="*/ 0 w 336"/>
                <a:gd name="T39" fmla="*/ 0 h 343"/>
                <a:gd name="T40" fmla="*/ 0 w 336"/>
                <a:gd name="T41" fmla="*/ 0 h 343"/>
                <a:gd name="T42" fmla="*/ 0 w 336"/>
                <a:gd name="T43" fmla="*/ 0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6" h="343">
                  <a:moveTo>
                    <a:pt x="333" y="343"/>
                  </a:moveTo>
                  <a:lnTo>
                    <a:pt x="336" y="325"/>
                  </a:lnTo>
                  <a:lnTo>
                    <a:pt x="308" y="292"/>
                  </a:lnTo>
                  <a:lnTo>
                    <a:pt x="239" y="211"/>
                  </a:lnTo>
                  <a:lnTo>
                    <a:pt x="157" y="115"/>
                  </a:lnTo>
                  <a:lnTo>
                    <a:pt x="89" y="35"/>
                  </a:lnTo>
                  <a:lnTo>
                    <a:pt x="60" y="0"/>
                  </a:lnTo>
                  <a:lnTo>
                    <a:pt x="30" y="37"/>
                  </a:lnTo>
                  <a:lnTo>
                    <a:pt x="4" y="104"/>
                  </a:lnTo>
                  <a:lnTo>
                    <a:pt x="0" y="191"/>
                  </a:lnTo>
                  <a:lnTo>
                    <a:pt x="39" y="285"/>
                  </a:lnTo>
                  <a:lnTo>
                    <a:pt x="60" y="303"/>
                  </a:lnTo>
                  <a:lnTo>
                    <a:pt x="119" y="332"/>
                  </a:lnTo>
                  <a:lnTo>
                    <a:pt x="211" y="343"/>
                  </a:lnTo>
                  <a:lnTo>
                    <a:pt x="242" y="343"/>
                  </a:lnTo>
                  <a:lnTo>
                    <a:pt x="301" y="343"/>
                  </a:lnTo>
                  <a:lnTo>
                    <a:pt x="33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8" name="Freeform 59"/>
            <p:cNvSpPr>
              <a:spLocks/>
            </p:cNvSpPr>
            <p:nvPr/>
          </p:nvSpPr>
          <p:spPr bwMode="auto">
            <a:xfrm>
              <a:off x="19538" y="1036"/>
              <a:ext cx="393" cy="1982"/>
            </a:xfrm>
            <a:custGeom>
              <a:avLst/>
              <a:gdLst>
                <a:gd name="T0" fmla="*/ 0 w 785"/>
                <a:gd name="T1" fmla="*/ 0 h 3959"/>
                <a:gd name="T2" fmla="*/ 0 w 785"/>
                <a:gd name="T3" fmla="*/ 4 h 3959"/>
                <a:gd name="T4" fmla="*/ 1 w 785"/>
                <a:gd name="T5" fmla="*/ 4 h 3959"/>
                <a:gd name="T6" fmla="*/ 1 w 785"/>
                <a:gd name="T7" fmla="*/ 3 h 3959"/>
                <a:gd name="T8" fmla="*/ 1 w 785"/>
                <a:gd name="T9" fmla="*/ 3 h 3959"/>
                <a:gd name="T10" fmla="*/ 1 w 785"/>
                <a:gd name="T11" fmla="*/ 3 h 3959"/>
                <a:gd name="T12" fmla="*/ 1 w 785"/>
                <a:gd name="T13" fmla="*/ 3 h 3959"/>
                <a:gd name="T14" fmla="*/ 1 w 785"/>
                <a:gd name="T15" fmla="*/ 3 h 3959"/>
                <a:gd name="T16" fmla="*/ 1 w 785"/>
                <a:gd name="T17" fmla="*/ 3 h 3959"/>
                <a:gd name="T18" fmla="*/ 1 w 785"/>
                <a:gd name="T19" fmla="*/ 4 h 3959"/>
                <a:gd name="T20" fmla="*/ 1 w 785"/>
                <a:gd name="T21" fmla="*/ 4 h 3959"/>
                <a:gd name="T22" fmla="*/ 1 w 785"/>
                <a:gd name="T23" fmla="*/ 4 h 3959"/>
                <a:gd name="T24" fmla="*/ 1 w 785"/>
                <a:gd name="T25" fmla="*/ 4 h 3959"/>
                <a:gd name="T26" fmla="*/ 1 w 785"/>
                <a:gd name="T27" fmla="*/ 4 h 3959"/>
                <a:gd name="T28" fmla="*/ 1 w 785"/>
                <a:gd name="T29" fmla="*/ 4 h 3959"/>
                <a:gd name="T30" fmla="*/ 1 w 785"/>
                <a:gd name="T31" fmla="*/ 0 h 3959"/>
                <a:gd name="T32" fmla="*/ 0 w 785"/>
                <a:gd name="T33" fmla="*/ 0 h 39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5" h="3959">
                  <a:moveTo>
                    <a:pt x="0" y="0"/>
                  </a:moveTo>
                  <a:lnTo>
                    <a:pt x="0" y="3959"/>
                  </a:lnTo>
                  <a:lnTo>
                    <a:pt x="49" y="3959"/>
                  </a:lnTo>
                  <a:lnTo>
                    <a:pt x="49" y="2454"/>
                  </a:lnTo>
                  <a:lnTo>
                    <a:pt x="696" y="2454"/>
                  </a:lnTo>
                  <a:lnTo>
                    <a:pt x="696" y="2720"/>
                  </a:lnTo>
                  <a:lnTo>
                    <a:pt x="369" y="2720"/>
                  </a:lnTo>
                  <a:lnTo>
                    <a:pt x="369" y="3056"/>
                  </a:lnTo>
                  <a:lnTo>
                    <a:pt x="696" y="3056"/>
                  </a:lnTo>
                  <a:lnTo>
                    <a:pt x="696" y="3322"/>
                  </a:lnTo>
                  <a:lnTo>
                    <a:pt x="369" y="3322"/>
                  </a:lnTo>
                  <a:lnTo>
                    <a:pt x="369" y="3684"/>
                  </a:lnTo>
                  <a:lnTo>
                    <a:pt x="696" y="3684"/>
                  </a:lnTo>
                  <a:lnTo>
                    <a:pt x="696" y="3945"/>
                  </a:lnTo>
                  <a:lnTo>
                    <a:pt x="785" y="3945"/>
                  </a:lnTo>
                  <a:lnTo>
                    <a:pt x="785" y="0"/>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9" name="Freeform 60"/>
            <p:cNvSpPr>
              <a:spLocks/>
            </p:cNvSpPr>
            <p:nvPr/>
          </p:nvSpPr>
          <p:spPr bwMode="auto">
            <a:xfrm>
              <a:off x="18421" y="2398"/>
              <a:ext cx="77" cy="219"/>
            </a:xfrm>
            <a:custGeom>
              <a:avLst/>
              <a:gdLst>
                <a:gd name="T0" fmla="*/ 0 w 152"/>
                <a:gd name="T1" fmla="*/ 0 h 435"/>
                <a:gd name="T2" fmla="*/ 0 w 152"/>
                <a:gd name="T3" fmla="*/ 1 h 435"/>
                <a:gd name="T4" fmla="*/ 0 w 152"/>
                <a:gd name="T5" fmla="*/ 1 h 435"/>
                <a:gd name="T6" fmla="*/ 0 w 152"/>
                <a:gd name="T7" fmla="*/ 1 h 435"/>
                <a:gd name="T8" fmla="*/ 0 w 152"/>
                <a:gd name="T9" fmla="*/ 1 h 435"/>
                <a:gd name="T10" fmla="*/ 0 w 152"/>
                <a:gd name="T11" fmla="*/ 1 h 435"/>
                <a:gd name="T12" fmla="*/ 0 w 152"/>
                <a:gd name="T13" fmla="*/ 1 h 435"/>
                <a:gd name="T14" fmla="*/ 0 w 152"/>
                <a:gd name="T15" fmla="*/ 1 h 435"/>
                <a:gd name="T16" fmla="*/ 1 w 152"/>
                <a:gd name="T17" fmla="*/ 1 h 435"/>
                <a:gd name="T18" fmla="*/ 1 w 152"/>
                <a:gd name="T19" fmla="*/ 1 h 435"/>
                <a:gd name="T20" fmla="*/ 1 w 152"/>
                <a:gd name="T21" fmla="*/ 1 h 435"/>
                <a:gd name="T22" fmla="*/ 1 w 152"/>
                <a:gd name="T23" fmla="*/ 1 h 435"/>
                <a:gd name="T24" fmla="*/ 1 w 152"/>
                <a:gd name="T25" fmla="*/ 1 h 435"/>
                <a:gd name="T26" fmla="*/ 1 w 152"/>
                <a:gd name="T27" fmla="*/ 1 h 435"/>
                <a:gd name="T28" fmla="*/ 1 w 152"/>
                <a:gd name="T29" fmla="*/ 1 h 435"/>
                <a:gd name="T30" fmla="*/ 1 w 152"/>
                <a:gd name="T31" fmla="*/ 1 h 435"/>
                <a:gd name="T32" fmla="*/ 1 w 152"/>
                <a:gd name="T33" fmla="*/ 1 h 435"/>
                <a:gd name="T34" fmla="*/ 1 w 152"/>
                <a:gd name="T35" fmla="*/ 1 h 435"/>
                <a:gd name="T36" fmla="*/ 0 w 152"/>
                <a:gd name="T37" fmla="*/ 0 h 435"/>
                <a:gd name="T38" fmla="*/ 0 w 152"/>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435">
                  <a:moveTo>
                    <a:pt x="0" y="0"/>
                  </a:moveTo>
                  <a:lnTo>
                    <a:pt x="0" y="34"/>
                  </a:lnTo>
                  <a:lnTo>
                    <a:pt x="0" y="114"/>
                  </a:lnTo>
                  <a:lnTo>
                    <a:pt x="0" y="218"/>
                  </a:lnTo>
                  <a:lnTo>
                    <a:pt x="0" y="322"/>
                  </a:lnTo>
                  <a:lnTo>
                    <a:pt x="0" y="402"/>
                  </a:lnTo>
                  <a:lnTo>
                    <a:pt x="0" y="435"/>
                  </a:lnTo>
                  <a:lnTo>
                    <a:pt x="75" y="423"/>
                  </a:lnTo>
                  <a:lnTo>
                    <a:pt x="124" y="371"/>
                  </a:lnTo>
                  <a:lnTo>
                    <a:pt x="146" y="298"/>
                  </a:lnTo>
                  <a:lnTo>
                    <a:pt x="152" y="221"/>
                  </a:lnTo>
                  <a:lnTo>
                    <a:pt x="150" y="157"/>
                  </a:lnTo>
                  <a:lnTo>
                    <a:pt x="143" y="110"/>
                  </a:lnTo>
                  <a:lnTo>
                    <a:pt x="126" y="63"/>
                  </a:lnTo>
                  <a:lnTo>
                    <a:pt x="80" y="14"/>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0" name="Freeform 61"/>
            <p:cNvSpPr>
              <a:spLocks/>
            </p:cNvSpPr>
            <p:nvPr/>
          </p:nvSpPr>
          <p:spPr bwMode="auto">
            <a:xfrm>
              <a:off x="18223" y="1036"/>
              <a:ext cx="1307" cy="1982"/>
            </a:xfrm>
            <a:custGeom>
              <a:avLst/>
              <a:gdLst>
                <a:gd name="T0" fmla="*/ 0 w 2616"/>
                <a:gd name="T1" fmla="*/ 0 h 3962"/>
                <a:gd name="T2" fmla="*/ 0 w 2616"/>
                <a:gd name="T3" fmla="*/ 3 h 3962"/>
                <a:gd name="T4" fmla="*/ 0 w 2616"/>
                <a:gd name="T5" fmla="*/ 3 h 3962"/>
                <a:gd name="T6" fmla="*/ 0 w 2616"/>
                <a:gd name="T7" fmla="*/ 3 h 3962"/>
                <a:gd name="T8" fmla="*/ 0 w 2616"/>
                <a:gd name="T9" fmla="*/ 3 h 3962"/>
                <a:gd name="T10" fmla="*/ 0 w 2616"/>
                <a:gd name="T11" fmla="*/ 3 h 3962"/>
                <a:gd name="T12" fmla="*/ 0 w 2616"/>
                <a:gd name="T13" fmla="*/ 3 h 3962"/>
                <a:gd name="T14" fmla="*/ 0 w 2616"/>
                <a:gd name="T15" fmla="*/ 4 h 3962"/>
                <a:gd name="T16" fmla="*/ 0 w 2616"/>
                <a:gd name="T17" fmla="*/ 4 h 3962"/>
                <a:gd name="T18" fmla="*/ 0 w 2616"/>
                <a:gd name="T19" fmla="*/ 4 h 3962"/>
                <a:gd name="T20" fmla="*/ 0 w 2616"/>
                <a:gd name="T21" fmla="*/ 4 h 3962"/>
                <a:gd name="T22" fmla="*/ 0 w 2616"/>
                <a:gd name="T23" fmla="*/ 4 h 3962"/>
                <a:gd name="T24" fmla="*/ 1 w 2616"/>
                <a:gd name="T25" fmla="*/ 4 h 3962"/>
                <a:gd name="T26" fmla="*/ 1 w 2616"/>
                <a:gd name="T27" fmla="*/ 4 h 3962"/>
                <a:gd name="T28" fmla="*/ 0 w 2616"/>
                <a:gd name="T29" fmla="*/ 4 h 3962"/>
                <a:gd name="T30" fmla="*/ 0 w 2616"/>
                <a:gd name="T31" fmla="*/ 4 h 3962"/>
                <a:gd name="T32" fmla="*/ 0 w 2616"/>
                <a:gd name="T33" fmla="*/ 4 h 3962"/>
                <a:gd name="T34" fmla="*/ 0 w 2616"/>
                <a:gd name="T35" fmla="*/ 4 h 3962"/>
                <a:gd name="T36" fmla="*/ 0 w 2616"/>
                <a:gd name="T37" fmla="*/ 3 h 3962"/>
                <a:gd name="T38" fmla="*/ 0 w 2616"/>
                <a:gd name="T39" fmla="*/ 3 h 3962"/>
                <a:gd name="T40" fmla="*/ 0 w 2616"/>
                <a:gd name="T41" fmla="*/ 3 h 3962"/>
                <a:gd name="T42" fmla="*/ 0 w 2616"/>
                <a:gd name="T43" fmla="*/ 3 h 3962"/>
                <a:gd name="T44" fmla="*/ 1 w 2616"/>
                <a:gd name="T45" fmla="*/ 3 h 3962"/>
                <a:gd name="T46" fmla="*/ 1 w 2616"/>
                <a:gd name="T47" fmla="*/ 3 h 3962"/>
                <a:gd name="T48" fmla="*/ 1 w 2616"/>
                <a:gd name="T49" fmla="*/ 3 h 3962"/>
                <a:gd name="T50" fmla="*/ 1 w 2616"/>
                <a:gd name="T51" fmla="*/ 3 h 3962"/>
                <a:gd name="T52" fmla="*/ 1 w 2616"/>
                <a:gd name="T53" fmla="*/ 3 h 3962"/>
                <a:gd name="T54" fmla="*/ 1 w 2616"/>
                <a:gd name="T55" fmla="*/ 3 h 3962"/>
                <a:gd name="T56" fmla="*/ 1 w 2616"/>
                <a:gd name="T57" fmla="*/ 3 h 3962"/>
                <a:gd name="T58" fmla="*/ 1 w 2616"/>
                <a:gd name="T59" fmla="*/ 3 h 3962"/>
                <a:gd name="T60" fmla="*/ 1 w 2616"/>
                <a:gd name="T61" fmla="*/ 3 h 3962"/>
                <a:gd name="T62" fmla="*/ 1 w 2616"/>
                <a:gd name="T63" fmla="*/ 3 h 3962"/>
                <a:gd name="T64" fmla="*/ 1 w 2616"/>
                <a:gd name="T65" fmla="*/ 3 h 3962"/>
                <a:gd name="T66" fmla="*/ 1 w 2616"/>
                <a:gd name="T67" fmla="*/ 3 h 3962"/>
                <a:gd name="T68" fmla="*/ 1 w 2616"/>
                <a:gd name="T69" fmla="*/ 4 h 3962"/>
                <a:gd name="T70" fmla="*/ 1 w 2616"/>
                <a:gd name="T71" fmla="*/ 4 h 3962"/>
                <a:gd name="T72" fmla="*/ 1 w 2616"/>
                <a:gd name="T73" fmla="*/ 4 h 3962"/>
                <a:gd name="T74" fmla="*/ 1 w 2616"/>
                <a:gd name="T75" fmla="*/ 4 h 3962"/>
                <a:gd name="T76" fmla="*/ 1 w 2616"/>
                <a:gd name="T77" fmla="*/ 4 h 3962"/>
                <a:gd name="T78" fmla="*/ 1 w 2616"/>
                <a:gd name="T79" fmla="*/ 4 h 3962"/>
                <a:gd name="T80" fmla="*/ 1 w 2616"/>
                <a:gd name="T81" fmla="*/ 4 h 3962"/>
                <a:gd name="T82" fmla="*/ 1 w 2616"/>
                <a:gd name="T83" fmla="*/ 4 h 3962"/>
                <a:gd name="T84" fmla="*/ 1 w 2616"/>
                <a:gd name="T85" fmla="*/ 4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6" h="3962">
                  <a:moveTo>
                    <a:pt x="1638" y="3482"/>
                  </a:moveTo>
                  <a:lnTo>
                    <a:pt x="2616" y="0"/>
                  </a:lnTo>
                  <a:lnTo>
                    <a:pt x="3" y="0"/>
                  </a:lnTo>
                  <a:lnTo>
                    <a:pt x="0" y="3962"/>
                  </a:lnTo>
                  <a:lnTo>
                    <a:pt x="96" y="3962"/>
                  </a:lnTo>
                  <a:lnTo>
                    <a:pt x="96" y="2447"/>
                  </a:lnTo>
                  <a:lnTo>
                    <a:pt x="405" y="2447"/>
                  </a:lnTo>
                  <a:lnTo>
                    <a:pt x="421" y="2447"/>
                  </a:lnTo>
                  <a:lnTo>
                    <a:pt x="466" y="2449"/>
                  </a:lnTo>
                  <a:lnTo>
                    <a:pt x="529" y="2458"/>
                  </a:lnTo>
                  <a:lnTo>
                    <a:pt x="602" y="2477"/>
                  </a:lnTo>
                  <a:lnTo>
                    <a:pt x="678" y="2513"/>
                  </a:lnTo>
                  <a:lnTo>
                    <a:pt x="748" y="2573"/>
                  </a:lnTo>
                  <a:lnTo>
                    <a:pt x="804" y="2656"/>
                  </a:lnTo>
                  <a:lnTo>
                    <a:pt x="828" y="2719"/>
                  </a:lnTo>
                  <a:lnTo>
                    <a:pt x="842" y="2790"/>
                  </a:lnTo>
                  <a:lnTo>
                    <a:pt x="850" y="2898"/>
                  </a:lnTo>
                  <a:lnTo>
                    <a:pt x="850" y="3002"/>
                  </a:lnTo>
                  <a:lnTo>
                    <a:pt x="842" y="3098"/>
                  </a:lnTo>
                  <a:lnTo>
                    <a:pt x="828" y="3171"/>
                  </a:lnTo>
                  <a:lnTo>
                    <a:pt x="817" y="3206"/>
                  </a:lnTo>
                  <a:lnTo>
                    <a:pt x="805" y="3228"/>
                  </a:lnTo>
                  <a:lnTo>
                    <a:pt x="779" y="3270"/>
                  </a:lnTo>
                  <a:lnTo>
                    <a:pt x="736" y="3322"/>
                  </a:lnTo>
                  <a:lnTo>
                    <a:pt x="675" y="3373"/>
                  </a:lnTo>
                  <a:lnTo>
                    <a:pt x="597" y="3408"/>
                  </a:lnTo>
                  <a:lnTo>
                    <a:pt x="496" y="3418"/>
                  </a:lnTo>
                  <a:lnTo>
                    <a:pt x="470" y="3418"/>
                  </a:lnTo>
                  <a:lnTo>
                    <a:pt x="421" y="3416"/>
                  </a:lnTo>
                  <a:lnTo>
                    <a:pt x="395" y="3414"/>
                  </a:lnTo>
                  <a:lnTo>
                    <a:pt x="395" y="3948"/>
                  </a:lnTo>
                  <a:lnTo>
                    <a:pt x="1117" y="3948"/>
                  </a:lnTo>
                  <a:lnTo>
                    <a:pt x="1104" y="3945"/>
                  </a:lnTo>
                  <a:lnTo>
                    <a:pt x="1073" y="3931"/>
                  </a:lnTo>
                  <a:lnTo>
                    <a:pt x="1031" y="3907"/>
                  </a:lnTo>
                  <a:lnTo>
                    <a:pt x="984" y="3867"/>
                  </a:lnTo>
                  <a:lnTo>
                    <a:pt x="943" y="3808"/>
                  </a:lnTo>
                  <a:lnTo>
                    <a:pt x="911" y="3728"/>
                  </a:lnTo>
                  <a:lnTo>
                    <a:pt x="899" y="3623"/>
                  </a:lnTo>
                  <a:lnTo>
                    <a:pt x="899" y="3609"/>
                  </a:lnTo>
                  <a:lnTo>
                    <a:pt x="899" y="3569"/>
                  </a:lnTo>
                  <a:lnTo>
                    <a:pt x="899" y="3507"/>
                  </a:lnTo>
                  <a:lnTo>
                    <a:pt x="899" y="3428"/>
                  </a:lnTo>
                  <a:lnTo>
                    <a:pt x="899" y="3340"/>
                  </a:lnTo>
                  <a:lnTo>
                    <a:pt x="899" y="3242"/>
                  </a:lnTo>
                  <a:lnTo>
                    <a:pt x="899" y="3143"/>
                  </a:lnTo>
                  <a:lnTo>
                    <a:pt x="899" y="3046"/>
                  </a:lnTo>
                  <a:lnTo>
                    <a:pt x="899" y="2957"/>
                  </a:lnTo>
                  <a:lnTo>
                    <a:pt x="899" y="2879"/>
                  </a:lnTo>
                  <a:lnTo>
                    <a:pt x="899" y="2816"/>
                  </a:lnTo>
                  <a:lnTo>
                    <a:pt x="899" y="2776"/>
                  </a:lnTo>
                  <a:lnTo>
                    <a:pt x="899" y="2762"/>
                  </a:lnTo>
                  <a:lnTo>
                    <a:pt x="897" y="2747"/>
                  </a:lnTo>
                  <a:lnTo>
                    <a:pt x="899" y="2708"/>
                  </a:lnTo>
                  <a:lnTo>
                    <a:pt x="908" y="2654"/>
                  </a:lnTo>
                  <a:lnTo>
                    <a:pt x="929" y="2593"/>
                  </a:lnTo>
                  <a:lnTo>
                    <a:pt x="969" y="2531"/>
                  </a:lnTo>
                  <a:lnTo>
                    <a:pt x="1033" y="2477"/>
                  </a:lnTo>
                  <a:lnTo>
                    <a:pt x="1127" y="2440"/>
                  </a:lnTo>
                  <a:lnTo>
                    <a:pt x="1139" y="2437"/>
                  </a:lnTo>
                  <a:lnTo>
                    <a:pt x="1172" y="2428"/>
                  </a:lnTo>
                  <a:lnTo>
                    <a:pt x="1223" y="2421"/>
                  </a:lnTo>
                  <a:lnTo>
                    <a:pt x="1285" y="2418"/>
                  </a:lnTo>
                  <a:lnTo>
                    <a:pt x="1355" y="2425"/>
                  </a:lnTo>
                  <a:lnTo>
                    <a:pt x="1426" y="2446"/>
                  </a:lnTo>
                  <a:lnTo>
                    <a:pt x="1494" y="2486"/>
                  </a:lnTo>
                  <a:lnTo>
                    <a:pt x="1557" y="2550"/>
                  </a:lnTo>
                  <a:lnTo>
                    <a:pt x="1565" y="2559"/>
                  </a:lnTo>
                  <a:lnTo>
                    <a:pt x="1588" y="2592"/>
                  </a:lnTo>
                  <a:lnTo>
                    <a:pt x="1612" y="2654"/>
                  </a:lnTo>
                  <a:lnTo>
                    <a:pt x="1628" y="2755"/>
                  </a:lnTo>
                  <a:lnTo>
                    <a:pt x="1624" y="2898"/>
                  </a:lnTo>
                  <a:lnTo>
                    <a:pt x="1550" y="2898"/>
                  </a:lnTo>
                  <a:lnTo>
                    <a:pt x="1411" y="2896"/>
                  </a:lnTo>
                  <a:lnTo>
                    <a:pt x="1334" y="2894"/>
                  </a:lnTo>
                  <a:lnTo>
                    <a:pt x="1334" y="2755"/>
                  </a:lnTo>
                  <a:lnTo>
                    <a:pt x="1331" y="2738"/>
                  </a:lnTo>
                  <a:lnTo>
                    <a:pt x="1311" y="2705"/>
                  </a:lnTo>
                  <a:lnTo>
                    <a:pt x="1266" y="2687"/>
                  </a:lnTo>
                  <a:lnTo>
                    <a:pt x="1221" y="2701"/>
                  </a:lnTo>
                  <a:lnTo>
                    <a:pt x="1204" y="2733"/>
                  </a:lnTo>
                  <a:lnTo>
                    <a:pt x="1200" y="2776"/>
                  </a:lnTo>
                  <a:lnTo>
                    <a:pt x="1200" y="2792"/>
                  </a:lnTo>
                  <a:lnTo>
                    <a:pt x="1200" y="2839"/>
                  </a:lnTo>
                  <a:lnTo>
                    <a:pt x="1200" y="2908"/>
                  </a:lnTo>
                  <a:lnTo>
                    <a:pt x="1200" y="2997"/>
                  </a:lnTo>
                  <a:lnTo>
                    <a:pt x="1200" y="3096"/>
                  </a:lnTo>
                  <a:lnTo>
                    <a:pt x="1200" y="3202"/>
                  </a:lnTo>
                  <a:lnTo>
                    <a:pt x="1200" y="3308"/>
                  </a:lnTo>
                  <a:lnTo>
                    <a:pt x="1200" y="3409"/>
                  </a:lnTo>
                  <a:lnTo>
                    <a:pt x="1200" y="3496"/>
                  </a:lnTo>
                  <a:lnTo>
                    <a:pt x="1200" y="3568"/>
                  </a:lnTo>
                  <a:lnTo>
                    <a:pt x="1200" y="3613"/>
                  </a:lnTo>
                  <a:lnTo>
                    <a:pt x="1200" y="3630"/>
                  </a:lnTo>
                  <a:lnTo>
                    <a:pt x="1202" y="3649"/>
                  </a:lnTo>
                  <a:lnTo>
                    <a:pt x="1216" y="3688"/>
                  </a:lnTo>
                  <a:lnTo>
                    <a:pt x="1263" y="3717"/>
                  </a:lnTo>
                  <a:lnTo>
                    <a:pt x="1303" y="3714"/>
                  </a:lnTo>
                  <a:lnTo>
                    <a:pt x="1336" y="3688"/>
                  </a:lnTo>
                  <a:lnTo>
                    <a:pt x="1350" y="3642"/>
                  </a:lnTo>
                  <a:lnTo>
                    <a:pt x="1350" y="3576"/>
                  </a:lnTo>
                  <a:lnTo>
                    <a:pt x="1350" y="3456"/>
                  </a:lnTo>
                  <a:lnTo>
                    <a:pt x="1350" y="3390"/>
                  </a:lnTo>
                  <a:lnTo>
                    <a:pt x="1268" y="3390"/>
                  </a:lnTo>
                  <a:lnTo>
                    <a:pt x="1268" y="3127"/>
                  </a:lnTo>
                  <a:lnTo>
                    <a:pt x="1638" y="3127"/>
                  </a:lnTo>
                  <a:lnTo>
                    <a:pt x="1638" y="3482"/>
                  </a:lnTo>
                  <a:lnTo>
                    <a:pt x="1649" y="3482"/>
                  </a:lnTo>
                  <a:lnTo>
                    <a:pt x="1638" y="3482"/>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1" name="Freeform 62"/>
            <p:cNvSpPr>
              <a:spLocks noEditPoints="1"/>
            </p:cNvSpPr>
            <p:nvPr/>
          </p:nvSpPr>
          <p:spPr bwMode="auto">
            <a:xfrm>
              <a:off x="19995" y="1044"/>
              <a:ext cx="231" cy="231"/>
            </a:xfrm>
            <a:custGeom>
              <a:avLst/>
              <a:gdLst>
                <a:gd name="T0" fmla="*/ 1 w 461"/>
                <a:gd name="T1" fmla="*/ 1 h 460"/>
                <a:gd name="T2" fmla="*/ 1 w 461"/>
                <a:gd name="T3" fmla="*/ 1 h 460"/>
                <a:gd name="T4" fmla="*/ 1 w 461"/>
                <a:gd name="T5" fmla="*/ 1 h 460"/>
                <a:gd name="T6" fmla="*/ 1 w 461"/>
                <a:gd name="T7" fmla="*/ 1 h 460"/>
                <a:gd name="T8" fmla="*/ 1 w 461"/>
                <a:gd name="T9" fmla="*/ 1 h 460"/>
                <a:gd name="T10" fmla="*/ 1 w 461"/>
                <a:gd name="T11" fmla="*/ 1 h 460"/>
                <a:gd name="T12" fmla="*/ 1 w 461"/>
                <a:gd name="T13" fmla="*/ 1 h 460"/>
                <a:gd name="T14" fmla="*/ 1 w 461"/>
                <a:gd name="T15" fmla="*/ 1 h 460"/>
                <a:gd name="T16" fmla="*/ 1 w 461"/>
                <a:gd name="T17" fmla="*/ 1 h 460"/>
                <a:gd name="T18" fmla="*/ 1 w 461"/>
                <a:gd name="T19" fmla="*/ 1 h 460"/>
                <a:gd name="T20" fmla="*/ 0 w 461"/>
                <a:gd name="T21" fmla="*/ 1 h 460"/>
                <a:gd name="T22" fmla="*/ 1 w 461"/>
                <a:gd name="T23" fmla="*/ 1 h 460"/>
                <a:gd name="T24" fmla="*/ 1 w 461"/>
                <a:gd name="T25" fmla="*/ 1 h 460"/>
                <a:gd name="T26" fmla="*/ 1 w 461"/>
                <a:gd name="T27" fmla="*/ 1 h 460"/>
                <a:gd name="T28" fmla="*/ 1 w 461"/>
                <a:gd name="T29" fmla="*/ 1 h 460"/>
                <a:gd name="T30" fmla="*/ 1 w 461"/>
                <a:gd name="T31" fmla="*/ 1 h 460"/>
                <a:gd name="T32" fmla="*/ 1 w 461"/>
                <a:gd name="T33" fmla="*/ 1 h 460"/>
                <a:gd name="T34" fmla="*/ 1 w 461"/>
                <a:gd name="T35" fmla="*/ 1 h 460"/>
                <a:gd name="T36" fmla="*/ 1 w 461"/>
                <a:gd name="T37" fmla="*/ 1 h 460"/>
                <a:gd name="T38" fmla="*/ 1 w 461"/>
                <a:gd name="T39" fmla="*/ 0 h 460"/>
                <a:gd name="T40" fmla="*/ 1 w 461"/>
                <a:gd name="T41" fmla="*/ 1 h 460"/>
                <a:gd name="T42" fmla="*/ 1 w 461"/>
                <a:gd name="T43" fmla="*/ 1 h 460"/>
                <a:gd name="T44" fmla="*/ 0 w 461"/>
                <a:gd name="T45" fmla="*/ 1 h 460"/>
                <a:gd name="T46" fmla="*/ 1 w 461"/>
                <a:gd name="T47" fmla="*/ 1 h 460"/>
                <a:gd name="T48" fmla="*/ 1 w 461"/>
                <a:gd name="T49" fmla="*/ 1 h 460"/>
                <a:gd name="T50" fmla="*/ 1 w 461"/>
                <a:gd name="T51" fmla="*/ 1 h 460"/>
                <a:gd name="T52" fmla="*/ 1 w 461"/>
                <a:gd name="T53" fmla="*/ 1 h 460"/>
                <a:gd name="T54" fmla="*/ 1 w 461"/>
                <a:gd name="T55" fmla="*/ 1 h 460"/>
                <a:gd name="T56" fmla="*/ 1 w 461"/>
                <a:gd name="T57" fmla="*/ 1 h 460"/>
                <a:gd name="T58" fmla="*/ 1 w 461"/>
                <a:gd name="T59" fmla="*/ 1 h 460"/>
                <a:gd name="T60" fmla="*/ 1 w 461"/>
                <a:gd name="T61" fmla="*/ 1 h 460"/>
                <a:gd name="T62" fmla="*/ 1 w 461"/>
                <a:gd name="T63" fmla="*/ 1 h 460"/>
                <a:gd name="T64" fmla="*/ 1 w 461"/>
                <a:gd name="T65" fmla="*/ 1 h 460"/>
                <a:gd name="T66" fmla="*/ 1 w 461"/>
                <a:gd name="T67" fmla="*/ 1 h 460"/>
                <a:gd name="T68" fmla="*/ 1 w 461"/>
                <a:gd name="T69" fmla="*/ 1 h 460"/>
                <a:gd name="T70" fmla="*/ 1 w 461"/>
                <a:gd name="T71" fmla="*/ 1 h 460"/>
                <a:gd name="T72" fmla="*/ 1 w 461"/>
                <a:gd name="T73" fmla="*/ 1 h 460"/>
                <a:gd name="T74" fmla="*/ 1 w 461"/>
                <a:gd name="T75" fmla="*/ 1 h 460"/>
                <a:gd name="T76" fmla="*/ 1 w 461"/>
                <a:gd name="T77" fmla="*/ 1 h 460"/>
                <a:gd name="T78" fmla="*/ 1 w 461"/>
                <a:gd name="T79" fmla="*/ 1 h 460"/>
                <a:gd name="T80" fmla="*/ 1 w 461"/>
                <a:gd name="T81" fmla="*/ 1 h 460"/>
                <a:gd name="T82" fmla="*/ 1 w 461"/>
                <a:gd name="T83" fmla="*/ 1 h 460"/>
                <a:gd name="T84" fmla="*/ 1 w 461"/>
                <a:gd name="T85" fmla="*/ 1 h 460"/>
                <a:gd name="T86" fmla="*/ 1 w 461"/>
                <a:gd name="T87" fmla="*/ 1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0">
                  <a:moveTo>
                    <a:pt x="42" y="228"/>
                  </a:moveTo>
                  <a:lnTo>
                    <a:pt x="56" y="153"/>
                  </a:lnTo>
                  <a:lnTo>
                    <a:pt x="96" y="91"/>
                  </a:lnTo>
                  <a:lnTo>
                    <a:pt x="157" y="49"/>
                  </a:lnTo>
                  <a:lnTo>
                    <a:pt x="231" y="35"/>
                  </a:lnTo>
                  <a:lnTo>
                    <a:pt x="306" y="49"/>
                  </a:lnTo>
                  <a:lnTo>
                    <a:pt x="365" y="91"/>
                  </a:lnTo>
                  <a:lnTo>
                    <a:pt x="405" y="153"/>
                  </a:lnTo>
                  <a:lnTo>
                    <a:pt x="419" y="228"/>
                  </a:lnTo>
                  <a:lnTo>
                    <a:pt x="405" y="306"/>
                  </a:lnTo>
                  <a:lnTo>
                    <a:pt x="365" y="369"/>
                  </a:lnTo>
                  <a:lnTo>
                    <a:pt x="306" y="411"/>
                  </a:lnTo>
                  <a:lnTo>
                    <a:pt x="231" y="425"/>
                  </a:lnTo>
                  <a:lnTo>
                    <a:pt x="157" y="411"/>
                  </a:lnTo>
                  <a:lnTo>
                    <a:pt x="96" y="369"/>
                  </a:lnTo>
                  <a:lnTo>
                    <a:pt x="56" y="306"/>
                  </a:lnTo>
                  <a:lnTo>
                    <a:pt x="42" y="228"/>
                  </a:lnTo>
                  <a:close/>
                  <a:moveTo>
                    <a:pt x="0" y="228"/>
                  </a:moveTo>
                  <a:lnTo>
                    <a:pt x="12" y="303"/>
                  </a:lnTo>
                  <a:lnTo>
                    <a:pt x="45" y="367"/>
                  </a:lnTo>
                  <a:lnTo>
                    <a:pt x="96" y="416"/>
                  </a:lnTo>
                  <a:lnTo>
                    <a:pt x="158" y="447"/>
                  </a:lnTo>
                  <a:lnTo>
                    <a:pt x="231" y="460"/>
                  </a:lnTo>
                  <a:lnTo>
                    <a:pt x="303" y="447"/>
                  </a:lnTo>
                  <a:lnTo>
                    <a:pt x="367" y="416"/>
                  </a:lnTo>
                  <a:lnTo>
                    <a:pt x="416" y="367"/>
                  </a:lnTo>
                  <a:lnTo>
                    <a:pt x="449" y="303"/>
                  </a:lnTo>
                  <a:lnTo>
                    <a:pt x="461" y="228"/>
                  </a:lnTo>
                  <a:lnTo>
                    <a:pt x="449" y="155"/>
                  </a:lnTo>
                  <a:lnTo>
                    <a:pt x="416" y="93"/>
                  </a:lnTo>
                  <a:lnTo>
                    <a:pt x="367" y="44"/>
                  </a:lnTo>
                  <a:lnTo>
                    <a:pt x="303" y="12"/>
                  </a:lnTo>
                  <a:lnTo>
                    <a:pt x="231" y="0"/>
                  </a:lnTo>
                  <a:lnTo>
                    <a:pt x="158" y="12"/>
                  </a:lnTo>
                  <a:lnTo>
                    <a:pt x="96" y="44"/>
                  </a:lnTo>
                  <a:lnTo>
                    <a:pt x="45" y="93"/>
                  </a:lnTo>
                  <a:lnTo>
                    <a:pt x="12" y="155"/>
                  </a:lnTo>
                  <a:lnTo>
                    <a:pt x="0" y="228"/>
                  </a:lnTo>
                  <a:close/>
                  <a:moveTo>
                    <a:pt x="141" y="364"/>
                  </a:moveTo>
                  <a:lnTo>
                    <a:pt x="183" y="364"/>
                  </a:lnTo>
                  <a:lnTo>
                    <a:pt x="183" y="247"/>
                  </a:lnTo>
                  <a:lnTo>
                    <a:pt x="228" y="247"/>
                  </a:lnTo>
                  <a:lnTo>
                    <a:pt x="301" y="364"/>
                  </a:lnTo>
                  <a:lnTo>
                    <a:pt x="346" y="364"/>
                  </a:lnTo>
                  <a:lnTo>
                    <a:pt x="325" y="333"/>
                  </a:lnTo>
                  <a:lnTo>
                    <a:pt x="289" y="275"/>
                  </a:lnTo>
                  <a:lnTo>
                    <a:pt x="270" y="244"/>
                  </a:lnTo>
                  <a:lnTo>
                    <a:pt x="304" y="235"/>
                  </a:lnTo>
                  <a:lnTo>
                    <a:pt x="331" y="213"/>
                  </a:lnTo>
                  <a:lnTo>
                    <a:pt x="339" y="173"/>
                  </a:lnTo>
                  <a:lnTo>
                    <a:pt x="329" y="131"/>
                  </a:lnTo>
                  <a:lnTo>
                    <a:pt x="298" y="105"/>
                  </a:lnTo>
                  <a:lnTo>
                    <a:pt x="245" y="96"/>
                  </a:lnTo>
                  <a:lnTo>
                    <a:pt x="219" y="96"/>
                  </a:lnTo>
                  <a:lnTo>
                    <a:pt x="169" y="96"/>
                  </a:lnTo>
                  <a:lnTo>
                    <a:pt x="141" y="96"/>
                  </a:lnTo>
                  <a:lnTo>
                    <a:pt x="141" y="364"/>
                  </a:lnTo>
                  <a:close/>
                  <a:moveTo>
                    <a:pt x="183" y="129"/>
                  </a:moveTo>
                  <a:lnTo>
                    <a:pt x="198" y="129"/>
                  </a:lnTo>
                  <a:lnTo>
                    <a:pt x="224" y="129"/>
                  </a:lnTo>
                  <a:lnTo>
                    <a:pt x="238" y="129"/>
                  </a:lnTo>
                  <a:lnTo>
                    <a:pt x="266" y="133"/>
                  </a:lnTo>
                  <a:lnTo>
                    <a:pt x="289" y="145"/>
                  </a:lnTo>
                  <a:lnTo>
                    <a:pt x="298" y="171"/>
                  </a:lnTo>
                  <a:lnTo>
                    <a:pt x="287" y="202"/>
                  </a:lnTo>
                  <a:lnTo>
                    <a:pt x="261" y="213"/>
                  </a:lnTo>
                  <a:lnTo>
                    <a:pt x="226" y="216"/>
                  </a:lnTo>
                  <a:lnTo>
                    <a:pt x="216" y="216"/>
                  </a:lnTo>
                  <a:lnTo>
                    <a:pt x="195" y="216"/>
                  </a:lnTo>
                  <a:lnTo>
                    <a:pt x="183" y="216"/>
                  </a:lnTo>
                  <a:lnTo>
                    <a:pt x="183" y="129"/>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grpSp>
      <p:sp>
        <p:nvSpPr>
          <p:cNvPr id="12" name="Line 2"/>
          <p:cNvSpPr>
            <a:spLocks noChangeShapeType="1"/>
          </p:cNvSpPr>
          <p:nvPr/>
        </p:nvSpPr>
        <p:spPr bwMode="auto">
          <a:xfrm>
            <a:off x="12" y="3429001"/>
            <a:ext cx="12187767" cy="0"/>
          </a:xfrm>
          <a:prstGeom prst="line">
            <a:avLst/>
          </a:prstGeom>
          <a:noFill/>
          <a:ln w="25400">
            <a:solidFill>
              <a:srgbClr val="FAA534"/>
            </a:solidFill>
            <a:round/>
            <a:headEnd/>
            <a:tailEnd/>
          </a:ln>
          <a:extLst>
            <a:ext uri="{909E8E84-426E-40DD-AFC4-6F175D3DCCD1}">
              <a14:hiddenFill xmlns:a14="http://schemas.microsoft.com/office/drawing/2010/main">
                <a:noFill/>
              </a14:hiddenFill>
            </a:ext>
          </a:extLst>
        </p:spPr>
        <p:txBody>
          <a:bodyPr wrap="none" lIns="91433" tIns="45716" rIns="91433" bIns="45716" anchor="ct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151" name="Rectangle 79"/>
          <p:cNvSpPr>
            <a:spLocks noGrp="1" noChangeArrowheads="1"/>
          </p:cNvSpPr>
          <p:nvPr>
            <p:ph type="subTitle" idx="1"/>
          </p:nvPr>
        </p:nvSpPr>
        <p:spPr>
          <a:xfrm>
            <a:off x="3742267" y="4724400"/>
            <a:ext cx="7823200" cy="762000"/>
          </a:xfrm>
        </p:spPr>
        <p:txBody>
          <a:bodyPr lIns="228583"/>
          <a:lstStyle>
            <a:lvl1pPr algn="r">
              <a:defRPr b="0" cap="all" baseline="0">
                <a:solidFill>
                  <a:srgbClr val="006699"/>
                </a:solidFill>
              </a:defRPr>
            </a:lvl1pPr>
          </a:lstStyle>
          <a:p>
            <a:r>
              <a:rPr lang="en-US"/>
              <a:t>Click to edit Master subtitle style</a:t>
            </a:r>
            <a:endParaRPr lang="en-US" dirty="0"/>
          </a:p>
        </p:txBody>
      </p:sp>
      <p:sp>
        <p:nvSpPr>
          <p:cNvPr id="3074" name="Rectangle 2"/>
          <p:cNvSpPr>
            <a:spLocks noGrp="1" noChangeArrowheads="1"/>
          </p:cNvSpPr>
          <p:nvPr>
            <p:ph type="ctrTitle"/>
          </p:nvPr>
        </p:nvSpPr>
        <p:spPr>
          <a:xfrm>
            <a:off x="3721111" y="3505200"/>
            <a:ext cx="7861300" cy="523220"/>
          </a:xfrm>
        </p:spPr>
        <p:txBody>
          <a:bodyPr lIns="228539" bIns="0" anchor="t">
            <a:spAutoFit/>
          </a:bodyPr>
          <a:lstStyle>
            <a:lvl1pPr algn="r">
              <a:defRPr sz="3400">
                <a:solidFill>
                  <a:srgbClr val="006699"/>
                </a:solidFill>
              </a:defRPr>
            </a:lvl1pPr>
          </a:lstStyle>
          <a:p>
            <a:r>
              <a:rPr lang="en-US"/>
              <a:t>Click to edit Master title style</a:t>
            </a:r>
            <a:endParaRPr lang="en-US" dirty="0"/>
          </a:p>
        </p:txBody>
      </p:sp>
    </p:spTree>
    <p:extLst>
      <p:ext uri="{BB962C8B-B14F-4D97-AF65-F5344CB8AC3E}">
        <p14:creationId xmlns:p14="http://schemas.microsoft.com/office/powerpoint/2010/main" val="2844090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903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250951"/>
            <a:ext cx="53848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1" y="1250951"/>
            <a:ext cx="53848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3898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3911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386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50952"/>
            <a:ext cx="10972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667137"/>
            <a:ext cx="10972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2055299" y="-4763"/>
            <a:ext cx="9933516" cy="795338"/>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508797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16582" y="277819"/>
            <a:ext cx="10265833" cy="1139825"/>
          </a:xfrm>
        </p:spPr>
        <p:txBody>
          <a:bodyPr/>
          <a:lstStyle/>
          <a:p>
            <a:r>
              <a:rPr lang="en-US"/>
              <a:t>Click to edit Master title style</a:t>
            </a:r>
          </a:p>
        </p:txBody>
      </p:sp>
      <p:sp>
        <p:nvSpPr>
          <p:cNvPr id="3" name="Table Placeholder 2"/>
          <p:cNvSpPr>
            <a:spLocks noGrp="1"/>
          </p:cNvSpPr>
          <p:nvPr>
            <p:ph type="tbl" idx="1"/>
          </p:nvPr>
        </p:nvSpPr>
        <p:spPr>
          <a:xfrm>
            <a:off x="609600" y="1600204"/>
            <a:ext cx="10972800" cy="4530725"/>
          </a:xfrm>
        </p:spPr>
        <p:txBody>
          <a:bodyPr/>
          <a:lstStyle/>
          <a:p>
            <a:pPr lvl="0"/>
            <a:endParaRPr lang="en-US" noProof="0" dirty="0"/>
          </a:p>
        </p:txBody>
      </p:sp>
      <p:sp>
        <p:nvSpPr>
          <p:cNvPr id="4" name="Rectangle 6"/>
          <p:cNvSpPr>
            <a:spLocks noGrp="1" noChangeArrowheads="1"/>
          </p:cNvSpPr>
          <p:nvPr>
            <p:ph type="sldNum" sz="quarter" idx="10"/>
          </p:nvPr>
        </p:nvSpPr>
        <p:spPr>
          <a:xfrm>
            <a:off x="8737600" y="6243638"/>
            <a:ext cx="2844800" cy="457200"/>
          </a:xfrm>
          <a:prstGeom prst="rect">
            <a:avLst/>
          </a:prstGeom>
        </p:spPr>
        <p:txBody>
          <a:bodyPr lIns="91440" tIns="45720" rIns="91440" bIns="45720"/>
          <a:lstStyle>
            <a:lvl1pPr>
              <a:defRPr>
                <a:solidFill>
                  <a:srgbClr val="0082AA"/>
                </a:solidFill>
                <a:ea typeface="ＭＳ Ｐゴシック" charset="0"/>
              </a:defRPr>
            </a:lvl1pPr>
          </a:lstStyle>
          <a:p>
            <a:pPr algn="ctr" defTabSz="914400" fontAlgn="base">
              <a:lnSpc>
                <a:spcPct val="90000"/>
              </a:lnSpc>
              <a:spcBef>
                <a:spcPct val="30000"/>
              </a:spcBef>
              <a:spcAft>
                <a:spcPct val="0"/>
              </a:spcAft>
              <a:defRPr/>
            </a:pPr>
            <a:fld id="{EBA4AD21-8B02-415F-BD77-2D2EBAE79D2F}" type="slidenum">
              <a:rPr lang="en-US" sz="2000">
                <a:cs typeface="Arial" pitchFamily="34" charset="0"/>
              </a:rPr>
              <a:pPr algn="ctr" defTabSz="914400" fontAlgn="base">
                <a:lnSpc>
                  <a:spcPct val="90000"/>
                </a:lnSpc>
                <a:spcBef>
                  <a:spcPct val="30000"/>
                </a:spcBef>
                <a:spcAft>
                  <a:spcPct val="0"/>
                </a:spcAft>
                <a:defRPr/>
              </a:pPr>
              <a:t>‹#›</a:t>
            </a:fld>
            <a:endParaRPr lang="en-US" sz="2000" dirty="0">
              <a:cs typeface="Arial" pitchFamily="34" charset="0"/>
            </a:endParaRPr>
          </a:p>
        </p:txBody>
      </p:sp>
    </p:spTree>
    <p:extLst>
      <p:ext uri="{BB962C8B-B14F-4D97-AF65-F5344CB8AC3E}">
        <p14:creationId xmlns:p14="http://schemas.microsoft.com/office/powerpoint/2010/main" val="219397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 columns with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6" name="Content Right"/>
          <p:cNvSpPr>
            <a:spLocks noGrp="1"/>
          </p:cNvSpPr>
          <p:nvPr>
            <p:ph sz="quarter" idx="12"/>
          </p:nvPr>
        </p:nvSpPr>
        <p:spPr>
          <a:xfrm>
            <a:off x="6386286" y="1883664"/>
            <a:ext cx="5225143"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Heading Right"/>
          <p:cNvSpPr>
            <a:spLocks noGrp="1"/>
          </p:cNvSpPr>
          <p:nvPr>
            <p:ph type="body" sz="quarter" idx="13" hasCustomPrompt="1"/>
          </p:nvPr>
        </p:nvSpPr>
        <p:spPr>
          <a:xfrm>
            <a:off x="6386286" y="1399032"/>
            <a:ext cx="5225143"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4" name="Content Left"/>
          <p:cNvSpPr>
            <a:spLocks noGrp="1"/>
          </p:cNvSpPr>
          <p:nvPr>
            <p:ph sz="quarter" idx="11"/>
          </p:nvPr>
        </p:nvSpPr>
        <p:spPr>
          <a:xfrm>
            <a:off x="580572" y="1883664"/>
            <a:ext cx="5225143" cy="4443984"/>
          </a:xfr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Heading Left"/>
          <p:cNvSpPr>
            <a:spLocks noGrp="1"/>
          </p:cNvSpPr>
          <p:nvPr>
            <p:ph type="body" sz="quarter" idx="10" hasCustomPrompt="1"/>
          </p:nvPr>
        </p:nvSpPr>
        <p:spPr>
          <a:xfrm>
            <a:off x="580572" y="1399032"/>
            <a:ext cx="5225143" cy="365760"/>
          </a:xfr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a:t>Heading 12 pt</a:t>
            </a:r>
          </a:p>
          <a:p>
            <a:pPr lvl="1"/>
            <a:r>
              <a:rPr dirty="0"/>
              <a:t>Subheading 12 pt</a:t>
            </a:r>
          </a:p>
        </p:txBody>
      </p:sp>
      <p:sp>
        <p:nvSpPr>
          <p:cNvPr id="2" name="Title"/>
          <p:cNvSpPr>
            <a:spLocks noGrp="1"/>
          </p:cNvSpPr>
          <p:nvPr>
            <p:ph type="title"/>
          </p:nvPr>
        </p:nvSpPr>
        <p:spPr/>
        <p:txBody>
          <a:bodyPr/>
          <a:lstStyle/>
          <a:p>
            <a:r>
              <a:rPr lang="en-US"/>
              <a:t>Click to edit Master title style</a:t>
            </a:r>
            <a:endParaRPr/>
          </a:p>
        </p:txBody>
      </p:sp>
      <p:sp>
        <p:nvSpPr>
          <p:cNvPr id="7" name="Rectangle 3"/>
          <p:cNvSpPr>
            <a:spLocks noGrp="1" noChangeArrowheads="1"/>
          </p:cNvSpPr>
          <p:nvPr>
            <p:ph type="sldNum" sz="quarter" idx="14"/>
          </p:nvPr>
        </p:nvSpPr>
        <p:spPr>
          <a:xfrm>
            <a:off x="9933519" y="6588128"/>
            <a:ext cx="2258483" cy="269875"/>
          </a:xfrm>
          <a:prstGeom prst="rect">
            <a:avLst/>
          </a:prstGeom>
        </p:spPr>
        <p:txBody>
          <a:bodyPr/>
          <a:lstStyle>
            <a:lvl1pPr>
              <a:defRPr/>
            </a:lvl1pPr>
          </a:lstStyle>
          <a:p>
            <a:pPr>
              <a:defRPr/>
            </a:pPr>
            <a:fld id="{8C2DF635-62F6-46F0-8A8E-CA51030CFA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773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alphaModFix amt="42000"/>
            <a:duotone>
              <a:prstClr val="black"/>
              <a:schemeClr val="accent1">
                <a:tint val="45000"/>
                <a:satMod val="400000"/>
              </a:schemeClr>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229862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31179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alphaModFix amt="81000"/>
            <a:duotone>
              <a:prstClr val="black"/>
              <a:schemeClr val="accent5">
                <a:tint val="45000"/>
                <a:satMod val="400000"/>
              </a:schemeClr>
            </a:duotone>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109683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alphaModFix amt="70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spTree>
    <p:extLst>
      <p:ext uri="{BB962C8B-B14F-4D97-AF65-F5344CB8AC3E}">
        <p14:creationId xmlns:p14="http://schemas.microsoft.com/office/powerpoint/2010/main" val="226777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3047" y="0"/>
            <a:ext cx="12185905" cy="6858000"/>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12"/>
          </p:nvPr>
        </p:nvSpPr>
        <p:spPr/>
        <p:txBody>
          <a:bodyPr/>
          <a:lstStyle/>
          <a:p>
            <a:fld id="{35F89DE3-BCAF-422B-AE3F-90715748FB99}" type="slidenum">
              <a:rPr lang="en-US" smtClean="0"/>
              <a:t>‹#›</a:t>
            </a:fld>
            <a:endParaRPr lang="en-US" dirty="0"/>
          </a:p>
        </p:txBody>
      </p:sp>
      <p:sp>
        <p:nvSpPr>
          <p:cNvPr id="8" name="Footer Placeholder 7"/>
          <p:cNvSpPr>
            <a:spLocks noGrp="1"/>
          </p:cNvSpPr>
          <p:nvPr>
            <p:ph type="ftr" sz="quarter" idx="11"/>
          </p:nvPr>
        </p:nvSpPr>
        <p:spPr>
          <a:xfrm>
            <a:off x="3399367" y="1"/>
            <a:ext cx="5393267" cy="365125"/>
          </a:xfrm>
          <a:prstGeom prst="rect">
            <a:avLst/>
          </a:prstGeom>
        </p:spPr>
        <p:txBody>
          <a:bodyPr/>
          <a:lstStyle/>
          <a:p>
            <a:endParaRPr lang="en-US" dirty="0"/>
          </a:p>
        </p:txBody>
      </p:sp>
      <p:graphicFrame>
        <p:nvGraphicFramePr>
          <p:cNvPr id="5" name="Object 4"/>
          <p:cNvGraphicFramePr>
            <a:graphicFrameLocks noChangeAspect="1"/>
          </p:cNvGraphicFramePr>
          <p:nvPr userDrawn="1">
            <p:extLst>
              <p:ext uri="{D42A27DB-BD31-4B8C-83A1-F6EECF244321}">
                <p14:modId xmlns:p14="http://schemas.microsoft.com/office/powerpoint/2010/main" val="1924065375"/>
              </p:ext>
            </p:extLst>
          </p:nvPr>
        </p:nvGraphicFramePr>
        <p:xfrm>
          <a:off x="0" y="-6350"/>
          <a:ext cx="12192000" cy="6867526"/>
        </p:xfrm>
        <a:graphic>
          <a:graphicData uri="http://schemas.openxmlformats.org/presentationml/2006/ole">
            <mc:AlternateContent xmlns:mc="http://schemas.openxmlformats.org/markup-compatibility/2006">
              <mc:Choice xmlns:v="urn:schemas-microsoft-com:vml" Requires="v">
                <p:oleObj spid="_x0000_s1026" name="Image" r:id="rId5" imgW="16253640" imgH="9142560" progId="Photoshop.Image.9">
                  <p:embed/>
                </p:oleObj>
              </mc:Choice>
              <mc:Fallback>
                <p:oleObj name="Image" r:id="rId5" imgW="16253640" imgH="9142560" progId="Photoshop.Image.9">
                  <p:embed/>
                  <p:pic>
                    <p:nvPicPr>
                      <p:cNvPr id="0" name=""/>
                      <p:cNvPicPr/>
                      <p:nvPr/>
                    </p:nvPicPr>
                    <p:blipFill>
                      <a:blip r:embed="rId6"/>
                      <a:stretch>
                        <a:fillRect/>
                      </a:stretch>
                    </p:blipFill>
                    <p:spPr>
                      <a:xfrm>
                        <a:off x="0" y="-6350"/>
                        <a:ext cx="12192000" cy="6867526"/>
                      </a:xfrm>
                      <a:prstGeom prst="rect">
                        <a:avLst/>
                      </a:prstGeom>
                    </p:spPr>
                  </p:pic>
                </p:oleObj>
              </mc:Fallback>
            </mc:AlternateContent>
          </a:graphicData>
        </a:graphic>
      </p:graphicFrame>
    </p:spTree>
    <p:extLst>
      <p:ext uri="{BB962C8B-B14F-4D97-AF65-F5344CB8AC3E}">
        <p14:creationId xmlns:p14="http://schemas.microsoft.com/office/powerpoint/2010/main" val="364038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oleObject" Target="../embeddings/oleObject3.bin"/><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ags" Target="../tags/tag2.xml"/><Relationship Id="rId2" Type="http://schemas.openxmlformats.org/officeDocument/2006/relationships/slideLayout" Target="../slideLayouts/slideLayout29.xml"/><Relationship Id="rId16" Type="http://schemas.openxmlformats.org/officeDocument/2006/relationships/vmlDrawing" Target="../drawings/vmlDrawing3.vml"/><Relationship Id="rId20" Type="http://schemas.openxmlformats.org/officeDocument/2006/relationships/image" Target="../media/image18.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image" Target="../media/image17.emf"/><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3.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oleObject" Target="../embeddings/oleObject5.bin"/><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4.xml"/><Relationship Id="rId5" Type="http://schemas.openxmlformats.org/officeDocument/2006/relationships/slideLayout" Target="../slideLayouts/slideLayout46.xml"/><Relationship Id="rId10" Type="http://schemas.openxmlformats.org/officeDocument/2006/relationships/vmlDrawing" Target="../drawings/vmlDrawing5.vml"/><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5563"/>
            <a:ext cx="10515600" cy="485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B7336-43FA-4F81-A94C-331C27307956}" type="datetimeFigureOut">
              <a:rPr lang="en-US" smtClean="0"/>
              <a:t>1/20/2022</a:t>
            </a:fld>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35F89DE3-BCAF-422B-AE3F-90715748FB99}" type="slidenum">
              <a:rPr lang="en-US" smtClean="0"/>
              <a:pPr/>
              <a:t>‹#›</a:t>
            </a:fld>
            <a:endParaRPr lang="en-US" dirty="0"/>
          </a:p>
        </p:txBody>
      </p:sp>
      <p:sp>
        <p:nvSpPr>
          <p:cNvPr id="7" name="Footer Placeholder 4"/>
          <p:cNvSpPr txBox="1">
            <a:spLocks/>
          </p:cNvSpPr>
          <p:nvPr/>
        </p:nvSpPr>
        <p:spPr>
          <a:xfrm>
            <a:off x="4165600" y="6248401"/>
            <a:ext cx="3860800" cy="473075"/>
          </a:xfrm>
          <a:prstGeom prst="rect">
            <a:avLst/>
          </a:prstGeom>
        </p:spPr>
        <p:txBody>
          <a:bodyPr/>
          <a:lstStyle>
            <a:defPPr>
              <a:defRPr lang="en-US"/>
            </a:defPPr>
            <a:lvl1pPr marL="0" algn="l" defTabSz="457200" rtl="0" eaLnBrk="1" latinLnBrk="0" hangingPunct="1">
              <a:defRPr sz="1800" kern="1200">
                <a:solidFill>
                  <a:srgbClr val="FF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pic>
        <p:nvPicPr>
          <p:cNvPr id="10" name="Picture 9"/>
          <p:cNvPicPr>
            <a:picLocks noChangeAspect="1"/>
          </p:cNvPicPr>
          <p:nvPr/>
        </p:nvPicPr>
        <p:blipFill>
          <a:blip r:embed="rId22"/>
          <a:stretch>
            <a:fillRect/>
          </a:stretch>
        </p:blipFill>
        <p:spPr>
          <a:xfrm>
            <a:off x="3238500" y="6208494"/>
            <a:ext cx="1546810" cy="544513"/>
          </a:xfrm>
          <a:prstGeom prst="rect">
            <a:avLst/>
          </a:prstGeom>
        </p:spPr>
      </p:pic>
      <p:pic>
        <p:nvPicPr>
          <p:cNvPr id="11" name="Picture 10"/>
          <p:cNvPicPr>
            <a:picLocks noChangeAspect="1"/>
          </p:cNvPicPr>
          <p:nvPr/>
        </p:nvPicPr>
        <p:blipFill>
          <a:blip r:embed="rId23"/>
          <a:stretch>
            <a:fillRect/>
          </a:stretch>
        </p:blipFill>
        <p:spPr>
          <a:xfrm>
            <a:off x="7483435" y="6114037"/>
            <a:ext cx="794299" cy="733425"/>
          </a:xfrm>
          <a:prstGeom prst="rect">
            <a:avLst/>
          </a:prstGeom>
        </p:spPr>
      </p:pic>
      <p:pic>
        <p:nvPicPr>
          <p:cNvPr id="14" name="Picture 13"/>
          <p:cNvPicPr>
            <a:picLocks noChangeAspect="1"/>
          </p:cNvPicPr>
          <p:nvPr userDrawn="1"/>
        </p:nvPicPr>
        <p:blipFill>
          <a:blip r:embed="rId24"/>
          <a:stretch>
            <a:fillRect/>
          </a:stretch>
        </p:blipFill>
        <p:spPr>
          <a:xfrm>
            <a:off x="5118176" y="6220894"/>
            <a:ext cx="975981" cy="573270"/>
          </a:xfrm>
          <a:prstGeom prst="rect">
            <a:avLst/>
          </a:prstGeom>
        </p:spPr>
      </p:pic>
      <p:pic>
        <p:nvPicPr>
          <p:cNvPr id="15" name="Picture 14"/>
          <p:cNvPicPr>
            <a:picLocks noChangeAspect="1"/>
          </p:cNvPicPr>
          <p:nvPr userDrawn="1"/>
        </p:nvPicPr>
        <p:blipFill>
          <a:blip r:embed="rId25"/>
          <a:stretch>
            <a:fillRect/>
          </a:stretch>
        </p:blipFill>
        <p:spPr>
          <a:xfrm>
            <a:off x="6267410" y="6217832"/>
            <a:ext cx="923925" cy="560343"/>
          </a:xfrm>
          <a:prstGeom prst="rect">
            <a:avLst/>
          </a:prstGeom>
        </p:spPr>
      </p:pic>
    </p:spTree>
    <p:extLst>
      <p:ext uri="{BB962C8B-B14F-4D97-AF65-F5344CB8AC3E}">
        <p14:creationId xmlns:p14="http://schemas.microsoft.com/office/powerpoint/2010/main" val="4287328103"/>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2" r:id="rId3"/>
    <p:sldLayoutId id="2147483663" r:id="rId4"/>
    <p:sldLayoutId id="2147483676" r:id="rId5"/>
    <p:sldLayoutId id="2147483677" r:id="rId6"/>
    <p:sldLayoutId id="2147483678" r:id="rId7"/>
    <p:sldLayoutId id="2147483679" r:id="rId8"/>
    <p:sldLayoutId id="2147483681" r:id="rId9"/>
    <p:sldLayoutId id="2147483682"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83" r:id="rId19"/>
    <p:sldLayoutId id="2147483684" r:id="rId20"/>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55299" y="-4763"/>
            <a:ext cx="9933516"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250951"/>
            <a:ext cx="109728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76" name="Group 8"/>
          <p:cNvGrpSpPr>
            <a:grpSpLocks/>
          </p:cNvGrpSpPr>
          <p:nvPr/>
        </p:nvGrpSpPr>
        <p:grpSpPr bwMode="auto">
          <a:xfrm>
            <a:off x="135468" y="104781"/>
            <a:ext cx="891117" cy="685801"/>
            <a:chOff x="18142" y="955"/>
            <a:chExt cx="2084" cy="2140"/>
          </a:xfrm>
        </p:grpSpPr>
        <p:sp>
          <p:nvSpPr>
            <p:cNvPr id="3080" name="Rectangle 9"/>
            <p:cNvSpPr>
              <a:spLocks noChangeArrowheads="1"/>
            </p:cNvSpPr>
            <p:nvPr/>
          </p:nvSpPr>
          <p:spPr bwMode="auto">
            <a:xfrm>
              <a:off x="18142" y="955"/>
              <a:ext cx="1871" cy="2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1600" dirty="0">
                <a:solidFill>
                  <a:srgbClr val="333333"/>
                </a:solidFill>
                <a:ea typeface="Arial Unicode MS" pitchFamily="34" charset="-128"/>
                <a:cs typeface="Arial Unicode MS" pitchFamily="34" charset="-128"/>
              </a:endParaRPr>
            </a:p>
          </p:txBody>
        </p:sp>
        <p:sp>
          <p:nvSpPr>
            <p:cNvPr id="3081" name="Freeform 10"/>
            <p:cNvSpPr>
              <a:spLocks/>
            </p:cNvSpPr>
            <p:nvPr/>
          </p:nvSpPr>
          <p:spPr bwMode="auto">
            <a:xfrm>
              <a:off x="19102" y="2392"/>
              <a:ext cx="396" cy="619"/>
            </a:xfrm>
            <a:custGeom>
              <a:avLst/>
              <a:gdLst>
                <a:gd name="T0" fmla="*/ 1 w 790"/>
                <a:gd name="T1" fmla="*/ 1 h 1238"/>
                <a:gd name="T2" fmla="*/ 0 w 790"/>
                <a:gd name="T3" fmla="*/ 1 h 1238"/>
                <a:gd name="T4" fmla="*/ 1 w 790"/>
                <a:gd name="T5" fmla="*/ 1 h 1238"/>
                <a:gd name="T6" fmla="*/ 1 w 790"/>
                <a:gd name="T7" fmla="*/ 1 h 1238"/>
                <a:gd name="T8" fmla="*/ 1 w 790"/>
                <a:gd name="T9" fmla="*/ 1 h 1238"/>
                <a:gd name="T10" fmla="*/ 1 w 790"/>
                <a:gd name="T11" fmla="*/ 1 h 1238"/>
                <a:gd name="T12" fmla="*/ 1 w 790"/>
                <a:gd name="T13" fmla="*/ 1 h 1238"/>
                <a:gd name="T14" fmla="*/ 1 w 790"/>
                <a:gd name="T15" fmla="*/ 1 h 1238"/>
                <a:gd name="T16" fmla="*/ 1 w 790"/>
                <a:gd name="T17" fmla="*/ 1 h 1238"/>
                <a:gd name="T18" fmla="*/ 1 w 790"/>
                <a:gd name="T19" fmla="*/ 1 h 1238"/>
                <a:gd name="T20" fmla="*/ 1 w 790"/>
                <a:gd name="T21" fmla="*/ 1 h 1238"/>
                <a:gd name="T22" fmla="*/ 1 w 790"/>
                <a:gd name="T23" fmla="*/ 1 h 1238"/>
                <a:gd name="T24" fmla="*/ 1 w 790"/>
                <a:gd name="T25" fmla="*/ 1 h 1238"/>
                <a:gd name="T26" fmla="*/ 1 w 790"/>
                <a:gd name="T27" fmla="*/ 1 h 1238"/>
                <a:gd name="T28" fmla="*/ 1 w 790"/>
                <a:gd name="T29" fmla="*/ 0 h 1238"/>
                <a:gd name="T30" fmla="*/ 1 w 790"/>
                <a:gd name="T31" fmla="*/ 1 h 1238"/>
                <a:gd name="T32" fmla="*/ 1 w 790"/>
                <a:gd name="T33" fmla="*/ 1 h 1238"/>
                <a:gd name="T34" fmla="*/ 1 w 790"/>
                <a:gd name="T35" fmla="*/ 1 h 1238"/>
                <a:gd name="T36" fmla="*/ 1 w 790"/>
                <a:gd name="T37" fmla="*/ 1 h 1238"/>
                <a:gd name="T38" fmla="*/ 1 w 790"/>
                <a:gd name="T39" fmla="*/ 1 h 1238"/>
                <a:gd name="T40" fmla="*/ 1 w 790"/>
                <a:gd name="T41" fmla="*/ 1 h 1238"/>
                <a:gd name="T42" fmla="*/ 1 w 790"/>
                <a:gd name="T43" fmla="*/ 1 h 1238"/>
                <a:gd name="T44" fmla="*/ 1 w 790"/>
                <a:gd name="T45" fmla="*/ 1 h 1238"/>
                <a:gd name="T46" fmla="*/ 1 w 790"/>
                <a:gd name="T47" fmla="*/ 1 h 1238"/>
                <a:gd name="T48" fmla="*/ 1 w 790"/>
                <a:gd name="T49" fmla="*/ 1 h 1238"/>
                <a:gd name="T50" fmla="*/ 1 w 790"/>
                <a:gd name="T51" fmla="*/ 1 h 1238"/>
                <a:gd name="T52" fmla="*/ 1 w 790"/>
                <a:gd name="T53" fmla="*/ 1 h 1238"/>
                <a:gd name="T54" fmla="*/ 1 w 790"/>
                <a:gd name="T55" fmla="*/ 1 h 1238"/>
                <a:gd name="T56" fmla="*/ 1 w 790"/>
                <a:gd name="T57" fmla="*/ 1 h 1238"/>
                <a:gd name="T58" fmla="*/ 1 w 790"/>
                <a:gd name="T59" fmla="*/ 1 h 1238"/>
                <a:gd name="T60" fmla="*/ 1 w 790"/>
                <a:gd name="T61" fmla="*/ 1 h 1238"/>
                <a:gd name="T62" fmla="*/ 1 w 790"/>
                <a:gd name="T63" fmla="*/ 1 h 1238"/>
                <a:gd name="T64" fmla="*/ 1 w 790"/>
                <a:gd name="T65" fmla="*/ 1 h 1238"/>
                <a:gd name="T66" fmla="*/ 1 w 790"/>
                <a:gd name="T67" fmla="*/ 1 h 1238"/>
                <a:gd name="T68" fmla="*/ 1 w 790"/>
                <a:gd name="T69" fmla="*/ 1 h 1238"/>
                <a:gd name="T70" fmla="*/ 1 w 790"/>
                <a:gd name="T71" fmla="*/ 1 h 1238"/>
                <a:gd name="T72" fmla="*/ 1 w 790"/>
                <a:gd name="T73" fmla="*/ 1 h 1238"/>
                <a:gd name="T74" fmla="*/ 1 w 790"/>
                <a:gd name="T75" fmla="*/ 2 h 1238"/>
                <a:gd name="T76" fmla="*/ 1 w 790"/>
                <a:gd name="T77" fmla="*/ 2 h 1238"/>
                <a:gd name="T78" fmla="*/ 1 w 790"/>
                <a:gd name="T79" fmla="*/ 2 h 1238"/>
                <a:gd name="T80" fmla="*/ 1 w 790"/>
                <a:gd name="T81" fmla="*/ 2 h 1238"/>
                <a:gd name="T82" fmla="*/ 1 w 790"/>
                <a:gd name="T83" fmla="*/ 2 h 1238"/>
                <a:gd name="T84" fmla="*/ 1 w 790"/>
                <a:gd name="T85" fmla="*/ 2 h 1238"/>
                <a:gd name="T86" fmla="*/ 1 w 790"/>
                <a:gd name="T87" fmla="*/ 2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0" h="1238">
                  <a:moveTo>
                    <a:pt x="78" y="1113"/>
                  </a:moveTo>
                  <a:lnTo>
                    <a:pt x="31" y="1021"/>
                  </a:lnTo>
                  <a:lnTo>
                    <a:pt x="7" y="937"/>
                  </a:lnTo>
                  <a:lnTo>
                    <a:pt x="0" y="861"/>
                  </a:lnTo>
                  <a:lnTo>
                    <a:pt x="5" y="794"/>
                  </a:lnTo>
                  <a:lnTo>
                    <a:pt x="23" y="737"/>
                  </a:lnTo>
                  <a:lnTo>
                    <a:pt x="44" y="690"/>
                  </a:lnTo>
                  <a:lnTo>
                    <a:pt x="68" y="652"/>
                  </a:lnTo>
                  <a:lnTo>
                    <a:pt x="91" y="624"/>
                  </a:lnTo>
                  <a:lnTo>
                    <a:pt x="106" y="607"/>
                  </a:lnTo>
                  <a:lnTo>
                    <a:pt x="113" y="601"/>
                  </a:lnTo>
                  <a:lnTo>
                    <a:pt x="134" y="581"/>
                  </a:lnTo>
                  <a:lnTo>
                    <a:pt x="174" y="540"/>
                  </a:lnTo>
                  <a:lnTo>
                    <a:pt x="195" y="520"/>
                  </a:lnTo>
                  <a:lnTo>
                    <a:pt x="143" y="426"/>
                  </a:lnTo>
                  <a:lnTo>
                    <a:pt x="115" y="342"/>
                  </a:lnTo>
                  <a:lnTo>
                    <a:pt x="106" y="271"/>
                  </a:lnTo>
                  <a:lnTo>
                    <a:pt x="111" y="208"/>
                  </a:lnTo>
                  <a:lnTo>
                    <a:pt x="129" y="153"/>
                  </a:lnTo>
                  <a:lnTo>
                    <a:pt x="195" y="64"/>
                  </a:lnTo>
                  <a:lnTo>
                    <a:pt x="275" y="19"/>
                  </a:lnTo>
                  <a:lnTo>
                    <a:pt x="311" y="7"/>
                  </a:lnTo>
                  <a:lnTo>
                    <a:pt x="346" y="1"/>
                  </a:lnTo>
                  <a:lnTo>
                    <a:pt x="428" y="0"/>
                  </a:lnTo>
                  <a:lnTo>
                    <a:pt x="529" y="17"/>
                  </a:lnTo>
                  <a:lnTo>
                    <a:pt x="623" y="73"/>
                  </a:lnTo>
                  <a:lnTo>
                    <a:pt x="640" y="88"/>
                  </a:lnTo>
                  <a:lnTo>
                    <a:pt x="673" y="149"/>
                  </a:lnTo>
                  <a:lnTo>
                    <a:pt x="694" y="276"/>
                  </a:lnTo>
                  <a:lnTo>
                    <a:pt x="694" y="297"/>
                  </a:lnTo>
                  <a:lnTo>
                    <a:pt x="694" y="332"/>
                  </a:lnTo>
                  <a:lnTo>
                    <a:pt x="694" y="353"/>
                  </a:lnTo>
                  <a:lnTo>
                    <a:pt x="463" y="353"/>
                  </a:lnTo>
                  <a:lnTo>
                    <a:pt x="463" y="328"/>
                  </a:lnTo>
                  <a:lnTo>
                    <a:pt x="463" y="283"/>
                  </a:lnTo>
                  <a:lnTo>
                    <a:pt x="463" y="260"/>
                  </a:lnTo>
                  <a:lnTo>
                    <a:pt x="444" y="217"/>
                  </a:lnTo>
                  <a:lnTo>
                    <a:pt x="414" y="201"/>
                  </a:lnTo>
                  <a:lnTo>
                    <a:pt x="398" y="198"/>
                  </a:lnTo>
                  <a:lnTo>
                    <a:pt x="355" y="205"/>
                  </a:lnTo>
                  <a:lnTo>
                    <a:pt x="331" y="234"/>
                  </a:lnTo>
                  <a:lnTo>
                    <a:pt x="324" y="274"/>
                  </a:lnTo>
                  <a:lnTo>
                    <a:pt x="322" y="283"/>
                  </a:lnTo>
                  <a:lnTo>
                    <a:pt x="327" y="314"/>
                  </a:lnTo>
                  <a:lnTo>
                    <a:pt x="358" y="374"/>
                  </a:lnTo>
                  <a:lnTo>
                    <a:pt x="400" y="438"/>
                  </a:lnTo>
                  <a:lnTo>
                    <a:pt x="458" y="521"/>
                  </a:lnTo>
                  <a:lnTo>
                    <a:pt x="518" y="607"/>
                  </a:lnTo>
                  <a:lnTo>
                    <a:pt x="565" y="671"/>
                  </a:lnTo>
                  <a:lnTo>
                    <a:pt x="584" y="697"/>
                  </a:lnTo>
                  <a:lnTo>
                    <a:pt x="584" y="534"/>
                  </a:lnTo>
                  <a:lnTo>
                    <a:pt x="786" y="534"/>
                  </a:lnTo>
                  <a:lnTo>
                    <a:pt x="786" y="554"/>
                  </a:lnTo>
                  <a:lnTo>
                    <a:pt x="786" y="608"/>
                  </a:lnTo>
                  <a:lnTo>
                    <a:pt x="786" y="690"/>
                  </a:lnTo>
                  <a:lnTo>
                    <a:pt x="786" y="786"/>
                  </a:lnTo>
                  <a:lnTo>
                    <a:pt x="786" y="890"/>
                  </a:lnTo>
                  <a:lnTo>
                    <a:pt x="786" y="991"/>
                  </a:lnTo>
                  <a:lnTo>
                    <a:pt x="786" y="1080"/>
                  </a:lnTo>
                  <a:lnTo>
                    <a:pt x="788" y="1148"/>
                  </a:lnTo>
                  <a:lnTo>
                    <a:pt x="788" y="1184"/>
                  </a:lnTo>
                  <a:lnTo>
                    <a:pt x="790" y="1201"/>
                  </a:lnTo>
                  <a:lnTo>
                    <a:pt x="776" y="1229"/>
                  </a:lnTo>
                  <a:lnTo>
                    <a:pt x="722" y="1238"/>
                  </a:lnTo>
                  <a:lnTo>
                    <a:pt x="666" y="1238"/>
                  </a:lnTo>
                  <a:lnTo>
                    <a:pt x="544" y="1238"/>
                  </a:lnTo>
                  <a:lnTo>
                    <a:pt x="423" y="1238"/>
                  </a:lnTo>
                  <a:lnTo>
                    <a:pt x="369" y="1238"/>
                  </a:lnTo>
                  <a:lnTo>
                    <a:pt x="78" y="1113"/>
                  </a:lnTo>
                  <a:close/>
                </a:path>
              </a:pathLst>
            </a:custGeom>
            <a:solidFill>
              <a:srgbClr val="FFA9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2" name="Freeform 11"/>
            <p:cNvSpPr>
              <a:spLocks/>
            </p:cNvSpPr>
            <p:nvPr/>
          </p:nvSpPr>
          <p:spPr bwMode="auto">
            <a:xfrm>
              <a:off x="19221" y="2738"/>
              <a:ext cx="168" cy="173"/>
            </a:xfrm>
            <a:custGeom>
              <a:avLst/>
              <a:gdLst>
                <a:gd name="T0" fmla="*/ 1 w 336"/>
                <a:gd name="T1" fmla="*/ 1 h 343"/>
                <a:gd name="T2" fmla="*/ 1 w 336"/>
                <a:gd name="T3" fmla="*/ 1 h 343"/>
                <a:gd name="T4" fmla="*/ 1 w 336"/>
                <a:gd name="T5" fmla="*/ 1 h 343"/>
                <a:gd name="T6" fmla="*/ 1 w 336"/>
                <a:gd name="T7" fmla="*/ 1 h 343"/>
                <a:gd name="T8" fmla="*/ 1 w 336"/>
                <a:gd name="T9" fmla="*/ 1 h 343"/>
                <a:gd name="T10" fmla="*/ 1 w 336"/>
                <a:gd name="T11" fmla="*/ 1 h 343"/>
                <a:gd name="T12" fmla="*/ 1 w 336"/>
                <a:gd name="T13" fmla="*/ 1 h 343"/>
                <a:gd name="T14" fmla="*/ 1 w 336"/>
                <a:gd name="T15" fmla="*/ 0 h 343"/>
                <a:gd name="T16" fmla="*/ 1 w 336"/>
                <a:gd name="T17" fmla="*/ 0 h 343"/>
                <a:gd name="T18" fmla="*/ 1 w 336"/>
                <a:gd name="T19" fmla="*/ 1 h 343"/>
                <a:gd name="T20" fmla="*/ 1 w 336"/>
                <a:gd name="T21" fmla="*/ 1 h 343"/>
                <a:gd name="T22" fmla="*/ 0 w 336"/>
                <a:gd name="T23" fmla="*/ 1 h 343"/>
                <a:gd name="T24" fmla="*/ 1 w 336"/>
                <a:gd name="T25" fmla="*/ 1 h 343"/>
                <a:gd name="T26" fmla="*/ 1 w 336"/>
                <a:gd name="T27" fmla="*/ 1 h 343"/>
                <a:gd name="T28" fmla="*/ 1 w 336"/>
                <a:gd name="T29" fmla="*/ 1 h 343"/>
                <a:gd name="T30" fmla="*/ 1 w 336"/>
                <a:gd name="T31" fmla="*/ 1 h 343"/>
                <a:gd name="T32" fmla="*/ 1 w 336"/>
                <a:gd name="T33" fmla="*/ 1 h 343"/>
                <a:gd name="T34" fmla="*/ 1 w 336"/>
                <a:gd name="T35" fmla="*/ 1 h 343"/>
                <a:gd name="T36" fmla="*/ 1 w 336"/>
                <a:gd name="T37" fmla="*/ 1 h 343"/>
                <a:gd name="T38" fmla="*/ 1 w 336"/>
                <a:gd name="T39" fmla="*/ 1 h 343"/>
                <a:gd name="T40" fmla="*/ 1 w 336"/>
                <a:gd name="T41" fmla="*/ 1 h 343"/>
                <a:gd name="T42" fmla="*/ 1 w 336"/>
                <a:gd name="T43" fmla="*/ 1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6" h="343">
                  <a:moveTo>
                    <a:pt x="333" y="343"/>
                  </a:moveTo>
                  <a:lnTo>
                    <a:pt x="336" y="325"/>
                  </a:lnTo>
                  <a:lnTo>
                    <a:pt x="308" y="292"/>
                  </a:lnTo>
                  <a:lnTo>
                    <a:pt x="239" y="211"/>
                  </a:lnTo>
                  <a:lnTo>
                    <a:pt x="157" y="115"/>
                  </a:lnTo>
                  <a:lnTo>
                    <a:pt x="89" y="35"/>
                  </a:lnTo>
                  <a:lnTo>
                    <a:pt x="60" y="0"/>
                  </a:lnTo>
                  <a:lnTo>
                    <a:pt x="30" y="37"/>
                  </a:lnTo>
                  <a:lnTo>
                    <a:pt x="4" y="104"/>
                  </a:lnTo>
                  <a:lnTo>
                    <a:pt x="0" y="191"/>
                  </a:lnTo>
                  <a:lnTo>
                    <a:pt x="39" y="285"/>
                  </a:lnTo>
                  <a:lnTo>
                    <a:pt x="60" y="303"/>
                  </a:lnTo>
                  <a:lnTo>
                    <a:pt x="119" y="332"/>
                  </a:lnTo>
                  <a:lnTo>
                    <a:pt x="211" y="343"/>
                  </a:lnTo>
                  <a:lnTo>
                    <a:pt x="242" y="343"/>
                  </a:lnTo>
                  <a:lnTo>
                    <a:pt x="301" y="343"/>
                  </a:lnTo>
                  <a:lnTo>
                    <a:pt x="33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3" name="Freeform 12"/>
            <p:cNvSpPr>
              <a:spLocks/>
            </p:cNvSpPr>
            <p:nvPr/>
          </p:nvSpPr>
          <p:spPr bwMode="auto">
            <a:xfrm>
              <a:off x="19538" y="1039"/>
              <a:ext cx="391" cy="1977"/>
            </a:xfrm>
            <a:custGeom>
              <a:avLst/>
              <a:gdLst>
                <a:gd name="T0" fmla="*/ 0 w 785"/>
                <a:gd name="T1" fmla="*/ 0 h 3959"/>
                <a:gd name="T2" fmla="*/ 0 w 785"/>
                <a:gd name="T3" fmla="*/ 3 h 3959"/>
                <a:gd name="T4" fmla="*/ 0 w 785"/>
                <a:gd name="T5" fmla="*/ 3 h 3959"/>
                <a:gd name="T6" fmla="*/ 0 w 785"/>
                <a:gd name="T7" fmla="*/ 2 h 3959"/>
                <a:gd name="T8" fmla="*/ 0 w 785"/>
                <a:gd name="T9" fmla="*/ 2 h 3959"/>
                <a:gd name="T10" fmla="*/ 0 w 785"/>
                <a:gd name="T11" fmla="*/ 2 h 3959"/>
                <a:gd name="T12" fmla="*/ 0 w 785"/>
                <a:gd name="T13" fmla="*/ 2 h 3959"/>
                <a:gd name="T14" fmla="*/ 0 w 785"/>
                <a:gd name="T15" fmla="*/ 2 h 3959"/>
                <a:gd name="T16" fmla="*/ 0 w 785"/>
                <a:gd name="T17" fmla="*/ 2 h 3959"/>
                <a:gd name="T18" fmla="*/ 0 w 785"/>
                <a:gd name="T19" fmla="*/ 3 h 3959"/>
                <a:gd name="T20" fmla="*/ 0 w 785"/>
                <a:gd name="T21" fmla="*/ 3 h 3959"/>
                <a:gd name="T22" fmla="*/ 0 w 785"/>
                <a:gd name="T23" fmla="*/ 3 h 3959"/>
                <a:gd name="T24" fmla="*/ 0 w 785"/>
                <a:gd name="T25" fmla="*/ 3 h 3959"/>
                <a:gd name="T26" fmla="*/ 0 w 785"/>
                <a:gd name="T27" fmla="*/ 3 h 3959"/>
                <a:gd name="T28" fmla="*/ 0 w 785"/>
                <a:gd name="T29" fmla="*/ 3 h 3959"/>
                <a:gd name="T30" fmla="*/ 0 w 785"/>
                <a:gd name="T31" fmla="*/ 0 h 3959"/>
                <a:gd name="T32" fmla="*/ 0 w 785"/>
                <a:gd name="T33" fmla="*/ 0 h 39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5" h="3959">
                  <a:moveTo>
                    <a:pt x="0" y="0"/>
                  </a:moveTo>
                  <a:lnTo>
                    <a:pt x="0" y="3959"/>
                  </a:lnTo>
                  <a:lnTo>
                    <a:pt x="49" y="3959"/>
                  </a:lnTo>
                  <a:lnTo>
                    <a:pt x="49" y="2454"/>
                  </a:lnTo>
                  <a:lnTo>
                    <a:pt x="696" y="2454"/>
                  </a:lnTo>
                  <a:lnTo>
                    <a:pt x="696" y="2720"/>
                  </a:lnTo>
                  <a:lnTo>
                    <a:pt x="369" y="2720"/>
                  </a:lnTo>
                  <a:lnTo>
                    <a:pt x="369" y="3056"/>
                  </a:lnTo>
                  <a:lnTo>
                    <a:pt x="696" y="3056"/>
                  </a:lnTo>
                  <a:lnTo>
                    <a:pt x="696" y="3322"/>
                  </a:lnTo>
                  <a:lnTo>
                    <a:pt x="369" y="3322"/>
                  </a:lnTo>
                  <a:lnTo>
                    <a:pt x="369" y="3684"/>
                  </a:lnTo>
                  <a:lnTo>
                    <a:pt x="696" y="3684"/>
                  </a:lnTo>
                  <a:lnTo>
                    <a:pt x="696" y="3945"/>
                  </a:lnTo>
                  <a:lnTo>
                    <a:pt x="785" y="3945"/>
                  </a:lnTo>
                  <a:lnTo>
                    <a:pt x="785" y="0"/>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4" name="Freeform 13"/>
            <p:cNvSpPr>
              <a:spLocks/>
            </p:cNvSpPr>
            <p:nvPr/>
          </p:nvSpPr>
          <p:spPr bwMode="auto">
            <a:xfrm>
              <a:off x="18424" y="2397"/>
              <a:ext cx="74" cy="218"/>
            </a:xfrm>
            <a:custGeom>
              <a:avLst/>
              <a:gdLst>
                <a:gd name="T0" fmla="*/ 0 w 152"/>
                <a:gd name="T1" fmla="*/ 0 h 435"/>
                <a:gd name="T2" fmla="*/ 0 w 152"/>
                <a:gd name="T3" fmla="*/ 1 h 435"/>
                <a:gd name="T4" fmla="*/ 0 w 152"/>
                <a:gd name="T5" fmla="*/ 1 h 435"/>
                <a:gd name="T6" fmla="*/ 0 w 152"/>
                <a:gd name="T7" fmla="*/ 1 h 435"/>
                <a:gd name="T8" fmla="*/ 0 w 152"/>
                <a:gd name="T9" fmla="*/ 1 h 435"/>
                <a:gd name="T10" fmla="*/ 0 w 152"/>
                <a:gd name="T11" fmla="*/ 1 h 435"/>
                <a:gd name="T12" fmla="*/ 0 w 152"/>
                <a:gd name="T13" fmla="*/ 1 h 435"/>
                <a:gd name="T14" fmla="*/ 0 w 152"/>
                <a:gd name="T15" fmla="*/ 1 h 435"/>
                <a:gd name="T16" fmla="*/ 0 w 152"/>
                <a:gd name="T17" fmla="*/ 1 h 435"/>
                <a:gd name="T18" fmla="*/ 0 w 152"/>
                <a:gd name="T19" fmla="*/ 1 h 435"/>
                <a:gd name="T20" fmla="*/ 0 w 152"/>
                <a:gd name="T21" fmla="*/ 1 h 435"/>
                <a:gd name="T22" fmla="*/ 0 w 152"/>
                <a:gd name="T23" fmla="*/ 1 h 435"/>
                <a:gd name="T24" fmla="*/ 0 w 152"/>
                <a:gd name="T25" fmla="*/ 1 h 435"/>
                <a:gd name="T26" fmla="*/ 0 w 152"/>
                <a:gd name="T27" fmla="*/ 1 h 435"/>
                <a:gd name="T28" fmla="*/ 0 w 152"/>
                <a:gd name="T29" fmla="*/ 1 h 435"/>
                <a:gd name="T30" fmla="*/ 0 w 152"/>
                <a:gd name="T31" fmla="*/ 1 h 435"/>
                <a:gd name="T32" fmla="*/ 0 w 152"/>
                <a:gd name="T33" fmla="*/ 1 h 435"/>
                <a:gd name="T34" fmla="*/ 0 w 152"/>
                <a:gd name="T35" fmla="*/ 1 h 435"/>
                <a:gd name="T36" fmla="*/ 0 w 152"/>
                <a:gd name="T37" fmla="*/ 0 h 435"/>
                <a:gd name="T38" fmla="*/ 0 w 152"/>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435">
                  <a:moveTo>
                    <a:pt x="0" y="0"/>
                  </a:moveTo>
                  <a:lnTo>
                    <a:pt x="0" y="34"/>
                  </a:lnTo>
                  <a:lnTo>
                    <a:pt x="0" y="114"/>
                  </a:lnTo>
                  <a:lnTo>
                    <a:pt x="0" y="218"/>
                  </a:lnTo>
                  <a:lnTo>
                    <a:pt x="0" y="322"/>
                  </a:lnTo>
                  <a:lnTo>
                    <a:pt x="0" y="402"/>
                  </a:lnTo>
                  <a:lnTo>
                    <a:pt x="0" y="435"/>
                  </a:lnTo>
                  <a:lnTo>
                    <a:pt x="75" y="423"/>
                  </a:lnTo>
                  <a:lnTo>
                    <a:pt x="124" y="371"/>
                  </a:lnTo>
                  <a:lnTo>
                    <a:pt x="146" y="298"/>
                  </a:lnTo>
                  <a:lnTo>
                    <a:pt x="152" y="221"/>
                  </a:lnTo>
                  <a:lnTo>
                    <a:pt x="150" y="157"/>
                  </a:lnTo>
                  <a:lnTo>
                    <a:pt x="143" y="110"/>
                  </a:lnTo>
                  <a:lnTo>
                    <a:pt x="126" y="63"/>
                  </a:lnTo>
                  <a:lnTo>
                    <a:pt x="80" y="14"/>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5" name="Freeform 14"/>
            <p:cNvSpPr>
              <a:spLocks/>
            </p:cNvSpPr>
            <p:nvPr/>
          </p:nvSpPr>
          <p:spPr bwMode="auto">
            <a:xfrm>
              <a:off x="18221" y="1039"/>
              <a:ext cx="1307" cy="1977"/>
            </a:xfrm>
            <a:custGeom>
              <a:avLst/>
              <a:gdLst>
                <a:gd name="T0" fmla="*/ 0 w 2616"/>
                <a:gd name="T1" fmla="*/ 0 h 3962"/>
                <a:gd name="T2" fmla="*/ 0 w 2616"/>
                <a:gd name="T3" fmla="*/ 2 h 3962"/>
                <a:gd name="T4" fmla="*/ 0 w 2616"/>
                <a:gd name="T5" fmla="*/ 2 h 3962"/>
                <a:gd name="T6" fmla="*/ 0 w 2616"/>
                <a:gd name="T7" fmla="*/ 2 h 3962"/>
                <a:gd name="T8" fmla="*/ 0 w 2616"/>
                <a:gd name="T9" fmla="*/ 2 h 3962"/>
                <a:gd name="T10" fmla="*/ 0 w 2616"/>
                <a:gd name="T11" fmla="*/ 2 h 3962"/>
                <a:gd name="T12" fmla="*/ 0 w 2616"/>
                <a:gd name="T13" fmla="*/ 2 h 3962"/>
                <a:gd name="T14" fmla="*/ 0 w 2616"/>
                <a:gd name="T15" fmla="*/ 3 h 3962"/>
                <a:gd name="T16" fmla="*/ 0 w 2616"/>
                <a:gd name="T17" fmla="*/ 3 h 3962"/>
                <a:gd name="T18" fmla="*/ 0 w 2616"/>
                <a:gd name="T19" fmla="*/ 3 h 3962"/>
                <a:gd name="T20" fmla="*/ 0 w 2616"/>
                <a:gd name="T21" fmla="*/ 3 h 3962"/>
                <a:gd name="T22" fmla="*/ 0 w 2616"/>
                <a:gd name="T23" fmla="*/ 3 h 3962"/>
                <a:gd name="T24" fmla="*/ 1 w 2616"/>
                <a:gd name="T25" fmla="*/ 3 h 3962"/>
                <a:gd name="T26" fmla="*/ 1 w 2616"/>
                <a:gd name="T27" fmla="*/ 3 h 3962"/>
                <a:gd name="T28" fmla="*/ 0 w 2616"/>
                <a:gd name="T29" fmla="*/ 3 h 3962"/>
                <a:gd name="T30" fmla="*/ 0 w 2616"/>
                <a:gd name="T31" fmla="*/ 3 h 3962"/>
                <a:gd name="T32" fmla="*/ 0 w 2616"/>
                <a:gd name="T33" fmla="*/ 3 h 3962"/>
                <a:gd name="T34" fmla="*/ 0 w 2616"/>
                <a:gd name="T35" fmla="*/ 3 h 3962"/>
                <a:gd name="T36" fmla="*/ 0 w 2616"/>
                <a:gd name="T37" fmla="*/ 2 h 3962"/>
                <a:gd name="T38" fmla="*/ 0 w 2616"/>
                <a:gd name="T39" fmla="*/ 2 h 3962"/>
                <a:gd name="T40" fmla="*/ 0 w 2616"/>
                <a:gd name="T41" fmla="*/ 2 h 3962"/>
                <a:gd name="T42" fmla="*/ 0 w 2616"/>
                <a:gd name="T43" fmla="*/ 2 h 3962"/>
                <a:gd name="T44" fmla="*/ 1 w 2616"/>
                <a:gd name="T45" fmla="*/ 2 h 3962"/>
                <a:gd name="T46" fmla="*/ 1 w 2616"/>
                <a:gd name="T47" fmla="*/ 2 h 3962"/>
                <a:gd name="T48" fmla="*/ 1 w 2616"/>
                <a:gd name="T49" fmla="*/ 2 h 3962"/>
                <a:gd name="T50" fmla="*/ 1 w 2616"/>
                <a:gd name="T51" fmla="*/ 2 h 3962"/>
                <a:gd name="T52" fmla="*/ 1 w 2616"/>
                <a:gd name="T53" fmla="*/ 2 h 3962"/>
                <a:gd name="T54" fmla="*/ 1 w 2616"/>
                <a:gd name="T55" fmla="*/ 2 h 3962"/>
                <a:gd name="T56" fmla="*/ 1 w 2616"/>
                <a:gd name="T57" fmla="*/ 2 h 3962"/>
                <a:gd name="T58" fmla="*/ 1 w 2616"/>
                <a:gd name="T59" fmla="*/ 2 h 3962"/>
                <a:gd name="T60" fmla="*/ 1 w 2616"/>
                <a:gd name="T61" fmla="*/ 2 h 3962"/>
                <a:gd name="T62" fmla="*/ 1 w 2616"/>
                <a:gd name="T63" fmla="*/ 2 h 3962"/>
                <a:gd name="T64" fmla="*/ 1 w 2616"/>
                <a:gd name="T65" fmla="*/ 2 h 3962"/>
                <a:gd name="T66" fmla="*/ 1 w 2616"/>
                <a:gd name="T67" fmla="*/ 2 h 3962"/>
                <a:gd name="T68" fmla="*/ 1 w 2616"/>
                <a:gd name="T69" fmla="*/ 3 h 3962"/>
                <a:gd name="T70" fmla="*/ 1 w 2616"/>
                <a:gd name="T71" fmla="*/ 3 h 3962"/>
                <a:gd name="T72" fmla="*/ 1 w 2616"/>
                <a:gd name="T73" fmla="*/ 3 h 3962"/>
                <a:gd name="T74" fmla="*/ 1 w 2616"/>
                <a:gd name="T75" fmla="*/ 3 h 3962"/>
                <a:gd name="T76" fmla="*/ 1 w 2616"/>
                <a:gd name="T77" fmla="*/ 3 h 3962"/>
                <a:gd name="T78" fmla="*/ 1 w 2616"/>
                <a:gd name="T79" fmla="*/ 3 h 3962"/>
                <a:gd name="T80" fmla="*/ 1 w 2616"/>
                <a:gd name="T81" fmla="*/ 3 h 3962"/>
                <a:gd name="T82" fmla="*/ 1 w 2616"/>
                <a:gd name="T83" fmla="*/ 3 h 3962"/>
                <a:gd name="T84" fmla="*/ 1 w 2616"/>
                <a:gd name="T85" fmla="*/ 3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6" h="3962">
                  <a:moveTo>
                    <a:pt x="1638" y="3482"/>
                  </a:moveTo>
                  <a:lnTo>
                    <a:pt x="2616" y="0"/>
                  </a:lnTo>
                  <a:lnTo>
                    <a:pt x="3" y="0"/>
                  </a:lnTo>
                  <a:lnTo>
                    <a:pt x="0" y="3962"/>
                  </a:lnTo>
                  <a:lnTo>
                    <a:pt x="96" y="3962"/>
                  </a:lnTo>
                  <a:lnTo>
                    <a:pt x="96" y="2447"/>
                  </a:lnTo>
                  <a:lnTo>
                    <a:pt x="405" y="2447"/>
                  </a:lnTo>
                  <a:lnTo>
                    <a:pt x="421" y="2447"/>
                  </a:lnTo>
                  <a:lnTo>
                    <a:pt x="466" y="2449"/>
                  </a:lnTo>
                  <a:lnTo>
                    <a:pt x="529" y="2458"/>
                  </a:lnTo>
                  <a:lnTo>
                    <a:pt x="602" y="2477"/>
                  </a:lnTo>
                  <a:lnTo>
                    <a:pt x="678" y="2513"/>
                  </a:lnTo>
                  <a:lnTo>
                    <a:pt x="748" y="2573"/>
                  </a:lnTo>
                  <a:lnTo>
                    <a:pt x="804" y="2656"/>
                  </a:lnTo>
                  <a:lnTo>
                    <a:pt x="828" y="2719"/>
                  </a:lnTo>
                  <a:lnTo>
                    <a:pt x="842" y="2790"/>
                  </a:lnTo>
                  <a:lnTo>
                    <a:pt x="850" y="2898"/>
                  </a:lnTo>
                  <a:lnTo>
                    <a:pt x="850" y="3002"/>
                  </a:lnTo>
                  <a:lnTo>
                    <a:pt x="842" y="3098"/>
                  </a:lnTo>
                  <a:lnTo>
                    <a:pt x="828" y="3171"/>
                  </a:lnTo>
                  <a:lnTo>
                    <a:pt x="817" y="3206"/>
                  </a:lnTo>
                  <a:lnTo>
                    <a:pt x="805" y="3228"/>
                  </a:lnTo>
                  <a:lnTo>
                    <a:pt x="779" y="3270"/>
                  </a:lnTo>
                  <a:lnTo>
                    <a:pt x="736" y="3322"/>
                  </a:lnTo>
                  <a:lnTo>
                    <a:pt x="675" y="3373"/>
                  </a:lnTo>
                  <a:lnTo>
                    <a:pt x="597" y="3408"/>
                  </a:lnTo>
                  <a:lnTo>
                    <a:pt x="496" y="3418"/>
                  </a:lnTo>
                  <a:lnTo>
                    <a:pt x="470" y="3418"/>
                  </a:lnTo>
                  <a:lnTo>
                    <a:pt x="421" y="3416"/>
                  </a:lnTo>
                  <a:lnTo>
                    <a:pt x="395" y="3414"/>
                  </a:lnTo>
                  <a:lnTo>
                    <a:pt x="395" y="3948"/>
                  </a:lnTo>
                  <a:lnTo>
                    <a:pt x="1117" y="3948"/>
                  </a:lnTo>
                  <a:lnTo>
                    <a:pt x="1104" y="3945"/>
                  </a:lnTo>
                  <a:lnTo>
                    <a:pt x="1073" y="3931"/>
                  </a:lnTo>
                  <a:lnTo>
                    <a:pt x="1031" y="3907"/>
                  </a:lnTo>
                  <a:lnTo>
                    <a:pt x="984" y="3867"/>
                  </a:lnTo>
                  <a:lnTo>
                    <a:pt x="943" y="3808"/>
                  </a:lnTo>
                  <a:lnTo>
                    <a:pt x="911" y="3728"/>
                  </a:lnTo>
                  <a:lnTo>
                    <a:pt x="899" y="3623"/>
                  </a:lnTo>
                  <a:lnTo>
                    <a:pt x="899" y="3609"/>
                  </a:lnTo>
                  <a:lnTo>
                    <a:pt x="899" y="3569"/>
                  </a:lnTo>
                  <a:lnTo>
                    <a:pt x="899" y="3507"/>
                  </a:lnTo>
                  <a:lnTo>
                    <a:pt x="899" y="3428"/>
                  </a:lnTo>
                  <a:lnTo>
                    <a:pt x="899" y="3340"/>
                  </a:lnTo>
                  <a:lnTo>
                    <a:pt x="899" y="3242"/>
                  </a:lnTo>
                  <a:lnTo>
                    <a:pt x="899" y="3143"/>
                  </a:lnTo>
                  <a:lnTo>
                    <a:pt x="899" y="3046"/>
                  </a:lnTo>
                  <a:lnTo>
                    <a:pt x="899" y="2957"/>
                  </a:lnTo>
                  <a:lnTo>
                    <a:pt x="899" y="2879"/>
                  </a:lnTo>
                  <a:lnTo>
                    <a:pt x="899" y="2816"/>
                  </a:lnTo>
                  <a:lnTo>
                    <a:pt x="899" y="2776"/>
                  </a:lnTo>
                  <a:lnTo>
                    <a:pt x="899" y="2762"/>
                  </a:lnTo>
                  <a:lnTo>
                    <a:pt x="897" y="2747"/>
                  </a:lnTo>
                  <a:lnTo>
                    <a:pt x="899" y="2708"/>
                  </a:lnTo>
                  <a:lnTo>
                    <a:pt x="908" y="2654"/>
                  </a:lnTo>
                  <a:lnTo>
                    <a:pt x="929" y="2593"/>
                  </a:lnTo>
                  <a:lnTo>
                    <a:pt x="969" y="2531"/>
                  </a:lnTo>
                  <a:lnTo>
                    <a:pt x="1033" y="2477"/>
                  </a:lnTo>
                  <a:lnTo>
                    <a:pt x="1127" y="2440"/>
                  </a:lnTo>
                  <a:lnTo>
                    <a:pt x="1139" y="2437"/>
                  </a:lnTo>
                  <a:lnTo>
                    <a:pt x="1172" y="2428"/>
                  </a:lnTo>
                  <a:lnTo>
                    <a:pt x="1223" y="2421"/>
                  </a:lnTo>
                  <a:lnTo>
                    <a:pt x="1285" y="2418"/>
                  </a:lnTo>
                  <a:lnTo>
                    <a:pt x="1355" y="2425"/>
                  </a:lnTo>
                  <a:lnTo>
                    <a:pt x="1426" y="2446"/>
                  </a:lnTo>
                  <a:lnTo>
                    <a:pt x="1494" y="2486"/>
                  </a:lnTo>
                  <a:lnTo>
                    <a:pt x="1557" y="2550"/>
                  </a:lnTo>
                  <a:lnTo>
                    <a:pt x="1565" y="2559"/>
                  </a:lnTo>
                  <a:lnTo>
                    <a:pt x="1588" y="2592"/>
                  </a:lnTo>
                  <a:lnTo>
                    <a:pt x="1612" y="2654"/>
                  </a:lnTo>
                  <a:lnTo>
                    <a:pt x="1628" y="2755"/>
                  </a:lnTo>
                  <a:lnTo>
                    <a:pt x="1624" y="2898"/>
                  </a:lnTo>
                  <a:lnTo>
                    <a:pt x="1550" y="2898"/>
                  </a:lnTo>
                  <a:lnTo>
                    <a:pt x="1411" y="2896"/>
                  </a:lnTo>
                  <a:lnTo>
                    <a:pt x="1334" y="2894"/>
                  </a:lnTo>
                  <a:lnTo>
                    <a:pt x="1334" y="2755"/>
                  </a:lnTo>
                  <a:lnTo>
                    <a:pt x="1331" y="2738"/>
                  </a:lnTo>
                  <a:lnTo>
                    <a:pt x="1311" y="2705"/>
                  </a:lnTo>
                  <a:lnTo>
                    <a:pt x="1266" y="2687"/>
                  </a:lnTo>
                  <a:lnTo>
                    <a:pt x="1221" y="2701"/>
                  </a:lnTo>
                  <a:lnTo>
                    <a:pt x="1204" y="2733"/>
                  </a:lnTo>
                  <a:lnTo>
                    <a:pt x="1200" y="2776"/>
                  </a:lnTo>
                  <a:lnTo>
                    <a:pt x="1200" y="2792"/>
                  </a:lnTo>
                  <a:lnTo>
                    <a:pt x="1200" y="2839"/>
                  </a:lnTo>
                  <a:lnTo>
                    <a:pt x="1200" y="2908"/>
                  </a:lnTo>
                  <a:lnTo>
                    <a:pt x="1200" y="2997"/>
                  </a:lnTo>
                  <a:lnTo>
                    <a:pt x="1200" y="3096"/>
                  </a:lnTo>
                  <a:lnTo>
                    <a:pt x="1200" y="3202"/>
                  </a:lnTo>
                  <a:lnTo>
                    <a:pt x="1200" y="3308"/>
                  </a:lnTo>
                  <a:lnTo>
                    <a:pt x="1200" y="3409"/>
                  </a:lnTo>
                  <a:lnTo>
                    <a:pt x="1200" y="3496"/>
                  </a:lnTo>
                  <a:lnTo>
                    <a:pt x="1200" y="3568"/>
                  </a:lnTo>
                  <a:lnTo>
                    <a:pt x="1200" y="3613"/>
                  </a:lnTo>
                  <a:lnTo>
                    <a:pt x="1200" y="3630"/>
                  </a:lnTo>
                  <a:lnTo>
                    <a:pt x="1202" y="3649"/>
                  </a:lnTo>
                  <a:lnTo>
                    <a:pt x="1216" y="3688"/>
                  </a:lnTo>
                  <a:lnTo>
                    <a:pt x="1263" y="3717"/>
                  </a:lnTo>
                  <a:lnTo>
                    <a:pt x="1303" y="3714"/>
                  </a:lnTo>
                  <a:lnTo>
                    <a:pt x="1336" y="3688"/>
                  </a:lnTo>
                  <a:lnTo>
                    <a:pt x="1350" y="3642"/>
                  </a:lnTo>
                  <a:lnTo>
                    <a:pt x="1350" y="3576"/>
                  </a:lnTo>
                  <a:lnTo>
                    <a:pt x="1350" y="3456"/>
                  </a:lnTo>
                  <a:lnTo>
                    <a:pt x="1350" y="3390"/>
                  </a:lnTo>
                  <a:lnTo>
                    <a:pt x="1268" y="3390"/>
                  </a:lnTo>
                  <a:lnTo>
                    <a:pt x="1268" y="3127"/>
                  </a:lnTo>
                  <a:lnTo>
                    <a:pt x="1638" y="3127"/>
                  </a:lnTo>
                  <a:lnTo>
                    <a:pt x="1638" y="3482"/>
                  </a:lnTo>
                  <a:lnTo>
                    <a:pt x="1649" y="3482"/>
                  </a:lnTo>
                  <a:lnTo>
                    <a:pt x="1638" y="3482"/>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6" name="Freeform 15"/>
            <p:cNvSpPr>
              <a:spLocks noEditPoints="1"/>
            </p:cNvSpPr>
            <p:nvPr/>
          </p:nvSpPr>
          <p:spPr bwMode="auto">
            <a:xfrm>
              <a:off x="19993" y="1044"/>
              <a:ext cx="233" cy="233"/>
            </a:xfrm>
            <a:custGeom>
              <a:avLst/>
              <a:gdLst>
                <a:gd name="T0" fmla="*/ 1 w 461"/>
                <a:gd name="T1" fmla="*/ 1 h 460"/>
                <a:gd name="T2" fmla="*/ 1 w 461"/>
                <a:gd name="T3" fmla="*/ 1 h 460"/>
                <a:gd name="T4" fmla="*/ 1 w 461"/>
                <a:gd name="T5" fmla="*/ 1 h 460"/>
                <a:gd name="T6" fmla="*/ 1 w 461"/>
                <a:gd name="T7" fmla="*/ 1 h 460"/>
                <a:gd name="T8" fmla="*/ 1 w 461"/>
                <a:gd name="T9" fmla="*/ 1 h 460"/>
                <a:gd name="T10" fmla="*/ 1 w 461"/>
                <a:gd name="T11" fmla="*/ 1 h 460"/>
                <a:gd name="T12" fmla="*/ 1 w 461"/>
                <a:gd name="T13" fmla="*/ 1 h 460"/>
                <a:gd name="T14" fmla="*/ 1 w 461"/>
                <a:gd name="T15" fmla="*/ 1 h 460"/>
                <a:gd name="T16" fmla="*/ 1 w 461"/>
                <a:gd name="T17" fmla="*/ 1 h 460"/>
                <a:gd name="T18" fmla="*/ 1 w 461"/>
                <a:gd name="T19" fmla="*/ 1 h 460"/>
                <a:gd name="T20" fmla="*/ 0 w 461"/>
                <a:gd name="T21" fmla="*/ 1 h 460"/>
                <a:gd name="T22" fmla="*/ 1 w 461"/>
                <a:gd name="T23" fmla="*/ 1 h 460"/>
                <a:gd name="T24" fmla="*/ 1 w 461"/>
                <a:gd name="T25" fmla="*/ 1 h 460"/>
                <a:gd name="T26" fmla="*/ 1 w 461"/>
                <a:gd name="T27" fmla="*/ 1 h 460"/>
                <a:gd name="T28" fmla="*/ 1 w 461"/>
                <a:gd name="T29" fmla="*/ 1 h 460"/>
                <a:gd name="T30" fmla="*/ 1 w 461"/>
                <a:gd name="T31" fmla="*/ 1 h 460"/>
                <a:gd name="T32" fmla="*/ 1 w 461"/>
                <a:gd name="T33" fmla="*/ 1 h 460"/>
                <a:gd name="T34" fmla="*/ 1 w 461"/>
                <a:gd name="T35" fmla="*/ 1 h 460"/>
                <a:gd name="T36" fmla="*/ 1 w 461"/>
                <a:gd name="T37" fmla="*/ 1 h 460"/>
                <a:gd name="T38" fmla="*/ 1 w 461"/>
                <a:gd name="T39" fmla="*/ 0 h 460"/>
                <a:gd name="T40" fmla="*/ 1 w 461"/>
                <a:gd name="T41" fmla="*/ 1 h 460"/>
                <a:gd name="T42" fmla="*/ 1 w 461"/>
                <a:gd name="T43" fmla="*/ 1 h 460"/>
                <a:gd name="T44" fmla="*/ 0 w 461"/>
                <a:gd name="T45" fmla="*/ 1 h 460"/>
                <a:gd name="T46" fmla="*/ 1 w 461"/>
                <a:gd name="T47" fmla="*/ 1 h 460"/>
                <a:gd name="T48" fmla="*/ 1 w 461"/>
                <a:gd name="T49" fmla="*/ 1 h 460"/>
                <a:gd name="T50" fmla="*/ 1 w 461"/>
                <a:gd name="T51" fmla="*/ 1 h 460"/>
                <a:gd name="T52" fmla="*/ 1 w 461"/>
                <a:gd name="T53" fmla="*/ 1 h 460"/>
                <a:gd name="T54" fmla="*/ 1 w 461"/>
                <a:gd name="T55" fmla="*/ 1 h 460"/>
                <a:gd name="T56" fmla="*/ 1 w 461"/>
                <a:gd name="T57" fmla="*/ 1 h 460"/>
                <a:gd name="T58" fmla="*/ 1 w 461"/>
                <a:gd name="T59" fmla="*/ 1 h 460"/>
                <a:gd name="T60" fmla="*/ 1 w 461"/>
                <a:gd name="T61" fmla="*/ 1 h 460"/>
                <a:gd name="T62" fmla="*/ 1 w 461"/>
                <a:gd name="T63" fmla="*/ 1 h 460"/>
                <a:gd name="T64" fmla="*/ 1 w 461"/>
                <a:gd name="T65" fmla="*/ 1 h 460"/>
                <a:gd name="T66" fmla="*/ 1 w 461"/>
                <a:gd name="T67" fmla="*/ 1 h 460"/>
                <a:gd name="T68" fmla="*/ 1 w 461"/>
                <a:gd name="T69" fmla="*/ 1 h 460"/>
                <a:gd name="T70" fmla="*/ 1 w 461"/>
                <a:gd name="T71" fmla="*/ 1 h 460"/>
                <a:gd name="T72" fmla="*/ 1 w 461"/>
                <a:gd name="T73" fmla="*/ 1 h 460"/>
                <a:gd name="T74" fmla="*/ 1 w 461"/>
                <a:gd name="T75" fmla="*/ 1 h 460"/>
                <a:gd name="T76" fmla="*/ 1 w 461"/>
                <a:gd name="T77" fmla="*/ 1 h 460"/>
                <a:gd name="T78" fmla="*/ 1 w 461"/>
                <a:gd name="T79" fmla="*/ 1 h 460"/>
                <a:gd name="T80" fmla="*/ 1 w 461"/>
                <a:gd name="T81" fmla="*/ 1 h 460"/>
                <a:gd name="T82" fmla="*/ 1 w 461"/>
                <a:gd name="T83" fmla="*/ 1 h 460"/>
                <a:gd name="T84" fmla="*/ 1 w 461"/>
                <a:gd name="T85" fmla="*/ 1 h 460"/>
                <a:gd name="T86" fmla="*/ 1 w 461"/>
                <a:gd name="T87" fmla="*/ 1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0">
                  <a:moveTo>
                    <a:pt x="42" y="228"/>
                  </a:moveTo>
                  <a:lnTo>
                    <a:pt x="56" y="153"/>
                  </a:lnTo>
                  <a:lnTo>
                    <a:pt x="96" y="91"/>
                  </a:lnTo>
                  <a:lnTo>
                    <a:pt x="157" y="49"/>
                  </a:lnTo>
                  <a:lnTo>
                    <a:pt x="231" y="35"/>
                  </a:lnTo>
                  <a:lnTo>
                    <a:pt x="306" y="49"/>
                  </a:lnTo>
                  <a:lnTo>
                    <a:pt x="365" y="91"/>
                  </a:lnTo>
                  <a:lnTo>
                    <a:pt x="405" y="153"/>
                  </a:lnTo>
                  <a:lnTo>
                    <a:pt x="419" y="228"/>
                  </a:lnTo>
                  <a:lnTo>
                    <a:pt x="405" y="306"/>
                  </a:lnTo>
                  <a:lnTo>
                    <a:pt x="365" y="369"/>
                  </a:lnTo>
                  <a:lnTo>
                    <a:pt x="306" y="411"/>
                  </a:lnTo>
                  <a:lnTo>
                    <a:pt x="231" y="425"/>
                  </a:lnTo>
                  <a:lnTo>
                    <a:pt x="157" y="411"/>
                  </a:lnTo>
                  <a:lnTo>
                    <a:pt x="96" y="369"/>
                  </a:lnTo>
                  <a:lnTo>
                    <a:pt x="56" y="306"/>
                  </a:lnTo>
                  <a:lnTo>
                    <a:pt x="42" y="228"/>
                  </a:lnTo>
                  <a:close/>
                  <a:moveTo>
                    <a:pt x="0" y="228"/>
                  </a:moveTo>
                  <a:lnTo>
                    <a:pt x="12" y="303"/>
                  </a:lnTo>
                  <a:lnTo>
                    <a:pt x="45" y="367"/>
                  </a:lnTo>
                  <a:lnTo>
                    <a:pt x="96" y="416"/>
                  </a:lnTo>
                  <a:lnTo>
                    <a:pt x="158" y="447"/>
                  </a:lnTo>
                  <a:lnTo>
                    <a:pt x="231" y="460"/>
                  </a:lnTo>
                  <a:lnTo>
                    <a:pt x="303" y="447"/>
                  </a:lnTo>
                  <a:lnTo>
                    <a:pt x="367" y="416"/>
                  </a:lnTo>
                  <a:lnTo>
                    <a:pt x="416" y="367"/>
                  </a:lnTo>
                  <a:lnTo>
                    <a:pt x="449" y="303"/>
                  </a:lnTo>
                  <a:lnTo>
                    <a:pt x="461" y="228"/>
                  </a:lnTo>
                  <a:lnTo>
                    <a:pt x="449" y="155"/>
                  </a:lnTo>
                  <a:lnTo>
                    <a:pt x="416" y="93"/>
                  </a:lnTo>
                  <a:lnTo>
                    <a:pt x="367" y="44"/>
                  </a:lnTo>
                  <a:lnTo>
                    <a:pt x="303" y="12"/>
                  </a:lnTo>
                  <a:lnTo>
                    <a:pt x="231" y="0"/>
                  </a:lnTo>
                  <a:lnTo>
                    <a:pt x="158" y="12"/>
                  </a:lnTo>
                  <a:lnTo>
                    <a:pt x="96" y="44"/>
                  </a:lnTo>
                  <a:lnTo>
                    <a:pt x="45" y="93"/>
                  </a:lnTo>
                  <a:lnTo>
                    <a:pt x="12" y="155"/>
                  </a:lnTo>
                  <a:lnTo>
                    <a:pt x="0" y="228"/>
                  </a:lnTo>
                  <a:close/>
                  <a:moveTo>
                    <a:pt x="141" y="364"/>
                  </a:moveTo>
                  <a:lnTo>
                    <a:pt x="183" y="364"/>
                  </a:lnTo>
                  <a:lnTo>
                    <a:pt x="183" y="247"/>
                  </a:lnTo>
                  <a:lnTo>
                    <a:pt x="228" y="247"/>
                  </a:lnTo>
                  <a:lnTo>
                    <a:pt x="301" y="364"/>
                  </a:lnTo>
                  <a:lnTo>
                    <a:pt x="346" y="364"/>
                  </a:lnTo>
                  <a:lnTo>
                    <a:pt x="325" y="333"/>
                  </a:lnTo>
                  <a:lnTo>
                    <a:pt x="289" y="275"/>
                  </a:lnTo>
                  <a:lnTo>
                    <a:pt x="270" y="244"/>
                  </a:lnTo>
                  <a:lnTo>
                    <a:pt x="304" y="235"/>
                  </a:lnTo>
                  <a:lnTo>
                    <a:pt x="331" y="213"/>
                  </a:lnTo>
                  <a:lnTo>
                    <a:pt x="339" y="173"/>
                  </a:lnTo>
                  <a:lnTo>
                    <a:pt x="329" y="131"/>
                  </a:lnTo>
                  <a:lnTo>
                    <a:pt x="298" y="105"/>
                  </a:lnTo>
                  <a:lnTo>
                    <a:pt x="245" y="96"/>
                  </a:lnTo>
                  <a:lnTo>
                    <a:pt x="219" y="96"/>
                  </a:lnTo>
                  <a:lnTo>
                    <a:pt x="169" y="96"/>
                  </a:lnTo>
                  <a:lnTo>
                    <a:pt x="141" y="96"/>
                  </a:lnTo>
                  <a:lnTo>
                    <a:pt x="141" y="364"/>
                  </a:lnTo>
                  <a:close/>
                  <a:moveTo>
                    <a:pt x="183" y="129"/>
                  </a:moveTo>
                  <a:lnTo>
                    <a:pt x="198" y="129"/>
                  </a:lnTo>
                  <a:lnTo>
                    <a:pt x="224" y="129"/>
                  </a:lnTo>
                  <a:lnTo>
                    <a:pt x="238" y="129"/>
                  </a:lnTo>
                  <a:lnTo>
                    <a:pt x="266" y="133"/>
                  </a:lnTo>
                  <a:lnTo>
                    <a:pt x="289" y="145"/>
                  </a:lnTo>
                  <a:lnTo>
                    <a:pt x="298" y="171"/>
                  </a:lnTo>
                  <a:lnTo>
                    <a:pt x="287" y="202"/>
                  </a:lnTo>
                  <a:lnTo>
                    <a:pt x="261" y="213"/>
                  </a:lnTo>
                  <a:lnTo>
                    <a:pt x="226" y="216"/>
                  </a:lnTo>
                  <a:lnTo>
                    <a:pt x="216" y="216"/>
                  </a:lnTo>
                  <a:lnTo>
                    <a:pt x="195" y="216"/>
                  </a:lnTo>
                  <a:lnTo>
                    <a:pt x="183" y="216"/>
                  </a:lnTo>
                  <a:lnTo>
                    <a:pt x="183" y="129"/>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grpSp>
      <p:sp>
        <p:nvSpPr>
          <p:cNvPr id="3077" name="Line 2"/>
          <p:cNvSpPr>
            <a:spLocks noChangeShapeType="1"/>
          </p:cNvSpPr>
          <p:nvPr/>
        </p:nvSpPr>
        <p:spPr bwMode="auto">
          <a:xfrm>
            <a:off x="12" y="881063"/>
            <a:ext cx="12187767" cy="0"/>
          </a:xfrm>
          <a:prstGeom prst="line">
            <a:avLst/>
          </a:prstGeom>
          <a:noFill/>
          <a:ln w="25400">
            <a:solidFill>
              <a:srgbClr val="FAA534"/>
            </a:solidFill>
            <a:round/>
            <a:headEnd/>
            <a:tailEnd/>
          </a:ln>
          <a:extLst>
            <a:ext uri="{909E8E84-426E-40DD-AFC4-6F175D3DCCD1}">
              <a14:hiddenFill xmlns:a14="http://schemas.microsoft.com/office/drawing/2010/main">
                <a:noFill/>
              </a14:hiddenFill>
            </a:ext>
          </a:extLst>
        </p:spPr>
        <p:txBody>
          <a:bodyPr wrap="none" lIns="91433" tIns="45716" rIns="91433" bIns="45716" anchor="ct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4" name="Text Box 18"/>
          <p:cNvSpPr txBox="1">
            <a:spLocks noChangeArrowheads="1"/>
          </p:cNvSpPr>
          <p:nvPr userDrawn="1"/>
        </p:nvSpPr>
        <p:spPr bwMode="auto">
          <a:xfrm>
            <a:off x="8917535" y="6640512"/>
            <a:ext cx="3274484"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defTabSz="914400" eaLnBrk="1" fontAlgn="base" hangingPunct="1">
              <a:lnSpc>
                <a:spcPct val="90000"/>
              </a:lnSpc>
              <a:spcBef>
                <a:spcPct val="0"/>
              </a:spcBef>
              <a:spcAft>
                <a:spcPct val="0"/>
              </a:spcAft>
              <a:defRPr/>
            </a:pPr>
            <a:fld id="{190E6F35-B0D4-424F-A66E-47EEAE456333}" type="slidenum">
              <a:rPr lang="en-US" sz="900" smtClean="0">
                <a:solidFill>
                  <a:srgbClr val="000000"/>
                </a:solidFill>
                <a:latin typeface="Calibri" panose="020F0502020204030204" pitchFamily="34" charset="0"/>
                <a:cs typeface="Calibri" panose="020F0502020204030204" pitchFamily="34" charset="0"/>
              </a:rPr>
              <a:pPr algn="r" defTabSz="914400" eaLnBrk="1" fontAlgn="base" hangingPunct="1">
                <a:lnSpc>
                  <a:spcPct val="90000"/>
                </a:lnSpc>
                <a:spcBef>
                  <a:spcPct val="0"/>
                </a:spcBef>
                <a:spcAft>
                  <a:spcPct val="0"/>
                </a:spcAft>
                <a:defRPr/>
              </a:pPr>
              <a:t>‹#›</a:t>
            </a:fld>
            <a:r>
              <a:rPr lang="en-US" sz="900" dirty="0">
                <a:solidFill>
                  <a:srgbClr val="000000"/>
                </a:solidFill>
                <a:latin typeface="Calibri" panose="020F0502020204030204" pitchFamily="34" charset="0"/>
                <a:cs typeface="Calibri" panose="020F0502020204030204" pitchFamily="34" charset="0"/>
              </a:rPr>
              <a:t> </a:t>
            </a:r>
          </a:p>
        </p:txBody>
      </p:sp>
      <p:sp>
        <p:nvSpPr>
          <p:cNvPr id="3" name="Footer Placeholder 2"/>
          <p:cNvSpPr>
            <a:spLocks noGrp="1"/>
          </p:cNvSpPr>
          <p:nvPr>
            <p:ph type="ftr" sz="quarter" idx="3"/>
          </p:nvPr>
        </p:nvSpPr>
        <p:spPr>
          <a:xfrm>
            <a:off x="4163488" y="638416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buFont typeface="Wingdings" pitchFamily="2" charset="2"/>
              <a:buNone/>
            </a:pPr>
            <a:endParaRPr lang="en-US" dirty="0">
              <a:solidFill>
                <a:prstClr val="black">
                  <a:tint val="75000"/>
                </a:prstClr>
              </a:solidFill>
              <a:ea typeface="MS PGothic" pitchFamily="34" charset="-128"/>
            </a:endParaRPr>
          </a:p>
        </p:txBody>
      </p:sp>
    </p:spTree>
    <p:extLst>
      <p:ext uri="{BB962C8B-B14F-4D97-AF65-F5344CB8AC3E}">
        <p14:creationId xmlns:p14="http://schemas.microsoft.com/office/powerpoint/2010/main" val="13472062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p:titleStyle>
    <p:bodyStyle>
      <a:lvl1pPr marL="342874" indent="-342874" algn="l" rtl="0" eaLnBrk="0" fontAlgn="base" hangingPunct="0">
        <a:spcBef>
          <a:spcPct val="25000"/>
        </a:spcBef>
        <a:spcAft>
          <a:spcPct val="20000"/>
        </a:spcAft>
        <a:defRPr sz="1600" b="1">
          <a:solidFill>
            <a:srgbClr val="333333"/>
          </a:solidFill>
          <a:latin typeface="+mn-lt"/>
          <a:ea typeface="+mn-ea"/>
          <a:cs typeface="+mn-cs"/>
        </a:defRPr>
      </a:lvl1pPr>
      <a:lvl2pPr marL="285728" indent="-171437" algn="l" rtl="0" eaLnBrk="0" fontAlgn="base" hangingPunct="0">
        <a:spcBef>
          <a:spcPct val="25000"/>
        </a:spcBef>
        <a:spcAft>
          <a:spcPct val="20000"/>
        </a:spcAft>
        <a:buClr>
          <a:srgbClr val="006699"/>
        </a:buClr>
        <a:buSzPct val="100000"/>
        <a:buFont typeface="Arial" pitchFamily="34" charset="0"/>
        <a:buChar char="•"/>
        <a:defRPr sz="1400">
          <a:solidFill>
            <a:srgbClr val="333333"/>
          </a:solidFill>
          <a:latin typeface="+mn-lt"/>
          <a:ea typeface="+mn-ea"/>
        </a:defRPr>
      </a:lvl2pPr>
      <a:lvl3pPr marL="574631" indent="-174612" algn="l" rtl="0" eaLnBrk="0" fontAlgn="base" hangingPunct="0">
        <a:spcBef>
          <a:spcPct val="25000"/>
        </a:spcBef>
        <a:spcAft>
          <a:spcPct val="20000"/>
        </a:spcAft>
        <a:buClr>
          <a:srgbClr val="006699"/>
        </a:buClr>
        <a:buFont typeface="Symbol" pitchFamily="18" charset="2"/>
        <a:buChar char=""/>
        <a:defRPr sz="1200">
          <a:solidFill>
            <a:srgbClr val="333333"/>
          </a:solidFill>
          <a:latin typeface="+mn-lt"/>
          <a:ea typeface="+mn-ea"/>
        </a:defRPr>
      </a:lvl3pPr>
      <a:lvl4pPr marL="855598" indent="-166676" algn="l" rtl="0" eaLnBrk="0" fontAlgn="base" hangingPunct="0">
        <a:spcBef>
          <a:spcPct val="25000"/>
        </a:spcBef>
        <a:spcAft>
          <a:spcPct val="20000"/>
        </a:spcAft>
        <a:buClr>
          <a:srgbClr val="006699"/>
        </a:buClr>
        <a:buSzPct val="100000"/>
        <a:buFont typeface="Arial" pitchFamily="34" charset="0"/>
        <a:buChar char="•"/>
        <a:defRPr sz="1100">
          <a:solidFill>
            <a:srgbClr val="333333"/>
          </a:solidFill>
          <a:latin typeface="+mn-lt"/>
          <a:ea typeface="+mn-ea"/>
        </a:defRPr>
      </a:lvl4pPr>
      <a:lvl5pPr marL="1142913" indent="-173024" algn="l" rtl="0" eaLnBrk="0" fontAlgn="base" hangingPunct="0">
        <a:spcBef>
          <a:spcPct val="25000"/>
        </a:spcBef>
        <a:spcAft>
          <a:spcPct val="20000"/>
        </a:spcAft>
        <a:buClr>
          <a:srgbClr val="006699"/>
        </a:buClr>
        <a:buFont typeface="Symbol" pitchFamily="18" charset="2"/>
        <a:buChar char=""/>
        <a:defRPr sz="900">
          <a:solidFill>
            <a:srgbClr val="333333"/>
          </a:solidFill>
          <a:latin typeface="+mn-lt"/>
          <a:ea typeface="+mn-ea"/>
        </a:defRPr>
      </a:lvl5pPr>
      <a:lvl6pPr marL="1600078"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6pPr>
      <a:lvl7pPr marL="2057244"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7pPr>
      <a:lvl8pPr marL="2514409"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8pPr>
      <a:lvl9pPr marL="2971574"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6"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6" algn="l" defTabSz="914330" rtl="0" eaLnBrk="1" latinLnBrk="0" hangingPunct="1">
        <a:defRPr sz="1800" kern="1200">
          <a:solidFill>
            <a:schemeClr val="tx1"/>
          </a:solidFill>
          <a:latin typeface="+mn-lt"/>
          <a:ea typeface="+mn-ea"/>
          <a:cs typeface="+mn-cs"/>
        </a:defRPr>
      </a:lvl4pPr>
      <a:lvl5pPr marL="1828661"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91" algn="l" defTabSz="914330" rtl="0" eaLnBrk="1" latinLnBrk="0" hangingPunct="1">
        <a:defRPr sz="1800" kern="1200">
          <a:solidFill>
            <a:schemeClr val="tx1"/>
          </a:solidFill>
          <a:latin typeface="+mn-lt"/>
          <a:ea typeface="+mn-ea"/>
          <a:cs typeface="+mn-cs"/>
        </a:defRPr>
      </a:lvl7pPr>
      <a:lvl8pPr marL="3200157" algn="l" defTabSz="914330" rtl="0" eaLnBrk="1" latinLnBrk="0" hangingPunct="1">
        <a:defRPr sz="1800" kern="1200">
          <a:solidFill>
            <a:schemeClr val="tx1"/>
          </a:solidFill>
          <a:latin typeface="+mn-lt"/>
          <a:ea typeface="+mn-ea"/>
          <a:cs typeface="+mn-cs"/>
        </a:defRPr>
      </a:lvl8pPr>
      <a:lvl9pPr marL="3657321" algn="l" defTabSz="9143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7"/>
            </p:custDataLst>
          </p:nvPr>
        </p:nvGraphicFramePr>
        <p:xfrm>
          <a:off x="2020" y="1592"/>
          <a:ext cx="2015" cy="1587"/>
        </p:xfrm>
        <a:graphic>
          <a:graphicData uri="http://schemas.openxmlformats.org/presentationml/2006/ole">
            <mc:AlternateContent xmlns:mc="http://schemas.openxmlformats.org/markup-compatibility/2006">
              <mc:Choice xmlns:v="urn:schemas-microsoft-com:vml" Requires="v">
                <p:oleObj spid="_x0000_s3074" name="think-cell Slide" r:id="rId18" imgW="270" imgH="270" progId="TCLayout.ActiveDocument.1">
                  <p:embed/>
                </p:oleObj>
              </mc:Choice>
              <mc:Fallback>
                <p:oleObj name="think-cell Slide" r:id="rId18" imgW="270" imgH="270" progId="TCLayout.ActiveDocument.1">
                  <p:embed/>
                  <p:pic>
                    <p:nvPicPr>
                      <p:cNvPr id="2" name="Object 1" hidden="1"/>
                      <p:cNvPicPr/>
                      <p:nvPr/>
                    </p:nvPicPr>
                    <p:blipFill>
                      <a:blip r:embed="rId19"/>
                      <a:stretch>
                        <a:fillRect/>
                      </a:stretch>
                    </p:blipFill>
                    <p:spPr>
                      <a:xfrm>
                        <a:off x="2020" y="1592"/>
                        <a:ext cx="2015" cy="1587"/>
                      </a:xfrm>
                      <a:prstGeom prst="rect">
                        <a:avLst/>
                      </a:prstGeom>
                    </p:spPr>
                  </p:pic>
                </p:oleObj>
              </mc:Fallback>
            </mc:AlternateContent>
          </a:graphicData>
        </a:graphic>
      </p:graphicFrame>
      <p:sp>
        <p:nvSpPr>
          <p:cNvPr id="1026" name="Line 2"/>
          <p:cNvSpPr>
            <a:spLocks noChangeShapeType="1"/>
          </p:cNvSpPr>
          <p:nvPr/>
        </p:nvSpPr>
        <p:spPr bwMode="auto">
          <a:xfrm>
            <a:off x="4236" y="762000"/>
            <a:ext cx="12187767" cy="0"/>
          </a:xfrm>
          <a:prstGeom prst="line">
            <a:avLst/>
          </a:prstGeom>
          <a:noFill/>
          <a:ln w="25400">
            <a:solidFill>
              <a:srgbClr val="FAA5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srgbClr val="000000"/>
              </a:solidFill>
            </a:endParaRPr>
          </a:p>
        </p:txBody>
      </p:sp>
      <p:sp>
        <p:nvSpPr>
          <p:cNvPr id="1028" name="Rectangle 5"/>
          <p:cNvSpPr>
            <a:spLocks noGrp="1" noChangeArrowheads="1"/>
          </p:cNvSpPr>
          <p:nvPr>
            <p:ph type="title"/>
          </p:nvPr>
        </p:nvSpPr>
        <p:spPr bwMode="auto">
          <a:xfrm>
            <a:off x="1117600" y="76200"/>
            <a:ext cx="1076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b" anchorCtr="0" compatLnSpc="1">
            <a:prstTxWarp prst="textNoShape">
              <a:avLst/>
            </a:prstTxWarp>
          </a:bodyPr>
          <a:lstStyle/>
          <a:p>
            <a:pPr lvl="0"/>
            <a:r>
              <a:rPr lang="en-US" dirty="0"/>
              <a:t>Click to edit Master title style</a:t>
            </a:r>
          </a:p>
        </p:txBody>
      </p:sp>
      <p:sp>
        <p:nvSpPr>
          <p:cNvPr id="1029" name="Rectangle 6"/>
          <p:cNvSpPr>
            <a:spLocks noGrp="1" noChangeArrowheads="1"/>
          </p:cNvSpPr>
          <p:nvPr>
            <p:ph type="body" idx="1"/>
          </p:nvPr>
        </p:nvSpPr>
        <p:spPr bwMode="auto">
          <a:xfrm>
            <a:off x="518585" y="1082677"/>
            <a:ext cx="11165416" cy="524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5" tIns="44439" rIns="90465" bIns="4443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PG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600" y="20638"/>
            <a:ext cx="82973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sldNum" sz="quarter" idx="4"/>
          </p:nvPr>
        </p:nvSpPr>
        <p:spPr bwMode="auto">
          <a:xfrm>
            <a:off x="9933520" y="6588136"/>
            <a:ext cx="2258483" cy="269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5" tIns="44439" rIns="90465" bIns="44439" numCol="1" anchor="b" anchorCtr="0" compatLnSpc="1">
            <a:prstTxWarp prst="textNoShape">
              <a:avLst/>
            </a:prstTxWarp>
          </a:bodyPr>
          <a:lstStyle>
            <a:lvl1pPr algn="r">
              <a:lnSpc>
                <a:spcPct val="80000"/>
              </a:lnSpc>
              <a:spcBef>
                <a:spcPct val="0"/>
              </a:spcBef>
              <a:buClrTx/>
              <a:buFontTx/>
              <a:buNone/>
              <a:defRPr sz="1000">
                <a:solidFill>
                  <a:schemeClr val="tx1"/>
                </a:solidFill>
                <a:latin typeface="Arial" charset="0"/>
              </a:defRPr>
            </a:lvl1pPr>
          </a:lstStyle>
          <a:p>
            <a:pPr defTabSz="914400">
              <a:defRPr/>
            </a:pPr>
            <a:fld id="{2702C60E-2813-4968-BC17-38AA759BA2A2}" type="slidenum">
              <a:rPr lang="en-US">
                <a:solidFill>
                  <a:srgbClr val="000000"/>
                </a:solidFill>
              </a:rPr>
              <a:pPr defTabSz="914400">
                <a:defRPr/>
              </a:pPr>
              <a:t>‹#›</a:t>
            </a:fld>
            <a:endParaRPr lang="en-US" dirty="0">
              <a:solidFill>
                <a:srgbClr val="000000"/>
              </a:solidFill>
            </a:endParaRPr>
          </a:p>
        </p:txBody>
      </p:sp>
      <p:sp>
        <p:nvSpPr>
          <p:cNvPr id="3" name="DTP_Label|5"/>
          <p:cNvSpPr/>
          <p:nvPr/>
        </p:nvSpPr>
        <p:spPr bwMode="auto">
          <a:xfrm>
            <a:off x="11405599" y="63500"/>
            <a:ext cx="481606" cy="248530"/>
          </a:xfrm>
          <a:prstGeom prst="rect">
            <a:avLst/>
          </a:prstGeom>
          <a:solidFill>
            <a:schemeClr val="bg1"/>
          </a:solidFill>
          <a:ln w="19050" algn="ctr">
            <a:solidFill>
              <a:schemeClr val="accent4"/>
            </a:solid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043" tIns="46863" rIns="90043" bIns="46863" rtlCol="0" anchor="b">
            <a:spAutoFit/>
          </a:bodyPr>
          <a:lstStyle/>
          <a:p>
            <a:pPr algn="r" defTabSz="787400"/>
            <a:r>
              <a:rPr lang="en-US" sz="1000" b="1" dirty="0">
                <a:solidFill>
                  <a:srgbClr val="BFBFBF"/>
                </a:solidFill>
              </a:rPr>
              <a:t>Draft</a:t>
            </a:r>
          </a:p>
        </p:txBody>
      </p:sp>
    </p:spTree>
    <p:extLst>
      <p:ext uri="{BB962C8B-B14F-4D97-AF65-F5344CB8AC3E}">
        <p14:creationId xmlns:p14="http://schemas.microsoft.com/office/powerpoint/2010/main" val="28000389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8" r:id="rId14"/>
  </p:sldLayoutIdLst>
  <p:hf hdr="0" ftr="0"/>
  <p:txStyles>
    <p:titleStyle>
      <a:lvl1pPr marL="58738" indent="-58738" algn="l" rtl="0" eaLnBrk="0" fontAlgn="base" hangingPunct="0">
        <a:spcBef>
          <a:spcPct val="0"/>
        </a:spcBef>
        <a:spcAft>
          <a:spcPct val="0"/>
        </a:spcAft>
        <a:defRPr lang="en-US" sz="2000" b="1" kern="0" dirty="0" smtClean="0">
          <a:solidFill>
            <a:schemeClr val="bg1">
              <a:lumMod val="65000"/>
            </a:schemeClr>
          </a:solidFill>
          <a:latin typeface="Calibri" panose="020F0502020204030204" pitchFamily="34" charset="0"/>
          <a:ea typeface="ヒラギノ角ゴ Pro W3" pitchFamily="97" charset="-128"/>
          <a:cs typeface="+mj-cs"/>
        </a:defRPr>
      </a:lvl1pPr>
      <a:lvl2pPr marL="58738" indent="-58738" algn="r" rtl="0" eaLnBrk="0" fontAlgn="base" hangingPunct="0">
        <a:spcBef>
          <a:spcPct val="0"/>
        </a:spcBef>
        <a:spcAft>
          <a:spcPct val="0"/>
        </a:spcAft>
        <a:defRPr sz="2000" b="1">
          <a:solidFill>
            <a:schemeClr val="accent1"/>
          </a:solidFill>
          <a:latin typeface="Arial" charset="0"/>
        </a:defRPr>
      </a:lvl2pPr>
      <a:lvl3pPr marL="58738" indent="-58738" algn="r" rtl="0" eaLnBrk="0" fontAlgn="base" hangingPunct="0">
        <a:spcBef>
          <a:spcPct val="0"/>
        </a:spcBef>
        <a:spcAft>
          <a:spcPct val="0"/>
        </a:spcAft>
        <a:defRPr sz="2000" b="1">
          <a:solidFill>
            <a:schemeClr val="accent1"/>
          </a:solidFill>
          <a:latin typeface="Arial" charset="0"/>
        </a:defRPr>
      </a:lvl3pPr>
      <a:lvl4pPr marL="58738" indent="-58738" algn="r" rtl="0" eaLnBrk="0" fontAlgn="base" hangingPunct="0">
        <a:spcBef>
          <a:spcPct val="0"/>
        </a:spcBef>
        <a:spcAft>
          <a:spcPct val="0"/>
        </a:spcAft>
        <a:defRPr sz="2000" b="1">
          <a:solidFill>
            <a:schemeClr val="accent1"/>
          </a:solidFill>
          <a:latin typeface="Arial" charset="0"/>
        </a:defRPr>
      </a:lvl4pPr>
      <a:lvl5pPr marL="58738" indent="-58738" algn="r" rtl="0" eaLnBrk="0" fontAlgn="base" hangingPunct="0">
        <a:spcBef>
          <a:spcPct val="0"/>
        </a:spcBef>
        <a:spcAft>
          <a:spcPct val="0"/>
        </a:spcAft>
        <a:defRPr sz="2000" b="1">
          <a:solidFill>
            <a:schemeClr val="accent1"/>
          </a:solidFill>
          <a:latin typeface="Arial" charset="0"/>
        </a:defRPr>
      </a:lvl5pPr>
      <a:lvl6pPr marL="515938" algn="r" rtl="0" eaLnBrk="0" fontAlgn="base" hangingPunct="0">
        <a:spcBef>
          <a:spcPct val="0"/>
        </a:spcBef>
        <a:spcAft>
          <a:spcPct val="0"/>
        </a:spcAft>
        <a:defRPr sz="2000" b="1">
          <a:solidFill>
            <a:schemeClr val="accent1"/>
          </a:solidFill>
          <a:latin typeface="Arial" charset="0"/>
        </a:defRPr>
      </a:lvl6pPr>
      <a:lvl7pPr marL="973138" algn="r" rtl="0" eaLnBrk="0" fontAlgn="base" hangingPunct="0">
        <a:spcBef>
          <a:spcPct val="0"/>
        </a:spcBef>
        <a:spcAft>
          <a:spcPct val="0"/>
        </a:spcAft>
        <a:defRPr sz="2000" b="1">
          <a:solidFill>
            <a:schemeClr val="accent1"/>
          </a:solidFill>
          <a:latin typeface="Arial" charset="0"/>
        </a:defRPr>
      </a:lvl7pPr>
      <a:lvl8pPr marL="1430338" algn="r" rtl="0" eaLnBrk="0" fontAlgn="base" hangingPunct="0">
        <a:spcBef>
          <a:spcPct val="0"/>
        </a:spcBef>
        <a:spcAft>
          <a:spcPct val="0"/>
        </a:spcAft>
        <a:defRPr sz="2000" b="1">
          <a:solidFill>
            <a:schemeClr val="accent1"/>
          </a:solidFill>
          <a:latin typeface="Arial" charset="0"/>
        </a:defRPr>
      </a:lvl8pPr>
      <a:lvl9pPr marL="1887538" algn="r" rtl="0" eaLnBrk="0" fontAlgn="base" hangingPunct="0">
        <a:spcBef>
          <a:spcPct val="0"/>
        </a:spcBef>
        <a:spcAft>
          <a:spcPct val="0"/>
        </a:spcAft>
        <a:defRPr sz="2000" b="1">
          <a:solidFill>
            <a:schemeClr val="accent1"/>
          </a:solidFill>
          <a:latin typeface="Arial" charset="0"/>
        </a:defRPr>
      </a:lvl9pPr>
    </p:titleStyle>
    <p:body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defRPr>
      </a:lvl5pPr>
      <a:lvl6pPr marL="2514600" indent="-228600" algn="l" rtl="0" eaLnBrk="0" fontAlgn="base" hangingPunct="0">
        <a:spcBef>
          <a:spcPct val="50000"/>
        </a:spcBef>
        <a:spcAft>
          <a:spcPct val="0"/>
        </a:spcAft>
        <a:buClr>
          <a:srgbClr val="0087A2"/>
        </a:buClr>
        <a:buChar char="•"/>
        <a:defRPr sz="1600">
          <a:solidFill>
            <a:schemeClr val="tx1"/>
          </a:solidFill>
          <a:latin typeface="+mn-lt"/>
        </a:defRPr>
      </a:lvl6pPr>
      <a:lvl7pPr marL="2971800" indent="-228600" algn="l" rtl="0" eaLnBrk="0" fontAlgn="base" hangingPunct="0">
        <a:spcBef>
          <a:spcPct val="50000"/>
        </a:spcBef>
        <a:spcAft>
          <a:spcPct val="0"/>
        </a:spcAft>
        <a:buClr>
          <a:srgbClr val="0087A2"/>
        </a:buClr>
        <a:buChar char="•"/>
        <a:defRPr sz="1600">
          <a:solidFill>
            <a:schemeClr val="tx1"/>
          </a:solidFill>
          <a:latin typeface="+mn-lt"/>
        </a:defRPr>
      </a:lvl7pPr>
      <a:lvl8pPr marL="3429000" indent="-228600" algn="l" rtl="0" eaLnBrk="0" fontAlgn="base" hangingPunct="0">
        <a:spcBef>
          <a:spcPct val="50000"/>
        </a:spcBef>
        <a:spcAft>
          <a:spcPct val="0"/>
        </a:spcAft>
        <a:buClr>
          <a:srgbClr val="0087A2"/>
        </a:buClr>
        <a:buChar char="•"/>
        <a:defRPr sz="1600">
          <a:solidFill>
            <a:schemeClr val="tx1"/>
          </a:solidFill>
          <a:latin typeface="+mn-lt"/>
        </a:defRPr>
      </a:lvl8pPr>
      <a:lvl9pPr marL="3886200" indent="-228600" algn="l" rtl="0" eaLnBrk="0" fontAlgn="base" hangingPunct="0">
        <a:spcBef>
          <a:spcPct val="50000"/>
        </a:spcBef>
        <a:spcAft>
          <a:spcPct val="0"/>
        </a:spcAft>
        <a:buClr>
          <a:srgbClr val="0087A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3074" name="Rectangle 2"/>
          <p:cNvSpPr>
            <a:spLocks noGrp="1" noChangeArrowheads="1"/>
          </p:cNvSpPr>
          <p:nvPr>
            <p:ph type="title"/>
          </p:nvPr>
        </p:nvSpPr>
        <p:spPr bwMode="auto">
          <a:xfrm>
            <a:off x="2055299" y="-4763"/>
            <a:ext cx="9933516"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250951"/>
            <a:ext cx="109728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76" name="Group 8"/>
          <p:cNvGrpSpPr>
            <a:grpSpLocks/>
          </p:cNvGrpSpPr>
          <p:nvPr/>
        </p:nvGrpSpPr>
        <p:grpSpPr bwMode="auto">
          <a:xfrm>
            <a:off x="135468" y="104781"/>
            <a:ext cx="891117" cy="685801"/>
            <a:chOff x="18142" y="955"/>
            <a:chExt cx="2084" cy="2140"/>
          </a:xfrm>
        </p:grpSpPr>
        <p:sp>
          <p:nvSpPr>
            <p:cNvPr id="3080" name="Rectangle 9"/>
            <p:cNvSpPr>
              <a:spLocks noChangeArrowheads="1"/>
            </p:cNvSpPr>
            <p:nvPr/>
          </p:nvSpPr>
          <p:spPr bwMode="auto">
            <a:xfrm>
              <a:off x="18142" y="955"/>
              <a:ext cx="1871" cy="2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1600" dirty="0">
                <a:solidFill>
                  <a:srgbClr val="333333"/>
                </a:solidFill>
                <a:ea typeface="Arial Unicode MS" pitchFamily="34" charset="-128"/>
                <a:cs typeface="Arial Unicode MS" pitchFamily="34" charset="-128"/>
              </a:endParaRPr>
            </a:p>
          </p:txBody>
        </p:sp>
        <p:sp>
          <p:nvSpPr>
            <p:cNvPr id="3081" name="Freeform 10"/>
            <p:cNvSpPr>
              <a:spLocks/>
            </p:cNvSpPr>
            <p:nvPr/>
          </p:nvSpPr>
          <p:spPr bwMode="auto">
            <a:xfrm>
              <a:off x="19102" y="2392"/>
              <a:ext cx="396" cy="619"/>
            </a:xfrm>
            <a:custGeom>
              <a:avLst/>
              <a:gdLst>
                <a:gd name="T0" fmla="*/ 1 w 790"/>
                <a:gd name="T1" fmla="*/ 1 h 1238"/>
                <a:gd name="T2" fmla="*/ 0 w 790"/>
                <a:gd name="T3" fmla="*/ 1 h 1238"/>
                <a:gd name="T4" fmla="*/ 1 w 790"/>
                <a:gd name="T5" fmla="*/ 1 h 1238"/>
                <a:gd name="T6" fmla="*/ 1 w 790"/>
                <a:gd name="T7" fmla="*/ 1 h 1238"/>
                <a:gd name="T8" fmla="*/ 1 w 790"/>
                <a:gd name="T9" fmla="*/ 1 h 1238"/>
                <a:gd name="T10" fmla="*/ 1 w 790"/>
                <a:gd name="T11" fmla="*/ 1 h 1238"/>
                <a:gd name="T12" fmla="*/ 1 w 790"/>
                <a:gd name="T13" fmla="*/ 1 h 1238"/>
                <a:gd name="T14" fmla="*/ 1 w 790"/>
                <a:gd name="T15" fmla="*/ 1 h 1238"/>
                <a:gd name="T16" fmla="*/ 1 w 790"/>
                <a:gd name="T17" fmla="*/ 1 h 1238"/>
                <a:gd name="T18" fmla="*/ 1 w 790"/>
                <a:gd name="T19" fmla="*/ 1 h 1238"/>
                <a:gd name="T20" fmla="*/ 1 w 790"/>
                <a:gd name="T21" fmla="*/ 1 h 1238"/>
                <a:gd name="T22" fmla="*/ 1 w 790"/>
                <a:gd name="T23" fmla="*/ 1 h 1238"/>
                <a:gd name="T24" fmla="*/ 1 w 790"/>
                <a:gd name="T25" fmla="*/ 1 h 1238"/>
                <a:gd name="T26" fmla="*/ 1 w 790"/>
                <a:gd name="T27" fmla="*/ 1 h 1238"/>
                <a:gd name="T28" fmla="*/ 1 w 790"/>
                <a:gd name="T29" fmla="*/ 0 h 1238"/>
                <a:gd name="T30" fmla="*/ 1 w 790"/>
                <a:gd name="T31" fmla="*/ 1 h 1238"/>
                <a:gd name="T32" fmla="*/ 1 w 790"/>
                <a:gd name="T33" fmla="*/ 1 h 1238"/>
                <a:gd name="T34" fmla="*/ 1 w 790"/>
                <a:gd name="T35" fmla="*/ 1 h 1238"/>
                <a:gd name="T36" fmla="*/ 1 w 790"/>
                <a:gd name="T37" fmla="*/ 1 h 1238"/>
                <a:gd name="T38" fmla="*/ 1 w 790"/>
                <a:gd name="T39" fmla="*/ 1 h 1238"/>
                <a:gd name="T40" fmla="*/ 1 w 790"/>
                <a:gd name="T41" fmla="*/ 1 h 1238"/>
                <a:gd name="T42" fmla="*/ 1 w 790"/>
                <a:gd name="T43" fmla="*/ 1 h 1238"/>
                <a:gd name="T44" fmla="*/ 1 w 790"/>
                <a:gd name="T45" fmla="*/ 1 h 1238"/>
                <a:gd name="T46" fmla="*/ 1 w 790"/>
                <a:gd name="T47" fmla="*/ 1 h 1238"/>
                <a:gd name="T48" fmla="*/ 1 w 790"/>
                <a:gd name="T49" fmla="*/ 1 h 1238"/>
                <a:gd name="T50" fmla="*/ 1 w 790"/>
                <a:gd name="T51" fmla="*/ 1 h 1238"/>
                <a:gd name="T52" fmla="*/ 1 w 790"/>
                <a:gd name="T53" fmla="*/ 1 h 1238"/>
                <a:gd name="T54" fmla="*/ 1 w 790"/>
                <a:gd name="T55" fmla="*/ 1 h 1238"/>
                <a:gd name="T56" fmla="*/ 1 w 790"/>
                <a:gd name="T57" fmla="*/ 1 h 1238"/>
                <a:gd name="T58" fmla="*/ 1 w 790"/>
                <a:gd name="T59" fmla="*/ 1 h 1238"/>
                <a:gd name="T60" fmla="*/ 1 w 790"/>
                <a:gd name="T61" fmla="*/ 1 h 1238"/>
                <a:gd name="T62" fmla="*/ 1 w 790"/>
                <a:gd name="T63" fmla="*/ 1 h 1238"/>
                <a:gd name="T64" fmla="*/ 1 w 790"/>
                <a:gd name="T65" fmla="*/ 1 h 1238"/>
                <a:gd name="T66" fmla="*/ 1 w 790"/>
                <a:gd name="T67" fmla="*/ 1 h 1238"/>
                <a:gd name="T68" fmla="*/ 1 w 790"/>
                <a:gd name="T69" fmla="*/ 1 h 1238"/>
                <a:gd name="T70" fmla="*/ 1 w 790"/>
                <a:gd name="T71" fmla="*/ 1 h 1238"/>
                <a:gd name="T72" fmla="*/ 1 w 790"/>
                <a:gd name="T73" fmla="*/ 1 h 1238"/>
                <a:gd name="T74" fmla="*/ 1 w 790"/>
                <a:gd name="T75" fmla="*/ 2 h 1238"/>
                <a:gd name="T76" fmla="*/ 1 w 790"/>
                <a:gd name="T77" fmla="*/ 2 h 1238"/>
                <a:gd name="T78" fmla="*/ 1 w 790"/>
                <a:gd name="T79" fmla="*/ 2 h 1238"/>
                <a:gd name="T80" fmla="*/ 1 w 790"/>
                <a:gd name="T81" fmla="*/ 2 h 1238"/>
                <a:gd name="T82" fmla="*/ 1 w 790"/>
                <a:gd name="T83" fmla="*/ 2 h 1238"/>
                <a:gd name="T84" fmla="*/ 1 w 790"/>
                <a:gd name="T85" fmla="*/ 2 h 1238"/>
                <a:gd name="T86" fmla="*/ 1 w 790"/>
                <a:gd name="T87" fmla="*/ 2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0" h="1238">
                  <a:moveTo>
                    <a:pt x="78" y="1113"/>
                  </a:moveTo>
                  <a:lnTo>
                    <a:pt x="31" y="1021"/>
                  </a:lnTo>
                  <a:lnTo>
                    <a:pt x="7" y="937"/>
                  </a:lnTo>
                  <a:lnTo>
                    <a:pt x="0" y="861"/>
                  </a:lnTo>
                  <a:lnTo>
                    <a:pt x="5" y="794"/>
                  </a:lnTo>
                  <a:lnTo>
                    <a:pt x="23" y="737"/>
                  </a:lnTo>
                  <a:lnTo>
                    <a:pt x="44" y="690"/>
                  </a:lnTo>
                  <a:lnTo>
                    <a:pt x="68" y="652"/>
                  </a:lnTo>
                  <a:lnTo>
                    <a:pt x="91" y="624"/>
                  </a:lnTo>
                  <a:lnTo>
                    <a:pt x="106" y="607"/>
                  </a:lnTo>
                  <a:lnTo>
                    <a:pt x="113" y="601"/>
                  </a:lnTo>
                  <a:lnTo>
                    <a:pt x="134" y="581"/>
                  </a:lnTo>
                  <a:lnTo>
                    <a:pt x="174" y="540"/>
                  </a:lnTo>
                  <a:lnTo>
                    <a:pt x="195" y="520"/>
                  </a:lnTo>
                  <a:lnTo>
                    <a:pt x="143" y="426"/>
                  </a:lnTo>
                  <a:lnTo>
                    <a:pt x="115" y="342"/>
                  </a:lnTo>
                  <a:lnTo>
                    <a:pt x="106" y="271"/>
                  </a:lnTo>
                  <a:lnTo>
                    <a:pt x="111" y="208"/>
                  </a:lnTo>
                  <a:lnTo>
                    <a:pt x="129" y="153"/>
                  </a:lnTo>
                  <a:lnTo>
                    <a:pt x="195" y="64"/>
                  </a:lnTo>
                  <a:lnTo>
                    <a:pt x="275" y="19"/>
                  </a:lnTo>
                  <a:lnTo>
                    <a:pt x="311" y="7"/>
                  </a:lnTo>
                  <a:lnTo>
                    <a:pt x="346" y="1"/>
                  </a:lnTo>
                  <a:lnTo>
                    <a:pt x="428" y="0"/>
                  </a:lnTo>
                  <a:lnTo>
                    <a:pt x="529" y="17"/>
                  </a:lnTo>
                  <a:lnTo>
                    <a:pt x="623" y="73"/>
                  </a:lnTo>
                  <a:lnTo>
                    <a:pt x="640" y="88"/>
                  </a:lnTo>
                  <a:lnTo>
                    <a:pt x="673" y="149"/>
                  </a:lnTo>
                  <a:lnTo>
                    <a:pt x="694" y="276"/>
                  </a:lnTo>
                  <a:lnTo>
                    <a:pt x="694" y="297"/>
                  </a:lnTo>
                  <a:lnTo>
                    <a:pt x="694" y="332"/>
                  </a:lnTo>
                  <a:lnTo>
                    <a:pt x="694" y="353"/>
                  </a:lnTo>
                  <a:lnTo>
                    <a:pt x="463" y="353"/>
                  </a:lnTo>
                  <a:lnTo>
                    <a:pt x="463" y="328"/>
                  </a:lnTo>
                  <a:lnTo>
                    <a:pt x="463" y="283"/>
                  </a:lnTo>
                  <a:lnTo>
                    <a:pt x="463" y="260"/>
                  </a:lnTo>
                  <a:lnTo>
                    <a:pt x="444" y="217"/>
                  </a:lnTo>
                  <a:lnTo>
                    <a:pt x="414" y="201"/>
                  </a:lnTo>
                  <a:lnTo>
                    <a:pt x="398" y="198"/>
                  </a:lnTo>
                  <a:lnTo>
                    <a:pt x="355" y="205"/>
                  </a:lnTo>
                  <a:lnTo>
                    <a:pt x="331" y="234"/>
                  </a:lnTo>
                  <a:lnTo>
                    <a:pt x="324" y="274"/>
                  </a:lnTo>
                  <a:lnTo>
                    <a:pt x="322" y="283"/>
                  </a:lnTo>
                  <a:lnTo>
                    <a:pt x="327" y="314"/>
                  </a:lnTo>
                  <a:lnTo>
                    <a:pt x="358" y="374"/>
                  </a:lnTo>
                  <a:lnTo>
                    <a:pt x="400" y="438"/>
                  </a:lnTo>
                  <a:lnTo>
                    <a:pt x="458" y="521"/>
                  </a:lnTo>
                  <a:lnTo>
                    <a:pt x="518" y="607"/>
                  </a:lnTo>
                  <a:lnTo>
                    <a:pt x="565" y="671"/>
                  </a:lnTo>
                  <a:lnTo>
                    <a:pt x="584" y="697"/>
                  </a:lnTo>
                  <a:lnTo>
                    <a:pt x="584" y="534"/>
                  </a:lnTo>
                  <a:lnTo>
                    <a:pt x="786" y="534"/>
                  </a:lnTo>
                  <a:lnTo>
                    <a:pt x="786" y="554"/>
                  </a:lnTo>
                  <a:lnTo>
                    <a:pt x="786" y="608"/>
                  </a:lnTo>
                  <a:lnTo>
                    <a:pt x="786" y="690"/>
                  </a:lnTo>
                  <a:lnTo>
                    <a:pt x="786" y="786"/>
                  </a:lnTo>
                  <a:lnTo>
                    <a:pt x="786" y="890"/>
                  </a:lnTo>
                  <a:lnTo>
                    <a:pt x="786" y="991"/>
                  </a:lnTo>
                  <a:lnTo>
                    <a:pt x="786" y="1080"/>
                  </a:lnTo>
                  <a:lnTo>
                    <a:pt x="788" y="1148"/>
                  </a:lnTo>
                  <a:lnTo>
                    <a:pt x="788" y="1184"/>
                  </a:lnTo>
                  <a:lnTo>
                    <a:pt x="790" y="1201"/>
                  </a:lnTo>
                  <a:lnTo>
                    <a:pt x="776" y="1229"/>
                  </a:lnTo>
                  <a:lnTo>
                    <a:pt x="722" y="1238"/>
                  </a:lnTo>
                  <a:lnTo>
                    <a:pt x="666" y="1238"/>
                  </a:lnTo>
                  <a:lnTo>
                    <a:pt x="544" y="1238"/>
                  </a:lnTo>
                  <a:lnTo>
                    <a:pt x="423" y="1238"/>
                  </a:lnTo>
                  <a:lnTo>
                    <a:pt x="369" y="1238"/>
                  </a:lnTo>
                  <a:lnTo>
                    <a:pt x="78" y="1113"/>
                  </a:lnTo>
                  <a:close/>
                </a:path>
              </a:pathLst>
            </a:custGeom>
            <a:solidFill>
              <a:srgbClr val="FFA9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2" name="Freeform 11"/>
            <p:cNvSpPr>
              <a:spLocks/>
            </p:cNvSpPr>
            <p:nvPr/>
          </p:nvSpPr>
          <p:spPr bwMode="auto">
            <a:xfrm>
              <a:off x="19221" y="2738"/>
              <a:ext cx="168" cy="173"/>
            </a:xfrm>
            <a:custGeom>
              <a:avLst/>
              <a:gdLst>
                <a:gd name="T0" fmla="*/ 1 w 336"/>
                <a:gd name="T1" fmla="*/ 1 h 343"/>
                <a:gd name="T2" fmla="*/ 1 w 336"/>
                <a:gd name="T3" fmla="*/ 1 h 343"/>
                <a:gd name="T4" fmla="*/ 1 w 336"/>
                <a:gd name="T5" fmla="*/ 1 h 343"/>
                <a:gd name="T6" fmla="*/ 1 w 336"/>
                <a:gd name="T7" fmla="*/ 1 h 343"/>
                <a:gd name="T8" fmla="*/ 1 w 336"/>
                <a:gd name="T9" fmla="*/ 1 h 343"/>
                <a:gd name="T10" fmla="*/ 1 w 336"/>
                <a:gd name="T11" fmla="*/ 1 h 343"/>
                <a:gd name="T12" fmla="*/ 1 w 336"/>
                <a:gd name="T13" fmla="*/ 1 h 343"/>
                <a:gd name="T14" fmla="*/ 1 w 336"/>
                <a:gd name="T15" fmla="*/ 0 h 343"/>
                <a:gd name="T16" fmla="*/ 1 w 336"/>
                <a:gd name="T17" fmla="*/ 0 h 343"/>
                <a:gd name="T18" fmla="*/ 1 w 336"/>
                <a:gd name="T19" fmla="*/ 1 h 343"/>
                <a:gd name="T20" fmla="*/ 1 w 336"/>
                <a:gd name="T21" fmla="*/ 1 h 343"/>
                <a:gd name="T22" fmla="*/ 0 w 336"/>
                <a:gd name="T23" fmla="*/ 1 h 343"/>
                <a:gd name="T24" fmla="*/ 1 w 336"/>
                <a:gd name="T25" fmla="*/ 1 h 343"/>
                <a:gd name="T26" fmla="*/ 1 w 336"/>
                <a:gd name="T27" fmla="*/ 1 h 343"/>
                <a:gd name="T28" fmla="*/ 1 w 336"/>
                <a:gd name="T29" fmla="*/ 1 h 343"/>
                <a:gd name="T30" fmla="*/ 1 w 336"/>
                <a:gd name="T31" fmla="*/ 1 h 343"/>
                <a:gd name="T32" fmla="*/ 1 w 336"/>
                <a:gd name="T33" fmla="*/ 1 h 343"/>
                <a:gd name="T34" fmla="*/ 1 w 336"/>
                <a:gd name="T35" fmla="*/ 1 h 343"/>
                <a:gd name="T36" fmla="*/ 1 w 336"/>
                <a:gd name="T37" fmla="*/ 1 h 343"/>
                <a:gd name="T38" fmla="*/ 1 w 336"/>
                <a:gd name="T39" fmla="*/ 1 h 343"/>
                <a:gd name="T40" fmla="*/ 1 w 336"/>
                <a:gd name="T41" fmla="*/ 1 h 343"/>
                <a:gd name="T42" fmla="*/ 1 w 336"/>
                <a:gd name="T43" fmla="*/ 1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6" h="343">
                  <a:moveTo>
                    <a:pt x="333" y="343"/>
                  </a:moveTo>
                  <a:lnTo>
                    <a:pt x="336" y="325"/>
                  </a:lnTo>
                  <a:lnTo>
                    <a:pt x="308" y="292"/>
                  </a:lnTo>
                  <a:lnTo>
                    <a:pt x="239" y="211"/>
                  </a:lnTo>
                  <a:lnTo>
                    <a:pt x="157" y="115"/>
                  </a:lnTo>
                  <a:lnTo>
                    <a:pt x="89" y="35"/>
                  </a:lnTo>
                  <a:lnTo>
                    <a:pt x="60" y="0"/>
                  </a:lnTo>
                  <a:lnTo>
                    <a:pt x="30" y="37"/>
                  </a:lnTo>
                  <a:lnTo>
                    <a:pt x="4" y="104"/>
                  </a:lnTo>
                  <a:lnTo>
                    <a:pt x="0" y="191"/>
                  </a:lnTo>
                  <a:lnTo>
                    <a:pt x="39" y="285"/>
                  </a:lnTo>
                  <a:lnTo>
                    <a:pt x="60" y="303"/>
                  </a:lnTo>
                  <a:lnTo>
                    <a:pt x="119" y="332"/>
                  </a:lnTo>
                  <a:lnTo>
                    <a:pt x="211" y="343"/>
                  </a:lnTo>
                  <a:lnTo>
                    <a:pt x="242" y="343"/>
                  </a:lnTo>
                  <a:lnTo>
                    <a:pt x="301" y="343"/>
                  </a:lnTo>
                  <a:lnTo>
                    <a:pt x="33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3" name="Freeform 12"/>
            <p:cNvSpPr>
              <a:spLocks/>
            </p:cNvSpPr>
            <p:nvPr/>
          </p:nvSpPr>
          <p:spPr bwMode="auto">
            <a:xfrm>
              <a:off x="19538" y="1039"/>
              <a:ext cx="391" cy="1977"/>
            </a:xfrm>
            <a:custGeom>
              <a:avLst/>
              <a:gdLst>
                <a:gd name="T0" fmla="*/ 0 w 785"/>
                <a:gd name="T1" fmla="*/ 0 h 3959"/>
                <a:gd name="T2" fmla="*/ 0 w 785"/>
                <a:gd name="T3" fmla="*/ 3 h 3959"/>
                <a:gd name="T4" fmla="*/ 0 w 785"/>
                <a:gd name="T5" fmla="*/ 3 h 3959"/>
                <a:gd name="T6" fmla="*/ 0 w 785"/>
                <a:gd name="T7" fmla="*/ 2 h 3959"/>
                <a:gd name="T8" fmla="*/ 0 w 785"/>
                <a:gd name="T9" fmla="*/ 2 h 3959"/>
                <a:gd name="T10" fmla="*/ 0 w 785"/>
                <a:gd name="T11" fmla="*/ 2 h 3959"/>
                <a:gd name="T12" fmla="*/ 0 w 785"/>
                <a:gd name="T13" fmla="*/ 2 h 3959"/>
                <a:gd name="T14" fmla="*/ 0 w 785"/>
                <a:gd name="T15" fmla="*/ 2 h 3959"/>
                <a:gd name="T16" fmla="*/ 0 w 785"/>
                <a:gd name="T17" fmla="*/ 2 h 3959"/>
                <a:gd name="T18" fmla="*/ 0 w 785"/>
                <a:gd name="T19" fmla="*/ 3 h 3959"/>
                <a:gd name="T20" fmla="*/ 0 w 785"/>
                <a:gd name="T21" fmla="*/ 3 h 3959"/>
                <a:gd name="T22" fmla="*/ 0 w 785"/>
                <a:gd name="T23" fmla="*/ 3 h 3959"/>
                <a:gd name="T24" fmla="*/ 0 w 785"/>
                <a:gd name="T25" fmla="*/ 3 h 3959"/>
                <a:gd name="T26" fmla="*/ 0 w 785"/>
                <a:gd name="T27" fmla="*/ 3 h 3959"/>
                <a:gd name="T28" fmla="*/ 0 w 785"/>
                <a:gd name="T29" fmla="*/ 3 h 3959"/>
                <a:gd name="T30" fmla="*/ 0 w 785"/>
                <a:gd name="T31" fmla="*/ 0 h 3959"/>
                <a:gd name="T32" fmla="*/ 0 w 785"/>
                <a:gd name="T33" fmla="*/ 0 h 39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5" h="3959">
                  <a:moveTo>
                    <a:pt x="0" y="0"/>
                  </a:moveTo>
                  <a:lnTo>
                    <a:pt x="0" y="3959"/>
                  </a:lnTo>
                  <a:lnTo>
                    <a:pt x="49" y="3959"/>
                  </a:lnTo>
                  <a:lnTo>
                    <a:pt x="49" y="2454"/>
                  </a:lnTo>
                  <a:lnTo>
                    <a:pt x="696" y="2454"/>
                  </a:lnTo>
                  <a:lnTo>
                    <a:pt x="696" y="2720"/>
                  </a:lnTo>
                  <a:lnTo>
                    <a:pt x="369" y="2720"/>
                  </a:lnTo>
                  <a:lnTo>
                    <a:pt x="369" y="3056"/>
                  </a:lnTo>
                  <a:lnTo>
                    <a:pt x="696" y="3056"/>
                  </a:lnTo>
                  <a:lnTo>
                    <a:pt x="696" y="3322"/>
                  </a:lnTo>
                  <a:lnTo>
                    <a:pt x="369" y="3322"/>
                  </a:lnTo>
                  <a:lnTo>
                    <a:pt x="369" y="3684"/>
                  </a:lnTo>
                  <a:lnTo>
                    <a:pt x="696" y="3684"/>
                  </a:lnTo>
                  <a:lnTo>
                    <a:pt x="696" y="3945"/>
                  </a:lnTo>
                  <a:lnTo>
                    <a:pt x="785" y="3945"/>
                  </a:lnTo>
                  <a:lnTo>
                    <a:pt x="785" y="0"/>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4" name="Freeform 13"/>
            <p:cNvSpPr>
              <a:spLocks/>
            </p:cNvSpPr>
            <p:nvPr/>
          </p:nvSpPr>
          <p:spPr bwMode="auto">
            <a:xfrm>
              <a:off x="18424" y="2397"/>
              <a:ext cx="74" cy="218"/>
            </a:xfrm>
            <a:custGeom>
              <a:avLst/>
              <a:gdLst>
                <a:gd name="T0" fmla="*/ 0 w 152"/>
                <a:gd name="T1" fmla="*/ 0 h 435"/>
                <a:gd name="T2" fmla="*/ 0 w 152"/>
                <a:gd name="T3" fmla="*/ 1 h 435"/>
                <a:gd name="T4" fmla="*/ 0 w 152"/>
                <a:gd name="T5" fmla="*/ 1 h 435"/>
                <a:gd name="T6" fmla="*/ 0 w 152"/>
                <a:gd name="T7" fmla="*/ 1 h 435"/>
                <a:gd name="T8" fmla="*/ 0 w 152"/>
                <a:gd name="T9" fmla="*/ 1 h 435"/>
                <a:gd name="T10" fmla="*/ 0 w 152"/>
                <a:gd name="T11" fmla="*/ 1 h 435"/>
                <a:gd name="T12" fmla="*/ 0 w 152"/>
                <a:gd name="T13" fmla="*/ 1 h 435"/>
                <a:gd name="T14" fmla="*/ 0 w 152"/>
                <a:gd name="T15" fmla="*/ 1 h 435"/>
                <a:gd name="T16" fmla="*/ 0 w 152"/>
                <a:gd name="T17" fmla="*/ 1 h 435"/>
                <a:gd name="T18" fmla="*/ 0 w 152"/>
                <a:gd name="T19" fmla="*/ 1 h 435"/>
                <a:gd name="T20" fmla="*/ 0 w 152"/>
                <a:gd name="T21" fmla="*/ 1 h 435"/>
                <a:gd name="T22" fmla="*/ 0 w 152"/>
                <a:gd name="T23" fmla="*/ 1 h 435"/>
                <a:gd name="T24" fmla="*/ 0 w 152"/>
                <a:gd name="T25" fmla="*/ 1 h 435"/>
                <a:gd name="T26" fmla="*/ 0 w 152"/>
                <a:gd name="T27" fmla="*/ 1 h 435"/>
                <a:gd name="T28" fmla="*/ 0 w 152"/>
                <a:gd name="T29" fmla="*/ 1 h 435"/>
                <a:gd name="T30" fmla="*/ 0 w 152"/>
                <a:gd name="T31" fmla="*/ 1 h 435"/>
                <a:gd name="T32" fmla="*/ 0 w 152"/>
                <a:gd name="T33" fmla="*/ 1 h 435"/>
                <a:gd name="T34" fmla="*/ 0 w 152"/>
                <a:gd name="T35" fmla="*/ 1 h 435"/>
                <a:gd name="T36" fmla="*/ 0 w 152"/>
                <a:gd name="T37" fmla="*/ 0 h 435"/>
                <a:gd name="T38" fmla="*/ 0 w 152"/>
                <a:gd name="T39" fmla="*/ 0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435">
                  <a:moveTo>
                    <a:pt x="0" y="0"/>
                  </a:moveTo>
                  <a:lnTo>
                    <a:pt x="0" y="34"/>
                  </a:lnTo>
                  <a:lnTo>
                    <a:pt x="0" y="114"/>
                  </a:lnTo>
                  <a:lnTo>
                    <a:pt x="0" y="218"/>
                  </a:lnTo>
                  <a:lnTo>
                    <a:pt x="0" y="322"/>
                  </a:lnTo>
                  <a:lnTo>
                    <a:pt x="0" y="402"/>
                  </a:lnTo>
                  <a:lnTo>
                    <a:pt x="0" y="435"/>
                  </a:lnTo>
                  <a:lnTo>
                    <a:pt x="75" y="423"/>
                  </a:lnTo>
                  <a:lnTo>
                    <a:pt x="124" y="371"/>
                  </a:lnTo>
                  <a:lnTo>
                    <a:pt x="146" y="298"/>
                  </a:lnTo>
                  <a:lnTo>
                    <a:pt x="152" y="221"/>
                  </a:lnTo>
                  <a:lnTo>
                    <a:pt x="150" y="157"/>
                  </a:lnTo>
                  <a:lnTo>
                    <a:pt x="143" y="110"/>
                  </a:lnTo>
                  <a:lnTo>
                    <a:pt x="126" y="63"/>
                  </a:lnTo>
                  <a:lnTo>
                    <a:pt x="80" y="14"/>
                  </a:lnTo>
                  <a:lnTo>
                    <a:pt x="0" y="0"/>
                  </a:lnTo>
                  <a:close/>
                </a:path>
              </a:pathLst>
            </a:custGeom>
            <a:solidFill>
              <a:srgbClr val="0079B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5" name="Freeform 14"/>
            <p:cNvSpPr>
              <a:spLocks/>
            </p:cNvSpPr>
            <p:nvPr/>
          </p:nvSpPr>
          <p:spPr bwMode="auto">
            <a:xfrm>
              <a:off x="18221" y="1039"/>
              <a:ext cx="1307" cy="1977"/>
            </a:xfrm>
            <a:custGeom>
              <a:avLst/>
              <a:gdLst>
                <a:gd name="T0" fmla="*/ 0 w 2616"/>
                <a:gd name="T1" fmla="*/ 0 h 3962"/>
                <a:gd name="T2" fmla="*/ 0 w 2616"/>
                <a:gd name="T3" fmla="*/ 2 h 3962"/>
                <a:gd name="T4" fmla="*/ 0 w 2616"/>
                <a:gd name="T5" fmla="*/ 2 h 3962"/>
                <a:gd name="T6" fmla="*/ 0 w 2616"/>
                <a:gd name="T7" fmla="*/ 2 h 3962"/>
                <a:gd name="T8" fmla="*/ 0 w 2616"/>
                <a:gd name="T9" fmla="*/ 2 h 3962"/>
                <a:gd name="T10" fmla="*/ 0 w 2616"/>
                <a:gd name="T11" fmla="*/ 2 h 3962"/>
                <a:gd name="T12" fmla="*/ 0 w 2616"/>
                <a:gd name="T13" fmla="*/ 2 h 3962"/>
                <a:gd name="T14" fmla="*/ 0 w 2616"/>
                <a:gd name="T15" fmla="*/ 3 h 3962"/>
                <a:gd name="T16" fmla="*/ 0 w 2616"/>
                <a:gd name="T17" fmla="*/ 3 h 3962"/>
                <a:gd name="T18" fmla="*/ 0 w 2616"/>
                <a:gd name="T19" fmla="*/ 3 h 3962"/>
                <a:gd name="T20" fmla="*/ 0 w 2616"/>
                <a:gd name="T21" fmla="*/ 3 h 3962"/>
                <a:gd name="T22" fmla="*/ 0 w 2616"/>
                <a:gd name="T23" fmla="*/ 3 h 3962"/>
                <a:gd name="T24" fmla="*/ 1 w 2616"/>
                <a:gd name="T25" fmla="*/ 3 h 3962"/>
                <a:gd name="T26" fmla="*/ 1 w 2616"/>
                <a:gd name="T27" fmla="*/ 3 h 3962"/>
                <a:gd name="T28" fmla="*/ 0 w 2616"/>
                <a:gd name="T29" fmla="*/ 3 h 3962"/>
                <a:gd name="T30" fmla="*/ 0 w 2616"/>
                <a:gd name="T31" fmla="*/ 3 h 3962"/>
                <a:gd name="T32" fmla="*/ 0 w 2616"/>
                <a:gd name="T33" fmla="*/ 3 h 3962"/>
                <a:gd name="T34" fmla="*/ 0 w 2616"/>
                <a:gd name="T35" fmla="*/ 3 h 3962"/>
                <a:gd name="T36" fmla="*/ 0 w 2616"/>
                <a:gd name="T37" fmla="*/ 2 h 3962"/>
                <a:gd name="T38" fmla="*/ 0 w 2616"/>
                <a:gd name="T39" fmla="*/ 2 h 3962"/>
                <a:gd name="T40" fmla="*/ 0 w 2616"/>
                <a:gd name="T41" fmla="*/ 2 h 3962"/>
                <a:gd name="T42" fmla="*/ 0 w 2616"/>
                <a:gd name="T43" fmla="*/ 2 h 3962"/>
                <a:gd name="T44" fmla="*/ 1 w 2616"/>
                <a:gd name="T45" fmla="*/ 2 h 3962"/>
                <a:gd name="T46" fmla="*/ 1 w 2616"/>
                <a:gd name="T47" fmla="*/ 2 h 3962"/>
                <a:gd name="T48" fmla="*/ 1 w 2616"/>
                <a:gd name="T49" fmla="*/ 2 h 3962"/>
                <a:gd name="T50" fmla="*/ 1 w 2616"/>
                <a:gd name="T51" fmla="*/ 2 h 3962"/>
                <a:gd name="T52" fmla="*/ 1 w 2616"/>
                <a:gd name="T53" fmla="*/ 2 h 3962"/>
                <a:gd name="T54" fmla="*/ 1 w 2616"/>
                <a:gd name="T55" fmla="*/ 2 h 3962"/>
                <a:gd name="T56" fmla="*/ 1 w 2616"/>
                <a:gd name="T57" fmla="*/ 2 h 3962"/>
                <a:gd name="T58" fmla="*/ 1 w 2616"/>
                <a:gd name="T59" fmla="*/ 2 h 3962"/>
                <a:gd name="T60" fmla="*/ 1 w 2616"/>
                <a:gd name="T61" fmla="*/ 2 h 3962"/>
                <a:gd name="T62" fmla="*/ 1 w 2616"/>
                <a:gd name="T63" fmla="*/ 2 h 3962"/>
                <a:gd name="T64" fmla="*/ 1 w 2616"/>
                <a:gd name="T65" fmla="*/ 2 h 3962"/>
                <a:gd name="T66" fmla="*/ 1 w 2616"/>
                <a:gd name="T67" fmla="*/ 2 h 3962"/>
                <a:gd name="T68" fmla="*/ 1 w 2616"/>
                <a:gd name="T69" fmla="*/ 3 h 3962"/>
                <a:gd name="T70" fmla="*/ 1 w 2616"/>
                <a:gd name="T71" fmla="*/ 3 h 3962"/>
                <a:gd name="T72" fmla="*/ 1 w 2616"/>
                <a:gd name="T73" fmla="*/ 3 h 3962"/>
                <a:gd name="T74" fmla="*/ 1 w 2616"/>
                <a:gd name="T75" fmla="*/ 3 h 3962"/>
                <a:gd name="T76" fmla="*/ 1 w 2616"/>
                <a:gd name="T77" fmla="*/ 3 h 3962"/>
                <a:gd name="T78" fmla="*/ 1 w 2616"/>
                <a:gd name="T79" fmla="*/ 3 h 3962"/>
                <a:gd name="T80" fmla="*/ 1 w 2616"/>
                <a:gd name="T81" fmla="*/ 3 h 3962"/>
                <a:gd name="T82" fmla="*/ 1 w 2616"/>
                <a:gd name="T83" fmla="*/ 3 h 3962"/>
                <a:gd name="T84" fmla="*/ 1 w 2616"/>
                <a:gd name="T85" fmla="*/ 3 h 39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6" h="3962">
                  <a:moveTo>
                    <a:pt x="1638" y="3482"/>
                  </a:moveTo>
                  <a:lnTo>
                    <a:pt x="2616" y="0"/>
                  </a:lnTo>
                  <a:lnTo>
                    <a:pt x="3" y="0"/>
                  </a:lnTo>
                  <a:lnTo>
                    <a:pt x="0" y="3962"/>
                  </a:lnTo>
                  <a:lnTo>
                    <a:pt x="96" y="3962"/>
                  </a:lnTo>
                  <a:lnTo>
                    <a:pt x="96" y="2447"/>
                  </a:lnTo>
                  <a:lnTo>
                    <a:pt x="405" y="2447"/>
                  </a:lnTo>
                  <a:lnTo>
                    <a:pt x="421" y="2447"/>
                  </a:lnTo>
                  <a:lnTo>
                    <a:pt x="466" y="2449"/>
                  </a:lnTo>
                  <a:lnTo>
                    <a:pt x="529" y="2458"/>
                  </a:lnTo>
                  <a:lnTo>
                    <a:pt x="602" y="2477"/>
                  </a:lnTo>
                  <a:lnTo>
                    <a:pt x="678" y="2513"/>
                  </a:lnTo>
                  <a:lnTo>
                    <a:pt x="748" y="2573"/>
                  </a:lnTo>
                  <a:lnTo>
                    <a:pt x="804" y="2656"/>
                  </a:lnTo>
                  <a:lnTo>
                    <a:pt x="828" y="2719"/>
                  </a:lnTo>
                  <a:lnTo>
                    <a:pt x="842" y="2790"/>
                  </a:lnTo>
                  <a:lnTo>
                    <a:pt x="850" y="2898"/>
                  </a:lnTo>
                  <a:lnTo>
                    <a:pt x="850" y="3002"/>
                  </a:lnTo>
                  <a:lnTo>
                    <a:pt x="842" y="3098"/>
                  </a:lnTo>
                  <a:lnTo>
                    <a:pt x="828" y="3171"/>
                  </a:lnTo>
                  <a:lnTo>
                    <a:pt x="817" y="3206"/>
                  </a:lnTo>
                  <a:lnTo>
                    <a:pt x="805" y="3228"/>
                  </a:lnTo>
                  <a:lnTo>
                    <a:pt x="779" y="3270"/>
                  </a:lnTo>
                  <a:lnTo>
                    <a:pt x="736" y="3322"/>
                  </a:lnTo>
                  <a:lnTo>
                    <a:pt x="675" y="3373"/>
                  </a:lnTo>
                  <a:lnTo>
                    <a:pt x="597" y="3408"/>
                  </a:lnTo>
                  <a:lnTo>
                    <a:pt x="496" y="3418"/>
                  </a:lnTo>
                  <a:lnTo>
                    <a:pt x="470" y="3418"/>
                  </a:lnTo>
                  <a:lnTo>
                    <a:pt x="421" y="3416"/>
                  </a:lnTo>
                  <a:lnTo>
                    <a:pt x="395" y="3414"/>
                  </a:lnTo>
                  <a:lnTo>
                    <a:pt x="395" y="3948"/>
                  </a:lnTo>
                  <a:lnTo>
                    <a:pt x="1117" y="3948"/>
                  </a:lnTo>
                  <a:lnTo>
                    <a:pt x="1104" y="3945"/>
                  </a:lnTo>
                  <a:lnTo>
                    <a:pt x="1073" y="3931"/>
                  </a:lnTo>
                  <a:lnTo>
                    <a:pt x="1031" y="3907"/>
                  </a:lnTo>
                  <a:lnTo>
                    <a:pt x="984" y="3867"/>
                  </a:lnTo>
                  <a:lnTo>
                    <a:pt x="943" y="3808"/>
                  </a:lnTo>
                  <a:lnTo>
                    <a:pt x="911" y="3728"/>
                  </a:lnTo>
                  <a:lnTo>
                    <a:pt x="899" y="3623"/>
                  </a:lnTo>
                  <a:lnTo>
                    <a:pt x="899" y="3609"/>
                  </a:lnTo>
                  <a:lnTo>
                    <a:pt x="899" y="3569"/>
                  </a:lnTo>
                  <a:lnTo>
                    <a:pt x="899" y="3507"/>
                  </a:lnTo>
                  <a:lnTo>
                    <a:pt x="899" y="3428"/>
                  </a:lnTo>
                  <a:lnTo>
                    <a:pt x="899" y="3340"/>
                  </a:lnTo>
                  <a:lnTo>
                    <a:pt x="899" y="3242"/>
                  </a:lnTo>
                  <a:lnTo>
                    <a:pt x="899" y="3143"/>
                  </a:lnTo>
                  <a:lnTo>
                    <a:pt x="899" y="3046"/>
                  </a:lnTo>
                  <a:lnTo>
                    <a:pt x="899" y="2957"/>
                  </a:lnTo>
                  <a:lnTo>
                    <a:pt x="899" y="2879"/>
                  </a:lnTo>
                  <a:lnTo>
                    <a:pt x="899" y="2816"/>
                  </a:lnTo>
                  <a:lnTo>
                    <a:pt x="899" y="2776"/>
                  </a:lnTo>
                  <a:lnTo>
                    <a:pt x="899" y="2762"/>
                  </a:lnTo>
                  <a:lnTo>
                    <a:pt x="897" y="2747"/>
                  </a:lnTo>
                  <a:lnTo>
                    <a:pt x="899" y="2708"/>
                  </a:lnTo>
                  <a:lnTo>
                    <a:pt x="908" y="2654"/>
                  </a:lnTo>
                  <a:lnTo>
                    <a:pt x="929" y="2593"/>
                  </a:lnTo>
                  <a:lnTo>
                    <a:pt x="969" y="2531"/>
                  </a:lnTo>
                  <a:lnTo>
                    <a:pt x="1033" y="2477"/>
                  </a:lnTo>
                  <a:lnTo>
                    <a:pt x="1127" y="2440"/>
                  </a:lnTo>
                  <a:lnTo>
                    <a:pt x="1139" y="2437"/>
                  </a:lnTo>
                  <a:lnTo>
                    <a:pt x="1172" y="2428"/>
                  </a:lnTo>
                  <a:lnTo>
                    <a:pt x="1223" y="2421"/>
                  </a:lnTo>
                  <a:lnTo>
                    <a:pt x="1285" y="2418"/>
                  </a:lnTo>
                  <a:lnTo>
                    <a:pt x="1355" y="2425"/>
                  </a:lnTo>
                  <a:lnTo>
                    <a:pt x="1426" y="2446"/>
                  </a:lnTo>
                  <a:lnTo>
                    <a:pt x="1494" y="2486"/>
                  </a:lnTo>
                  <a:lnTo>
                    <a:pt x="1557" y="2550"/>
                  </a:lnTo>
                  <a:lnTo>
                    <a:pt x="1565" y="2559"/>
                  </a:lnTo>
                  <a:lnTo>
                    <a:pt x="1588" y="2592"/>
                  </a:lnTo>
                  <a:lnTo>
                    <a:pt x="1612" y="2654"/>
                  </a:lnTo>
                  <a:lnTo>
                    <a:pt x="1628" y="2755"/>
                  </a:lnTo>
                  <a:lnTo>
                    <a:pt x="1624" y="2898"/>
                  </a:lnTo>
                  <a:lnTo>
                    <a:pt x="1550" y="2898"/>
                  </a:lnTo>
                  <a:lnTo>
                    <a:pt x="1411" y="2896"/>
                  </a:lnTo>
                  <a:lnTo>
                    <a:pt x="1334" y="2894"/>
                  </a:lnTo>
                  <a:lnTo>
                    <a:pt x="1334" y="2755"/>
                  </a:lnTo>
                  <a:lnTo>
                    <a:pt x="1331" y="2738"/>
                  </a:lnTo>
                  <a:lnTo>
                    <a:pt x="1311" y="2705"/>
                  </a:lnTo>
                  <a:lnTo>
                    <a:pt x="1266" y="2687"/>
                  </a:lnTo>
                  <a:lnTo>
                    <a:pt x="1221" y="2701"/>
                  </a:lnTo>
                  <a:lnTo>
                    <a:pt x="1204" y="2733"/>
                  </a:lnTo>
                  <a:lnTo>
                    <a:pt x="1200" y="2776"/>
                  </a:lnTo>
                  <a:lnTo>
                    <a:pt x="1200" y="2792"/>
                  </a:lnTo>
                  <a:lnTo>
                    <a:pt x="1200" y="2839"/>
                  </a:lnTo>
                  <a:lnTo>
                    <a:pt x="1200" y="2908"/>
                  </a:lnTo>
                  <a:lnTo>
                    <a:pt x="1200" y="2997"/>
                  </a:lnTo>
                  <a:lnTo>
                    <a:pt x="1200" y="3096"/>
                  </a:lnTo>
                  <a:lnTo>
                    <a:pt x="1200" y="3202"/>
                  </a:lnTo>
                  <a:lnTo>
                    <a:pt x="1200" y="3308"/>
                  </a:lnTo>
                  <a:lnTo>
                    <a:pt x="1200" y="3409"/>
                  </a:lnTo>
                  <a:lnTo>
                    <a:pt x="1200" y="3496"/>
                  </a:lnTo>
                  <a:lnTo>
                    <a:pt x="1200" y="3568"/>
                  </a:lnTo>
                  <a:lnTo>
                    <a:pt x="1200" y="3613"/>
                  </a:lnTo>
                  <a:lnTo>
                    <a:pt x="1200" y="3630"/>
                  </a:lnTo>
                  <a:lnTo>
                    <a:pt x="1202" y="3649"/>
                  </a:lnTo>
                  <a:lnTo>
                    <a:pt x="1216" y="3688"/>
                  </a:lnTo>
                  <a:lnTo>
                    <a:pt x="1263" y="3717"/>
                  </a:lnTo>
                  <a:lnTo>
                    <a:pt x="1303" y="3714"/>
                  </a:lnTo>
                  <a:lnTo>
                    <a:pt x="1336" y="3688"/>
                  </a:lnTo>
                  <a:lnTo>
                    <a:pt x="1350" y="3642"/>
                  </a:lnTo>
                  <a:lnTo>
                    <a:pt x="1350" y="3576"/>
                  </a:lnTo>
                  <a:lnTo>
                    <a:pt x="1350" y="3456"/>
                  </a:lnTo>
                  <a:lnTo>
                    <a:pt x="1350" y="3390"/>
                  </a:lnTo>
                  <a:lnTo>
                    <a:pt x="1268" y="3390"/>
                  </a:lnTo>
                  <a:lnTo>
                    <a:pt x="1268" y="3127"/>
                  </a:lnTo>
                  <a:lnTo>
                    <a:pt x="1638" y="3127"/>
                  </a:lnTo>
                  <a:lnTo>
                    <a:pt x="1638" y="3482"/>
                  </a:lnTo>
                  <a:lnTo>
                    <a:pt x="1649" y="3482"/>
                  </a:lnTo>
                  <a:lnTo>
                    <a:pt x="1638" y="3482"/>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3086" name="Freeform 15"/>
            <p:cNvSpPr>
              <a:spLocks noEditPoints="1"/>
            </p:cNvSpPr>
            <p:nvPr/>
          </p:nvSpPr>
          <p:spPr bwMode="auto">
            <a:xfrm>
              <a:off x="19993" y="1044"/>
              <a:ext cx="233" cy="233"/>
            </a:xfrm>
            <a:custGeom>
              <a:avLst/>
              <a:gdLst>
                <a:gd name="T0" fmla="*/ 1 w 461"/>
                <a:gd name="T1" fmla="*/ 1 h 460"/>
                <a:gd name="T2" fmla="*/ 1 w 461"/>
                <a:gd name="T3" fmla="*/ 1 h 460"/>
                <a:gd name="T4" fmla="*/ 1 w 461"/>
                <a:gd name="T5" fmla="*/ 1 h 460"/>
                <a:gd name="T6" fmla="*/ 1 w 461"/>
                <a:gd name="T7" fmla="*/ 1 h 460"/>
                <a:gd name="T8" fmla="*/ 1 w 461"/>
                <a:gd name="T9" fmla="*/ 1 h 460"/>
                <a:gd name="T10" fmla="*/ 1 w 461"/>
                <a:gd name="T11" fmla="*/ 1 h 460"/>
                <a:gd name="T12" fmla="*/ 1 w 461"/>
                <a:gd name="T13" fmla="*/ 1 h 460"/>
                <a:gd name="T14" fmla="*/ 1 w 461"/>
                <a:gd name="T15" fmla="*/ 1 h 460"/>
                <a:gd name="T16" fmla="*/ 1 w 461"/>
                <a:gd name="T17" fmla="*/ 1 h 460"/>
                <a:gd name="T18" fmla="*/ 1 w 461"/>
                <a:gd name="T19" fmla="*/ 1 h 460"/>
                <a:gd name="T20" fmla="*/ 0 w 461"/>
                <a:gd name="T21" fmla="*/ 1 h 460"/>
                <a:gd name="T22" fmla="*/ 1 w 461"/>
                <a:gd name="T23" fmla="*/ 1 h 460"/>
                <a:gd name="T24" fmla="*/ 1 w 461"/>
                <a:gd name="T25" fmla="*/ 1 h 460"/>
                <a:gd name="T26" fmla="*/ 1 w 461"/>
                <a:gd name="T27" fmla="*/ 1 h 460"/>
                <a:gd name="T28" fmla="*/ 1 w 461"/>
                <a:gd name="T29" fmla="*/ 1 h 460"/>
                <a:gd name="T30" fmla="*/ 1 w 461"/>
                <a:gd name="T31" fmla="*/ 1 h 460"/>
                <a:gd name="T32" fmla="*/ 1 w 461"/>
                <a:gd name="T33" fmla="*/ 1 h 460"/>
                <a:gd name="T34" fmla="*/ 1 w 461"/>
                <a:gd name="T35" fmla="*/ 1 h 460"/>
                <a:gd name="T36" fmla="*/ 1 w 461"/>
                <a:gd name="T37" fmla="*/ 1 h 460"/>
                <a:gd name="T38" fmla="*/ 1 w 461"/>
                <a:gd name="T39" fmla="*/ 0 h 460"/>
                <a:gd name="T40" fmla="*/ 1 w 461"/>
                <a:gd name="T41" fmla="*/ 1 h 460"/>
                <a:gd name="T42" fmla="*/ 1 w 461"/>
                <a:gd name="T43" fmla="*/ 1 h 460"/>
                <a:gd name="T44" fmla="*/ 0 w 461"/>
                <a:gd name="T45" fmla="*/ 1 h 460"/>
                <a:gd name="T46" fmla="*/ 1 w 461"/>
                <a:gd name="T47" fmla="*/ 1 h 460"/>
                <a:gd name="T48" fmla="*/ 1 w 461"/>
                <a:gd name="T49" fmla="*/ 1 h 460"/>
                <a:gd name="T50" fmla="*/ 1 w 461"/>
                <a:gd name="T51" fmla="*/ 1 h 460"/>
                <a:gd name="T52" fmla="*/ 1 w 461"/>
                <a:gd name="T53" fmla="*/ 1 h 460"/>
                <a:gd name="T54" fmla="*/ 1 w 461"/>
                <a:gd name="T55" fmla="*/ 1 h 460"/>
                <a:gd name="T56" fmla="*/ 1 w 461"/>
                <a:gd name="T57" fmla="*/ 1 h 460"/>
                <a:gd name="T58" fmla="*/ 1 w 461"/>
                <a:gd name="T59" fmla="*/ 1 h 460"/>
                <a:gd name="T60" fmla="*/ 1 w 461"/>
                <a:gd name="T61" fmla="*/ 1 h 460"/>
                <a:gd name="T62" fmla="*/ 1 w 461"/>
                <a:gd name="T63" fmla="*/ 1 h 460"/>
                <a:gd name="T64" fmla="*/ 1 w 461"/>
                <a:gd name="T65" fmla="*/ 1 h 460"/>
                <a:gd name="T66" fmla="*/ 1 w 461"/>
                <a:gd name="T67" fmla="*/ 1 h 460"/>
                <a:gd name="T68" fmla="*/ 1 w 461"/>
                <a:gd name="T69" fmla="*/ 1 h 460"/>
                <a:gd name="T70" fmla="*/ 1 w 461"/>
                <a:gd name="T71" fmla="*/ 1 h 460"/>
                <a:gd name="T72" fmla="*/ 1 w 461"/>
                <a:gd name="T73" fmla="*/ 1 h 460"/>
                <a:gd name="T74" fmla="*/ 1 w 461"/>
                <a:gd name="T75" fmla="*/ 1 h 460"/>
                <a:gd name="T76" fmla="*/ 1 w 461"/>
                <a:gd name="T77" fmla="*/ 1 h 460"/>
                <a:gd name="T78" fmla="*/ 1 w 461"/>
                <a:gd name="T79" fmla="*/ 1 h 460"/>
                <a:gd name="T80" fmla="*/ 1 w 461"/>
                <a:gd name="T81" fmla="*/ 1 h 460"/>
                <a:gd name="T82" fmla="*/ 1 w 461"/>
                <a:gd name="T83" fmla="*/ 1 h 460"/>
                <a:gd name="T84" fmla="*/ 1 w 461"/>
                <a:gd name="T85" fmla="*/ 1 h 460"/>
                <a:gd name="T86" fmla="*/ 1 w 461"/>
                <a:gd name="T87" fmla="*/ 1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0">
                  <a:moveTo>
                    <a:pt x="42" y="228"/>
                  </a:moveTo>
                  <a:lnTo>
                    <a:pt x="56" y="153"/>
                  </a:lnTo>
                  <a:lnTo>
                    <a:pt x="96" y="91"/>
                  </a:lnTo>
                  <a:lnTo>
                    <a:pt x="157" y="49"/>
                  </a:lnTo>
                  <a:lnTo>
                    <a:pt x="231" y="35"/>
                  </a:lnTo>
                  <a:lnTo>
                    <a:pt x="306" y="49"/>
                  </a:lnTo>
                  <a:lnTo>
                    <a:pt x="365" y="91"/>
                  </a:lnTo>
                  <a:lnTo>
                    <a:pt x="405" y="153"/>
                  </a:lnTo>
                  <a:lnTo>
                    <a:pt x="419" y="228"/>
                  </a:lnTo>
                  <a:lnTo>
                    <a:pt x="405" y="306"/>
                  </a:lnTo>
                  <a:lnTo>
                    <a:pt x="365" y="369"/>
                  </a:lnTo>
                  <a:lnTo>
                    <a:pt x="306" y="411"/>
                  </a:lnTo>
                  <a:lnTo>
                    <a:pt x="231" y="425"/>
                  </a:lnTo>
                  <a:lnTo>
                    <a:pt x="157" y="411"/>
                  </a:lnTo>
                  <a:lnTo>
                    <a:pt x="96" y="369"/>
                  </a:lnTo>
                  <a:lnTo>
                    <a:pt x="56" y="306"/>
                  </a:lnTo>
                  <a:lnTo>
                    <a:pt x="42" y="228"/>
                  </a:lnTo>
                  <a:close/>
                  <a:moveTo>
                    <a:pt x="0" y="228"/>
                  </a:moveTo>
                  <a:lnTo>
                    <a:pt x="12" y="303"/>
                  </a:lnTo>
                  <a:lnTo>
                    <a:pt x="45" y="367"/>
                  </a:lnTo>
                  <a:lnTo>
                    <a:pt x="96" y="416"/>
                  </a:lnTo>
                  <a:lnTo>
                    <a:pt x="158" y="447"/>
                  </a:lnTo>
                  <a:lnTo>
                    <a:pt x="231" y="460"/>
                  </a:lnTo>
                  <a:lnTo>
                    <a:pt x="303" y="447"/>
                  </a:lnTo>
                  <a:lnTo>
                    <a:pt x="367" y="416"/>
                  </a:lnTo>
                  <a:lnTo>
                    <a:pt x="416" y="367"/>
                  </a:lnTo>
                  <a:lnTo>
                    <a:pt x="449" y="303"/>
                  </a:lnTo>
                  <a:lnTo>
                    <a:pt x="461" y="228"/>
                  </a:lnTo>
                  <a:lnTo>
                    <a:pt x="449" y="155"/>
                  </a:lnTo>
                  <a:lnTo>
                    <a:pt x="416" y="93"/>
                  </a:lnTo>
                  <a:lnTo>
                    <a:pt x="367" y="44"/>
                  </a:lnTo>
                  <a:lnTo>
                    <a:pt x="303" y="12"/>
                  </a:lnTo>
                  <a:lnTo>
                    <a:pt x="231" y="0"/>
                  </a:lnTo>
                  <a:lnTo>
                    <a:pt x="158" y="12"/>
                  </a:lnTo>
                  <a:lnTo>
                    <a:pt x="96" y="44"/>
                  </a:lnTo>
                  <a:lnTo>
                    <a:pt x="45" y="93"/>
                  </a:lnTo>
                  <a:lnTo>
                    <a:pt x="12" y="155"/>
                  </a:lnTo>
                  <a:lnTo>
                    <a:pt x="0" y="228"/>
                  </a:lnTo>
                  <a:close/>
                  <a:moveTo>
                    <a:pt x="141" y="364"/>
                  </a:moveTo>
                  <a:lnTo>
                    <a:pt x="183" y="364"/>
                  </a:lnTo>
                  <a:lnTo>
                    <a:pt x="183" y="247"/>
                  </a:lnTo>
                  <a:lnTo>
                    <a:pt x="228" y="247"/>
                  </a:lnTo>
                  <a:lnTo>
                    <a:pt x="301" y="364"/>
                  </a:lnTo>
                  <a:lnTo>
                    <a:pt x="346" y="364"/>
                  </a:lnTo>
                  <a:lnTo>
                    <a:pt x="325" y="333"/>
                  </a:lnTo>
                  <a:lnTo>
                    <a:pt x="289" y="275"/>
                  </a:lnTo>
                  <a:lnTo>
                    <a:pt x="270" y="244"/>
                  </a:lnTo>
                  <a:lnTo>
                    <a:pt x="304" y="235"/>
                  </a:lnTo>
                  <a:lnTo>
                    <a:pt x="331" y="213"/>
                  </a:lnTo>
                  <a:lnTo>
                    <a:pt x="339" y="173"/>
                  </a:lnTo>
                  <a:lnTo>
                    <a:pt x="329" y="131"/>
                  </a:lnTo>
                  <a:lnTo>
                    <a:pt x="298" y="105"/>
                  </a:lnTo>
                  <a:lnTo>
                    <a:pt x="245" y="96"/>
                  </a:lnTo>
                  <a:lnTo>
                    <a:pt x="219" y="96"/>
                  </a:lnTo>
                  <a:lnTo>
                    <a:pt x="169" y="96"/>
                  </a:lnTo>
                  <a:lnTo>
                    <a:pt x="141" y="96"/>
                  </a:lnTo>
                  <a:lnTo>
                    <a:pt x="141" y="364"/>
                  </a:lnTo>
                  <a:close/>
                  <a:moveTo>
                    <a:pt x="183" y="129"/>
                  </a:moveTo>
                  <a:lnTo>
                    <a:pt x="198" y="129"/>
                  </a:lnTo>
                  <a:lnTo>
                    <a:pt x="224" y="129"/>
                  </a:lnTo>
                  <a:lnTo>
                    <a:pt x="238" y="129"/>
                  </a:lnTo>
                  <a:lnTo>
                    <a:pt x="266" y="133"/>
                  </a:lnTo>
                  <a:lnTo>
                    <a:pt x="289" y="145"/>
                  </a:lnTo>
                  <a:lnTo>
                    <a:pt x="298" y="171"/>
                  </a:lnTo>
                  <a:lnTo>
                    <a:pt x="287" y="202"/>
                  </a:lnTo>
                  <a:lnTo>
                    <a:pt x="261" y="213"/>
                  </a:lnTo>
                  <a:lnTo>
                    <a:pt x="226" y="216"/>
                  </a:lnTo>
                  <a:lnTo>
                    <a:pt x="216" y="216"/>
                  </a:lnTo>
                  <a:lnTo>
                    <a:pt x="195" y="216"/>
                  </a:lnTo>
                  <a:lnTo>
                    <a:pt x="183" y="216"/>
                  </a:lnTo>
                  <a:lnTo>
                    <a:pt x="183" y="129"/>
                  </a:lnTo>
                  <a:close/>
                </a:path>
              </a:pathLst>
            </a:custGeom>
            <a:solidFill>
              <a:srgbClr val="007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grpSp>
      <p:sp>
        <p:nvSpPr>
          <p:cNvPr id="3077" name="Line 2"/>
          <p:cNvSpPr>
            <a:spLocks noChangeShapeType="1"/>
          </p:cNvSpPr>
          <p:nvPr/>
        </p:nvSpPr>
        <p:spPr bwMode="auto">
          <a:xfrm>
            <a:off x="12" y="881063"/>
            <a:ext cx="12187767" cy="0"/>
          </a:xfrm>
          <a:prstGeom prst="line">
            <a:avLst/>
          </a:prstGeom>
          <a:noFill/>
          <a:ln w="25400">
            <a:solidFill>
              <a:srgbClr val="FAA534"/>
            </a:solidFill>
            <a:round/>
            <a:headEnd/>
            <a:tailEnd/>
          </a:ln>
          <a:extLst>
            <a:ext uri="{909E8E84-426E-40DD-AFC4-6F175D3DCCD1}">
              <a14:hiddenFill xmlns:a14="http://schemas.microsoft.com/office/drawing/2010/main">
                <a:noFill/>
              </a14:hiddenFill>
            </a:ext>
          </a:extLst>
        </p:spPr>
        <p:txBody>
          <a:bodyPr wrap="none" lIns="91433" tIns="45716" rIns="91433" bIns="45716" anchor="ctr"/>
          <a:lstStyle/>
          <a:p>
            <a:pPr defTabSz="914400" fontAlgn="base">
              <a:spcBef>
                <a:spcPct val="0"/>
              </a:spcBef>
              <a:spcAft>
                <a:spcPct val="0"/>
              </a:spcAft>
            </a:pPr>
            <a:endParaRPr lang="en-US" sz="1600" dirty="0">
              <a:solidFill>
                <a:prstClr val="black"/>
              </a:solidFill>
              <a:ea typeface="Arial Unicode MS" pitchFamily="34" charset="-128"/>
              <a:cs typeface="Arial" pitchFamily="34" charset="0"/>
            </a:endParaRPr>
          </a:p>
        </p:txBody>
      </p:sp>
      <p:sp>
        <p:nvSpPr>
          <p:cNvPr id="14" name="Text Box 18"/>
          <p:cNvSpPr txBox="1">
            <a:spLocks noChangeArrowheads="1"/>
          </p:cNvSpPr>
          <p:nvPr userDrawn="1"/>
        </p:nvSpPr>
        <p:spPr bwMode="auto">
          <a:xfrm>
            <a:off x="8917535" y="6640512"/>
            <a:ext cx="3274484"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0" rIns="91401" bIns="4570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defTabSz="914400" eaLnBrk="1" fontAlgn="base" hangingPunct="1">
              <a:lnSpc>
                <a:spcPct val="90000"/>
              </a:lnSpc>
              <a:spcBef>
                <a:spcPct val="0"/>
              </a:spcBef>
              <a:spcAft>
                <a:spcPct val="0"/>
              </a:spcAft>
              <a:defRPr/>
            </a:pPr>
            <a:fld id="{190E6F35-B0D4-424F-A66E-47EEAE456333}" type="slidenum">
              <a:rPr lang="en-US" sz="900" smtClean="0">
                <a:solidFill>
                  <a:srgbClr val="000000"/>
                </a:solidFill>
                <a:latin typeface="Calibri" panose="020F0502020204030204" pitchFamily="34" charset="0"/>
                <a:cs typeface="Calibri" panose="020F0502020204030204" pitchFamily="34" charset="0"/>
              </a:rPr>
              <a:pPr algn="r" defTabSz="914400" eaLnBrk="1" fontAlgn="base" hangingPunct="1">
                <a:lnSpc>
                  <a:spcPct val="90000"/>
                </a:lnSpc>
                <a:spcBef>
                  <a:spcPct val="0"/>
                </a:spcBef>
                <a:spcAft>
                  <a:spcPct val="0"/>
                </a:spcAft>
                <a:defRPr/>
              </a:pPr>
              <a:t>‹#›</a:t>
            </a:fld>
            <a:r>
              <a:rPr lang="en-US" sz="900" dirty="0">
                <a:solidFill>
                  <a:srgbClr val="000000"/>
                </a:solidFill>
                <a:latin typeface="Calibri" panose="020F0502020204030204" pitchFamily="34" charset="0"/>
                <a:cs typeface="Calibri" panose="020F0502020204030204" pitchFamily="34" charset="0"/>
              </a:rPr>
              <a:t> </a:t>
            </a:r>
          </a:p>
        </p:txBody>
      </p:sp>
      <p:sp>
        <p:nvSpPr>
          <p:cNvPr id="3" name="Footer Placeholder 2"/>
          <p:cNvSpPr>
            <a:spLocks noGrp="1"/>
          </p:cNvSpPr>
          <p:nvPr>
            <p:ph type="ftr" sz="quarter" idx="3"/>
          </p:nvPr>
        </p:nvSpPr>
        <p:spPr>
          <a:xfrm>
            <a:off x="4163488" y="638416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buFont typeface="Wingdings" pitchFamily="2" charset="2"/>
              <a:buNone/>
            </a:pPr>
            <a:endParaRPr lang="en-US" dirty="0">
              <a:solidFill>
                <a:prstClr val="black">
                  <a:tint val="75000"/>
                </a:prstClr>
              </a:solidFill>
              <a:ea typeface="MS PGothic" pitchFamily="34" charset="-128"/>
            </a:endParaRPr>
          </a:p>
        </p:txBody>
      </p:sp>
    </p:spTree>
    <p:extLst>
      <p:ext uri="{BB962C8B-B14F-4D97-AF65-F5344CB8AC3E}">
        <p14:creationId xmlns:p14="http://schemas.microsoft.com/office/powerpoint/2010/main" val="15430496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ftr="0" dt="0"/>
  <p:txStyles>
    <p:title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p:titleStyle>
    <p:bodyStyle>
      <a:lvl1pPr marL="342874" indent="-342874" algn="l" rtl="0" eaLnBrk="0" fontAlgn="base" hangingPunct="0">
        <a:spcBef>
          <a:spcPct val="25000"/>
        </a:spcBef>
        <a:spcAft>
          <a:spcPct val="20000"/>
        </a:spcAft>
        <a:defRPr sz="1600" b="1">
          <a:solidFill>
            <a:srgbClr val="333333"/>
          </a:solidFill>
          <a:latin typeface="+mn-lt"/>
          <a:ea typeface="+mn-ea"/>
          <a:cs typeface="+mn-cs"/>
        </a:defRPr>
      </a:lvl1pPr>
      <a:lvl2pPr marL="285728" indent="-171437" algn="l" rtl="0" eaLnBrk="0" fontAlgn="base" hangingPunct="0">
        <a:spcBef>
          <a:spcPct val="25000"/>
        </a:spcBef>
        <a:spcAft>
          <a:spcPct val="20000"/>
        </a:spcAft>
        <a:buClr>
          <a:srgbClr val="006699"/>
        </a:buClr>
        <a:buSzPct val="100000"/>
        <a:buFont typeface="Arial" pitchFamily="34" charset="0"/>
        <a:buChar char="•"/>
        <a:defRPr sz="1400">
          <a:solidFill>
            <a:srgbClr val="333333"/>
          </a:solidFill>
          <a:latin typeface="+mn-lt"/>
          <a:ea typeface="+mn-ea"/>
        </a:defRPr>
      </a:lvl2pPr>
      <a:lvl3pPr marL="574631" indent="-174612" algn="l" rtl="0" eaLnBrk="0" fontAlgn="base" hangingPunct="0">
        <a:spcBef>
          <a:spcPct val="25000"/>
        </a:spcBef>
        <a:spcAft>
          <a:spcPct val="20000"/>
        </a:spcAft>
        <a:buClr>
          <a:srgbClr val="006699"/>
        </a:buClr>
        <a:buFont typeface="Symbol" pitchFamily="18" charset="2"/>
        <a:buChar char=""/>
        <a:defRPr sz="1200">
          <a:solidFill>
            <a:srgbClr val="333333"/>
          </a:solidFill>
          <a:latin typeface="+mn-lt"/>
          <a:ea typeface="+mn-ea"/>
        </a:defRPr>
      </a:lvl3pPr>
      <a:lvl4pPr marL="855598" indent="-166676" algn="l" rtl="0" eaLnBrk="0" fontAlgn="base" hangingPunct="0">
        <a:spcBef>
          <a:spcPct val="25000"/>
        </a:spcBef>
        <a:spcAft>
          <a:spcPct val="20000"/>
        </a:spcAft>
        <a:buClr>
          <a:srgbClr val="006699"/>
        </a:buClr>
        <a:buSzPct val="100000"/>
        <a:buFont typeface="Arial" pitchFamily="34" charset="0"/>
        <a:buChar char="•"/>
        <a:defRPr sz="1100">
          <a:solidFill>
            <a:srgbClr val="333333"/>
          </a:solidFill>
          <a:latin typeface="+mn-lt"/>
          <a:ea typeface="+mn-ea"/>
        </a:defRPr>
      </a:lvl4pPr>
      <a:lvl5pPr marL="1142913" indent="-173024" algn="l" rtl="0" eaLnBrk="0" fontAlgn="base" hangingPunct="0">
        <a:spcBef>
          <a:spcPct val="25000"/>
        </a:spcBef>
        <a:spcAft>
          <a:spcPct val="20000"/>
        </a:spcAft>
        <a:buClr>
          <a:srgbClr val="006699"/>
        </a:buClr>
        <a:buFont typeface="Symbol" pitchFamily="18" charset="2"/>
        <a:buChar char=""/>
        <a:defRPr sz="900">
          <a:solidFill>
            <a:srgbClr val="333333"/>
          </a:solidFill>
          <a:latin typeface="+mn-lt"/>
          <a:ea typeface="+mn-ea"/>
        </a:defRPr>
      </a:lvl5pPr>
      <a:lvl6pPr marL="1600078"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6pPr>
      <a:lvl7pPr marL="2057244"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7pPr>
      <a:lvl8pPr marL="2514409"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8pPr>
      <a:lvl9pPr marL="2971574" indent="-173024"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6"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6" algn="l" defTabSz="914330" rtl="0" eaLnBrk="1" latinLnBrk="0" hangingPunct="1">
        <a:defRPr sz="1800" kern="1200">
          <a:solidFill>
            <a:schemeClr val="tx1"/>
          </a:solidFill>
          <a:latin typeface="+mn-lt"/>
          <a:ea typeface="+mn-ea"/>
          <a:cs typeface="+mn-cs"/>
        </a:defRPr>
      </a:lvl4pPr>
      <a:lvl5pPr marL="1828661"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91" algn="l" defTabSz="914330" rtl="0" eaLnBrk="1" latinLnBrk="0" hangingPunct="1">
        <a:defRPr sz="1800" kern="1200">
          <a:solidFill>
            <a:schemeClr val="tx1"/>
          </a:solidFill>
          <a:latin typeface="+mn-lt"/>
          <a:ea typeface="+mn-ea"/>
          <a:cs typeface="+mn-cs"/>
        </a:defRPr>
      </a:lvl7pPr>
      <a:lvl8pPr marL="3200157" algn="l" defTabSz="914330" rtl="0" eaLnBrk="1" latinLnBrk="0" hangingPunct="1">
        <a:defRPr sz="1800" kern="1200">
          <a:solidFill>
            <a:schemeClr val="tx1"/>
          </a:solidFill>
          <a:latin typeface="+mn-lt"/>
          <a:ea typeface="+mn-ea"/>
          <a:cs typeface="+mn-cs"/>
        </a:defRPr>
      </a:lvl8pPr>
      <a:lvl9pPr marL="3657321" algn="l" defTabSz="9143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0.png"/><Relationship Id="rId3" Type="http://schemas.openxmlformats.org/officeDocument/2006/relationships/image" Target="../media/image270.png"/><Relationship Id="rId7" Type="http://schemas.openxmlformats.org/officeDocument/2006/relationships/image" Target="../media/image31.png"/><Relationship Id="rId12"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0.png"/><Relationship Id="rId11" Type="http://schemas.openxmlformats.org/officeDocument/2006/relationships/image" Target="../media/image190.png"/><Relationship Id="rId5" Type="http://schemas.openxmlformats.org/officeDocument/2006/relationships/image" Target="../media/image290.png"/><Relationship Id="rId10" Type="http://schemas.openxmlformats.org/officeDocument/2006/relationships/image" Target="../media/image18.png"/><Relationship Id="rId4" Type="http://schemas.openxmlformats.org/officeDocument/2006/relationships/image" Target="../media/image280.png"/><Relationship Id="rId9" Type="http://schemas.openxmlformats.org/officeDocument/2006/relationships/image" Target="../media/image17.png"/><Relationship Id="rId1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7.xml"/><Relationship Id="rId7" Type="http://schemas.openxmlformats.org/officeDocument/2006/relationships/oleObject" Target="../embeddings/oleObject7.bin"/><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chart" Target="../charts/chart7.xml"/><Relationship Id="rId5" Type="http://schemas.openxmlformats.org/officeDocument/2006/relationships/notesSlide" Target="../notesSlides/notesSlide15.xml"/><Relationship Id="rId4" Type="http://schemas.openxmlformats.org/officeDocument/2006/relationships/slideLayout" Target="../slideLayouts/slideLayout49.xml"/><Relationship Id="rId9"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hse.gov.uk/economics/eauappraisal.htm#ftn3"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7280"/>
            <a:ext cx="10363200" cy="3273173"/>
          </a:xfrm>
        </p:spPr>
        <p:txBody>
          <a:bodyPr/>
          <a:lstStyle/>
          <a:p>
            <a:r>
              <a:rPr lang="en-US" dirty="0"/>
              <a:t>Joint Utilities’ Approach to Safety Risk Assessment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5123793"/>
            <a:ext cx="9144000" cy="725214"/>
          </a:xfrm>
        </p:spPr>
        <p:txBody>
          <a:bodyPr>
            <a:normAutofit fontScale="92500"/>
          </a:bodyPr>
          <a:lstStyle/>
          <a:p>
            <a:pPr algn="l"/>
            <a:r>
              <a:rPr lang="en-US" sz="4400" dirty="0">
                <a:effectLst>
                  <a:outerShdw blurRad="38100" dist="38100" dir="2700000" algn="tl">
                    <a:srgbClr val="000000">
                      <a:alpha val="43137"/>
                    </a:srgbClr>
                  </a:outerShdw>
                </a:effectLst>
              </a:rPr>
              <a:t>JUA Safety Attribute Workshop 9/28/2017</a:t>
            </a:r>
          </a:p>
        </p:txBody>
      </p:sp>
    </p:spTree>
    <p:extLst>
      <p:ext uri="{BB962C8B-B14F-4D97-AF65-F5344CB8AC3E}">
        <p14:creationId xmlns:p14="http://schemas.microsoft.com/office/powerpoint/2010/main" val="231596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8800" y="547868"/>
            <a:ext cx="8428892" cy="1871659"/>
          </a:xfrm>
          <a:prstGeom prst="rect">
            <a:avLst/>
          </a:prstGeom>
        </p:spPr>
      </p:pic>
      <p:sp>
        <p:nvSpPr>
          <p:cNvPr id="2" name="Title 1"/>
          <p:cNvSpPr>
            <a:spLocks noGrp="1"/>
          </p:cNvSpPr>
          <p:nvPr>
            <p:ph type="title"/>
          </p:nvPr>
        </p:nvSpPr>
        <p:spPr>
          <a:xfrm>
            <a:off x="350878" y="1"/>
            <a:ext cx="11002927" cy="836907"/>
          </a:xfrm>
        </p:spPr>
        <p:txBody>
          <a:bodyPr>
            <a:normAutofit/>
          </a:bodyPr>
          <a:lstStyle/>
          <a:p>
            <a:r>
              <a:rPr lang="en-US" sz="4000" dirty="0"/>
              <a:t>Goals of the JUA Safety Attribute Presentation</a:t>
            </a:r>
          </a:p>
        </p:txBody>
      </p:sp>
      <p:sp>
        <p:nvSpPr>
          <p:cNvPr id="3" name="Content Placeholder 2"/>
          <p:cNvSpPr>
            <a:spLocks noGrp="1"/>
          </p:cNvSpPr>
          <p:nvPr>
            <p:ph idx="1"/>
          </p:nvPr>
        </p:nvSpPr>
        <p:spPr>
          <a:xfrm>
            <a:off x="350878" y="2312519"/>
            <a:ext cx="11002927" cy="4127688"/>
          </a:xfrm>
        </p:spPr>
        <p:txBody>
          <a:bodyPr>
            <a:normAutofit/>
          </a:bodyPr>
          <a:lstStyle/>
          <a:p>
            <a:r>
              <a:rPr lang="en-US" dirty="0"/>
              <a:t>Demonstrate how the JUA Safety Attribute achieves the acceptance criteria</a:t>
            </a:r>
            <a:endParaRPr lang="en-US" strike="sngStrike" dirty="0">
              <a:solidFill>
                <a:srgbClr val="A50021"/>
              </a:solidFill>
            </a:endParaRPr>
          </a:p>
          <a:p>
            <a:r>
              <a:rPr lang="en-US" dirty="0"/>
              <a:t>Provide a detailed example of </a:t>
            </a:r>
            <a:r>
              <a:rPr lang="en-US" b="1" u="sng" dirty="0"/>
              <a:t>one safety risk</a:t>
            </a:r>
            <a:r>
              <a:rPr lang="en-US" dirty="0"/>
              <a:t> (Overhead Conductor)</a:t>
            </a:r>
          </a:p>
          <a:p>
            <a:r>
              <a:rPr lang="en-US" dirty="0"/>
              <a:t>Demonstrate how the Commission can use the JUA Safety Methodology and the information it generates</a:t>
            </a:r>
          </a:p>
          <a:p>
            <a:r>
              <a:rPr lang="en-US" dirty="0"/>
              <a:t>Show how the JUA Methodology enables the utilities to continue to innovate with respect to quantitative risk assessment </a:t>
            </a:r>
          </a:p>
        </p:txBody>
      </p:sp>
      <p:sp>
        <p:nvSpPr>
          <p:cNvPr id="4" name="Slide Number Placeholder 5"/>
          <p:cNvSpPr>
            <a:spLocks noGrp="1"/>
          </p:cNvSpPr>
          <p:nvPr>
            <p:ph type="sldNum" sz="quarter" idx="12"/>
          </p:nvPr>
        </p:nvSpPr>
        <p:spPr/>
        <p:txBody>
          <a:bodyPr/>
          <a:lstStyle/>
          <a:p>
            <a:fld id="{35F89DE3-BCAF-422B-AE3F-90715748FB99}" type="slidenum">
              <a:rPr lang="en-US" smtClean="0"/>
              <a:t>10</a:t>
            </a:fld>
            <a:endParaRPr lang="en-US" dirty="0"/>
          </a:p>
        </p:txBody>
      </p:sp>
      <p:sp>
        <p:nvSpPr>
          <p:cNvPr id="6" name="Oval 5"/>
          <p:cNvSpPr/>
          <p:nvPr/>
        </p:nvSpPr>
        <p:spPr>
          <a:xfrm>
            <a:off x="7400458" y="562747"/>
            <a:ext cx="1825603" cy="17497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22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0985" y="1122363"/>
            <a:ext cx="11360462" cy="4446100"/>
          </a:xfrm>
        </p:spPr>
        <p:txBody>
          <a:bodyPr/>
          <a:lstStyle/>
          <a:p>
            <a:r>
              <a:rPr lang="en-US" dirty="0"/>
              <a:t>JUA Methodology for Selecting Safety Mitigations for RAMP</a:t>
            </a:r>
          </a:p>
        </p:txBody>
      </p:sp>
      <p:sp>
        <p:nvSpPr>
          <p:cNvPr id="6" name="Title 1"/>
          <p:cNvSpPr txBox="1">
            <a:spLocks/>
          </p:cNvSpPr>
          <p:nvPr/>
        </p:nvSpPr>
        <p:spPr>
          <a:xfrm>
            <a:off x="307880" y="126568"/>
            <a:ext cx="11603567" cy="6127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endParaRPr lang="en-US" dirty="0">
              <a:solidFill>
                <a:srgbClr val="FF0000"/>
              </a:solidFill>
            </a:endParaRPr>
          </a:p>
        </p:txBody>
      </p:sp>
    </p:spTree>
    <p:extLst>
      <p:ext uri="{BB962C8B-B14F-4D97-AF65-F5344CB8AC3E}">
        <p14:creationId xmlns:p14="http://schemas.microsoft.com/office/powerpoint/2010/main" val="304699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3" y="119626"/>
            <a:ext cx="11934710" cy="600127"/>
          </a:xfrm>
        </p:spPr>
        <p:txBody>
          <a:bodyPr anchor="t">
            <a:normAutofit fontScale="90000"/>
          </a:bodyPr>
          <a:lstStyle/>
          <a:p>
            <a:r>
              <a:rPr lang="en-US" sz="4000" dirty="0"/>
              <a:t>Steps Used in Test Drives for Selecting Mitigations for RAMP</a:t>
            </a:r>
          </a:p>
        </p:txBody>
      </p:sp>
      <p:sp>
        <p:nvSpPr>
          <p:cNvPr id="30"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12</a:t>
            </a:fld>
            <a:endParaRPr lang="en-US" dirty="0"/>
          </a:p>
        </p:txBody>
      </p:sp>
      <p:grpSp>
        <p:nvGrpSpPr>
          <p:cNvPr id="31" name="Group 30"/>
          <p:cNvGrpSpPr/>
          <p:nvPr/>
        </p:nvGrpSpPr>
        <p:grpSpPr>
          <a:xfrm>
            <a:off x="1063958" y="813537"/>
            <a:ext cx="10289842" cy="5163689"/>
            <a:chOff x="2571703" y="523616"/>
            <a:chExt cx="6729942" cy="3377246"/>
          </a:xfrm>
        </p:grpSpPr>
        <p:grpSp>
          <p:nvGrpSpPr>
            <p:cNvPr id="33" name="Group 32"/>
            <p:cNvGrpSpPr/>
            <p:nvPr/>
          </p:nvGrpSpPr>
          <p:grpSpPr>
            <a:xfrm>
              <a:off x="2571703" y="694067"/>
              <a:ext cx="3086063" cy="2967322"/>
              <a:chOff x="1124766" y="989621"/>
              <a:chExt cx="4780834" cy="4596883"/>
            </a:xfrm>
          </p:grpSpPr>
          <p:sp>
            <p:nvSpPr>
              <p:cNvPr id="54" name="Freeform: Shape 53"/>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marL="0" lvl="0" indent="0" algn="ctr" defTabSz="146685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Selecting </a:t>
                </a:r>
                <a:r>
                  <a:rPr lang="en-US" sz="3600" b="1" dirty="0">
                    <a:effectLst>
                      <a:outerShdw blurRad="38100" dist="38100" dir="2700000" algn="tl">
                        <a:srgbClr val="000000">
                          <a:alpha val="43137"/>
                        </a:srgbClr>
                      </a:outerShdw>
                    </a:effectLst>
                  </a:rPr>
                  <a:t> </a:t>
                </a:r>
                <a:r>
                  <a:rPr lang="en-US" sz="3600" b="1" kern="1200" dirty="0">
                    <a:effectLst>
                      <a:outerShdw blurRad="38100" dist="38100" dir="2700000" algn="tl">
                        <a:srgbClr val="000000">
                          <a:alpha val="43137"/>
                        </a:srgbClr>
                      </a:outerShdw>
                    </a:effectLst>
                  </a:rPr>
                  <a:t>Mitigations for RAMP</a:t>
                </a:r>
              </a:p>
            </p:txBody>
          </p:sp>
          <p:sp>
            <p:nvSpPr>
              <p:cNvPr id="55" name="Block Arc 54"/>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34" name="Group 33"/>
            <p:cNvGrpSpPr/>
            <p:nvPr/>
          </p:nvGrpSpPr>
          <p:grpSpPr>
            <a:xfrm>
              <a:off x="5127145" y="523616"/>
              <a:ext cx="2771939" cy="494173"/>
              <a:chOff x="5071675" y="608008"/>
              <a:chExt cx="4294202" cy="765557"/>
            </a:xfrm>
          </p:grpSpPr>
          <p:sp>
            <p:nvSpPr>
              <p:cNvPr id="52" name="Oval 51"/>
              <p:cNvSpPr/>
              <p:nvPr/>
            </p:nvSpPr>
            <p:spPr>
              <a:xfrm>
                <a:off x="5071675" y="608008"/>
                <a:ext cx="4294202" cy="765557"/>
              </a:xfrm>
              <a:prstGeom prst="ellipse">
                <a:avLst/>
              </a:prstGeom>
              <a:solidFill>
                <a:schemeClr val="bg1">
                  <a:lumMod val="5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53" name="Freeform: Shape 52"/>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14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35" name="Group 34"/>
            <p:cNvGrpSpPr/>
            <p:nvPr/>
          </p:nvGrpSpPr>
          <p:grpSpPr>
            <a:xfrm>
              <a:off x="5657766" y="1123663"/>
              <a:ext cx="3643879" cy="603612"/>
              <a:chOff x="5723579" y="1516316"/>
              <a:chExt cx="5644984" cy="935097"/>
            </a:xfrm>
          </p:grpSpPr>
          <p:sp>
            <p:nvSpPr>
              <p:cNvPr id="50" name="Oval 49"/>
              <p:cNvSpPr/>
              <p:nvPr/>
            </p:nvSpPr>
            <p:spPr>
              <a:xfrm>
                <a:off x="5723579" y="1516316"/>
                <a:ext cx="5630083" cy="935097"/>
              </a:xfrm>
              <a:prstGeom prst="ellipse">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51" name="Freeform: Shape 50"/>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400" b="1" kern="1200" dirty="0"/>
                  <a:t>STEP 2</a:t>
                </a:r>
              </a:p>
              <a:p>
                <a:pPr marL="0" lvl="0" indent="0" algn="ctr" defTabSz="622300">
                  <a:lnSpc>
                    <a:spcPct val="90000"/>
                  </a:lnSpc>
                  <a:spcBef>
                    <a:spcPct val="0"/>
                  </a:spcBef>
                  <a:spcAft>
                    <a:spcPct val="10000"/>
                  </a:spcAft>
                  <a:buFont typeface="+mj-lt"/>
                  <a:buNone/>
                </a:pPr>
                <a:r>
                  <a:rPr lang="en-US" sz="1400" kern="1200" dirty="0"/>
                  <a:t>Utilities complete templates using their own methodology and data</a:t>
                </a:r>
              </a:p>
            </p:txBody>
          </p:sp>
        </p:grpSp>
        <p:grpSp>
          <p:nvGrpSpPr>
            <p:cNvPr id="36" name="Group 35"/>
            <p:cNvGrpSpPr/>
            <p:nvPr/>
          </p:nvGrpSpPr>
          <p:grpSpPr>
            <a:xfrm>
              <a:off x="5877610" y="1917234"/>
              <a:ext cx="2636295" cy="456396"/>
              <a:chOff x="5159994" y="1532538"/>
              <a:chExt cx="2591523" cy="965815"/>
            </a:xfrm>
          </p:grpSpPr>
          <p:sp>
            <p:nvSpPr>
              <p:cNvPr id="47" name="Oval 46"/>
              <p:cNvSpPr/>
              <p:nvPr/>
            </p:nvSpPr>
            <p:spPr>
              <a:xfrm>
                <a:off x="5159994" y="1532538"/>
                <a:ext cx="2591523" cy="965815"/>
              </a:xfrm>
              <a:prstGeom prst="ellipse">
                <a:avLst/>
              </a:prstGeom>
              <a:solidFill>
                <a:schemeClr val="accent1">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8" name="Freeform: Shape 47"/>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1400" kern="1200" dirty="0">
                    <a:solidFill>
                      <a:schemeClr val="bg1"/>
                    </a:solidFill>
                    <a:effectLst>
                      <a:outerShdw blurRad="38100" dist="38100" dir="2700000" algn="tl">
                        <a:srgbClr val="000000">
                          <a:alpha val="43137"/>
                        </a:srgbClr>
                      </a:outerShdw>
                    </a:effectLst>
                  </a:rPr>
                  <a:t>Calculate </a:t>
                </a:r>
                <a:r>
                  <a:rPr lang="en-US" sz="1400" dirty="0">
                    <a:solidFill>
                      <a:schemeClr val="bg1"/>
                    </a:solidFill>
                    <a:effectLst>
                      <a:outerShdw blurRad="38100" dist="38100" dir="2700000" algn="tl">
                        <a:srgbClr val="000000">
                          <a:alpha val="43137"/>
                        </a:srgbClr>
                      </a:outerShdw>
                    </a:effectLst>
                  </a:rPr>
                  <a:t>Safety </a:t>
                </a:r>
                <a:r>
                  <a:rPr lang="en-US" sz="1400" kern="1200" dirty="0">
                    <a:solidFill>
                      <a:schemeClr val="bg1"/>
                    </a:solidFill>
                    <a:effectLst>
                      <a:outerShdw blurRad="38100" dist="38100" dir="2700000" algn="tl">
                        <a:srgbClr val="000000">
                          <a:alpha val="43137"/>
                        </a:srgbClr>
                      </a:outerShdw>
                    </a:effectLst>
                  </a:rPr>
                  <a:t>Comparators</a:t>
                </a:r>
              </a:p>
            </p:txBody>
          </p:sp>
        </p:grpSp>
        <p:grpSp>
          <p:nvGrpSpPr>
            <p:cNvPr id="37" name="Group 36"/>
            <p:cNvGrpSpPr/>
            <p:nvPr/>
          </p:nvGrpSpPr>
          <p:grpSpPr>
            <a:xfrm>
              <a:off x="5617436" y="2638738"/>
              <a:ext cx="2744327" cy="446323"/>
              <a:chOff x="5437812" y="3874059"/>
              <a:chExt cx="4251427" cy="691430"/>
            </a:xfrm>
          </p:grpSpPr>
          <p:sp>
            <p:nvSpPr>
              <p:cNvPr id="45" name="Oval 44"/>
              <p:cNvSpPr/>
              <p:nvPr/>
            </p:nvSpPr>
            <p:spPr>
              <a:xfrm>
                <a:off x="5500290" y="3874059"/>
                <a:ext cx="4137563" cy="691430"/>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6" name="Freeform: Shape 45"/>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400" b="1" kern="1200" dirty="0"/>
                  <a:t>STEP 4</a:t>
                </a:r>
              </a:p>
              <a:p>
                <a:pPr marL="0" lvl="0" indent="0" algn="ctr" defTabSz="622300">
                  <a:lnSpc>
                    <a:spcPct val="90000"/>
                  </a:lnSpc>
                  <a:spcBef>
                    <a:spcPct val="0"/>
                  </a:spcBef>
                  <a:spcAft>
                    <a:spcPct val="10000"/>
                  </a:spcAft>
                  <a:buFont typeface="+mj-lt"/>
                  <a:buNone/>
                </a:pPr>
                <a:r>
                  <a:rPr lang="en-US" sz="1400" kern="1200" dirty="0"/>
                  <a:t>Analyze the Safety Comparators and </a:t>
                </a:r>
                <a:r>
                  <a:rPr lang="en-US" sz="1400" dirty="0"/>
                  <a:t>Investigate Differences</a:t>
                </a:r>
                <a:endParaRPr lang="en-US" sz="1400" kern="1200" dirty="0"/>
              </a:p>
            </p:txBody>
          </p:sp>
        </p:grpSp>
        <p:grpSp>
          <p:nvGrpSpPr>
            <p:cNvPr id="39" name="Group 38"/>
            <p:cNvGrpSpPr/>
            <p:nvPr/>
          </p:nvGrpSpPr>
          <p:grpSpPr>
            <a:xfrm>
              <a:off x="5009470" y="3290329"/>
              <a:ext cx="2859071" cy="610533"/>
              <a:chOff x="4495969" y="5000444"/>
              <a:chExt cx="4429184" cy="945819"/>
            </a:xfrm>
          </p:grpSpPr>
          <p:sp>
            <p:nvSpPr>
              <p:cNvPr id="40" name="Oval 39"/>
              <p:cNvSpPr/>
              <p:nvPr/>
            </p:nvSpPr>
            <p:spPr>
              <a:xfrm>
                <a:off x="4495969" y="5021979"/>
                <a:ext cx="4391250" cy="924284"/>
              </a:xfrm>
              <a:prstGeom prst="ellipse">
                <a:avLst/>
              </a:prstGeom>
              <a:solidFill>
                <a:schemeClr val="accent2"/>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1" name="Freeform: Shape 40"/>
              <p:cNvSpPr/>
              <p:nvPr/>
            </p:nvSpPr>
            <p:spPr>
              <a:xfrm>
                <a:off x="4518836" y="5000444"/>
                <a:ext cx="4406317" cy="816610"/>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b="1" kern="1200" dirty="0"/>
                  <a:t>STEP </a:t>
                </a:r>
                <a:r>
                  <a:rPr lang="en-US" sz="1400" b="1" dirty="0"/>
                  <a:t>5</a:t>
                </a:r>
                <a:endParaRPr lang="en-US" sz="1400" b="1" kern="1200" dirty="0"/>
              </a:p>
              <a:p>
                <a:pPr marL="0" lvl="0" indent="0" algn="ctr" defTabSz="622300">
                  <a:lnSpc>
                    <a:spcPct val="90000"/>
                  </a:lnSpc>
                  <a:spcBef>
                    <a:spcPct val="0"/>
                  </a:spcBef>
                  <a:spcAft>
                    <a:spcPct val="10000"/>
                  </a:spcAft>
                  <a:buNone/>
                </a:pPr>
                <a:r>
                  <a:rPr lang="en-US" sz="1400" kern="1200" dirty="0"/>
                  <a:t>Discuss </a:t>
                </a:r>
                <a:r>
                  <a:rPr lang="en-US" sz="1400" dirty="0"/>
                  <a:t>&amp; </a:t>
                </a:r>
                <a:r>
                  <a:rPr lang="en-US" sz="1400" kern="1200" dirty="0"/>
                  <a:t>Select Mitigations, considering:</a:t>
                </a:r>
              </a:p>
              <a:p>
                <a:pPr marL="0" lvl="0" indent="0" algn="ctr" defTabSz="622300">
                  <a:lnSpc>
                    <a:spcPct val="90000"/>
                  </a:lnSpc>
                  <a:spcBef>
                    <a:spcPct val="0"/>
                  </a:spcBef>
                  <a:spcAft>
                    <a:spcPct val="10000"/>
                  </a:spcAft>
                  <a:buNone/>
                </a:pPr>
                <a:endParaRPr lang="en-US" sz="1400" kern="1200" dirty="0"/>
              </a:p>
            </p:txBody>
          </p:sp>
          <p:sp>
            <p:nvSpPr>
              <p:cNvPr id="42" name="Rectangle 41"/>
              <p:cNvSpPr/>
              <p:nvPr/>
            </p:nvSpPr>
            <p:spPr>
              <a:xfrm>
                <a:off x="7461912" y="5398537"/>
                <a:ext cx="1124316" cy="310531"/>
              </a:xfrm>
              <a:prstGeom prst="rect">
                <a:avLst/>
              </a:prstGeom>
            </p:spPr>
            <p:txBody>
              <a:bodyPr wrap="none">
                <a:spAutoFit/>
              </a:bodyPr>
              <a:lstStyle/>
              <a:p>
                <a:pPr marL="169863" indent="-115888">
                  <a:buFont typeface="Arial" panose="020B0604020202020204" pitchFamily="34" charset="0"/>
                  <a:buChar char="•"/>
                </a:pPr>
                <a:r>
                  <a:rPr lang="en-US" sz="1400" dirty="0"/>
                  <a:t>Mandated</a:t>
                </a:r>
              </a:p>
            </p:txBody>
          </p:sp>
          <p:sp>
            <p:nvSpPr>
              <p:cNvPr id="43" name="Rectangle 42"/>
              <p:cNvSpPr/>
              <p:nvPr/>
            </p:nvSpPr>
            <p:spPr>
              <a:xfrm>
                <a:off x="4672381" y="5410930"/>
                <a:ext cx="1637375" cy="311844"/>
              </a:xfrm>
              <a:prstGeom prst="rect">
                <a:avLst/>
              </a:prstGeom>
            </p:spPr>
            <p:txBody>
              <a:bodyPr wrap="none">
                <a:spAutoFit/>
              </a:bodyPr>
              <a:lstStyle/>
              <a:p>
                <a:pPr marL="169863" indent="-115888">
                  <a:buFont typeface="Arial" panose="020B0604020202020204" pitchFamily="34" charset="0"/>
                  <a:buChar char="•"/>
                </a:pPr>
                <a:r>
                  <a:rPr lang="en-US" sz="1400" dirty="0"/>
                  <a:t>Leading Practices</a:t>
                </a:r>
              </a:p>
            </p:txBody>
          </p:sp>
          <p:sp>
            <p:nvSpPr>
              <p:cNvPr id="44" name="Rectangle 43"/>
              <p:cNvSpPr/>
              <p:nvPr/>
            </p:nvSpPr>
            <p:spPr>
              <a:xfrm>
                <a:off x="6194371" y="5412243"/>
                <a:ext cx="1404116" cy="310531"/>
              </a:xfrm>
              <a:prstGeom prst="rect">
                <a:avLst/>
              </a:prstGeom>
            </p:spPr>
            <p:txBody>
              <a:bodyPr wrap="none">
                <a:spAutoFit/>
              </a:bodyPr>
              <a:lstStyle/>
              <a:p>
                <a:pPr marL="169863" indent="-115888">
                  <a:buFont typeface="Arial" panose="020B0604020202020204" pitchFamily="34" charset="0"/>
                  <a:buChar char="•"/>
                </a:pPr>
                <a:r>
                  <a:rPr lang="en-US" sz="1400" dirty="0"/>
                  <a:t>Risk Tolerance</a:t>
                </a:r>
              </a:p>
            </p:txBody>
          </p:sp>
        </p:grpSp>
      </p:grpSp>
      <p:sp>
        <p:nvSpPr>
          <p:cNvPr id="3" name="TextBox 2"/>
          <p:cNvSpPr txBox="1"/>
          <p:nvPr/>
        </p:nvSpPr>
        <p:spPr>
          <a:xfrm rot="16200000">
            <a:off x="-1367622" y="2988673"/>
            <a:ext cx="4323876" cy="707886"/>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4000" b="1" dirty="0">
                <a:solidFill>
                  <a:schemeClr val="accent1">
                    <a:lumMod val="50000"/>
                  </a:schemeClr>
                </a:solidFill>
              </a:rPr>
              <a:t>JUA Methodology</a:t>
            </a:r>
          </a:p>
        </p:txBody>
      </p:sp>
      <p:sp>
        <p:nvSpPr>
          <p:cNvPr id="4" name="Left Brace 3"/>
          <p:cNvSpPr/>
          <p:nvPr/>
        </p:nvSpPr>
        <p:spPr>
          <a:xfrm>
            <a:off x="1149327" y="891078"/>
            <a:ext cx="1055645" cy="4903075"/>
          </a:xfrm>
          <a:prstGeom prst="leftBrac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3289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3295" y="4884005"/>
            <a:ext cx="10765410" cy="1207269"/>
          </a:xfrm>
        </p:spPr>
        <p:txBody>
          <a:bodyPr vert="horz" lIns="91440" tIns="45720" rIns="91440" bIns="45720" rtlCol="0" anchor="b">
            <a:normAutofit/>
          </a:bodyPr>
          <a:lstStyle/>
          <a:p>
            <a:r>
              <a:rPr lang="en-US" sz="3800" dirty="0">
                <a:effectLst>
                  <a:outerShdw blurRad="38100" dist="38100" dir="2700000" algn="tl">
                    <a:srgbClr val="000000">
                      <a:alpha val="43137"/>
                    </a:srgbClr>
                  </a:outerShdw>
                </a:effectLst>
              </a:rPr>
              <a:t>Step 1: Distribute Comparability Templates to Utilities</a:t>
            </a:r>
          </a:p>
        </p:txBody>
      </p:sp>
      <p:grpSp>
        <p:nvGrpSpPr>
          <p:cNvPr id="48" name="Group 47"/>
          <p:cNvGrpSpPr/>
          <p:nvPr/>
        </p:nvGrpSpPr>
        <p:grpSpPr>
          <a:xfrm>
            <a:off x="2571703" y="523616"/>
            <a:ext cx="6729942" cy="3377246"/>
            <a:chOff x="2571703" y="523616"/>
            <a:chExt cx="6729942" cy="3377246"/>
          </a:xfrm>
        </p:grpSpPr>
        <p:sp>
          <p:nvSpPr>
            <p:cNvPr id="49" name="Freeform: Shape 48"/>
            <p:cNvSpPr/>
            <p:nvPr/>
          </p:nvSpPr>
          <p:spPr>
            <a:xfrm>
              <a:off x="5759384" y="1639654"/>
              <a:ext cx="1334756" cy="387341"/>
            </a:xfrm>
            <a:custGeom>
              <a:avLst/>
              <a:gdLst>
                <a:gd name="connsiteX0" fmla="*/ 0 w 2067763"/>
                <a:gd name="connsiteY0" fmla="*/ 0 h 600056"/>
                <a:gd name="connsiteX1" fmla="*/ 2067763 w 2067763"/>
                <a:gd name="connsiteY1" fmla="*/ 0 h 600056"/>
                <a:gd name="connsiteX2" fmla="*/ 2067763 w 2067763"/>
                <a:gd name="connsiteY2" fmla="*/ 600056 h 600056"/>
                <a:gd name="connsiteX3" fmla="*/ 0 w 2067763"/>
                <a:gd name="connsiteY3" fmla="*/ 600056 h 600056"/>
                <a:gd name="connsiteX4" fmla="*/ 0 w 2067763"/>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63" h="600056">
                  <a:moveTo>
                    <a:pt x="0" y="0"/>
                  </a:moveTo>
                  <a:lnTo>
                    <a:pt x="2067763" y="0"/>
                  </a:lnTo>
                  <a:lnTo>
                    <a:pt x="2067763"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50" name="Group 49"/>
            <p:cNvGrpSpPr/>
            <p:nvPr/>
          </p:nvGrpSpPr>
          <p:grpSpPr>
            <a:xfrm>
              <a:off x="2571703" y="694067"/>
              <a:ext cx="3086063" cy="2967322"/>
              <a:chOff x="1124766" y="989621"/>
              <a:chExt cx="4780834" cy="4596883"/>
            </a:xfrm>
          </p:grpSpPr>
          <p:sp>
            <p:nvSpPr>
              <p:cNvPr id="71" name="Freeform: Shape 70"/>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lvl="0" algn="ctr" defTabSz="1466850">
                  <a:lnSpc>
                    <a:spcPct val="90000"/>
                  </a:lnSpc>
                  <a:spcBef>
                    <a:spcPct val="0"/>
                  </a:spcBef>
                  <a:spcAft>
                    <a:spcPct val="35000"/>
                  </a:spcAft>
                </a:pPr>
                <a:r>
                  <a:rPr lang="en-US" b="1" dirty="0">
                    <a:effectLst>
                      <a:outerShdw blurRad="38100" dist="38100" dir="2700000" algn="tl">
                        <a:srgbClr val="000000">
                          <a:alpha val="43137"/>
                        </a:srgbClr>
                      </a:outerShdw>
                    </a:effectLst>
                  </a:rPr>
                  <a:t>Selecting  Mitigations for RAMP</a:t>
                </a:r>
              </a:p>
            </p:txBody>
          </p:sp>
          <p:sp>
            <p:nvSpPr>
              <p:cNvPr id="72" name="Block Arc 71"/>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51" name="Group 50"/>
            <p:cNvGrpSpPr/>
            <p:nvPr/>
          </p:nvGrpSpPr>
          <p:grpSpPr>
            <a:xfrm>
              <a:off x="5127145" y="523616"/>
              <a:ext cx="2771939" cy="494173"/>
              <a:chOff x="5071675" y="608008"/>
              <a:chExt cx="4294202" cy="765557"/>
            </a:xfrm>
          </p:grpSpPr>
          <p:sp>
            <p:nvSpPr>
              <p:cNvPr id="69" name="Oval 68"/>
              <p:cNvSpPr/>
              <p:nvPr/>
            </p:nvSpPr>
            <p:spPr>
              <a:xfrm>
                <a:off x="5071675" y="608008"/>
                <a:ext cx="4294202" cy="765557"/>
              </a:xfrm>
              <a:prstGeom prst="ellipse">
                <a:avLst/>
              </a:prstGeom>
              <a:solidFill>
                <a:schemeClr val="bg1">
                  <a:lumMod val="50000"/>
                </a:schemeClr>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0" name="Freeform: Shape 69"/>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52" name="Group 51"/>
            <p:cNvGrpSpPr/>
            <p:nvPr/>
          </p:nvGrpSpPr>
          <p:grpSpPr>
            <a:xfrm>
              <a:off x="5615249" y="742522"/>
              <a:ext cx="3686396" cy="984753"/>
              <a:chOff x="5657713" y="925864"/>
              <a:chExt cx="5710850" cy="1525549"/>
            </a:xfrm>
          </p:grpSpPr>
          <p:sp>
            <p:nvSpPr>
              <p:cNvPr id="66" name="Freeform: Shape 65"/>
              <p:cNvSpPr/>
              <p:nvPr/>
            </p:nvSpPr>
            <p:spPr>
              <a:xfrm>
                <a:off x="5657713" y="925864"/>
                <a:ext cx="2734259" cy="600056"/>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sp>
            <p:nvSpPr>
              <p:cNvPr id="67" name="Oval 66"/>
              <p:cNvSpPr/>
              <p:nvPr/>
            </p:nvSpPr>
            <p:spPr>
              <a:xfrm>
                <a:off x="5723579" y="1516316"/>
                <a:ext cx="5630083" cy="935097"/>
              </a:xfrm>
              <a:prstGeom prst="ellipse">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68" name="Freeform: Shape 67"/>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2</a:t>
                </a:r>
              </a:p>
              <a:p>
                <a:pPr marL="0" lvl="0" indent="0" algn="ctr" defTabSz="622300">
                  <a:lnSpc>
                    <a:spcPct val="90000"/>
                  </a:lnSpc>
                  <a:spcBef>
                    <a:spcPct val="0"/>
                  </a:spcBef>
                  <a:spcAft>
                    <a:spcPct val="10000"/>
                  </a:spcAft>
                  <a:buFont typeface="+mj-lt"/>
                  <a:buNone/>
                </a:pPr>
                <a:r>
                  <a:rPr lang="en-US" sz="900" kern="1200" dirty="0"/>
                  <a:t>Utilities complete templates using their own methodology and data</a:t>
                </a:r>
              </a:p>
            </p:txBody>
          </p:sp>
        </p:grpSp>
        <p:grpSp>
          <p:nvGrpSpPr>
            <p:cNvPr id="53" name="Group 52"/>
            <p:cNvGrpSpPr/>
            <p:nvPr/>
          </p:nvGrpSpPr>
          <p:grpSpPr>
            <a:xfrm>
              <a:off x="5877610" y="1917234"/>
              <a:ext cx="2636295" cy="456396"/>
              <a:chOff x="5159994" y="1532538"/>
              <a:chExt cx="2591523" cy="965815"/>
            </a:xfrm>
          </p:grpSpPr>
          <p:sp>
            <p:nvSpPr>
              <p:cNvPr id="64" name="Oval 63"/>
              <p:cNvSpPr/>
              <p:nvPr/>
            </p:nvSpPr>
            <p:spPr>
              <a:xfrm>
                <a:off x="5159994" y="1532538"/>
                <a:ext cx="2591523" cy="965815"/>
              </a:xfrm>
              <a:prstGeom prst="ellipse">
                <a:avLst/>
              </a:prstGeom>
              <a:solidFill>
                <a:schemeClr val="accent1">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5" name="Freeform: Shape 64"/>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Calculate </a:t>
                </a:r>
                <a:r>
                  <a:rPr lang="en-US" sz="900" dirty="0">
                    <a:solidFill>
                      <a:schemeClr val="bg1"/>
                    </a:solidFill>
                    <a:effectLst>
                      <a:outerShdw blurRad="38100" dist="38100" dir="2700000" algn="tl">
                        <a:srgbClr val="000000">
                          <a:alpha val="43137"/>
                        </a:srgbClr>
                      </a:outerShdw>
                    </a:effectLst>
                  </a:rPr>
                  <a:t>Safety </a:t>
                </a:r>
                <a:r>
                  <a:rPr lang="en-US" sz="900" kern="1200" dirty="0">
                    <a:solidFill>
                      <a:schemeClr val="bg1"/>
                    </a:solidFill>
                    <a:effectLst>
                      <a:outerShdw blurRad="38100" dist="38100" dir="2700000" algn="tl">
                        <a:srgbClr val="000000">
                          <a:alpha val="43137"/>
                        </a:srgbClr>
                      </a:outerShdw>
                    </a:effectLst>
                  </a:rPr>
                  <a:t>Comparators</a:t>
                </a:r>
              </a:p>
            </p:txBody>
          </p:sp>
        </p:grpSp>
        <p:grpSp>
          <p:nvGrpSpPr>
            <p:cNvPr id="54" name="Group 53"/>
            <p:cNvGrpSpPr/>
            <p:nvPr/>
          </p:nvGrpSpPr>
          <p:grpSpPr>
            <a:xfrm>
              <a:off x="5617436" y="2638738"/>
              <a:ext cx="2744327" cy="446323"/>
              <a:chOff x="5437812" y="3874059"/>
              <a:chExt cx="4251427" cy="691430"/>
            </a:xfrm>
          </p:grpSpPr>
          <p:sp>
            <p:nvSpPr>
              <p:cNvPr id="62" name="Oval 61"/>
              <p:cNvSpPr/>
              <p:nvPr/>
            </p:nvSpPr>
            <p:spPr>
              <a:xfrm>
                <a:off x="5500290" y="3874059"/>
                <a:ext cx="4137563" cy="691430"/>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3" name="Freeform: Shape 62"/>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4</a:t>
                </a:r>
              </a:p>
              <a:p>
                <a:pPr marL="0" lvl="0" indent="0" algn="ctr" defTabSz="622300">
                  <a:lnSpc>
                    <a:spcPct val="90000"/>
                  </a:lnSpc>
                  <a:spcBef>
                    <a:spcPct val="0"/>
                  </a:spcBef>
                  <a:spcAft>
                    <a:spcPct val="10000"/>
                  </a:spcAft>
                  <a:buFont typeface="+mj-lt"/>
                  <a:buNone/>
                </a:pPr>
                <a:r>
                  <a:rPr lang="en-US" sz="900" kern="1200" dirty="0"/>
                  <a:t>Analyze the Safety Comparators and </a:t>
                </a:r>
                <a:r>
                  <a:rPr lang="en-US" sz="900" dirty="0"/>
                  <a:t>Investigate Differences</a:t>
                </a:r>
                <a:endParaRPr lang="en-US" sz="900" kern="1200" dirty="0"/>
              </a:p>
            </p:txBody>
          </p:sp>
        </p:grpSp>
        <p:sp>
          <p:nvSpPr>
            <p:cNvPr id="55" name="Freeform: Shape 54"/>
            <p:cNvSpPr/>
            <p:nvPr/>
          </p:nvSpPr>
          <p:spPr>
            <a:xfrm>
              <a:off x="5608387" y="2631675"/>
              <a:ext cx="1764984" cy="387341"/>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56" name="Group 55"/>
            <p:cNvGrpSpPr/>
            <p:nvPr/>
          </p:nvGrpSpPr>
          <p:grpSpPr>
            <a:xfrm>
              <a:off x="5009470" y="3290329"/>
              <a:ext cx="2859071" cy="610533"/>
              <a:chOff x="4495969" y="5000444"/>
              <a:chExt cx="4429184" cy="945819"/>
            </a:xfrm>
          </p:grpSpPr>
          <p:sp>
            <p:nvSpPr>
              <p:cNvPr id="57" name="Oval 56"/>
              <p:cNvSpPr/>
              <p:nvPr/>
            </p:nvSpPr>
            <p:spPr>
              <a:xfrm>
                <a:off x="4495969" y="5021979"/>
                <a:ext cx="4391250" cy="924284"/>
              </a:xfrm>
              <a:prstGeom prst="ellipse">
                <a:avLst/>
              </a:prstGeom>
              <a:solidFill>
                <a:schemeClr val="accent2"/>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58" name="Freeform: Shape 57"/>
              <p:cNvSpPr/>
              <p:nvPr/>
            </p:nvSpPr>
            <p:spPr>
              <a:xfrm>
                <a:off x="4518836" y="5000444"/>
                <a:ext cx="4406317" cy="816610"/>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t>STEP </a:t>
                </a:r>
                <a:r>
                  <a:rPr lang="en-US" sz="900" b="1" dirty="0"/>
                  <a:t>5</a:t>
                </a:r>
                <a:endParaRPr lang="en-US" sz="900" b="1" kern="1200" dirty="0"/>
              </a:p>
              <a:p>
                <a:pPr marL="0" lvl="0" indent="0" algn="ctr" defTabSz="622300">
                  <a:lnSpc>
                    <a:spcPct val="90000"/>
                  </a:lnSpc>
                  <a:spcBef>
                    <a:spcPct val="0"/>
                  </a:spcBef>
                  <a:spcAft>
                    <a:spcPct val="10000"/>
                  </a:spcAft>
                  <a:buNone/>
                </a:pPr>
                <a:r>
                  <a:rPr lang="en-US" sz="900" kern="1200" dirty="0"/>
                  <a:t>Discuss</a:t>
                </a:r>
                <a:r>
                  <a:rPr lang="en-US" sz="900" dirty="0"/>
                  <a:t> &amp; </a:t>
                </a:r>
                <a:r>
                  <a:rPr lang="en-US" sz="900" kern="1200" dirty="0"/>
                  <a:t>Select Mitigations, considering:</a:t>
                </a:r>
              </a:p>
              <a:p>
                <a:pPr marL="0" lvl="0" indent="0" algn="ctr" defTabSz="622300">
                  <a:lnSpc>
                    <a:spcPct val="90000"/>
                  </a:lnSpc>
                  <a:spcBef>
                    <a:spcPct val="0"/>
                  </a:spcBef>
                  <a:spcAft>
                    <a:spcPct val="10000"/>
                  </a:spcAft>
                  <a:buNone/>
                </a:pPr>
                <a:endParaRPr lang="en-US" sz="900" kern="1200" dirty="0"/>
              </a:p>
            </p:txBody>
          </p:sp>
          <p:sp>
            <p:nvSpPr>
              <p:cNvPr id="59" name="Rectangle 58"/>
              <p:cNvSpPr/>
              <p:nvPr/>
            </p:nvSpPr>
            <p:spPr>
              <a:xfrm>
                <a:off x="7461071" y="5414483"/>
                <a:ext cx="1307221" cy="357598"/>
              </a:xfrm>
              <a:prstGeom prst="rect">
                <a:avLst/>
              </a:prstGeom>
            </p:spPr>
            <p:txBody>
              <a:bodyPr wrap="none">
                <a:spAutoFit/>
              </a:bodyPr>
              <a:lstStyle/>
              <a:p>
                <a:pPr marL="169863" indent="-115888">
                  <a:buFont typeface="Arial" panose="020B0604020202020204" pitchFamily="34" charset="0"/>
                  <a:buChar char="•"/>
                </a:pPr>
                <a:r>
                  <a:rPr lang="en-US" sz="900" dirty="0"/>
                  <a:t>Mandated</a:t>
                </a:r>
              </a:p>
            </p:txBody>
          </p:sp>
          <p:sp>
            <p:nvSpPr>
              <p:cNvPr id="60" name="Rectangle 59"/>
              <p:cNvSpPr/>
              <p:nvPr/>
            </p:nvSpPr>
            <p:spPr>
              <a:xfrm>
                <a:off x="4672381" y="5410930"/>
                <a:ext cx="1843618" cy="357598"/>
              </a:xfrm>
              <a:prstGeom prst="rect">
                <a:avLst/>
              </a:prstGeom>
            </p:spPr>
            <p:txBody>
              <a:bodyPr wrap="none">
                <a:spAutoFit/>
              </a:bodyPr>
              <a:lstStyle/>
              <a:p>
                <a:pPr marL="169863" indent="-115888">
                  <a:buFont typeface="Arial" panose="020B0604020202020204" pitchFamily="34" charset="0"/>
                  <a:buChar char="•"/>
                </a:pPr>
                <a:r>
                  <a:rPr lang="en-US" sz="900" dirty="0"/>
                  <a:t>Leading Practices</a:t>
                </a:r>
              </a:p>
            </p:txBody>
          </p:sp>
          <p:sp>
            <p:nvSpPr>
              <p:cNvPr id="61" name="Rectangle 60"/>
              <p:cNvSpPr/>
              <p:nvPr/>
            </p:nvSpPr>
            <p:spPr>
              <a:xfrm>
                <a:off x="6188012" y="5414483"/>
                <a:ext cx="1600253" cy="357598"/>
              </a:xfrm>
              <a:prstGeom prst="rect">
                <a:avLst/>
              </a:prstGeom>
            </p:spPr>
            <p:txBody>
              <a:bodyPr wrap="none">
                <a:spAutoFit/>
              </a:bodyPr>
              <a:lstStyle/>
              <a:p>
                <a:pPr marL="169863" indent="-115888">
                  <a:buFont typeface="Arial" panose="020B0604020202020204" pitchFamily="34" charset="0"/>
                  <a:buChar char="•"/>
                </a:pPr>
                <a:r>
                  <a:rPr lang="en-US" sz="900" dirty="0"/>
                  <a:t>Risk Tolerance</a:t>
                </a:r>
              </a:p>
            </p:txBody>
          </p:sp>
        </p:grpSp>
      </p:grpSp>
    </p:spTree>
    <p:extLst>
      <p:ext uri="{BB962C8B-B14F-4D97-AF65-F5344CB8AC3E}">
        <p14:creationId xmlns:p14="http://schemas.microsoft.com/office/powerpoint/2010/main" val="12822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1"/>
            <a:ext cx="11157030" cy="1325563"/>
          </a:xfrm>
        </p:spPr>
        <p:txBody>
          <a:bodyPr/>
          <a:lstStyle/>
          <a:p>
            <a:r>
              <a:rPr lang="en-US" dirty="0"/>
              <a:t>Step 1: Comparability Worksheets </a:t>
            </a:r>
            <a:br>
              <a:rPr lang="en-US" dirty="0"/>
            </a:br>
            <a:r>
              <a:rPr lang="en-US" sz="2400" i="1" dirty="0">
                <a:solidFill>
                  <a:schemeClr val="accent5"/>
                </a:solidFill>
                <a:ea typeface="+mn-ea"/>
                <a:cs typeface="+mn-cs"/>
              </a:rPr>
              <a:t>Walkthrough</a:t>
            </a:r>
          </a:p>
        </p:txBody>
      </p:sp>
      <p:sp>
        <p:nvSpPr>
          <p:cNvPr id="3" name="Content Placeholder 2"/>
          <p:cNvSpPr>
            <a:spLocks noGrp="1"/>
          </p:cNvSpPr>
          <p:nvPr>
            <p:ph idx="1"/>
          </p:nvPr>
        </p:nvSpPr>
        <p:spPr>
          <a:xfrm>
            <a:off x="537029" y="1325563"/>
            <a:ext cx="11467129" cy="4851400"/>
          </a:xfrm>
        </p:spPr>
        <p:txBody>
          <a:bodyPr>
            <a:normAutofit fontScale="77500" lnSpcReduction="20000"/>
          </a:bodyPr>
          <a:lstStyle/>
          <a:p>
            <a:r>
              <a:rPr lang="en-US" dirty="0"/>
              <a:t>A common template </a:t>
            </a:r>
          </a:p>
          <a:p>
            <a:pPr lvl="1"/>
            <a:r>
              <a:rPr lang="en-US" dirty="0"/>
              <a:t>Provides details on the </a:t>
            </a:r>
            <a:r>
              <a:rPr lang="en-US" b="1" dirty="0"/>
              <a:t>baseline risk </a:t>
            </a:r>
            <a:r>
              <a:rPr lang="en-US" dirty="0"/>
              <a:t>and </a:t>
            </a:r>
            <a:r>
              <a:rPr lang="en-US" b="1" dirty="0"/>
              <a:t>individual mitigations</a:t>
            </a:r>
            <a:r>
              <a:rPr lang="en-US" dirty="0"/>
              <a:t>, which are used to develop the Safety Comparators</a:t>
            </a:r>
          </a:p>
          <a:p>
            <a:pPr lvl="1"/>
            <a:r>
              <a:rPr lang="en-US" dirty="0"/>
              <a:t>Documents inputs and assumptions for transparency</a:t>
            </a:r>
          </a:p>
          <a:p>
            <a:pPr lvl="1"/>
            <a:r>
              <a:rPr lang="en-US" dirty="0"/>
              <a:t>Helps identify leading practice in data inputs and impact of better data</a:t>
            </a:r>
          </a:p>
          <a:p>
            <a:r>
              <a:rPr lang="en-US" dirty="0"/>
              <a:t>Sample factors that affect the final Safety Comparators </a:t>
            </a:r>
          </a:p>
          <a:p>
            <a:pPr lvl="1"/>
            <a:r>
              <a:rPr lang="en-US" dirty="0"/>
              <a:t>Why Safety Comparators for different mitigations of the same risk across the company are different or are comparable</a:t>
            </a:r>
          </a:p>
          <a:p>
            <a:pPr lvl="1"/>
            <a:r>
              <a:rPr lang="en-US" b="1" i="1" dirty="0"/>
              <a:t>If risk scopes are slightly different</a:t>
            </a:r>
            <a:r>
              <a:rPr lang="en-US" dirty="0"/>
              <a:t>, could encourage utilities to adopt the same set of risks or redefine risks</a:t>
            </a:r>
          </a:p>
          <a:p>
            <a:r>
              <a:rPr lang="en-US" dirty="0"/>
              <a:t>Provides continuously improving archive for data sources and SME assumptions </a:t>
            </a:r>
          </a:p>
          <a:p>
            <a:r>
              <a:rPr lang="en-US" dirty="0"/>
              <a:t>Able to evolve over time based on utilization</a:t>
            </a:r>
          </a:p>
          <a:p>
            <a:r>
              <a:rPr lang="en-US" dirty="0"/>
              <a:t>Tabs:</a:t>
            </a:r>
          </a:p>
          <a:p>
            <a:pPr marL="457200" lvl="1" indent="0">
              <a:lnSpc>
                <a:spcPct val="120000"/>
              </a:lnSpc>
              <a:spcBef>
                <a:spcPts val="600"/>
              </a:spcBef>
              <a:buNone/>
            </a:pPr>
            <a:r>
              <a:rPr lang="en-US" b="1" dirty="0"/>
              <a:t>Risk Information </a:t>
            </a:r>
            <a:r>
              <a:rPr lang="en-US" dirty="0"/>
              <a:t>– outline of the current baseline risk, in its pre-mitigated state</a:t>
            </a:r>
          </a:p>
          <a:p>
            <a:pPr marL="457200" lvl="1" indent="0">
              <a:lnSpc>
                <a:spcPct val="120000"/>
              </a:lnSpc>
              <a:spcBef>
                <a:spcPts val="600"/>
              </a:spcBef>
              <a:buNone/>
            </a:pPr>
            <a:r>
              <a:rPr lang="en-US" b="1" dirty="0"/>
              <a:t>Individual Mitigations </a:t>
            </a:r>
            <a:r>
              <a:rPr lang="en-US" dirty="0"/>
              <a:t>– details including the costs and anticipated benefits, of each mitigation</a:t>
            </a:r>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14</a:t>
            </a:fld>
            <a:endParaRPr lang="en-US" dirty="0"/>
          </a:p>
        </p:txBody>
      </p:sp>
      <p:sp>
        <p:nvSpPr>
          <p:cNvPr id="6" name="Oval 5"/>
          <p:cNvSpPr/>
          <p:nvPr/>
        </p:nvSpPr>
        <p:spPr>
          <a:xfrm>
            <a:off x="10653486" y="160759"/>
            <a:ext cx="1350672" cy="494173"/>
          </a:xfrm>
          <a:prstGeom prst="ellipse">
            <a:avLst/>
          </a:prstGeom>
          <a:solidFill>
            <a:schemeClr val="bg1">
              <a:lumMod val="50000"/>
            </a:schemeClr>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 name="Freeform: Shape 6"/>
          <p:cNvSpPr/>
          <p:nvPr/>
        </p:nvSpPr>
        <p:spPr>
          <a:xfrm>
            <a:off x="10814782" y="231317"/>
            <a:ext cx="1078035" cy="35305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b="1" kern="1200" dirty="0">
                <a:solidFill>
                  <a:schemeClr val="bg1"/>
                </a:solidFill>
                <a:effectLst>
                  <a:outerShdw blurRad="38100" dist="38100" dir="2700000" algn="tl">
                    <a:srgbClr val="000000">
                      <a:alpha val="43137"/>
                    </a:srgbClr>
                  </a:outerShdw>
                </a:effectLst>
              </a:rPr>
              <a:t>STEP 1</a:t>
            </a:r>
          </a:p>
        </p:txBody>
      </p:sp>
    </p:spTree>
    <p:extLst>
      <p:ext uri="{BB962C8B-B14F-4D97-AF65-F5344CB8AC3E}">
        <p14:creationId xmlns:p14="http://schemas.microsoft.com/office/powerpoint/2010/main" val="397743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011" y="4502330"/>
            <a:ext cx="10765410" cy="1207269"/>
          </a:xfrm>
        </p:spPr>
        <p:txBody>
          <a:bodyPr vert="horz" lIns="91440" tIns="45720" rIns="91440" bIns="45720" rtlCol="0" anchor="b">
            <a:normAutofit fontScale="90000"/>
          </a:bodyPr>
          <a:lstStyle/>
          <a:p>
            <a:r>
              <a:rPr lang="en-US" sz="4400" dirty="0">
                <a:effectLst>
                  <a:outerShdw blurRad="38100" dist="38100" dir="2700000" algn="tl">
                    <a:srgbClr val="000000">
                      <a:alpha val="43137"/>
                    </a:srgbClr>
                  </a:outerShdw>
                </a:effectLst>
              </a:rPr>
              <a:t>Step 2: Utilities Fill out Comparability Sheets with Risk and Mitigation Data</a:t>
            </a:r>
          </a:p>
        </p:txBody>
      </p:sp>
      <p:sp>
        <p:nvSpPr>
          <p:cNvPr id="4" name="Text Placeholder 3"/>
          <p:cNvSpPr>
            <a:spLocks noGrp="1"/>
          </p:cNvSpPr>
          <p:nvPr>
            <p:ph type="body" idx="1"/>
          </p:nvPr>
        </p:nvSpPr>
        <p:spPr>
          <a:xfrm>
            <a:off x="740208" y="5705266"/>
            <a:ext cx="9426806" cy="719122"/>
          </a:xfrm>
        </p:spPr>
        <p:txBody>
          <a:bodyPr vert="horz" lIns="91440" tIns="45720" rIns="91440" bIns="45720" rtlCol="0">
            <a:noAutofit/>
          </a:bodyPr>
          <a:lstStyle/>
          <a:p>
            <a:r>
              <a:rPr lang="en-US" sz="3200" dirty="0">
                <a:effectLst>
                  <a:outerShdw blurRad="38100" dist="38100" dir="2700000" algn="tl">
                    <a:srgbClr val="000000">
                      <a:alpha val="43137"/>
                    </a:srgbClr>
                  </a:outerShdw>
                </a:effectLst>
              </a:rPr>
              <a:t>Utility Examples: OH Conductor</a:t>
            </a:r>
          </a:p>
        </p:txBody>
      </p:sp>
      <p:grpSp>
        <p:nvGrpSpPr>
          <p:cNvPr id="45" name="Group 44"/>
          <p:cNvGrpSpPr/>
          <p:nvPr/>
        </p:nvGrpSpPr>
        <p:grpSpPr>
          <a:xfrm>
            <a:off x="2571703" y="523616"/>
            <a:ext cx="6729942" cy="3137773"/>
            <a:chOff x="2571703" y="523616"/>
            <a:chExt cx="6729942" cy="3137773"/>
          </a:xfrm>
        </p:grpSpPr>
        <p:sp>
          <p:nvSpPr>
            <p:cNvPr id="46" name="Freeform: Shape 45"/>
            <p:cNvSpPr/>
            <p:nvPr/>
          </p:nvSpPr>
          <p:spPr>
            <a:xfrm>
              <a:off x="5759384" y="1639654"/>
              <a:ext cx="1334756" cy="387341"/>
            </a:xfrm>
            <a:custGeom>
              <a:avLst/>
              <a:gdLst>
                <a:gd name="connsiteX0" fmla="*/ 0 w 2067763"/>
                <a:gd name="connsiteY0" fmla="*/ 0 h 600056"/>
                <a:gd name="connsiteX1" fmla="*/ 2067763 w 2067763"/>
                <a:gd name="connsiteY1" fmla="*/ 0 h 600056"/>
                <a:gd name="connsiteX2" fmla="*/ 2067763 w 2067763"/>
                <a:gd name="connsiteY2" fmla="*/ 600056 h 600056"/>
                <a:gd name="connsiteX3" fmla="*/ 0 w 2067763"/>
                <a:gd name="connsiteY3" fmla="*/ 600056 h 600056"/>
                <a:gd name="connsiteX4" fmla="*/ 0 w 2067763"/>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63" h="600056">
                  <a:moveTo>
                    <a:pt x="0" y="0"/>
                  </a:moveTo>
                  <a:lnTo>
                    <a:pt x="2067763" y="0"/>
                  </a:lnTo>
                  <a:lnTo>
                    <a:pt x="2067763"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47" name="Group 46"/>
            <p:cNvGrpSpPr/>
            <p:nvPr/>
          </p:nvGrpSpPr>
          <p:grpSpPr>
            <a:xfrm>
              <a:off x="2571703" y="694067"/>
              <a:ext cx="3086063" cy="2967322"/>
              <a:chOff x="1124766" y="989621"/>
              <a:chExt cx="4780834" cy="4596883"/>
            </a:xfrm>
          </p:grpSpPr>
          <p:sp>
            <p:nvSpPr>
              <p:cNvPr id="68" name="Freeform: Shape 67"/>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lvl="0" algn="ctr" defTabSz="1466850">
                  <a:lnSpc>
                    <a:spcPct val="90000"/>
                  </a:lnSpc>
                  <a:spcBef>
                    <a:spcPct val="0"/>
                  </a:spcBef>
                  <a:spcAft>
                    <a:spcPct val="35000"/>
                  </a:spcAft>
                </a:pPr>
                <a:r>
                  <a:rPr lang="en-US" b="1" dirty="0">
                    <a:effectLst>
                      <a:outerShdw blurRad="38100" dist="38100" dir="2700000" algn="tl">
                        <a:srgbClr val="000000">
                          <a:alpha val="43137"/>
                        </a:srgbClr>
                      </a:outerShdw>
                    </a:effectLst>
                  </a:rPr>
                  <a:t>Selecting Mitigations for RAMP</a:t>
                </a:r>
              </a:p>
            </p:txBody>
          </p:sp>
          <p:sp>
            <p:nvSpPr>
              <p:cNvPr id="69" name="Block Arc 68"/>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48" name="Group 47"/>
            <p:cNvGrpSpPr/>
            <p:nvPr/>
          </p:nvGrpSpPr>
          <p:grpSpPr>
            <a:xfrm>
              <a:off x="5127145" y="523616"/>
              <a:ext cx="2771939" cy="494173"/>
              <a:chOff x="5071675" y="608008"/>
              <a:chExt cx="4294202" cy="765557"/>
            </a:xfrm>
          </p:grpSpPr>
          <p:sp>
            <p:nvSpPr>
              <p:cNvPr id="66" name="Oval 65"/>
              <p:cNvSpPr/>
              <p:nvPr/>
            </p:nvSpPr>
            <p:spPr>
              <a:xfrm>
                <a:off x="5071675" y="608008"/>
                <a:ext cx="4294202" cy="765557"/>
              </a:xfrm>
              <a:prstGeom prst="ellipse">
                <a:avLst/>
              </a:prstGeom>
              <a:solidFill>
                <a:schemeClr val="bg1">
                  <a:lumMod val="5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7" name="Freeform: Shape 66"/>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49" name="Group 48"/>
            <p:cNvGrpSpPr/>
            <p:nvPr/>
          </p:nvGrpSpPr>
          <p:grpSpPr>
            <a:xfrm>
              <a:off x="5615249" y="742522"/>
              <a:ext cx="3686396" cy="984753"/>
              <a:chOff x="5657713" y="925864"/>
              <a:chExt cx="5710850" cy="1525549"/>
            </a:xfrm>
          </p:grpSpPr>
          <p:sp>
            <p:nvSpPr>
              <p:cNvPr id="63" name="Freeform: Shape 62"/>
              <p:cNvSpPr/>
              <p:nvPr/>
            </p:nvSpPr>
            <p:spPr>
              <a:xfrm>
                <a:off x="5657713" y="925864"/>
                <a:ext cx="2734258" cy="600057"/>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sp>
            <p:nvSpPr>
              <p:cNvPr id="64" name="Oval 63"/>
              <p:cNvSpPr/>
              <p:nvPr/>
            </p:nvSpPr>
            <p:spPr>
              <a:xfrm>
                <a:off x="5723579" y="1516316"/>
                <a:ext cx="5630083" cy="935097"/>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65" name="Freeform: Shape 64"/>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2</a:t>
                </a:r>
              </a:p>
              <a:p>
                <a:pPr marL="0" lvl="0" indent="0" algn="ctr" defTabSz="622300">
                  <a:lnSpc>
                    <a:spcPct val="90000"/>
                  </a:lnSpc>
                  <a:spcBef>
                    <a:spcPct val="0"/>
                  </a:spcBef>
                  <a:spcAft>
                    <a:spcPct val="10000"/>
                  </a:spcAft>
                  <a:buFont typeface="+mj-lt"/>
                  <a:buNone/>
                </a:pPr>
                <a:r>
                  <a:rPr lang="en-US" sz="900" kern="1200" dirty="0"/>
                  <a:t>Utilities complete templates using their own methodology and data</a:t>
                </a:r>
              </a:p>
            </p:txBody>
          </p:sp>
        </p:grpSp>
        <p:grpSp>
          <p:nvGrpSpPr>
            <p:cNvPr id="50" name="Group 49"/>
            <p:cNvGrpSpPr/>
            <p:nvPr/>
          </p:nvGrpSpPr>
          <p:grpSpPr>
            <a:xfrm>
              <a:off x="5877610" y="1917234"/>
              <a:ext cx="2636295" cy="456396"/>
              <a:chOff x="5159994" y="1532538"/>
              <a:chExt cx="2591523" cy="965815"/>
            </a:xfrm>
          </p:grpSpPr>
          <p:sp>
            <p:nvSpPr>
              <p:cNvPr id="61" name="Oval 60"/>
              <p:cNvSpPr/>
              <p:nvPr/>
            </p:nvSpPr>
            <p:spPr>
              <a:xfrm>
                <a:off x="5159994" y="1532538"/>
                <a:ext cx="2591523" cy="965815"/>
              </a:xfrm>
              <a:prstGeom prst="ellipse">
                <a:avLst/>
              </a:prstGeom>
              <a:solidFill>
                <a:schemeClr val="accent1">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2" name="Freeform: Shape 61"/>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Calculate </a:t>
                </a:r>
                <a:r>
                  <a:rPr lang="en-US" sz="900" dirty="0">
                    <a:solidFill>
                      <a:schemeClr val="bg1"/>
                    </a:solidFill>
                    <a:effectLst>
                      <a:outerShdw blurRad="38100" dist="38100" dir="2700000" algn="tl">
                        <a:srgbClr val="000000">
                          <a:alpha val="43137"/>
                        </a:srgbClr>
                      </a:outerShdw>
                    </a:effectLst>
                  </a:rPr>
                  <a:t>Safety </a:t>
                </a:r>
                <a:r>
                  <a:rPr lang="en-US" sz="900" kern="1200" dirty="0">
                    <a:solidFill>
                      <a:schemeClr val="bg1"/>
                    </a:solidFill>
                    <a:effectLst>
                      <a:outerShdw blurRad="38100" dist="38100" dir="2700000" algn="tl">
                        <a:srgbClr val="000000">
                          <a:alpha val="43137"/>
                        </a:srgbClr>
                      </a:outerShdw>
                    </a:effectLst>
                  </a:rPr>
                  <a:t>Comparators</a:t>
                </a:r>
              </a:p>
            </p:txBody>
          </p:sp>
        </p:grpSp>
        <p:grpSp>
          <p:nvGrpSpPr>
            <p:cNvPr id="51" name="Group 50"/>
            <p:cNvGrpSpPr/>
            <p:nvPr/>
          </p:nvGrpSpPr>
          <p:grpSpPr>
            <a:xfrm>
              <a:off x="5617436" y="2638738"/>
              <a:ext cx="2744327" cy="446323"/>
              <a:chOff x="5437812" y="3874059"/>
              <a:chExt cx="4251427" cy="691430"/>
            </a:xfrm>
          </p:grpSpPr>
          <p:sp>
            <p:nvSpPr>
              <p:cNvPr id="59" name="Oval 58"/>
              <p:cNvSpPr/>
              <p:nvPr/>
            </p:nvSpPr>
            <p:spPr>
              <a:xfrm>
                <a:off x="5500290" y="3874059"/>
                <a:ext cx="4137563" cy="691430"/>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0" name="Freeform: Shape 59"/>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4</a:t>
                </a:r>
              </a:p>
              <a:p>
                <a:pPr marL="0" lvl="0" indent="0" algn="ctr" defTabSz="622300">
                  <a:lnSpc>
                    <a:spcPct val="90000"/>
                  </a:lnSpc>
                  <a:spcBef>
                    <a:spcPct val="0"/>
                  </a:spcBef>
                  <a:spcAft>
                    <a:spcPct val="10000"/>
                  </a:spcAft>
                  <a:buFont typeface="+mj-lt"/>
                  <a:buNone/>
                </a:pPr>
                <a:r>
                  <a:rPr lang="en-US" sz="900" kern="1200" dirty="0"/>
                  <a:t>Analyze the Safety Comparators and </a:t>
                </a:r>
                <a:r>
                  <a:rPr lang="en-US" sz="900" dirty="0"/>
                  <a:t>Investigate Differences</a:t>
                </a:r>
                <a:endParaRPr lang="en-US" sz="900" kern="1200" dirty="0"/>
              </a:p>
            </p:txBody>
          </p:sp>
        </p:grpSp>
        <p:sp>
          <p:nvSpPr>
            <p:cNvPr id="52" name="Freeform: Shape 51"/>
            <p:cNvSpPr/>
            <p:nvPr/>
          </p:nvSpPr>
          <p:spPr>
            <a:xfrm>
              <a:off x="5608387" y="2631675"/>
              <a:ext cx="1764984" cy="387341"/>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sp>
        <p:nvSpPr>
          <p:cNvPr id="31" name="Oval 30"/>
          <p:cNvSpPr/>
          <p:nvPr/>
        </p:nvSpPr>
        <p:spPr>
          <a:xfrm>
            <a:off x="5009470" y="3304230"/>
            <a:ext cx="2834584" cy="596632"/>
          </a:xfrm>
          <a:prstGeom prst="ellipse">
            <a:avLst/>
          </a:prstGeom>
          <a:solidFill>
            <a:schemeClr val="accent2"/>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32" name="Freeform: Shape 31"/>
          <p:cNvSpPr/>
          <p:nvPr/>
        </p:nvSpPr>
        <p:spPr>
          <a:xfrm>
            <a:off x="5024231" y="3290329"/>
            <a:ext cx="2844310" cy="52712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t>STEP </a:t>
            </a:r>
            <a:r>
              <a:rPr lang="en-US" sz="900" b="1" dirty="0"/>
              <a:t>5</a:t>
            </a:r>
            <a:endParaRPr lang="en-US" sz="900" b="1" kern="1200" dirty="0"/>
          </a:p>
          <a:p>
            <a:pPr marL="0" lvl="0" indent="0" algn="ctr" defTabSz="622300">
              <a:lnSpc>
                <a:spcPct val="90000"/>
              </a:lnSpc>
              <a:spcBef>
                <a:spcPct val="0"/>
              </a:spcBef>
              <a:spcAft>
                <a:spcPct val="10000"/>
              </a:spcAft>
              <a:buNone/>
            </a:pPr>
            <a:r>
              <a:rPr lang="en-US" sz="900" kern="1200" dirty="0"/>
              <a:t>Discuss</a:t>
            </a:r>
            <a:r>
              <a:rPr lang="en-US" sz="900" dirty="0"/>
              <a:t> &amp; </a:t>
            </a:r>
            <a:r>
              <a:rPr lang="en-US" sz="900" kern="1200" dirty="0"/>
              <a:t>Select Mitigations, considering:</a:t>
            </a:r>
          </a:p>
          <a:p>
            <a:pPr marL="0" lvl="0" indent="0" algn="ctr" defTabSz="622300">
              <a:lnSpc>
                <a:spcPct val="90000"/>
              </a:lnSpc>
              <a:spcBef>
                <a:spcPct val="0"/>
              </a:spcBef>
              <a:spcAft>
                <a:spcPct val="10000"/>
              </a:spcAft>
              <a:buNone/>
            </a:pPr>
            <a:endParaRPr lang="en-US" sz="900" kern="1200" dirty="0"/>
          </a:p>
        </p:txBody>
      </p:sp>
      <p:sp>
        <p:nvSpPr>
          <p:cNvPr id="33" name="Rectangle 32"/>
          <p:cNvSpPr/>
          <p:nvPr/>
        </p:nvSpPr>
        <p:spPr>
          <a:xfrm>
            <a:off x="6923465" y="3557594"/>
            <a:ext cx="843821" cy="230832"/>
          </a:xfrm>
          <a:prstGeom prst="rect">
            <a:avLst/>
          </a:prstGeom>
        </p:spPr>
        <p:txBody>
          <a:bodyPr wrap="none">
            <a:spAutoFit/>
          </a:bodyPr>
          <a:lstStyle/>
          <a:p>
            <a:pPr marL="169863" indent="-115888">
              <a:buFont typeface="Arial" panose="020B0604020202020204" pitchFamily="34" charset="0"/>
              <a:buChar char="•"/>
            </a:pPr>
            <a:r>
              <a:rPr lang="en-US" sz="900" dirty="0"/>
              <a:t>Mandated</a:t>
            </a:r>
          </a:p>
        </p:txBody>
      </p:sp>
      <p:sp>
        <p:nvSpPr>
          <p:cNvPr id="34" name="Rectangle 33"/>
          <p:cNvSpPr/>
          <p:nvPr/>
        </p:nvSpPr>
        <p:spPr>
          <a:xfrm>
            <a:off x="5123345" y="3555301"/>
            <a:ext cx="1190069" cy="230832"/>
          </a:xfrm>
          <a:prstGeom prst="rect">
            <a:avLst/>
          </a:prstGeom>
        </p:spPr>
        <p:txBody>
          <a:bodyPr wrap="none">
            <a:spAutoFit/>
          </a:bodyPr>
          <a:lstStyle/>
          <a:p>
            <a:pPr marL="169863" indent="-115888">
              <a:buFont typeface="Arial" panose="020B0604020202020204" pitchFamily="34" charset="0"/>
              <a:buChar char="•"/>
            </a:pPr>
            <a:r>
              <a:rPr lang="en-US" sz="900" dirty="0"/>
              <a:t>Leading Practices</a:t>
            </a:r>
          </a:p>
        </p:txBody>
      </p:sp>
      <p:sp>
        <p:nvSpPr>
          <p:cNvPr id="35" name="Rectangle 34"/>
          <p:cNvSpPr/>
          <p:nvPr/>
        </p:nvSpPr>
        <p:spPr>
          <a:xfrm>
            <a:off x="6101696" y="3557594"/>
            <a:ext cx="1032975" cy="230832"/>
          </a:xfrm>
          <a:prstGeom prst="rect">
            <a:avLst/>
          </a:prstGeom>
        </p:spPr>
        <p:txBody>
          <a:bodyPr wrap="none">
            <a:spAutoFit/>
          </a:bodyPr>
          <a:lstStyle/>
          <a:p>
            <a:pPr marL="169863" indent="-115888">
              <a:buFont typeface="Arial" panose="020B0604020202020204" pitchFamily="34" charset="0"/>
              <a:buChar char="•"/>
            </a:pPr>
            <a:r>
              <a:rPr lang="en-US" sz="900" dirty="0"/>
              <a:t>Risk Tolerance</a:t>
            </a:r>
          </a:p>
        </p:txBody>
      </p:sp>
    </p:spTree>
    <p:extLst>
      <p:ext uri="{BB962C8B-B14F-4D97-AF65-F5344CB8AC3E}">
        <p14:creationId xmlns:p14="http://schemas.microsoft.com/office/powerpoint/2010/main" val="268956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43" y="133306"/>
            <a:ext cx="11556207" cy="535118"/>
          </a:xfrm>
        </p:spPr>
        <p:txBody>
          <a:bodyPr>
            <a:normAutofit fontScale="90000"/>
          </a:bodyPr>
          <a:lstStyle/>
          <a:p>
            <a:r>
              <a:rPr lang="en-US" dirty="0"/>
              <a:t>Quantitative Risk Assessment</a:t>
            </a:r>
          </a:p>
        </p:txBody>
      </p:sp>
      <p:sp>
        <p:nvSpPr>
          <p:cNvPr id="37" name="Rectangle 36"/>
          <p:cNvSpPr/>
          <p:nvPr/>
        </p:nvSpPr>
        <p:spPr>
          <a:xfrm>
            <a:off x="372171" y="2615177"/>
            <a:ext cx="765068" cy="32669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solidFill>
              </a:rPr>
              <a:t>Risk Modeling Tiers</a:t>
            </a:r>
          </a:p>
        </p:txBody>
      </p:sp>
      <p:grpSp>
        <p:nvGrpSpPr>
          <p:cNvPr id="5" name="Group 4"/>
          <p:cNvGrpSpPr/>
          <p:nvPr/>
        </p:nvGrpSpPr>
        <p:grpSpPr>
          <a:xfrm>
            <a:off x="1268144" y="2001125"/>
            <a:ext cx="10532775" cy="4001196"/>
            <a:chOff x="1204630" y="1882694"/>
            <a:chExt cx="7899581" cy="4001196"/>
          </a:xfrm>
        </p:grpSpPr>
        <p:sp>
          <p:nvSpPr>
            <p:cNvPr id="7" name="Rounded Rectangle 6"/>
            <p:cNvSpPr/>
            <p:nvPr/>
          </p:nvSpPr>
          <p:spPr>
            <a:xfrm>
              <a:off x="1204630" y="1882694"/>
              <a:ext cx="7899581" cy="4001196"/>
            </a:xfrm>
            <a:prstGeom prst="roundRect">
              <a:avLst>
                <a:gd name="adj" fmla="val 603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small" dirty="0">
                <a:solidFill>
                  <a:schemeClr val="tx1"/>
                </a:solidFill>
              </a:endParaRPr>
            </a:p>
          </p:txBody>
        </p:sp>
        <p:sp>
          <p:nvSpPr>
            <p:cNvPr id="11" name="Rectangle 10"/>
            <p:cNvSpPr/>
            <p:nvPr/>
          </p:nvSpPr>
          <p:spPr>
            <a:xfrm>
              <a:off x="2746858" y="1909431"/>
              <a:ext cx="2697015" cy="584775"/>
            </a:xfrm>
            <a:prstGeom prst="rect">
              <a:avLst/>
            </a:prstGeom>
          </p:spPr>
          <p:txBody>
            <a:bodyPr wrap="square">
              <a:spAutoFit/>
            </a:bodyPr>
            <a:lstStyle/>
            <a:p>
              <a:pPr algn="ctr"/>
              <a:r>
                <a:rPr lang="en-US" sz="1600" b="1" i="1" dirty="0"/>
                <a:t>Methods for Quantitative Risk Assessment</a:t>
              </a:r>
            </a:p>
          </p:txBody>
        </p:sp>
        <p:sp>
          <p:nvSpPr>
            <p:cNvPr id="12" name="Rectangle 11"/>
            <p:cNvSpPr/>
            <p:nvPr/>
          </p:nvSpPr>
          <p:spPr>
            <a:xfrm>
              <a:off x="5810153" y="1909254"/>
              <a:ext cx="969083" cy="584775"/>
            </a:xfrm>
            <a:prstGeom prst="rect">
              <a:avLst/>
            </a:prstGeom>
          </p:spPr>
          <p:txBody>
            <a:bodyPr wrap="square">
              <a:spAutoFit/>
            </a:bodyPr>
            <a:lstStyle/>
            <a:p>
              <a:pPr algn="ctr"/>
              <a:r>
                <a:rPr lang="en-US" sz="1600" b="1" i="1" dirty="0"/>
                <a:t>Safety Risk Profile</a:t>
              </a:r>
            </a:p>
          </p:txBody>
        </p:sp>
        <p:sp>
          <p:nvSpPr>
            <p:cNvPr id="13" name="Rectangle 12"/>
            <p:cNvSpPr/>
            <p:nvPr/>
          </p:nvSpPr>
          <p:spPr>
            <a:xfrm>
              <a:off x="6751773" y="1920124"/>
              <a:ext cx="1280185" cy="584775"/>
            </a:xfrm>
            <a:prstGeom prst="rect">
              <a:avLst/>
            </a:prstGeom>
          </p:spPr>
          <p:txBody>
            <a:bodyPr wrap="square">
              <a:spAutoFit/>
            </a:bodyPr>
            <a:lstStyle/>
            <a:p>
              <a:pPr algn="ctr"/>
              <a:r>
                <a:rPr lang="en-US" sz="1600" b="1" i="1" dirty="0"/>
                <a:t>Safety Risk Benefits</a:t>
              </a:r>
            </a:p>
          </p:txBody>
        </p:sp>
        <p:sp>
          <p:nvSpPr>
            <p:cNvPr id="14" name="Rectangle 13"/>
            <p:cNvSpPr/>
            <p:nvPr/>
          </p:nvSpPr>
          <p:spPr>
            <a:xfrm>
              <a:off x="8120731" y="1909254"/>
              <a:ext cx="805573" cy="584775"/>
            </a:xfrm>
            <a:prstGeom prst="rect">
              <a:avLst/>
            </a:prstGeom>
          </p:spPr>
          <p:txBody>
            <a:bodyPr wrap="square">
              <a:spAutoFit/>
            </a:bodyPr>
            <a:lstStyle/>
            <a:p>
              <a:pPr algn="ctr"/>
              <a:r>
                <a:rPr lang="en-US" sz="1600" b="1" i="1" dirty="0"/>
                <a:t>Safety Risk Plan</a:t>
              </a:r>
            </a:p>
          </p:txBody>
        </p:sp>
        <p:sp>
          <p:nvSpPr>
            <p:cNvPr id="22" name="Rectangle 21"/>
            <p:cNvSpPr/>
            <p:nvPr/>
          </p:nvSpPr>
          <p:spPr>
            <a:xfrm>
              <a:off x="8321303" y="3572611"/>
              <a:ext cx="707857" cy="863268"/>
            </a:xfrm>
            <a:prstGeom prst="rect">
              <a:avLst/>
            </a:prstGeom>
            <a:ln w="28575">
              <a:solidFill>
                <a:schemeClr val="accent6">
                  <a:alpha val="50000"/>
                </a:schemeClr>
              </a:solidFill>
            </a:ln>
          </p:spPr>
          <p:style>
            <a:lnRef idx="2">
              <a:schemeClr val="accent6"/>
            </a:lnRef>
            <a:fillRef idx="1">
              <a:schemeClr val="lt1"/>
            </a:fillRef>
            <a:effectRef idx="0">
              <a:schemeClr val="accent6"/>
            </a:effectRef>
            <a:fontRef idx="minor">
              <a:schemeClr val="dk1"/>
            </a:fontRef>
          </p:style>
          <p:txBody>
            <a:bodyPr rtlCol="0" anchor="t"/>
            <a:lstStyle/>
            <a:p>
              <a:endParaRPr lang="en-US" sz="1600" dirty="0"/>
            </a:p>
          </p:txBody>
        </p:sp>
        <p:sp>
          <p:nvSpPr>
            <p:cNvPr id="23" name="Rectangle 22"/>
            <p:cNvSpPr/>
            <p:nvPr/>
          </p:nvSpPr>
          <p:spPr>
            <a:xfrm>
              <a:off x="8209961" y="3634639"/>
              <a:ext cx="707857" cy="863268"/>
            </a:xfrm>
            <a:prstGeom prst="rect">
              <a:avLst/>
            </a:prstGeom>
            <a:solidFill>
              <a:schemeClr val="bg1"/>
            </a:solidFill>
            <a:ln w="28575">
              <a:solidFill>
                <a:schemeClr val="accent6">
                  <a:alpha val="75000"/>
                </a:schemeClr>
              </a:solidFill>
            </a:ln>
          </p:spPr>
          <p:style>
            <a:lnRef idx="2">
              <a:schemeClr val="accent6"/>
            </a:lnRef>
            <a:fillRef idx="1">
              <a:schemeClr val="lt1"/>
            </a:fillRef>
            <a:effectRef idx="0">
              <a:schemeClr val="accent6"/>
            </a:effectRef>
            <a:fontRef idx="minor">
              <a:schemeClr val="dk1"/>
            </a:fontRef>
          </p:style>
          <p:txBody>
            <a:bodyPr rtlCol="0" anchor="t"/>
            <a:lstStyle/>
            <a:p>
              <a:endParaRPr lang="en-US" sz="1600" dirty="0"/>
            </a:p>
          </p:txBody>
        </p:sp>
        <p:sp>
          <p:nvSpPr>
            <p:cNvPr id="24" name="Rectangle 23"/>
            <p:cNvSpPr/>
            <p:nvPr/>
          </p:nvSpPr>
          <p:spPr>
            <a:xfrm>
              <a:off x="8093753" y="3696667"/>
              <a:ext cx="707857" cy="863268"/>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Safety Comparator</a:t>
              </a:r>
            </a:p>
          </p:txBody>
        </p:sp>
        <p:grpSp>
          <p:nvGrpSpPr>
            <p:cNvPr id="25" name="Group 24"/>
            <p:cNvGrpSpPr/>
            <p:nvPr/>
          </p:nvGrpSpPr>
          <p:grpSpPr>
            <a:xfrm>
              <a:off x="5853778" y="3652656"/>
              <a:ext cx="1040990" cy="881328"/>
              <a:chOff x="491188" y="3034099"/>
              <a:chExt cx="2709292" cy="2219325"/>
            </a:xfrm>
            <a:solidFill>
              <a:schemeClr val="bg1">
                <a:alpha val="60000"/>
              </a:schemeClr>
            </a:solidFill>
          </p:grpSpPr>
          <p:pic>
            <p:nvPicPr>
              <p:cNvPr id="52" name="Picture 51"/>
              <p:cNvPicPr>
                <a:picLocks noChangeAspect="1"/>
              </p:cNvPicPr>
              <p:nvPr/>
            </p:nvPicPr>
            <p:blipFill rotWithShape="1">
              <a:blip r:embed="rId3"/>
              <a:srcRect l="16746" t="14457" r="3788" b="8421"/>
              <a:stretch/>
            </p:blipFill>
            <p:spPr>
              <a:xfrm>
                <a:off x="492205" y="3034099"/>
                <a:ext cx="2708275" cy="2219325"/>
              </a:xfrm>
              <a:prstGeom prst="rect">
                <a:avLst/>
              </a:prstGeom>
              <a:grpFill/>
              <a:ln w="6350">
                <a:solidFill>
                  <a:schemeClr val="tx1"/>
                </a:solidFill>
              </a:ln>
            </p:spPr>
          </p:pic>
          <p:sp>
            <p:nvSpPr>
              <p:cNvPr id="53" name="Rectangle 52"/>
              <p:cNvSpPr/>
              <p:nvPr/>
            </p:nvSpPr>
            <p:spPr>
              <a:xfrm>
                <a:off x="491188" y="3034099"/>
                <a:ext cx="2708275" cy="2219325"/>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6" name="Chart 25"/>
            <p:cNvGraphicFramePr>
              <a:graphicFrameLocks/>
            </p:cNvGraphicFramePr>
            <p:nvPr/>
          </p:nvGraphicFramePr>
          <p:xfrm>
            <a:off x="7064762" y="3605308"/>
            <a:ext cx="837676" cy="976026"/>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3069922" y="2419902"/>
              <a:ext cx="2136450" cy="3463086"/>
              <a:chOff x="2329038" y="1809516"/>
              <a:chExt cx="2370083" cy="4236451"/>
            </a:xfrm>
          </p:grpSpPr>
          <p:sp>
            <p:nvSpPr>
              <p:cNvPr id="44" name="Rounded Rectangle 43"/>
              <p:cNvSpPr/>
              <p:nvPr/>
            </p:nvSpPr>
            <p:spPr>
              <a:xfrm>
                <a:off x="2349462" y="4669794"/>
                <a:ext cx="2342852" cy="1344214"/>
              </a:xfrm>
              <a:prstGeom prst="roundRect">
                <a:avLst>
                  <a:gd name="adj" fmla="val 7013"/>
                </a:avLst>
              </a:prstGeom>
              <a:gradFill>
                <a:gsLst>
                  <a:gs pos="0">
                    <a:schemeClr val="accent5">
                      <a:lumMod val="20000"/>
                      <a:lumOff val="80000"/>
                    </a:schemeClr>
                  </a:gs>
                  <a:gs pos="40000">
                    <a:schemeClr val="accent5">
                      <a:lumMod val="20000"/>
                      <a:lumOff val="80000"/>
                    </a:schemeClr>
                  </a:gs>
                  <a:gs pos="90000">
                    <a:schemeClr val="accent5">
                      <a:lumMod val="40000"/>
                      <a:lumOff val="60000"/>
                    </a:schemeClr>
                  </a:gs>
                </a:gsLst>
              </a:gra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000" dirty="0"/>
                  <a:t>Calibrated Subject Matter Expertise</a:t>
                </a:r>
              </a:p>
            </p:txBody>
          </p:sp>
          <p:pic>
            <p:nvPicPr>
              <p:cNvPr id="45" name="Picture 44"/>
              <p:cNvPicPr>
                <a:picLocks noChangeAspect="1"/>
              </p:cNvPicPr>
              <p:nvPr/>
            </p:nvPicPr>
            <p:blipFill>
              <a:blip r:embed="rId5">
                <a:clrChange>
                  <a:clrFrom>
                    <a:srgbClr val="FFFFFF"/>
                  </a:clrFrom>
                  <a:clrTo>
                    <a:srgbClr val="FFFFFF">
                      <a:alpha val="0"/>
                    </a:srgbClr>
                  </a:clrTo>
                </a:clrChange>
              </a:blip>
              <a:stretch>
                <a:fillRect/>
              </a:stretch>
            </p:blipFill>
            <p:spPr>
              <a:xfrm>
                <a:off x="2841317" y="5382719"/>
                <a:ext cx="1339232" cy="663248"/>
              </a:xfrm>
              <a:prstGeom prst="rect">
                <a:avLst/>
              </a:prstGeom>
            </p:spPr>
          </p:pic>
          <p:sp>
            <p:nvSpPr>
              <p:cNvPr id="46" name="Rounded Rectangle 45"/>
              <p:cNvSpPr/>
              <p:nvPr/>
            </p:nvSpPr>
            <p:spPr>
              <a:xfrm>
                <a:off x="2329038" y="3254919"/>
                <a:ext cx="2342853" cy="1344214"/>
              </a:xfrm>
              <a:prstGeom prst="roundRect">
                <a:avLst>
                  <a:gd name="adj" fmla="val 7013"/>
                </a:avLst>
              </a:prstGeom>
              <a:gradFill>
                <a:gsLst>
                  <a:gs pos="0">
                    <a:schemeClr val="accent5">
                      <a:lumMod val="20000"/>
                      <a:lumOff val="80000"/>
                    </a:schemeClr>
                  </a:gs>
                  <a:gs pos="40000">
                    <a:schemeClr val="accent5">
                      <a:lumMod val="20000"/>
                      <a:lumOff val="80000"/>
                    </a:schemeClr>
                  </a:gs>
                  <a:gs pos="90000">
                    <a:schemeClr val="accent5">
                      <a:lumMod val="40000"/>
                      <a:lumOff val="60000"/>
                    </a:schemeClr>
                  </a:gs>
                </a:gsLst>
              </a:gra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000" dirty="0"/>
                  <a:t>Fault/Event Tree</a:t>
                </a:r>
              </a:p>
            </p:txBody>
          </p:sp>
          <p:sp>
            <p:nvSpPr>
              <p:cNvPr id="47" name="Rounded Rectangle 46"/>
              <p:cNvSpPr/>
              <p:nvPr/>
            </p:nvSpPr>
            <p:spPr>
              <a:xfrm>
                <a:off x="2356269" y="1809516"/>
                <a:ext cx="2342852" cy="1344215"/>
              </a:xfrm>
              <a:prstGeom prst="roundRect">
                <a:avLst>
                  <a:gd name="adj" fmla="val 7013"/>
                </a:avLst>
              </a:prstGeom>
              <a:gradFill>
                <a:gsLst>
                  <a:gs pos="0">
                    <a:schemeClr val="accent5">
                      <a:lumMod val="20000"/>
                      <a:lumOff val="80000"/>
                    </a:schemeClr>
                  </a:gs>
                  <a:gs pos="40000">
                    <a:schemeClr val="accent5">
                      <a:lumMod val="20000"/>
                      <a:lumOff val="80000"/>
                    </a:schemeClr>
                  </a:gs>
                  <a:gs pos="90000">
                    <a:schemeClr val="accent5">
                      <a:lumMod val="40000"/>
                      <a:lumOff val="60000"/>
                    </a:schemeClr>
                  </a:gs>
                </a:gsLst>
              </a:gradFill>
            </p:spPr>
            <p:style>
              <a:lnRef idx="1">
                <a:schemeClr val="accent5"/>
              </a:lnRef>
              <a:fillRef idx="2">
                <a:schemeClr val="accent5"/>
              </a:fillRef>
              <a:effectRef idx="1">
                <a:schemeClr val="accent5"/>
              </a:effectRef>
              <a:fontRef idx="minor">
                <a:schemeClr val="dk1"/>
              </a:fontRef>
            </p:style>
            <p:txBody>
              <a:bodyPr rtlCol="0" anchor="t"/>
              <a:lstStyle/>
              <a:p>
                <a:pPr algn="ctr"/>
                <a:r>
                  <a:rPr lang="en-US" sz="2000" dirty="0"/>
                  <a:t>Stochastic Modeling</a:t>
                </a:r>
              </a:p>
            </p:txBody>
          </p:sp>
          <p:pic>
            <p:nvPicPr>
              <p:cNvPr id="48" name="Picture 47"/>
              <p:cNvPicPr>
                <a:picLocks noChangeAspect="1"/>
              </p:cNvPicPr>
              <p:nvPr/>
            </p:nvPicPr>
            <p:blipFill>
              <a:blip r:embed="rId6"/>
              <a:stretch>
                <a:fillRect/>
              </a:stretch>
            </p:blipFill>
            <p:spPr>
              <a:xfrm>
                <a:off x="2688441" y="3700556"/>
                <a:ext cx="1605263" cy="772091"/>
              </a:xfrm>
              <a:prstGeom prst="rect">
                <a:avLst/>
              </a:prstGeom>
              <a:ln>
                <a:solidFill>
                  <a:schemeClr val="tx1">
                    <a:lumMod val="50000"/>
                    <a:lumOff val="50000"/>
                  </a:schemeClr>
                </a:solidFill>
              </a:ln>
            </p:spPr>
          </p:pic>
          <p:pic>
            <p:nvPicPr>
              <p:cNvPr id="49" name="Picture 48"/>
              <p:cNvPicPr>
                <a:picLocks noChangeAspect="1"/>
              </p:cNvPicPr>
              <p:nvPr/>
            </p:nvPicPr>
            <p:blipFill>
              <a:blip r:embed="rId7"/>
              <a:stretch>
                <a:fillRect/>
              </a:stretch>
            </p:blipFill>
            <p:spPr>
              <a:xfrm>
                <a:off x="2672979" y="2299311"/>
                <a:ext cx="1685926" cy="720887"/>
              </a:xfrm>
              <a:prstGeom prst="rect">
                <a:avLst/>
              </a:prstGeom>
              <a:ln>
                <a:solidFill>
                  <a:schemeClr val="tx1">
                    <a:lumMod val="50000"/>
                    <a:lumOff val="50000"/>
                  </a:schemeClr>
                </a:solidFill>
              </a:ln>
            </p:spPr>
          </p:pic>
        </p:grpSp>
        <p:grpSp>
          <p:nvGrpSpPr>
            <p:cNvPr id="35" name="Group 34"/>
            <p:cNvGrpSpPr/>
            <p:nvPr/>
          </p:nvGrpSpPr>
          <p:grpSpPr>
            <a:xfrm rot="21263156">
              <a:off x="6171147" y="3943660"/>
              <a:ext cx="526659" cy="213173"/>
              <a:chOff x="5600983" y="3751957"/>
              <a:chExt cx="883628" cy="394403"/>
            </a:xfrm>
          </p:grpSpPr>
          <p:cxnSp>
            <p:nvCxnSpPr>
              <p:cNvPr id="41" name="Straight Connector 40"/>
              <p:cNvCxnSpPr/>
              <p:nvPr/>
            </p:nvCxnSpPr>
            <p:spPr>
              <a:xfrm flipH="1">
                <a:off x="5672251" y="3818780"/>
                <a:ext cx="732948" cy="242121"/>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2" name="Flowchart: Connector 41"/>
              <p:cNvSpPr/>
              <p:nvPr/>
            </p:nvSpPr>
            <p:spPr>
              <a:xfrm>
                <a:off x="5600983" y="3991417"/>
                <a:ext cx="150697" cy="154943"/>
              </a:xfrm>
              <a:prstGeom prst="flowChartConnector">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Connector 42"/>
              <p:cNvSpPr/>
              <p:nvPr/>
            </p:nvSpPr>
            <p:spPr>
              <a:xfrm>
                <a:off x="6333914" y="3751957"/>
                <a:ext cx="150697" cy="15494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Up-Down Arrow 2"/>
            <p:cNvSpPr/>
            <p:nvPr/>
          </p:nvSpPr>
          <p:spPr>
            <a:xfrm>
              <a:off x="1867298" y="2419902"/>
              <a:ext cx="710622" cy="3343820"/>
            </a:xfrm>
            <a:prstGeom prst="upDownArrow">
              <a:avLst>
                <a:gd name="adj1" fmla="val 54229"/>
                <a:gd name="adj2" fmla="val 74166"/>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Right Brace 3"/>
            <p:cNvSpPr/>
            <p:nvPr/>
          </p:nvSpPr>
          <p:spPr>
            <a:xfrm>
              <a:off x="5395748" y="2733575"/>
              <a:ext cx="292784" cy="287832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Rectangle 59"/>
            <p:cNvSpPr/>
            <p:nvPr/>
          </p:nvSpPr>
          <p:spPr>
            <a:xfrm>
              <a:off x="1689172" y="1928504"/>
              <a:ext cx="969083" cy="338554"/>
            </a:xfrm>
            <a:prstGeom prst="rect">
              <a:avLst/>
            </a:prstGeom>
          </p:spPr>
          <p:txBody>
            <a:bodyPr wrap="square">
              <a:spAutoFit/>
            </a:bodyPr>
            <a:lstStyle/>
            <a:p>
              <a:pPr algn="ctr"/>
              <a:r>
                <a:rPr lang="en-US" sz="1600" b="1" i="1" dirty="0"/>
                <a:t>Risk </a:t>
              </a:r>
            </a:p>
          </p:txBody>
        </p:sp>
        <p:sp>
          <p:nvSpPr>
            <p:cNvPr id="62" name="Rectangle 61"/>
            <p:cNvSpPr/>
            <p:nvPr/>
          </p:nvSpPr>
          <p:spPr>
            <a:xfrm rot="16200000">
              <a:off x="-24131" y="3796606"/>
              <a:ext cx="3191998" cy="438581"/>
            </a:xfrm>
            <a:prstGeom prst="rect">
              <a:avLst/>
            </a:prstGeom>
          </p:spPr>
          <p:txBody>
            <a:bodyPr wrap="square">
              <a:spAutoFit/>
            </a:bodyPr>
            <a:lstStyle/>
            <a:p>
              <a:pPr algn="ctr"/>
              <a:r>
                <a:rPr lang="en-US" sz="1600" b="1" i="1" dirty="0"/>
                <a:t>Individual risk assessments may vary based on the risks</a:t>
              </a:r>
            </a:p>
          </p:txBody>
        </p:sp>
      </p:grpSp>
      <p:sp>
        <p:nvSpPr>
          <p:cNvPr id="36" name="Content Placeholder 87"/>
          <p:cNvSpPr txBox="1">
            <a:spLocks/>
          </p:cNvSpPr>
          <p:nvPr/>
        </p:nvSpPr>
        <p:spPr>
          <a:xfrm>
            <a:off x="399036" y="799553"/>
            <a:ext cx="11792964" cy="1070449"/>
          </a:xfrm>
          <a:prstGeom prst="rect">
            <a:avLst/>
          </a:prstGeom>
        </p:spPr>
        <p:txBody>
          <a:bodyPr>
            <a:noAutofit/>
          </a:bodyPr>
          <a:lstStyle>
            <a:lvl1pPr marL="228600" indent="-228600" algn="l" defTabSz="914400" rtl="0" eaLnBrk="1" latinLnBrk="0" hangingPunct="1">
              <a:lnSpc>
                <a:spcPct val="90000"/>
              </a:lnSpc>
              <a:spcBef>
                <a:spcPts val="1000"/>
              </a:spcBef>
              <a:buClr>
                <a:schemeClr val="tx2">
                  <a:lumMod val="75000"/>
                </a:schemeClr>
              </a:buClr>
              <a:buFont typeface="Wingdings" panose="05000000000000000000" pitchFamily="2" charset="2"/>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lang="en-U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Different risks warrant different levels of modeling sophistication based on various factors such as the significance of the risk, the cost effectiveness of modeling, data availability and feasibility. The JUA methodology is equally useful on any level of sophistication in these areas.</a:t>
            </a:r>
          </a:p>
        </p:txBody>
      </p:sp>
      <p:sp>
        <p:nvSpPr>
          <p:cNvPr id="33"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16</a:t>
            </a:fld>
            <a:endParaRPr lang="en-US" dirty="0"/>
          </a:p>
        </p:txBody>
      </p:sp>
      <p:sp>
        <p:nvSpPr>
          <p:cNvPr id="38" name="Oval 3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39" name="Freeform: Shape 3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Tree>
    <p:extLst>
      <p:ext uri="{BB962C8B-B14F-4D97-AF65-F5344CB8AC3E}">
        <p14:creationId xmlns:p14="http://schemas.microsoft.com/office/powerpoint/2010/main" val="1209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4" y="144380"/>
            <a:ext cx="9772620" cy="1071220"/>
          </a:xfrm>
        </p:spPr>
        <p:txBody>
          <a:bodyPr>
            <a:normAutofit/>
          </a:bodyPr>
          <a:lstStyle/>
          <a:p>
            <a:r>
              <a:rPr lang="en-US" sz="3600" dirty="0"/>
              <a:t>Tab: Risk Information</a:t>
            </a:r>
            <a:endParaRPr lang="en-US" dirty="0">
              <a:solidFill>
                <a:srgbClr val="FF0000"/>
              </a:solidFill>
            </a:endParaRPr>
          </a:p>
        </p:txBody>
      </p:sp>
      <p:sp>
        <p:nvSpPr>
          <p:cNvPr id="3" name="Content Placeholder 2"/>
          <p:cNvSpPr>
            <a:spLocks noGrp="1"/>
          </p:cNvSpPr>
          <p:nvPr>
            <p:ph sz="half" idx="1"/>
          </p:nvPr>
        </p:nvSpPr>
        <p:spPr>
          <a:xfrm>
            <a:off x="259385" y="891912"/>
            <a:ext cx="8260904" cy="590608"/>
          </a:xfrm>
        </p:spPr>
        <p:txBody>
          <a:bodyPr>
            <a:normAutofit/>
          </a:bodyPr>
          <a:lstStyle/>
          <a:p>
            <a:pPr marL="0" indent="0">
              <a:buNone/>
            </a:pPr>
            <a:r>
              <a:rPr lang="en-US" sz="2400" b="1" i="1" dirty="0">
                <a:solidFill>
                  <a:schemeClr val="accent5"/>
                </a:solidFill>
              </a:rPr>
              <a:t>Four Sections</a:t>
            </a:r>
          </a:p>
        </p:txBody>
      </p:sp>
      <p:pic>
        <p:nvPicPr>
          <p:cNvPr id="6" name="Content Placeholder 5"/>
          <p:cNvPicPr>
            <a:picLocks noGrp="1" noChangeAspect="1"/>
          </p:cNvPicPr>
          <p:nvPr>
            <p:ph sz="half" idx="2"/>
          </p:nvPr>
        </p:nvPicPr>
        <p:blipFill>
          <a:blip r:embed="rId2"/>
          <a:stretch>
            <a:fillRect/>
          </a:stretch>
        </p:blipFill>
        <p:spPr>
          <a:xfrm>
            <a:off x="53918" y="1297453"/>
            <a:ext cx="4396162" cy="4961363"/>
          </a:xfrm>
          <a:prstGeom prst="rect">
            <a:avLst/>
          </a:prstGeom>
        </p:spPr>
      </p:pic>
      <p:sp>
        <p:nvSpPr>
          <p:cNvPr id="11"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17</a:t>
            </a:fld>
            <a:endParaRPr lang="en-US" dirty="0"/>
          </a:p>
        </p:txBody>
      </p:sp>
      <p:grpSp>
        <p:nvGrpSpPr>
          <p:cNvPr id="25" name="Group 24"/>
          <p:cNvGrpSpPr/>
          <p:nvPr/>
        </p:nvGrpSpPr>
        <p:grpSpPr>
          <a:xfrm>
            <a:off x="4242817" y="1354099"/>
            <a:ext cx="6533146" cy="369332"/>
            <a:chOff x="-667007" y="1612175"/>
            <a:chExt cx="6533146" cy="369332"/>
          </a:xfrm>
        </p:grpSpPr>
        <p:grpSp>
          <p:nvGrpSpPr>
            <p:cNvPr id="15" name="Group 14"/>
            <p:cNvGrpSpPr/>
            <p:nvPr/>
          </p:nvGrpSpPr>
          <p:grpSpPr>
            <a:xfrm>
              <a:off x="458139" y="1612175"/>
              <a:ext cx="5408000" cy="369332"/>
              <a:chOff x="1997172" y="930112"/>
              <a:chExt cx="5408000" cy="369332"/>
            </a:xfrm>
          </p:grpSpPr>
          <p:sp>
            <p:nvSpPr>
              <p:cNvPr id="7" name="Rectangle 6"/>
              <p:cNvSpPr/>
              <p:nvPr/>
            </p:nvSpPr>
            <p:spPr>
              <a:xfrm>
                <a:off x="1997172" y="982370"/>
                <a:ext cx="199373" cy="2505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p:cNvSpPr/>
              <p:nvPr/>
            </p:nvSpPr>
            <p:spPr>
              <a:xfrm>
                <a:off x="2228498" y="930112"/>
                <a:ext cx="5176674" cy="369332"/>
              </a:xfrm>
              <a:prstGeom prst="rect">
                <a:avLst/>
              </a:prstGeom>
            </p:spPr>
            <p:txBody>
              <a:bodyPr wrap="none">
                <a:spAutoFit/>
              </a:bodyPr>
              <a:lstStyle/>
              <a:p>
                <a:r>
                  <a:rPr lang="en-US" b="1" dirty="0"/>
                  <a:t>Risk Information </a:t>
                </a:r>
                <a:r>
                  <a:rPr lang="en-US" dirty="0"/>
                  <a:t>– Name and description of the risk</a:t>
                </a:r>
              </a:p>
            </p:txBody>
          </p:sp>
        </p:grpSp>
        <p:cxnSp>
          <p:nvCxnSpPr>
            <p:cNvPr id="23" name="Straight Arrow Connector 22"/>
            <p:cNvCxnSpPr>
              <a:stCxn id="7" idx="1"/>
            </p:cNvCxnSpPr>
            <p:nvPr/>
          </p:nvCxnSpPr>
          <p:spPr>
            <a:xfrm flipH="1">
              <a:off x="-667007" y="1789694"/>
              <a:ext cx="1125146" cy="71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9" name="Group 38"/>
          <p:cNvGrpSpPr/>
          <p:nvPr/>
        </p:nvGrpSpPr>
        <p:grpSpPr>
          <a:xfrm>
            <a:off x="4242818" y="1865883"/>
            <a:ext cx="7431808" cy="646331"/>
            <a:chOff x="-648230" y="2329390"/>
            <a:chExt cx="7431808" cy="646331"/>
          </a:xfrm>
        </p:grpSpPr>
        <p:grpSp>
          <p:nvGrpSpPr>
            <p:cNvPr id="17" name="Group 16"/>
            <p:cNvGrpSpPr/>
            <p:nvPr/>
          </p:nvGrpSpPr>
          <p:grpSpPr>
            <a:xfrm>
              <a:off x="476916" y="2329390"/>
              <a:ext cx="6306662" cy="646331"/>
              <a:chOff x="388492" y="1684454"/>
              <a:chExt cx="6306662" cy="646331"/>
            </a:xfrm>
          </p:grpSpPr>
          <p:sp>
            <p:nvSpPr>
              <p:cNvPr id="8" name="Rectangle 7"/>
              <p:cNvSpPr/>
              <p:nvPr/>
            </p:nvSpPr>
            <p:spPr>
              <a:xfrm>
                <a:off x="388492" y="1739312"/>
                <a:ext cx="199373" cy="2505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15"/>
              <p:cNvSpPr/>
              <p:nvPr/>
            </p:nvSpPr>
            <p:spPr>
              <a:xfrm>
                <a:off x="599154" y="1684454"/>
                <a:ext cx="6096000" cy="646331"/>
              </a:xfrm>
              <a:prstGeom prst="rect">
                <a:avLst/>
              </a:prstGeom>
            </p:spPr>
            <p:txBody>
              <a:bodyPr>
                <a:spAutoFit/>
              </a:bodyPr>
              <a:lstStyle/>
              <a:p>
                <a:r>
                  <a:rPr lang="en-US" b="1" dirty="0"/>
                  <a:t>Residual Risk Score </a:t>
                </a:r>
                <a:r>
                  <a:rPr lang="en-US" dirty="0"/>
                  <a:t>– Baseline expected value and tail (results from each company’s own methodology)</a:t>
                </a:r>
              </a:p>
            </p:txBody>
          </p:sp>
        </p:grpSp>
        <p:cxnSp>
          <p:nvCxnSpPr>
            <p:cNvPr id="26" name="Straight Arrow Connector 25"/>
            <p:cNvCxnSpPr>
              <a:stCxn id="8" idx="1"/>
            </p:cNvCxnSpPr>
            <p:nvPr/>
          </p:nvCxnSpPr>
          <p:spPr>
            <a:xfrm rot="10800000">
              <a:off x="-648230" y="2329391"/>
              <a:ext cx="1125146" cy="180118"/>
            </a:xfrm>
            <a:prstGeom prst="bentConnector3">
              <a:avLst>
                <a:gd name="adj1" fmla="val 50000"/>
              </a:avLst>
            </a:prstGeom>
            <a:ln w="285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40" name="Group 39"/>
          <p:cNvGrpSpPr/>
          <p:nvPr/>
        </p:nvGrpSpPr>
        <p:grpSpPr>
          <a:xfrm>
            <a:off x="4242816" y="2756950"/>
            <a:ext cx="7872114" cy="1477328"/>
            <a:chOff x="-647225" y="3230462"/>
            <a:chExt cx="7872114" cy="1477328"/>
          </a:xfrm>
        </p:grpSpPr>
        <p:grpSp>
          <p:nvGrpSpPr>
            <p:cNvPr id="19" name="Group 18"/>
            <p:cNvGrpSpPr/>
            <p:nvPr/>
          </p:nvGrpSpPr>
          <p:grpSpPr>
            <a:xfrm>
              <a:off x="476916" y="3230462"/>
              <a:ext cx="6747973" cy="1477328"/>
              <a:chOff x="386605" y="2560883"/>
              <a:chExt cx="6747973" cy="1477328"/>
            </a:xfrm>
          </p:grpSpPr>
          <p:sp>
            <p:nvSpPr>
              <p:cNvPr id="9" name="Rectangle 8"/>
              <p:cNvSpPr/>
              <p:nvPr/>
            </p:nvSpPr>
            <p:spPr>
              <a:xfrm>
                <a:off x="386605" y="2615346"/>
                <a:ext cx="199373" cy="25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99154" y="2560883"/>
                <a:ext cx="6535424" cy="1477328"/>
              </a:xfrm>
              <a:prstGeom prst="rect">
                <a:avLst/>
              </a:prstGeom>
            </p:spPr>
            <p:txBody>
              <a:bodyPr wrap="square">
                <a:spAutoFit/>
              </a:bodyPr>
              <a:lstStyle/>
              <a:p>
                <a:r>
                  <a:rPr lang="en-US" b="1" dirty="0"/>
                  <a:t>Risk Score Basis </a:t>
                </a:r>
                <a:r>
                  <a:rPr lang="en-US" dirty="0"/>
                  <a:t>– Describes the source of the information used to calculate the residual risk score</a:t>
                </a:r>
              </a:p>
              <a:p>
                <a:pPr marL="225425" lvl="1" indent="-161925">
                  <a:buFont typeface="Arial" panose="020B0604020202020204" pitchFamily="34" charset="0"/>
                  <a:buChar char="•"/>
                </a:pPr>
                <a:r>
                  <a:rPr lang="en-US" dirty="0"/>
                  <a:t>Likelihood – Number of Events and other Asset Information</a:t>
                </a:r>
              </a:p>
              <a:p>
                <a:pPr marL="225425" lvl="1" indent="-161925">
                  <a:buFont typeface="Arial" panose="020B0604020202020204" pitchFamily="34" charset="0"/>
                  <a:buChar char="•"/>
                </a:pPr>
                <a:r>
                  <a:rPr lang="en-US" dirty="0"/>
                  <a:t>Safety Consequence – Duration of Event and Number of Individuals Affected</a:t>
                </a:r>
              </a:p>
            </p:txBody>
          </p:sp>
        </p:grpSp>
        <p:cxnSp>
          <p:nvCxnSpPr>
            <p:cNvPr id="29" name="Straight Arrow Connector 28"/>
            <p:cNvCxnSpPr>
              <a:stCxn id="9" idx="1"/>
            </p:cNvCxnSpPr>
            <p:nvPr/>
          </p:nvCxnSpPr>
          <p:spPr>
            <a:xfrm flipH="1">
              <a:off x="-647225" y="3410186"/>
              <a:ext cx="1124141" cy="10300"/>
            </a:xfrm>
            <a:prstGeom prst="straightConnector1">
              <a:avLst/>
            </a:prstGeom>
            <a:ln w="28575">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4242816" y="4667958"/>
            <a:ext cx="7811869" cy="646331"/>
            <a:chOff x="-666002" y="4912452"/>
            <a:chExt cx="7811869" cy="646331"/>
          </a:xfrm>
        </p:grpSpPr>
        <p:grpSp>
          <p:nvGrpSpPr>
            <p:cNvPr id="21" name="Group 20"/>
            <p:cNvGrpSpPr/>
            <p:nvPr/>
          </p:nvGrpSpPr>
          <p:grpSpPr>
            <a:xfrm>
              <a:off x="458139" y="4912452"/>
              <a:ext cx="6687728" cy="646331"/>
              <a:chOff x="367828" y="4280274"/>
              <a:chExt cx="6687728" cy="646331"/>
            </a:xfrm>
          </p:grpSpPr>
          <p:sp>
            <p:nvSpPr>
              <p:cNvPr id="10" name="Rectangle 9"/>
              <p:cNvSpPr/>
              <p:nvPr/>
            </p:nvSpPr>
            <p:spPr>
              <a:xfrm>
                <a:off x="367828" y="4355541"/>
                <a:ext cx="199373" cy="250521"/>
              </a:xfrm>
              <a:prstGeom prst="rect">
                <a:avLst/>
              </a:prstGeom>
              <a:solidFill>
                <a:schemeClr val="tx2">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99154" y="4280274"/>
                <a:ext cx="6456402" cy="646331"/>
              </a:xfrm>
              <a:prstGeom prst="rect">
                <a:avLst/>
              </a:prstGeom>
            </p:spPr>
            <p:txBody>
              <a:bodyPr wrap="square">
                <a:spAutoFit/>
              </a:bodyPr>
              <a:lstStyle/>
              <a:p>
                <a:r>
                  <a:rPr lang="en-US" b="1" dirty="0"/>
                  <a:t>Risk Bowtie </a:t>
                </a:r>
                <a:r>
                  <a:rPr lang="en-US" dirty="0"/>
                  <a:t>– Presents the risk drivers (left), the risk (center, circle), and the consequences (right)</a:t>
                </a:r>
              </a:p>
            </p:txBody>
          </p:sp>
        </p:grpSp>
        <p:cxnSp>
          <p:nvCxnSpPr>
            <p:cNvPr id="34" name="Straight Arrow Connector 33"/>
            <p:cNvCxnSpPr>
              <a:stCxn id="10" idx="1"/>
            </p:cNvCxnSpPr>
            <p:nvPr/>
          </p:nvCxnSpPr>
          <p:spPr>
            <a:xfrm flipH="1" flipV="1">
              <a:off x="-666002" y="5112979"/>
              <a:ext cx="1124141" cy="1"/>
            </a:xfrm>
            <a:prstGeom prst="straightConnector1">
              <a:avLst/>
            </a:prstGeom>
            <a:ln w="28575">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grpSp>
      <p:sp>
        <p:nvSpPr>
          <p:cNvPr id="28" name="Oval 2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30" name="Freeform: Shape 29"/>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4" name="Rectangle 3"/>
          <p:cNvSpPr/>
          <p:nvPr/>
        </p:nvSpPr>
        <p:spPr>
          <a:xfrm>
            <a:off x="150314" y="4440432"/>
            <a:ext cx="1685064" cy="124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41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632" y="21387"/>
            <a:ext cx="11113168" cy="959235"/>
          </a:xfrm>
        </p:spPr>
        <p:txBody>
          <a:bodyPr>
            <a:normAutofit/>
          </a:bodyPr>
          <a:lstStyle/>
          <a:p>
            <a:r>
              <a:rPr lang="en-US" sz="4000" dirty="0"/>
              <a:t>Tab(s): Mitigations</a:t>
            </a:r>
          </a:p>
        </p:txBody>
      </p:sp>
      <p:pic>
        <p:nvPicPr>
          <p:cNvPr id="9" name="Content Placeholder 8"/>
          <p:cNvPicPr>
            <a:picLocks noGrp="1" noChangeAspect="1"/>
          </p:cNvPicPr>
          <p:nvPr>
            <p:ph sz="half" idx="2"/>
          </p:nvPr>
        </p:nvPicPr>
        <p:blipFill>
          <a:blip r:embed="rId2"/>
          <a:stretch>
            <a:fillRect/>
          </a:stretch>
        </p:blipFill>
        <p:spPr>
          <a:xfrm>
            <a:off x="92909" y="1109267"/>
            <a:ext cx="4838124" cy="4877552"/>
          </a:xfrm>
          <a:prstGeom prst="rect">
            <a:avLst/>
          </a:prstGeom>
        </p:spPr>
      </p:pic>
      <p:sp>
        <p:nvSpPr>
          <p:cNvPr id="1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18</a:t>
            </a:fld>
            <a:endParaRPr lang="en-US" dirty="0"/>
          </a:p>
        </p:txBody>
      </p:sp>
      <p:sp>
        <p:nvSpPr>
          <p:cNvPr id="15" name="Content Placeholder 2"/>
          <p:cNvSpPr txBox="1">
            <a:spLocks/>
          </p:cNvSpPr>
          <p:nvPr/>
        </p:nvSpPr>
        <p:spPr>
          <a:xfrm>
            <a:off x="259385" y="688710"/>
            <a:ext cx="8260904" cy="5906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i="1" dirty="0">
                <a:solidFill>
                  <a:schemeClr val="accent5"/>
                </a:solidFill>
              </a:rPr>
              <a:t>Four Sections</a:t>
            </a:r>
          </a:p>
        </p:txBody>
      </p:sp>
      <p:grpSp>
        <p:nvGrpSpPr>
          <p:cNvPr id="46" name="Group 45"/>
          <p:cNvGrpSpPr/>
          <p:nvPr/>
        </p:nvGrpSpPr>
        <p:grpSpPr>
          <a:xfrm>
            <a:off x="4816396" y="1427920"/>
            <a:ext cx="6680660" cy="348892"/>
            <a:chOff x="-70274" y="1356718"/>
            <a:chExt cx="7316776" cy="348892"/>
          </a:xfrm>
        </p:grpSpPr>
        <p:grpSp>
          <p:nvGrpSpPr>
            <p:cNvPr id="5" name="Group 4"/>
            <p:cNvGrpSpPr/>
            <p:nvPr/>
          </p:nvGrpSpPr>
          <p:grpSpPr>
            <a:xfrm>
              <a:off x="395887" y="1356718"/>
              <a:ext cx="6850615" cy="348892"/>
              <a:chOff x="5629854" y="227809"/>
              <a:chExt cx="6850615" cy="348892"/>
            </a:xfrm>
          </p:grpSpPr>
          <p:sp>
            <p:nvSpPr>
              <p:cNvPr id="10" name="Rectangle 9"/>
              <p:cNvSpPr/>
              <p:nvPr/>
            </p:nvSpPr>
            <p:spPr>
              <a:xfrm>
                <a:off x="5629854" y="326180"/>
                <a:ext cx="199373" cy="250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p:cNvSpPr/>
              <p:nvPr/>
            </p:nvSpPr>
            <p:spPr>
              <a:xfrm>
                <a:off x="5830849" y="227809"/>
                <a:ext cx="6649620" cy="338554"/>
              </a:xfrm>
              <a:prstGeom prst="rect">
                <a:avLst/>
              </a:prstGeom>
            </p:spPr>
            <p:txBody>
              <a:bodyPr wrap="square">
                <a:spAutoFit/>
              </a:bodyPr>
              <a:lstStyle/>
              <a:p>
                <a:r>
                  <a:rPr lang="en-US" sz="1600" b="1" dirty="0"/>
                  <a:t>Mitigation Information </a:t>
                </a:r>
                <a:r>
                  <a:rPr lang="en-US" sz="1600" dirty="0"/>
                  <a:t>– Name and Description of the Mitigation</a:t>
                </a:r>
              </a:p>
            </p:txBody>
          </p:sp>
        </p:grpSp>
        <p:cxnSp>
          <p:nvCxnSpPr>
            <p:cNvPr id="18" name="Straight Arrow Connector 17"/>
            <p:cNvCxnSpPr>
              <a:stCxn id="10" idx="1"/>
            </p:cNvCxnSpPr>
            <p:nvPr/>
          </p:nvCxnSpPr>
          <p:spPr>
            <a:xfrm flipH="1">
              <a:off x="-70274" y="1580350"/>
              <a:ext cx="466161" cy="6503"/>
            </a:xfrm>
            <a:prstGeom prst="straightConnector1">
              <a:avLst/>
            </a:prstGeom>
            <a:ln w="28575">
              <a:solidFill>
                <a:schemeClr val="accent6"/>
              </a:solidFill>
              <a:tailEnd type="triangle"/>
            </a:ln>
          </p:spPr>
          <p:style>
            <a:lnRef idx="1">
              <a:schemeClr val="accent2"/>
            </a:lnRef>
            <a:fillRef idx="0">
              <a:schemeClr val="accent2"/>
            </a:fillRef>
            <a:effectRef idx="0">
              <a:schemeClr val="accent2"/>
            </a:effectRef>
            <a:fontRef idx="minor">
              <a:schemeClr val="tx1"/>
            </a:fontRef>
          </p:style>
        </p:cxnSp>
      </p:grpSp>
      <p:grpSp>
        <p:nvGrpSpPr>
          <p:cNvPr id="47" name="Group 46"/>
          <p:cNvGrpSpPr/>
          <p:nvPr/>
        </p:nvGrpSpPr>
        <p:grpSpPr>
          <a:xfrm>
            <a:off x="4816396" y="1857666"/>
            <a:ext cx="6884809" cy="1323439"/>
            <a:chOff x="-96980" y="1815348"/>
            <a:chExt cx="7162137" cy="1323439"/>
          </a:xfrm>
        </p:grpSpPr>
        <p:grpSp>
          <p:nvGrpSpPr>
            <p:cNvPr id="7" name="Group 6"/>
            <p:cNvGrpSpPr/>
            <p:nvPr/>
          </p:nvGrpSpPr>
          <p:grpSpPr>
            <a:xfrm>
              <a:off x="369180" y="1815348"/>
              <a:ext cx="6695977" cy="1323439"/>
              <a:chOff x="4754382" y="725613"/>
              <a:chExt cx="6695977" cy="1323439"/>
            </a:xfrm>
          </p:grpSpPr>
          <p:sp>
            <p:nvSpPr>
              <p:cNvPr id="11" name="Rectangle 10"/>
              <p:cNvSpPr/>
              <p:nvPr/>
            </p:nvSpPr>
            <p:spPr>
              <a:xfrm>
                <a:off x="4754382" y="795814"/>
                <a:ext cx="199373" cy="250521"/>
              </a:xfrm>
              <a:prstGeom prst="rect">
                <a:avLst/>
              </a:prstGeom>
              <a:solidFill>
                <a:schemeClr val="tx2"/>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Rectangle 5"/>
              <p:cNvSpPr/>
              <p:nvPr/>
            </p:nvSpPr>
            <p:spPr>
              <a:xfrm>
                <a:off x="4937410" y="725613"/>
                <a:ext cx="6512949" cy="1323439"/>
              </a:xfrm>
              <a:prstGeom prst="rect">
                <a:avLst/>
              </a:prstGeom>
            </p:spPr>
            <p:txBody>
              <a:bodyPr wrap="square">
                <a:spAutoFit/>
              </a:bodyPr>
              <a:lstStyle/>
              <a:p>
                <a:r>
                  <a:rPr lang="en-US" sz="1600" b="1" dirty="0"/>
                  <a:t>Mitigation Costs</a:t>
                </a:r>
                <a:r>
                  <a:rPr lang="en-US" sz="1600" dirty="0"/>
                  <a:t> – </a:t>
                </a:r>
              </a:p>
              <a:p>
                <a:pPr marL="282575" lvl="1" indent="-173038">
                  <a:buFont typeface="Arial" panose="020B0604020202020204" pitchFamily="34" charset="0"/>
                  <a:buChar char="•"/>
                </a:pPr>
                <a:r>
                  <a:rPr lang="en-US" sz="1600" dirty="0"/>
                  <a:t>Capital – one-time expenditure associated with the number of years of expected benefit</a:t>
                </a:r>
              </a:p>
              <a:p>
                <a:pPr marL="282575" lvl="1" indent="-173038">
                  <a:buFont typeface="Arial" panose="020B0604020202020204" pitchFamily="34" charset="0"/>
                  <a:buChar char="•"/>
                </a:pPr>
                <a:r>
                  <a:rPr lang="en-US" sz="1600" dirty="0"/>
                  <a:t>O&amp;M – usually an annual recurring expenditure</a:t>
                </a:r>
              </a:p>
              <a:p>
                <a:pPr marL="282575" lvl="1" indent="-173038">
                  <a:buFont typeface="Arial" panose="020B0604020202020204" pitchFamily="34" charset="0"/>
                  <a:buChar char="•"/>
                </a:pPr>
                <a:r>
                  <a:rPr lang="en-US" sz="1600" dirty="0"/>
                  <a:t>O&amp;M cost duration – number of years for recurrence</a:t>
                </a:r>
              </a:p>
            </p:txBody>
          </p:sp>
        </p:grpSp>
        <p:cxnSp>
          <p:nvCxnSpPr>
            <p:cNvPr id="21" name="Straight Arrow Connector 20"/>
            <p:cNvCxnSpPr>
              <a:stCxn id="6" idx="1"/>
            </p:cNvCxnSpPr>
            <p:nvPr/>
          </p:nvCxnSpPr>
          <p:spPr>
            <a:xfrm flipH="1">
              <a:off x="-96980" y="2477068"/>
              <a:ext cx="649188" cy="0"/>
            </a:xfrm>
            <a:prstGeom prst="straightConnector1">
              <a:avLst/>
            </a:prstGeom>
            <a:ln w="28575">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48" name="Group 47"/>
          <p:cNvGrpSpPr/>
          <p:nvPr/>
        </p:nvGrpSpPr>
        <p:grpSpPr>
          <a:xfrm>
            <a:off x="3438145" y="3345883"/>
            <a:ext cx="8449030" cy="2062103"/>
            <a:chOff x="-1487424" y="3274681"/>
            <a:chExt cx="8824955" cy="2062103"/>
          </a:xfrm>
        </p:grpSpPr>
        <p:grpSp>
          <p:nvGrpSpPr>
            <p:cNvPr id="16" name="Group 15"/>
            <p:cNvGrpSpPr/>
            <p:nvPr/>
          </p:nvGrpSpPr>
          <p:grpSpPr>
            <a:xfrm>
              <a:off x="369179" y="3274681"/>
              <a:ext cx="6968352" cy="2062103"/>
              <a:chOff x="1286808" y="4248547"/>
              <a:chExt cx="6968352" cy="2062103"/>
            </a:xfrm>
          </p:grpSpPr>
          <p:sp>
            <p:nvSpPr>
              <p:cNvPr id="12" name="Rectangle 11"/>
              <p:cNvSpPr/>
              <p:nvPr/>
            </p:nvSpPr>
            <p:spPr>
              <a:xfrm>
                <a:off x="1286808" y="4327369"/>
                <a:ext cx="199373" cy="233112"/>
              </a:xfrm>
              <a:prstGeom prst="rect">
                <a:avLst/>
              </a:prstGeom>
              <a:ln w="3175">
                <a:solidFill>
                  <a:schemeClr val="bg2">
                    <a:lumMod val="2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8" name="Rectangle 7"/>
              <p:cNvSpPr/>
              <p:nvPr/>
            </p:nvSpPr>
            <p:spPr>
              <a:xfrm>
                <a:off x="1469837" y="4248547"/>
                <a:ext cx="6785323" cy="2062103"/>
              </a:xfrm>
              <a:prstGeom prst="rect">
                <a:avLst/>
              </a:prstGeom>
            </p:spPr>
            <p:txBody>
              <a:bodyPr wrap="square">
                <a:spAutoFit/>
              </a:bodyPr>
              <a:lstStyle/>
              <a:p>
                <a:r>
                  <a:rPr lang="en-US" sz="1600" b="1" dirty="0"/>
                  <a:t>Mitigation Benefits</a:t>
                </a:r>
                <a:r>
                  <a:rPr lang="en-US" sz="1600" dirty="0"/>
                  <a:t> – </a:t>
                </a:r>
              </a:p>
              <a:p>
                <a:pPr marL="338138" lvl="1" indent="-173038">
                  <a:buFont typeface="Arial" panose="020B0604020202020204" pitchFamily="34" charset="0"/>
                  <a:buChar char="•"/>
                </a:pPr>
                <a:r>
                  <a:rPr lang="en-US" sz="1600" dirty="0"/>
                  <a:t>Likelihood reduction – estimated effectiveness of the mitigation at reducing the likelihood of the risk event</a:t>
                </a:r>
              </a:p>
              <a:p>
                <a:pPr marL="338138" lvl="1" indent="-173038">
                  <a:buFont typeface="Arial" panose="020B0604020202020204" pitchFamily="34" charset="0"/>
                  <a:buChar char="•"/>
                </a:pPr>
                <a:r>
                  <a:rPr lang="en-US" sz="1600" dirty="0"/>
                  <a:t>Safety Improvement – describes the estimated reduction in the safety consequence component of the risk</a:t>
                </a:r>
              </a:p>
              <a:p>
                <a:pPr marL="338138" lvl="1" indent="-173038">
                  <a:buFont typeface="Arial" panose="020B0604020202020204" pitchFamily="34" charset="0"/>
                  <a:buChar char="•"/>
                </a:pPr>
                <a:r>
                  <a:rPr lang="en-US" sz="1600" dirty="0"/>
                  <a:t>Benefit Duration – number of years of estimated benefit, corresponding to the expenditure (i.e. spending </a:t>
                </a:r>
                <a:r>
                  <a:rPr lang="en-US" sz="1600" b="1" dirty="0"/>
                  <a:t>x</a:t>
                </a:r>
                <a:r>
                  <a:rPr lang="en-US" sz="1600" dirty="0"/>
                  <a:t> amount buys </a:t>
                </a:r>
                <a:r>
                  <a:rPr lang="en-US" sz="1600" b="1" dirty="0"/>
                  <a:t>y </a:t>
                </a:r>
                <a:r>
                  <a:rPr lang="en-US" sz="1600" dirty="0"/>
                  <a:t>years of estimated risk reduction benefits)</a:t>
                </a:r>
              </a:p>
            </p:txBody>
          </p:sp>
        </p:grpSp>
        <p:cxnSp>
          <p:nvCxnSpPr>
            <p:cNvPr id="43" name="Straight Arrow Connector 42"/>
            <p:cNvCxnSpPr/>
            <p:nvPr/>
          </p:nvCxnSpPr>
          <p:spPr>
            <a:xfrm flipH="1">
              <a:off x="-1487424" y="4435266"/>
              <a:ext cx="2002908" cy="0"/>
            </a:xfrm>
            <a:prstGeom prst="straightConnector1">
              <a:avLst/>
            </a:prstGeom>
            <a:ln w="28575">
              <a:solidFill>
                <a:schemeClr val="accent4"/>
              </a:solidFill>
              <a:tailEnd type="triangle"/>
            </a:ln>
          </p:spPr>
          <p:style>
            <a:lnRef idx="1">
              <a:schemeClr val="accent2"/>
            </a:lnRef>
            <a:fillRef idx="0">
              <a:schemeClr val="accent2"/>
            </a:fillRef>
            <a:effectRef idx="0">
              <a:schemeClr val="accent2"/>
            </a:effectRef>
            <a:fontRef idx="minor">
              <a:schemeClr val="tx1"/>
            </a:fontRef>
          </p:style>
        </p:cxnSp>
      </p:grpSp>
      <p:cxnSp>
        <p:nvCxnSpPr>
          <p:cNvPr id="45" name="Straight Arrow Connector 44"/>
          <p:cNvCxnSpPr/>
          <p:nvPr/>
        </p:nvCxnSpPr>
        <p:spPr>
          <a:xfrm flipH="1">
            <a:off x="2817427" y="5864899"/>
            <a:ext cx="2676693" cy="0"/>
          </a:xfrm>
          <a:prstGeom prst="straightConnector1">
            <a:avLst/>
          </a:prstGeom>
          <a:ln w="28575">
            <a:solidFill>
              <a:schemeClr val="bg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0" name="Content Placeholder 2"/>
          <p:cNvSpPr>
            <a:spLocks noGrp="1"/>
          </p:cNvSpPr>
          <p:nvPr>
            <p:ph sz="half" idx="1"/>
          </p:nvPr>
        </p:nvSpPr>
        <p:spPr>
          <a:xfrm>
            <a:off x="5507803" y="5452277"/>
            <a:ext cx="6205594" cy="338554"/>
          </a:xfrm>
        </p:spPr>
        <p:txBody>
          <a:bodyPr wrap="square">
            <a:spAutoFit/>
          </a:bodyPr>
          <a:lstStyle/>
          <a:p>
            <a:pPr marL="0" indent="0" defTabSz="457200">
              <a:buNone/>
            </a:pPr>
            <a:r>
              <a:rPr lang="en-US" sz="1600" b="1" dirty="0"/>
              <a:t>Forecasted Risk Score </a:t>
            </a:r>
            <a:r>
              <a:rPr lang="en-US" sz="1600" dirty="0"/>
              <a:t>– Post-mitigation expected value and tail scores</a:t>
            </a:r>
          </a:p>
        </p:txBody>
      </p:sp>
      <p:sp>
        <p:nvSpPr>
          <p:cNvPr id="51" name="Rectangle 50"/>
          <p:cNvSpPr/>
          <p:nvPr/>
        </p:nvSpPr>
        <p:spPr>
          <a:xfrm>
            <a:off x="5282981" y="5514421"/>
            <a:ext cx="194795" cy="255712"/>
          </a:xfrm>
          <a:prstGeom prst="rect">
            <a:avLst/>
          </a:prstGeom>
          <a:solidFill>
            <a:schemeClr val="bg1">
              <a:lumMod val="65000"/>
            </a:schemeClr>
          </a:solidFill>
          <a:ln w="3175">
            <a:solidFill>
              <a:schemeClr val="bg2">
                <a:lumMod val="2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 name="TextBox 2"/>
          <p:cNvSpPr txBox="1"/>
          <p:nvPr/>
        </p:nvSpPr>
        <p:spPr>
          <a:xfrm>
            <a:off x="2200275" y="4295773"/>
            <a:ext cx="926874" cy="600164"/>
          </a:xfrm>
          <a:prstGeom prst="rect">
            <a:avLst/>
          </a:prstGeom>
          <a:solidFill>
            <a:schemeClr val="accent4">
              <a:lumMod val="20000"/>
              <a:lumOff val="80000"/>
            </a:schemeClr>
          </a:solidFill>
        </p:spPr>
        <p:txBody>
          <a:bodyPr wrap="square" rtlCol="0">
            <a:spAutoFit/>
          </a:bodyPr>
          <a:lstStyle/>
          <a:p>
            <a:r>
              <a:rPr lang="en-US" sz="550" dirty="0">
                <a:solidFill>
                  <a:srgbClr val="000000"/>
                </a:solidFill>
                <a:latin typeface="Calibri" panose="020F0502020204030204" pitchFamily="34" charset="0"/>
              </a:rPr>
              <a:t>Based on the expected reduction in wire down events by reconductoring small conductor on the highest Safety Comparator circuits.</a:t>
            </a:r>
          </a:p>
        </p:txBody>
      </p:sp>
      <p:sp>
        <p:nvSpPr>
          <p:cNvPr id="13" name="TextBox 12"/>
          <p:cNvSpPr txBox="1"/>
          <p:nvPr/>
        </p:nvSpPr>
        <p:spPr>
          <a:xfrm>
            <a:off x="1247775" y="1651021"/>
            <a:ext cx="3410712" cy="155448"/>
          </a:xfrm>
          <a:prstGeom prst="rect">
            <a:avLst/>
          </a:prstGeom>
          <a:solidFill>
            <a:schemeClr val="accent6">
              <a:lumMod val="20000"/>
              <a:lumOff val="80000"/>
            </a:schemeClr>
          </a:solidFill>
        </p:spPr>
        <p:txBody>
          <a:bodyPr wrap="square" rtlCol="0">
            <a:spAutoFit/>
          </a:bodyPr>
          <a:lstStyle/>
          <a:p>
            <a:r>
              <a:rPr lang="en-US" sz="650" b="1" dirty="0"/>
              <a:t>Reconductoring the highest Safety Comparator circuits at a $100M per year pace</a:t>
            </a:r>
          </a:p>
        </p:txBody>
      </p:sp>
      <p:sp>
        <p:nvSpPr>
          <p:cNvPr id="17" name="TextBox 16"/>
          <p:cNvSpPr txBox="1"/>
          <p:nvPr/>
        </p:nvSpPr>
        <p:spPr>
          <a:xfrm>
            <a:off x="3724276" y="2453123"/>
            <a:ext cx="914400" cy="851376"/>
          </a:xfrm>
          <a:prstGeom prst="rect">
            <a:avLst/>
          </a:prstGeom>
          <a:solidFill>
            <a:schemeClr val="tx2">
              <a:lumMod val="20000"/>
              <a:lumOff val="80000"/>
            </a:schemeClr>
          </a:solidFill>
        </p:spPr>
        <p:txBody>
          <a:bodyPr wrap="square" rtlCol="0">
            <a:spAutoFit/>
          </a:bodyPr>
          <a:lstStyle/>
          <a:p>
            <a:r>
              <a:rPr lang="en-US" sz="600" b="1" dirty="0"/>
              <a:t>Cost breakdown is for 3 years of spend targeting the highest safety comparator circuits. Cost estimate is the weighted average cost for the identified miles of reconductor</a:t>
            </a:r>
          </a:p>
        </p:txBody>
      </p:sp>
      <p:sp>
        <p:nvSpPr>
          <p:cNvPr id="28" name="Oval 2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29" name="Freeform: Shape 2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30" name="TextBox 29"/>
          <p:cNvSpPr txBox="1"/>
          <p:nvPr/>
        </p:nvSpPr>
        <p:spPr>
          <a:xfrm>
            <a:off x="92909" y="1120979"/>
            <a:ext cx="3709452" cy="261610"/>
          </a:xfrm>
          <a:prstGeom prst="rect">
            <a:avLst/>
          </a:prstGeom>
          <a:solidFill>
            <a:schemeClr val="bg1"/>
          </a:solidFill>
        </p:spPr>
        <p:txBody>
          <a:bodyPr wrap="square" rtlCol="0">
            <a:spAutoFit/>
          </a:bodyPr>
          <a:lstStyle/>
          <a:p>
            <a:r>
              <a:rPr lang="en-US" sz="1100" b="1" dirty="0"/>
              <a:t>JUA Safety Attribute – Mitigation Data for Comparability</a:t>
            </a:r>
          </a:p>
        </p:txBody>
      </p:sp>
      <p:sp>
        <p:nvSpPr>
          <p:cNvPr id="20" name="TextBox 19"/>
          <p:cNvSpPr txBox="1"/>
          <p:nvPr/>
        </p:nvSpPr>
        <p:spPr>
          <a:xfrm>
            <a:off x="380999" y="5562817"/>
            <a:ext cx="2286000" cy="164592"/>
          </a:xfrm>
          <a:prstGeom prst="rect">
            <a:avLst/>
          </a:prstGeom>
          <a:solidFill>
            <a:schemeClr val="bg1"/>
          </a:solidFill>
        </p:spPr>
        <p:txBody>
          <a:bodyPr wrap="square" rtlCol="0" anchor="ctr">
            <a:spAutoFit/>
          </a:bodyPr>
          <a:lstStyle/>
          <a:p>
            <a:r>
              <a:rPr lang="en-US" sz="900" b="1" dirty="0">
                <a:solidFill>
                  <a:schemeClr val="accent5">
                    <a:lumMod val="50000"/>
                  </a:schemeClr>
                </a:solidFill>
              </a:rPr>
              <a:t>Forecasted Risk Score (Post-Mitigation)</a:t>
            </a:r>
          </a:p>
        </p:txBody>
      </p:sp>
    </p:spTree>
    <p:extLst>
      <p:ext uri="{BB962C8B-B14F-4D97-AF65-F5344CB8AC3E}">
        <p14:creationId xmlns:p14="http://schemas.microsoft.com/office/powerpoint/2010/main" val="33256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607280"/>
            <a:ext cx="11570678" cy="3273173"/>
          </a:xfrm>
        </p:spPr>
        <p:txBody>
          <a:bodyPr/>
          <a:lstStyle/>
          <a:p>
            <a:pPr algn="l"/>
            <a:r>
              <a:rPr lang="en-US" dirty="0">
                <a:effectLst>
                  <a:outerShdw blurRad="38100" dist="38100" dir="2700000" algn="tl">
                    <a:srgbClr val="000000">
                      <a:alpha val="43137"/>
                    </a:srgbClr>
                  </a:outerShdw>
                </a:effectLst>
              </a:rPr>
              <a:t>Deep Dive Risk Assessment Methodology: Overhead Conductor</a:t>
            </a:r>
          </a:p>
        </p:txBody>
      </p:sp>
    </p:spTree>
    <p:extLst>
      <p:ext uri="{BB962C8B-B14F-4D97-AF65-F5344CB8AC3E}">
        <p14:creationId xmlns:p14="http://schemas.microsoft.com/office/powerpoint/2010/main" val="320863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838200" y="1154113"/>
            <a:ext cx="10515600" cy="4851400"/>
          </a:xfrm>
        </p:spPr>
        <p:txBody>
          <a:bodyPr>
            <a:normAutofit fontScale="85000" lnSpcReduction="10000"/>
          </a:bodyPr>
          <a:lstStyle/>
          <a:p>
            <a:r>
              <a:rPr lang="en-US" dirty="0"/>
              <a:t>The Joint Utilities’ Approach (JUA) Methodology </a:t>
            </a:r>
          </a:p>
          <a:p>
            <a:r>
              <a:rPr lang="en-US" dirty="0"/>
              <a:t>Timeline and Today’s Goal</a:t>
            </a:r>
          </a:p>
          <a:p>
            <a:r>
              <a:rPr lang="en-US" dirty="0"/>
              <a:t>Deep Dive Illustrative Example of Safety Risk Assessment: Overhead Conductor</a:t>
            </a:r>
          </a:p>
          <a:p>
            <a:pPr lvl="1"/>
            <a:r>
              <a:rPr lang="en-US" dirty="0"/>
              <a:t>Steps for Selecting Mitigations</a:t>
            </a:r>
          </a:p>
          <a:p>
            <a:pPr lvl="1"/>
            <a:r>
              <a:rPr lang="en-US" dirty="0"/>
              <a:t>Step 1: Comparability</a:t>
            </a:r>
          </a:p>
          <a:p>
            <a:pPr lvl="1"/>
            <a:r>
              <a:rPr lang="en-US" dirty="0"/>
              <a:t>Step 2: Utility Data</a:t>
            </a:r>
          </a:p>
          <a:p>
            <a:pPr lvl="1"/>
            <a:r>
              <a:rPr lang="en-US" dirty="0"/>
              <a:t>Step 3: Safety Comparators</a:t>
            </a:r>
          </a:p>
          <a:p>
            <a:pPr lvl="1"/>
            <a:r>
              <a:rPr lang="en-US" dirty="0"/>
              <a:t>Step 4: Comparisons</a:t>
            </a:r>
          </a:p>
          <a:p>
            <a:pPr lvl="1"/>
            <a:r>
              <a:rPr lang="en-US" dirty="0"/>
              <a:t>Step 5: Conclusion</a:t>
            </a:r>
          </a:p>
          <a:p>
            <a:r>
              <a:rPr lang="en-US" dirty="0"/>
              <a:t>Improvements Offered by the JUA Methodology</a:t>
            </a:r>
          </a:p>
          <a:p>
            <a:r>
              <a:rPr lang="en-US" dirty="0"/>
              <a:t>Results of Other Test Drives</a:t>
            </a:r>
          </a:p>
          <a:p>
            <a:r>
              <a:rPr lang="en-US" dirty="0"/>
              <a:t>Roadmap</a:t>
            </a:r>
          </a:p>
          <a:p>
            <a:endParaRPr lang="en-US" dirty="0"/>
          </a:p>
        </p:txBody>
      </p:sp>
      <p:sp>
        <p:nvSpPr>
          <p:cNvPr id="5" name="Slide Number Placeholder 5"/>
          <p:cNvSpPr>
            <a:spLocks noGrp="1"/>
          </p:cNvSpPr>
          <p:nvPr>
            <p:ph type="sldNum" sz="quarter" idx="12"/>
          </p:nvPr>
        </p:nvSpPr>
        <p:spPr/>
        <p:txBody>
          <a:bodyPr/>
          <a:lstStyle/>
          <a:p>
            <a:fld id="{35F89DE3-BCAF-422B-AE3F-90715748FB99}" type="slidenum">
              <a:rPr lang="en-US" smtClean="0"/>
              <a:t>2</a:t>
            </a:fld>
            <a:endParaRPr lang="en-US" dirty="0"/>
          </a:p>
        </p:txBody>
      </p:sp>
    </p:spTree>
    <p:extLst>
      <p:ext uri="{BB962C8B-B14F-4D97-AF65-F5344CB8AC3E}">
        <p14:creationId xmlns:p14="http://schemas.microsoft.com/office/powerpoint/2010/main" val="207768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811909"/>
            <a:ext cx="10363200" cy="2387600"/>
          </a:xfrm>
        </p:spPr>
        <p:txBody>
          <a:bodyPr/>
          <a:lstStyle/>
          <a:p>
            <a:r>
              <a:rPr lang="en-US" dirty="0"/>
              <a:t>Distribution Overhead Conductor</a:t>
            </a:r>
          </a:p>
        </p:txBody>
      </p:sp>
      <p:sp>
        <p:nvSpPr>
          <p:cNvPr id="5" name="Subtitle 4"/>
          <p:cNvSpPr>
            <a:spLocks noGrp="1"/>
          </p:cNvSpPr>
          <p:nvPr>
            <p:ph type="subTitle" idx="1"/>
          </p:nvPr>
        </p:nvSpPr>
        <p:spPr>
          <a:xfrm>
            <a:off x="1524000" y="4291584"/>
            <a:ext cx="9144000" cy="1655762"/>
          </a:xfrm>
        </p:spPr>
        <p:txBody>
          <a:bodyPr/>
          <a:lstStyle/>
          <a:p>
            <a:r>
              <a:rPr lang="en-US" dirty="0"/>
              <a:t>Example Methodology</a:t>
            </a:r>
          </a:p>
        </p:txBody>
      </p:sp>
      <p:sp>
        <p:nvSpPr>
          <p:cNvPr id="6"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20</a:t>
            </a:fld>
            <a:endParaRPr lang="en-US" dirty="0"/>
          </a:p>
        </p:txBody>
      </p:sp>
      <p:sp>
        <p:nvSpPr>
          <p:cNvPr id="8" name="Oval 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9" name="Freeform: Shape 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pic>
        <p:nvPicPr>
          <p:cNvPr id="3" name="Picture 2"/>
          <p:cNvPicPr>
            <a:picLocks noChangeAspect="1"/>
          </p:cNvPicPr>
          <p:nvPr/>
        </p:nvPicPr>
        <p:blipFill>
          <a:blip r:embed="rId2"/>
          <a:stretch>
            <a:fillRect/>
          </a:stretch>
        </p:blipFill>
        <p:spPr>
          <a:xfrm>
            <a:off x="129516" y="766756"/>
            <a:ext cx="1962150" cy="1152525"/>
          </a:xfrm>
          <a:prstGeom prst="rect">
            <a:avLst/>
          </a:prstGeom>
        </p:spPr>
      </p:pic>
      <p:pic>
        <p:nvPicPr>
          <p:cNvPr id="10" name="Picture 9"/>
          <p:cNvPicPr>
            <a:picLocks noChangeAspect="1"/>
          </p:cNvPicPr>
          <p:nvPr/>
        </p:nvPicPr>
        <p:blipFill>
          <a:blip r:embed="rId3"/>
          <a:stretch>
            <a:fillRect/>
          </a:stretch>
        </p:blipFill>
        <p:spPr>
          <a:xfrm>
            <a:off x="2582204" y="648487"/>
            <a:ext cx="2057400" cy="1247775"/>
          </a:xfrm>
          <a:prstGeom prst="rect">
            <a:avLst/>
          </a:prstGeom>
        </p:spPr>
      </p:pic>
      <p:sp>
        <p:nvSpPr>
          <p:cNvPr id="11" name="TextBox 1"/>
          <p:cNvSpPr txBox="1"/>
          <p:nvPr/>
        </p:nvSpPr>
        <p:spPr>
          <a:xfrm>
            <a:off x="2552700" y="5023888"/>
            <a:ext cx="7086600" cy="646331"/>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FF0000"/>
                </a:solidFill>
              </a:rPr>
              <a:t>SDG&amp;E does not measure Distribution Overhead Conductor as a stand-alone risk; this was developed for purposes of the JUA test drive</a:t>
            </a:r>
          </a:p>
        </p:txBody>
      </p:sp>
    </p:spTree>
    <p:extLst>
      <p:ext uri="{BB962C8B-B14F-4D97-AF65-F5344CB8AC3E}">
        <p14:creationId xmlns:p14="http://schemas.microsoft.com/office/powerpoint/2010/main" val="87840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86262"/>
            <a:ext cx="11794786" cy="886305"/>
          </a:xfrm>
        </p:spPr>
        <p:txBody>
          <a:bodyPr>
            <a:normAutofit/>
          </a:bodyPr>
          <a:lstStyle/>
          <a:p>
            <a:r>
              <a:rPr lang="en-US" sz="2700" b="1" dirty="0">
                <a:latin typeface="+mn-lt"/>
              </a:rPr>
              <a:t>OH Wire Down (on Distribution system from any cause except wildfire)</a:t>
            </a:r>
            <a:br>
              <a:rPr lang="en-US" sz="2800" b="1" dirty="0">
                <a:latin typeface="+mn-lt"/>
              </a:rPr>
            </a:br>
            <a:r>
              <a:rPr lang="en-US" sz="2200" b="1" i="1" dirty="0">
                <a:solidFill>
                  <a:schemeClr val="accent1"/>
                </a:solidFill>
                <a:latin typeface="+mn-lt"/>
              </a:rPr>
              <a:t>SDG&amp;E</a:t>
            </a:r>
          </a:p>
        </p:txBody>
      </p:sp>
      <p:grpSp>
        <p:nvGrpSpPr>
          <p:cNvPr id="5" name="Group 4"/>
          <p:cNvGrpSpPr/>
          <p:nvPr/>
        </p:nvGrpSpPr>
        <p:grpSpPr>
          <a:xfrm>
            <a:off x="361950" y="1375509"/>
            <a:ext cx="6559550" cy="4861220"/>
            <a:chOff x="482600" y="1190330"/>
            <a:chExt cx="11252200" cy="5392850"/>
          </a:xfrm>
        </p:grpSpPr>
        <p:grpSp>
          <p:nvGrpSpPr>
            <p:cNvPr id="6" name="Group 5"/>
            <p:cNvGrpSpPr/>
            <p:nvPr/>
          </p:nvGrpSpPr>
          <p:grpSpPr>
            <a:xfrm>
              <a:off x="4533391" y="5411666"/>
              <a:ext cx="7201408" cy="1041345"/>
              <a:chOff x="4482592" y="4562536"/>
              <a:chExt cx="7201408" cy="1041345"/>
            </a:xfrm>
          </p:grpSpPr>
          <p:sp>
            <p:nvSpPr>
              <p:cNvPr id="17" name="Rectangle: Top Corners Rounded 16"/>
              <p:cNvSpPr/>
              <p:nvPr/>
            </p:nvSpPr>
            <p:spPr>
              <a:xfrm rot="5400000">
                <a:off x="7562623" y="1482505"/>
                <a:ext cx="1041345" cy="7201408"/>
              </a:xfrm>
              <a:prstGeom prst="round2SameRect">
                <a:avLst/>
              </a:prstGeom>
              <a:solidFill>
                <a:schemeClr val="accent6">
                  <a:lumMod val="20000"/>
                  <a:lumOff val="80000"/>
                </a:scheme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Top Corners Rounded 4"/>
              <p:cNvSpPr txBox="1"/>
              <p:nvPr/>
            </p:nvSpPr>
            <p:spPr>
              <a:xfrm>
                <a:off x="4508008" y="4613370"/>
                <a:ext cx="7150574" cy="939677"/>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SME provides the estimated percentage reduction of incident rate </a:t>
                </a:r>
              </a:p>
            </p:txBody>
          </p:sp>
        </p:grpSp>
        <p:grpSp>
          <p:nvGrpSpPr>
            <p:cNvPr id="7" name="Group 6"/>
            <p:cNvGrpSpPr/>
            <p:nvPr/>
          </p:nvGrpSpPr>
          <p:grpSpPr>
            <a:xfrm>
              <a:off x="482600" y="1190330"/>
              <a:ext cx="11252200" cy="4035215"/>
              <a:chOff x="482600" y="1190330"/>
              <a:chExt cx="11252200" cy="4035215"/>
            </a:xfrm>
          </p:grpSpPr>
          <p:sp>
            <p:nvSpPr>
              <p:cNvPr id="11" name="Freeform: Shape 10"/>
              <p:cNvSpPr/>
              <p:nvPr/>
            </p:nvSpPr>
            <p:spPr>
              <a:xfrm>
                <a:off x="4486159" y="1274945"/>
                <a:ext cx="7201409" cy="1119916"/>
              </a:xfrm>
              <a:custGeom>
                <a:avLst/>
                <a:gdLst>
                  <a:gd name="connsiteX0" fmla="*/ 186656 w 1119915"/>
                  <a:gd name="connsiteY0" fmla="*/ 0 h 7201408"/>
                  <a:gd name="connsiteX1" fmla="*/ 933259 w 1119915"/>
                  <a:gd name="connsiteY1" fmla="*/ 0 h 7201408"/>
                  <a:gd name="connsiteX2" fmla="*/ 1119915 w 1119915"/>
                  <a:gd name="connsiteY2" fmla="*/ 186656 h 7201408"/>
                  <a:gd name="connsiteX3" fmla="*/ 1119915 w 1119915"/>
                  <a:gd name="connsiteY3" fmla="*/ 7201408 h 7201408"/>
                  <a:gd name="connsiteX4" fmla="*/ 1119915 w 1119915"/>
                  <a:gd name="connsiteY4" fmla="*/ 7201408 h 7201408"/>
                  <a:gd name="connsiteX5" fmla="*/ 0 w 1119915"/>
                  <a:gd name="connsiteY5" fmla="*/ 7201408 h 7201408"/>
                  <a:gd name="connsiteX6" fmla="*/ 0 w 1119915"/>
                  <a:gd name="connsiteY6" fmla="*/ 7201408 h 7201408"/>
                  <a:gd name="connsiteX7" fmla="*/ 0 w 1119915"/>
                  <a:gd name="connsiteY7" fmla="*/ 186656 h 7201408"/>
                  <a:gd name="connsiteX8" fmla="*/ 186656 w 1119915"/>
                  <a:gd name="connsiteY8" fmla="*/ 0 h 72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915" h="7201408">
                    <a:moveTo>
                      <a:pt x="1119915" y="1200259"/>
                    </a:moveTo>
                    <a:lnTo>
                      <a:pt x="1119915" y="6001149"/>
                    </a:lnTo>
                    <a:cubicBezTo>
                      <a:pt x="1119915" y="6664030"/>
                      <a:pt x="1106919" y="7201405"/>
                      <a:pt x="1090887" y="7201405"/>
                    </a:cubicBezTo>
                    <a:lnTo>
                      <a:pt x="0" y="7201405"/>
                    </a:lnTo>
                    <a:lnTo>
                      <a:pt x="0" y="7201405"/>
                    </a:lnTo>
                    <a:lnTo>
                      <a:pt x="0" y="3"/>
                    </a:lnTo>
                    <a:lnTo>
                      <a:pt x="0" y="3"/>
                    </a:lnTo>
                    <a:lnTo>
                      <a:pt x="1090887" y="3"/>
                    </a:lnTo>
                    <a:cubicBezTo>
                      <a:pt x="1106919" y="3"/>
                      <a:pt x="1119915" y="537378"/>
                      <a:pt x="1119915" y="1200259"/>
                    </a:cubicBezTo>
                    <a:close/>
                  </a:path>
                </a:pathLst>
              </a:custGeom>
              <a:solidFill>
                <a:schemeClr val="bg2">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8495" rIns="302320" bIns="178496" numCol="1" spcCol="1270" anchor="ctr" anchorCtr="0">
                <a:noAutofit/>
              </a:bodyPr>
              <a:lstStyle/>
              <a:p>
                <a:pPr marL="285750" lvl="1" indent="-285750" defTabSz="622300">
                  <a:lnSpc>
                    <a:spcPct val="90000"/>
                  </a:lnSpc>
                  <a:spcBef>
                    <a:spcPct val="0"/>
                  </a:spcBef>
                  <a:spcAft>
                    <a:spcPct val="15000"/>
                  </a:spcAft>
                  <a:buFont typeface="Arial" panose="020B0604020202020204" pitchFamily="34" charset="0"/>
                  <a:buChar char="•"/>
                </a:pPr>
                <a:endParaRPr lang="en-US" sz="1600" dirty="0"/>
              </a:p>
              <a:p>
                <a:pPr marL="285750" lvl="1" indent="-285750" defTabSz="622300">
                  <a:lnSpc>
                    <a:spcPct val="90000"/>
                  </a:lnSpc>
                  <a:spcBef>
                    <a:spcPct val="0"/>
                  </a:spcBef>
                  <a:spcAft>
                    <a:spcPct val="15000"/>
                  </a:spcAft>
                  <a:buFont typeface="Arial" panose="020B0604020202020204" pitchFamily="34" charset="0"/>
                  <a:buChar char="•"/>
                </a:pPr>
                <a:r>
                  <a:rPr lang="en-US" sz="1600" dirty="0"/>
                  <a:t>Company reliability database; </a:t>
                </a:r>
              </a:p>
              <a:p>
                <a:pPr marL="285750" lvl="1" indent="-285750" defTabSz="622300">
                  <a:lnSpc>
                    <a:spcPct val="90000"/>
                  </a:lnSpc>
                  <a:spcBef>
                    <a:spcPct val="0"/>
                  </a:spcBef>
                  <a:spcAft>
                    <a:spcPct val="15000"/>
                  </a:spcAft>
                  <a:buFont typeface="Arial" panose="020B0604020202020204" pitchFamily="34" charset="0"/>
                  <a:buChar char="•"/>
                </a:pPr>
                <a:r>
                  <a:rPr lang="en-US" sz="1600" dirty="0"/>
                  <a:t>Claims data</a:t>
                </a:r>
                <a:endParaRPr lang="en-US" sz="1600" kern="1200" dirty="0"/>
              </a:p>
              <a:p>
                <a:pPr marL="228600" lvl="2" indent="-114300" algn="l" defTabSz="622300">
                  <a:lnSpc>
                    <a:spcPct val="90000"/>
                  </a:lnSpc>
                  <a:spcBef>
                    <a:spcPct val="0"/>
                  </a:spcBef>
                  <a:spcAft>
                    <a:spcPct val="15000"/>
                  </a:spcAft>
                  <a:buFont typeface="+mj-lt"/>
                  <a:buNone/>
                </a:pPr>
                <a:r>
                  <a:rPr lang="en-US" sz="1600" kern="1200" dirty="0"/>
                  <a:t>		</a:t>
                </a:r>
                <a:r>
                  <a:rPr lang="en-US" sz="1200" kern="1200" dirty="0"/>
                  <a:t>	</a:t>
                </a:r>
                <a:r>
                  <a:rPr lang="en-US" sz="1000" kern="1200" dirty="0"/>
                  <a:t>		</a:t>
                </a:r>
              </a:p>
            </p:txBody>
          </p:sp>
          <p:sp>
            <p:nvSpPr>
              <p:cNvPr id="12" name="Freeform: Shape 11"/>
              <p:cNvSpPr/>
              <p:nvPr/>
            </p:nvSpPr>
            <p:spPr>
              <a:xfrm>
                <a:off x="482600" y="1190330"/>
                <a:ext cx="4050792" cy="1301682"/>
              </a:xfrm>
              <a:custGeom>
                <a:avLst/>
                <a:gdLst>
                  <a:gd name="connsiteX0" fmla="*/ 0 w 4050792"/>
                  <a:gd name="connsiteY0" fmla="*/ 216951 h 1301682"/>
                  <a:gd name="connsiteX1" fmla="*/ 216951 w 4050792"/>
                  <a:gd name="connsiteY1" fmla="*/ 0 h 1301682"/>
                  <a:gd name="connsiteX2" fmla="*/ 3833841 w 4050792"/>
                  <a:gd name="connsiteY2" fmla="*/ 0 h 1301682"/>
                  <a:gd name="connsiteX3" fmla="*/ 4050792 w 4050792"/>
                  <a:gd name="connsiteY3" fmla="*/ 216951 h 1301682"/>
                  <a:gd name="connsiteX4" fmla="*/ 4050792 w 4050792"/>
                  <a:gd name="connsiteY4" fmla="*/ 1084731 h 1301682"/>
                  <a:gd name="connsiteX5" fmla="*/ 3833841 w 4050792"/>
                  <a:gd name="connsiteY5" fmla="*/ 1301682 h 1301682"/>
                  <a:gd name="connsiteX6" fmla="*/ 216951 w 4050792"/>
                  <a:gd name="connsiteY6" fmla="*/ 1301682 h 1301682"/>
                  <a:gd name="connsiteX7" fmla="*/ 0 w 4050792"/>
                  <a:gd name="connsiteY7" fmla="*/ 1084731 h 1301682"/>
                  <a:gd name="connsiteX8" fmla="*/ 0 w 4050792"/>
                  <a:gd name="connsiteY8" fmla="*/ 216951 h 1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792" h="1301682">
                    <a:moveTo>
                      <a:pt x="0" y="216951"/>
                    </a:moveTo>
                    <a:cubicBezTo>
                      <a:pt x="0" y="97132"/>
                      <a:pt x="97132" y="0"/>
                      <a:pt x="216951" y="0"/>
                    </a:cubicBezTo>
                    <a:lnTo>
                      <a:pt x="3833841" y="0"/>
                    </a:lnTo>
                    <a:cubicBezTo>
                      <a:pt x="3953660" y="0"/>
                      <a:pt x="4050792" y="97132"/>
                      <a:pt x="4050792" y="216951"/>
                    </a:cubicBezTo>
                    <a:lnTo>
                      <a:pt x="4050792" y="1084731"/>
                    </a:lnTo>
                    <a:cubicBezTo>
                      <a:pt x="4050792" y="1204550"/>
                      <a:pt x="3953660" y="1301682"/>
                      <a:pt x="3833841" y="1301682"/>
                    </a:cubicBezTo>
                    <a:lnTo>
                      <a:pt x="216951" y="1301682"/>
                    </a:lnTo>
                    <a:cubicBezTo>
                      <a:pt x="97132" y="1301682"/>
                      <a:pt x="0" y="1204550"/>
                      <a:pt x="0" y="1084731"/>
                    </a:cubicBezTo>
                    <a:lnTo>
                      <a:pt x="0" y="216951"/>
                    </a:lnTo>
                    <a:close/>
                  </a:path>
                </a:pathLst>
              </a:custGeom>
              <a:solidFill>
                <a:schemeClr val="bg2">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3083" tIns="128313" rIns="193083" bIns="128313" numCol="1" spcCol="1270" anchor="ctr" anchorCtr="0">
                <a:noAutofit/>
              </a:bodyPr>
              <a:lstStyle/>
              <a:p>
                <a:pPr marL="0" lvl="0" indent="0" algn="ctr" defTabSz="1511300">
                  <a:lnSpc>
                    <a:spcPct val="90000"/>
                  </a:lnSpc>
                  <a:spcBef>
                    <a:spcPct val="0"/>
                  </a:spcBef>
                  <a:spcAft>
                    <a:spcPct val="35000"/>
                  </a:spcAft>
                  <a:buNone/>
                </a:pPr>
                <a:r>
                  <a:rPr lang="en-US" sz="2800" kern="1200" dirty="0">
                    <a:solidFill>
                      <a:sysClr val="windowText" lastClr="000000"/>
                    </a:solidFill>
                  </a:rPr>
                  <a:t>Inputs</a:t>
                </a:r>
              </a:p>
            </p:txBody>
          </p:sp>
          <p:sp>
            <p:nvSpPr>
              <p:cNvPr id="13" name="Freeform: Shape 12"/>
              <p:cNvSpPr/>
              <p:nvPr/>
            </p:nvSpPr>
            <p:spPr>
              <a:xfrm>
                <a:off x="4533391" y="2638171"/>
                <a:ext cx="7201409" cy="1129746"/>
              </a:xfrm>
              <a:custGeom>
                <a:avLst/>
                <a:gdLst>
                  <a:gd name="connsiteX0" fmla="*/ 188295 w 1129745"/>
                  <a:gd name="connsiteY0" fmla="*/ 0 h 7201408"/>
                  <a:gd name="connsiteX1" fmla="*/ 941450 w 1129745"/>
                  <a:gd name="connsiteY1" fmla="*/ 0 h 7201408"/>
                  <a:gd name="connsiteX2" fmla="*/ 1129745 w 1129745"/>
                  <a:gd name="connsiteY2" fmla="*/ 188295 h 7201408"/>
                  <a:gd name="connsiteX3" fmla="*/ 1129745 w 1129745"/>
                  <a:gd name="connsiteY3" fmla="*/ 7201408 h 7201408"/>
                  <a:gd name="connsiteX4" fmla="*/ 1129745 w 1129745"/>
                  <a:gd name="connsiteY4" fmla="*/ 7201408 h 7201408"/>
                  <a:gd name="connsiteX5" fmla="*/ 0 w 1129745"/>
                  <a:gd name="connsiteY5" fmla="*/ 7201408 h 7201408"/>
                  <a:gd name="connsiteX6" fmla="*/ 0 w 1129745"/>
                  <a:gd name="connsiteY6" fmla="*/ 7201408 h 7201408"/>
                  <a:gd name="connsiteX7" fmla="*/ 0 w 1129745"/>
                  <a:gd name="connsiteY7" fmla="*/ 188295 h 7201408"/>
                  <a:gd name="connsiteX8" fmla="*/ 188295 w 1129745"/>
                  <a:gd name="connsiteY8" fmla="*/ 0 h 72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745" h="7201408">
                    <a:moveTo>
                      <a:pt x="1129745" y="1200263"/>
                    </a:moveTo>
                    <a:lnTo>
                      <a:pt x="1129745" y="6001145"/>
                    </a:lnTo>
                    <a:cubicBezTo>
                      <a:pt x="1129745" y="6664027"/>
                      <a:pt x="1116520" y="7201405"/>
                      <a:pt x="1100206" y="7201405"/>
                    </a:cubicBezTo>
                    <a:lnTo>
                      <a:pt x="0" y="7201405"/>
                    </a:lnTo>
                    <a:lnTo>
                      <a:pt x="0" y="7201405"/>
                    </a:lnTo>
                    <a:lnTo>
                      <a:pt x="0" y="3"/>
                    </a:lnTo>
                    <a:lnTo>
                      <a:pt x="0" y="3"/>
                    </a:lnTo>
                    <a:lnTo>
                      <a:pt x="1100206" y="3"/>
                    </a:lnTo>
                    <a:cubicBezTo>
                      <a:pt x="1116520" y="3"/>
                      <a:pt x="1129745" y="537381"/>
                      <a:pt x="1129745" y="1200263"/>
                    </a:cubicBezTo>
                    <a:close/>
                  </a:path>
                </a:pathLst>
              </a:custGeom>
              <a:solidFill>
                <a:schemeClr val="accent1">
                  <a:lumMod val="20000"/>
                  <a:lumOff val="80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8975" rIns="302800" bIns="178976"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Stochastic modeling, Monte Carlo simulation</a:t>
                </a:r>
              </a:p>
            </p:txBody>
          </p:sp>
          <p:sp>
            <p:nvSpPr>
              <p:cNvPr id="14" name="Freeform: Shape 13"/>
              <p:cNvSpPr/>
              <p:nvPr/>
            </p:nvSpPr>
            <p:spPr>
              <a:xfrm>
                <a:off x="506220" y="2557096"/>
                <a:ext cx="4050792" cy="1301682"/>
              </a:xfrm>
              <a:custGeom>
                <a:avLst/>
                <a:gdLst>
                  <a:gd name="connsiteX0" fmla="*/ 0 w 4050792"/>
                  <a:gd name="connsiteY0" fmla="*/ 216951 h 1301682"/>
                  <a:gd name="connsiteX1" fmla="*/ 216951 w 4050792"/>
                  <a:gd name="connsiteY1" fmla="*/ 0 h 1301682"/>
                  <a:gd name="connsiteX2" fmla="*/ 3833841 w 4050792"/>
                  <a:gd name="connsiteY2" fmla="*/ 0 h 1301682"/>
                  <a:gd name="connsiteX3" fmla="*/ 4050792 w 4050792"/>
                  <a:gd name="connsiteY3" fmla="*/ 216951 h 1301682"/>
                  <a:gd name="connsiteX4" fmla="*/ 4050792 w 4050792"/>
                  <a:gd name="connsiteY4" fmla="*/ 1084731 h 1301682"/>
                  <a:gd name="connsiteX5" fmla="*/ 3833841 w 4050792"/>
                  <a:gd name="connsiteY5" fmla="*/ 1301682 h 1301682"/>
                  <a:gd name="connsiteX6" fmla="*/ 216951 w 4050792"/>
                  <a:gd name="connsiteY6" fmla="*/ 1301682 h 1301682"/>
                  <a:gd name="connsiteX7" fmla="*/ 0 w 4050792"/>
                  <a:gd name="connsiteY7" fmla="*/ 1084731 h 1301682"/>
                  <a:gd name="connsiteX8" fmla="*/ 0 w 4050792"/>
                  <a:gd name="connsiteY8" fmla="*/ 216951 h 1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792" h="1301682">
                    <a:moveTo>
                      <a:pt x="0" y="216951"/>
                    </a:moveTo>
                    <a:cubicBezTo>
                      <a:pt x="0" y="97132"/>
                      <a:pt x="97132" y="0"/>
                      <a:pt x="216951" y="0"/>
                    </a:cubicBezTo>
                    <a:lnTo>
                      <a:pt x="3833841" y="0"/>
                    </a:lnTo>
                    <a:cubicBezTo>
                      <a:pt x="3953660" y="0"/>
                      <a:pt x="4050792" y="97132"/>
                      <a:pt x="4050792" y="216951"/>
                    </a:cubicBezTo>
                    <a:lnTo>
                      <a:pt x="4050792" y="1084731"/>
                    </a:lnTo>
                    <a:cubicBezTo>
                      <a:pt x="4050792" y="1204550"/>
                      <a:pt x="3953660" y="1301682"/>
                      <a:pt x="3833841" y="1301682"/>
                    </a:cubicBezTo>
                    <a:lnTo>
                      <a:pt x="216951" y="1301682"/>
                    </a:lnTo>
                    <a:cubicBezTo>
                      <a:pt x="97132" y="1301682"/>
                      <a:pt x="0" y="1204550"/>
                      <a:pt x="0" y="1084731"/>
                    </a:cubicBezTo>
                    <a:lnTo>
                      <a:pt x="0" y="216951"/>
                    </a:lnTo>
                    <a:close/>
                  </a:path>
                </a:pathLst>
              </a:custGeom>
              <a:solidFill>
                <a:schemeClr val="accent1">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3083" tIns="128313" rIns="193083" bIns="128313" numCol="1" spcCol="1270" anchor="ctr" anchorCtr="0">
                <a:noAutofit/>
              </a:bodyPr>
              <a:lstStyle/>
              <a:p>
                <a:pPr marL="0" lvl="0" indent="0" algn="ctr" defTabSz="1511300">
                  <a:lnSpc>
                    <a:spcPct val="90000"/>
                  </a:lnSpc>
                  <a:spcBef>
                    <a:spcPct val="0"/>
                  </a:spcBef>
                  <a:spcAft>
                    <a:spcPct val="35000"/>
                  </a:spcAft>
                  <a:buNone/>
                </a:pPr>
                <a:r>
                  <a:rPr lang="en-US" sz="2800" kern="1200" dirty="0">
                    <a:solidFill>
                      <a:sysClr val="windowText" lastClr="000000"/>
                    </a:solidFill>
                  </a:rPr>
                  <a:t>Method</a:t>
                </a:r>
              </a:p>
            </p:txBody>
          </p:sp>
          <p:sp>
            <p:nvSpPr>
              <p:cNvPr id="15" name="Freeform: Shape 14"/>
              <p:cNvSpPr/>
              <p:nvPr/>
            </p:nvSpPr>
            <p:spPr>
              <a:xfrm>
                <a:off x="4533390" y="4034982"/>
                <a:ext cx="7201410" cy="1041345"/>
              </a:xfrm>
              <a:custGeom>
                <a:avLst/>
                <a:gdLst>
                  <a:gd name="connsiteX0" fmla="*/ 173561 w 1041345"/>
                  <a:gd name="connsiteY0" fmla="*/ 0 h 7201408"/>
                  <a:gd name="connsiteX1" fmla="*/ 867784 w 1041345"/>
                  <a:gd name="connsiteY1" fmla="*/ 0 h 7201408"/>
                  <a:gd name="connsiteX2" fmla="*/ 1041345 w 1041345"/>
                  <a:gd name="connsiteY2" fmla="*/ 173561 h 7201408"/>
                  <a:gd name="connsiteX3" fmla="*/ 1041345 w 1041345"/>
                  <a:gd name="connsiteY3" fmla="*/ 7201408 h 7201408"/>
                  <a:gd name="connsiteX4" fmla="*/ 1041345 w 1041345"/>
                  <a:gd name="connsiteY4" fmla="*/ 7201408 h 7201408"/>
                  <a:gd name="connsiteX5" fmla="*/ 0 w 1041345"/>
                  <a:gd name="connsiteY5" fmla="*/ 7201408 h 7201408"/>
                  <a:gd name="connsiteX6" fmla="*/ 0 w 1041345"/>
                  <a:gd name="connsiteY6" fmla="*/ 7201408 h 7201408"/>
                  <a:gd name="connsiteX7" fmla="*/ 0 w 1041345"/>
                  <a:gd name="connsiteY7" fmla="*/ 173561 h 7201408"/>
                  <a:gd name="connsiteX8" fmla="*/ 173561 w 1041345"/>
                  <a:gd name="connsiteY8" fmla="*/ 0 h 72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345" h="7201408">
                    <a:moveTo>
                      <a:pt x="1041345" y="1200261"/>
                    </a:moveTo>
                    <a:lnTo>
                      <a:pt x="1041345" y="6001147"/>
                    </a:lnTo>
                    <a:cubicBezTo>
                      <a:pt x="1041345" y="6664030"/>
                      <a:pt x="1030108" y="7201405"/>
                      <a:pt x="1016247" y="7201405"/>
                    </a:cubicBezTo>
                    <a:lnTo>
                      <a:pt x="0" y="7201405"/>
                    </a:lnTo>
                    <a:lnTo>
                      <a:pt x="0" y="7201405"/>
                    </a:lnTo>
                    <a:lnTo>
                      <a:pt x="0" y="3"/>
                    </a:lnTo>
                    <a:lnTo>
                      <a:pt x="0" y="3"/>
                    </a:lnTo>
                    <a:lnTo>
                      <a:pt x="1016247" y="3"/>
                    </a:lnTo>
                    <a:cubicBezTo>
                      <a:pt x="1030108" y="3"/>
                      <a:pt x="1041345" y="537378"/>
                      <a:pt x="1041345" y="1200261"/>
                    </a:cubicBezTo>
                    <a:close/>
                  </a:path>
                </a:pathLst>
              </a:custGeom>
              <a:solidFill>
                <a:srgbClr val="FEE5E2">
                  <a:alpha val="89804"/>
                </a:srgb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659" rIns="298484" bIns="174660" numCol="1" spcCol="1270" anchor="ctr" anchorCtr="0">
                <a:noAutofit/>
              </a:bodyPr>
              <a:lstStyle/>
              <a:p>
                <a:pPr marL="114300" lvl="1" indent="-114300" defTabSz="622300">
                  <a:lnSpc>
                    <a:spcPct val="90000"/>
                  </a:lnSpc>
                  <a:spcBef>
                    <a:spcPct val="0"/>
                  </a:spcBef>
                  <a:spcAft>
                    <a:spcPct val="15000"/>
                  </a:spcAft>
                  <a:buFont typeface="Arial" panose="020B0604020202020204" pitchFamily="34" charset="0"/>
                  <a:buChar char="•"/>
                </a:pPr>
                <a:r>
                  <a:rPr lang="en-US" sz="1200" dirty="0"/>
                  <a:t>SDGE Targeted Reconductor</a:t>
                </a:r>
              </a:p>
              <a:p>
                <a:pPr marL="114300" lvl="1" indent="-114300" defTabSz="622300">
                  <a:lnSpc>
                    <a:spcPct val="90000"/>
                  </a:lnSpc>
                  <a:spcBef>
                    <a:spcPct val="0"/>
                  </a:spcBef>
                  <a:spcAft>
                    <a:spcPct val="15000"/>
                  </a:spcAft>
                  <a:buFont typeface="Arial" panose="020B0604020202020204" pitchFamily="34" charset="0"/>
                  <a:buChar char="•"/>
                </a:pPr>
                <a:r>
                  <a:rPr lang="en-US" sz="1200" kern="1200" dirty="0"/>
                  <a:t>Mitigation 1: Replace 100 miles per year for 3 years</a:t>
                </a:r>
              </a:p>
              <a:p>
                <a:pPr marL="114300" lvl="1" indent="-114300" defTabSz="622300">
                  <a:lnSpc>
                    <a:spcPct val="90000"/>
                  </a:lnSpc>
                  <a:spcBef>
                    <a:spcPct val="0"/>
                  </a:spcBef>
                  <a:spcAft>
                    <a:spcPct val="15000"/>
                  </a:spcAft>
                  <a:buFont typeface="Arial" panose="020B0604020202020204" pitchFamily="34" charset="0"/>
                  <a:buChar char="•"/>
                </a:pPr>
                <a:r>
                  <a:rPr lang="en-US" sz="1200" dirty="0"/>
                  <a:t>Mitigation 2: Replace 300 miles per year for 3 years</a:t>
                </a:r>
                <a:endParaRPr lang="en-US" sz="1200" kern="1200" dirty="0"/>
              </a:p>
            </p:txBody>
          </p:sp>
          <p:sp>
            <p:nvSpPr>
              <p:cNvPr id="16" name="Freeform: Shape 15"/>
              <p:cNvSpPr/>
              <p:nvPr/>
            </p:nvSpPr>
            <p:spPr>
              <a:xfrm>
                <a:off x="482600" y="3923863"/>
                <a:ext cx="4050792" cy="1301682"/>
              </a:xfrm>
              <a:custGeom>
                <a:avLst/>
                <a:gdLst>
                  <a:gd name="connsiteX0" fmla="*/ 0 w 4050792"/>
                  <a:gd name="connsiteY0" fmla="*/ 216951 h 1301682"/>
                  <a:gd name="connsiteX1" fmla="*/ 216951 w 4050792"/>
                  <a:gd name="connsiteY1" fmla="*/ 0 h 1301682"/>
                  <a:gd name="connsiteX2" fmla="*/ 3833841 w 4050792"/>
                  <a:gd name="connsiteY2" fmla="*/ 0 h 1301682"/>
                  <a:gd name="connsiteX3" fmla="*/ 4050792 w 4050792"/>
                  <a:gd name="connsiteY3" fmla="*/ 216951 h 1301682"/>
                  <a:gd name="connsiteX4" fmla="*/ 4050792 w 4050792"/>
                  <a:gd name="connsiteY4" fmla="*/ 1084731 h 1301682"/>
                  <a:gd name="connsiteX5" fmla="*/ 3833841 w 4050792"/>
                  <a:gd name="connsiteY5" fmla="*/ 1301682 h 1301682"/>
                  <a:gd name="connsiteX6" fmla="*/ 216951 w 4050792"/>
                  <a:gd name="connsiteY6" fmla="*/ 1301682 h 1301682"/>
                  <a:gd name="connsiteX7" fmla="*/ 0 w 4050792"/>
                  <a:gd name="connsiteY7" fmla="*/ 1084731 h 1301682"/>
                  <a:gd name="connsiteX8" fmla="*/ 0 w 4050792"/>
                  <a:gd name="connsiteY8" fmla="*/ 216951 h 1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0792" h="1301682">
                    <a:moveTo>
                      <a:pt x="0" y="216951"/>
                    </a:moveTo>
                    <a:cubicBezTo>
                      <a:pt x="0" y="97132"/>
                      <a:pt x="97132" y="0"/>
                      <a:pt x="216951" y="0"/>
                    </a:cubicBezTo>
                    <a:lnTo>
                      <a:pt x="3833841" y="0"/>
                    </a:lnTo>
                    <a:cubicBezTo>
                      <a:pt x="3953660" y="0"/>
                      <a:pt x="4050792" y="97132"/>
                      <a:pt x="4050792" y="216951"/>
                    </a:cubicBezTo>
                    <a:lnTo>
                      <a:pt x="4050792" y="1084731"/>
                    </a:lnTo>
                    <a:cubicBezTo>
                      <a:pt x="4050792" y="1204550"/>
                      <a:pt x="3953660" y="1301682"/>
                      <a:pt x="3833841" y="1301682"/>
                    </a:cubicBezTo>
                    <a:lnTo>
                      <a:pt x="216951" y="1301682"/>
                    </a:lnTo>
                    <a:cubicBezTo>
                      <a:pt x="97132" y="1301682"/>
                      <a:pt x="0" y="1204550"/>
                      <a:pt x="0" y="1084731"/>
                    </a:cubicBezTo>
                    <a:lnTo>
                      <a:pt x="0" y="216951"/>
                    </a:lnTo>
                    <a:close/>
                  </a:path>
                </a:pathLst>
              </a:custGeom>
              <a:solidFill>
                <a:srgbClr val="FECFCA"/>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3083" tIns="128313" rIns="193083" bIns="128313" numCol="1" spcCol="1270" anchor="ctr" anchorCtr="0">
                <a:noAutofit/>
              </a:bodyPr>
              <a:lstStyle/>
              <a:p>
                <a:pPr marL="0" lvl="0" indent="0" algn="ctr" defTabSz="1511300">
                  <a:lnSpc>
                    <a:spcPct val="90000"/>
                  </a:lnSpc>
                  <a:spcBef>
                    <a:spcPct val="0"/>
                  </a:spcBef>
                  <a:spcAft>
                    <a:spcPct val="35000"/>
                  </a:spcAft>
                  <a:buNone/>
                </a:pPr>
                <a:r>
                  <a:rPr lang="en-US" sz="2800" kern="1200" dirty="0">
                    <a:solidFill>
                      <a:sysClr val="windowText" lastClr="000000"/>
                    </a:solidFill>
                  </a:rPr>
                  <a:t>Mitigation</a:t>
                </a:r>
              </a:p>
            </p:txBody>
          </p:sp>
        </p:grpSp>
        <p:grpSp>
          <p:nvGrpSpPr>
            <p:cNvPr id="8" name="Group 7"/>
            <p:cNvGrpSpPr/>
            <p:nvPr/>
          </p:nvGrpSpPr>
          <p:grpSpPr>
            <a:xfrm>
              <a:off x="482600" y="5281499"/>
              <a:ext cx="4050791" cy="1301681"/>
              <a:chOff x="431800" y="4432369"/>
              <a:chExt cx="4050791" cy="1301681"/>
            </a:xfrm>
          </p:grpSpPr>
          <p:sp>
            <p:nvSpPr>
              <p:cNvPr id="9" name="Rectangle: Rounded Corners 8"/>
              <p:cNvSpPr/>
              <p:nvPr/>
            </p:nvSpPr>
            <p:spPr>
              <a:xfrm>
                <a:off x="431800" y="4432369"/>
                <a:ext cx="4050791" cy="1301681"/>
              </a:xfrm>
              <a:prstGeom prst="roundRect">
                <a:avLst/>
              </a:prstGeom>
              <a:solidFill>
                <a:schemeClr val="accent6">
                  <a:lumMod val="40000"/>
                  <a:lumOff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p:cNvSpPr txBox="1"/>
              <p:nvPr/>
            </p:nvSpPr>
            <p:spPr>
              <a:xfrm>
                <a:off x="573511" y="4495912"/>
                <a:ext cx="3814602" cy="11745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2800" kern="1200" dirty="0">
                    <a:solidFill>
                      <a:sysClr val="windowText" lastClr="000000"/>
                    </a:solidFill>
                  </a:rPr>
                  <a:t>Effectiveness</a:t>
                </a:r>
              </a:p>
            </p:txBody>
          </p:sp>
        </p:grpSp>
      </p:grpSp>
      <p:graphicFrame>
        <p:nvGraphicFramePr>
          <p:cNvPr id="30" name="Table 29"/>
          <p:cNvGraphicFramePr>
            <a:graphicFrameLocks noGrp="1"/>
          </p:cNvGraphicFramePr>
          <p:nvPr>
            <p:extLst>
              <p:ext uri="{D42A27DB-BD31-4B8C-83A1-F6EECF244321}">
                <p14:modId xmlns:p14="http://schemas.microsoft.com/office/powerpoint/2010/main" val="3176750794"/>
              </p:ext>
            </p:extLst>
          </p:nvPr>
        </p:nvGraphicFramePr>
        <p:xfrm>
          <a:off x="7146587" y="3132062"/>
          <a:ext cx="3546813" cy="1882764"/>
        </p:xfrm>
        <a:graphic>
          <a:graphicData uri="http://schemas.openxmlformats.org/drawingml/2006/table">
            <a:tbl>
              <a:tblPr firstRow="1" bandRow="1">
                <a:tableStyleId>{5C22544A-7EE6-4342-B048-85BDC9FD1C3A}</a:tableStyleId>
              </a:tblPr>
              <a:tblGrid>
                <a:gridCol w="1345601">
                  <a:extLst>
                    <a:ext uri="{9D8B030D-6E8A-4147-A177-3AD203B41FA5}">
                      <a16:colId xmlns:a16="http://schemas.microsoft.com/office/drawing/2014/main" val="62369048"/>
                    </a:ext>
                  </a:extLst>
                </a:gridCol>
                <a:gridCol w="742541">
                  <a:extLst>
                    <a:ext uri="{9D8B030D-6E8A-4147-A177-3AD203B41FA5}">
                      <a16:colId xmlns:a16="http://schemas.microsoft.com/office/drawing/2014/main" val="472429859"/>
                    </a:ext>
                  </a:extLst>
                </a:gridCol>
                <a:gridCol w="1458671">
                  <a:extLst>
                    <a:ext uri="{9D8B030D-6E8A-4147-A177-3AD203B41FA5}">
                      <a16:colId xmlns:a16="http://schemas.microsoft.com/office/drawing/2014/main" val="1590113040"/>
                    </a:ext>
                  </a:extLst>
                </a:gridCol>
              </a:tblGrid>
              <a:tr h="4142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EV</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 (In Millions)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169041"/>
                  </a:ext>
                </a:extLst>
              </a:tr>
              <a:tr h="414228">
                <a:tc>
                  <a:txBody>
                    <a:bodyPr/>
                    <a:lstStyle/>
                    <a:p>
                      <a:r>
                        <a:rPr lang="en-US" b="1"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185402"/>
                  </a:ext>
                </a:extLst>
              </a:tr>
              <a:tr h="414228">
                <a:tc>
                  <a:txBody>
                    <a:bodyPr/>
                    <a:lstStyle/>
                    <a:p>
                      <a:r>
                        <a:rPr lang="en-US" b="1" dirty="0"/>
                        <a:t>Mitigation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726341"/>
                  </a:ext>
                </a:extLst>
              </a:tr>
              <a:tr h="414228">
                <a:tc>
                  <a:txBody>
                    <a:bodyPr/>
                    <a:lstStyle/>
                    <a:p>
                      <a:r>
                        <a:rPr lang="en-US" b="1" dirty="0"/>
                        <a:t>Mitigation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89735"/>
                  </a:ext>
                </a:extLst>
              </a:tr>
            </a:tbl>
          </a:graphicData>
        </a:graphic>
      </p:graphicFrame>
      <p:sp>
        <p:nvSpPr>
          <p:cNvPr id="20"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21</a:t>
            </a:fld>
            <a:endParaRPr lang="en-US" dirty="0"/>
          </a:p>
        </p:txBody>
      </p:sp>
      <p:sp>
        <p:nvSpPr>
          <p:cNvPr id="21" name="Oval 20"/>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22" name="Freeform: Shape 21"/>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23" name="TextBox 22"/>
          <p:cNvSpPr txBox="1"/>
          <p:nvPr/>
        </p:nvSpPr>
        <p:spPr>
          <a:xfrm>
            <a:off x="3178099" y="6191619"/>
            <a:ext cx="5564458" cy="652503"/>
          </a:xfrm>
          <a:prstGeom prst="rect">
            <a:avLst/>
          </a:prstGeom>
          <a:solidFill>
            <a:schemeClr val="bg1"/>
          </a:solidFill>
        </p:spPr>
        <p:txBody>
          <a:bodyPr wrap="square" rtlCol="0">
            <a:spAutoFit/>
          </a:bodyPr>
          <a:lstStyle/>
          <a:p>
            <a:endParaRPr lang="en-US" dirty="0"/>
          </a:p>
        </p:txBody>
      </p:sp>
      <p:pic>
        <p:nvPicPr>
          <p:cNvPr id="2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784"/>
            <a:ext cx="2267338" cy="65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184071" y="6145796"/>
            <a:ext cx="5647108" cy="677108"/>
          </a:xfrm>
          <a:prstGeom prst="rect">
            <a:avLst/>
          </a:prstGeom>
          <a:solidFill>
            <a:schemeClr val="bg1"/>
          </a:solidFill>
        </p:spPr>
        <p:txBody>
          <a:bodyPr wrap="square" rtlCol="0">
            <a:spAutoFit/>
          </a:bodyPr>
          <a:lstStyle/>
          <a:p>
            <a:pPr algn="ctr"/>
            <a:r>
              <a:rPr lang="en-US" dirty="0">
                <a:solidFill>
                  <a:srgbClr val="FF0000"/>
                </a:solidFill>
              </a:rPr>
              <a:t>Developed for purposes of JUA Test Drive</a:t>
            </a:r>
            <a:endParaRPr lang="en-US" sz="900" dirty="0">
              <a:solidFill>
                <a:srgbClr val="FF0000"/>
              </a:solidFill>
            </a:endParaRPr>
          </a:p>
          <a:p>
            <a:pPr algn="ctr"/>
            <a:endParaRPr lang="en-US" sz="2000" dirty="0">
              <a:solidFill>
                <a:srgbClr val="FF0000"/>
              </a:solidFill>
            </a:endParaRPr>
          </a:p>
        </p:txBody>
      </p:sp>
      <p:sp>
        <p:nvSpPr>
          <p:cNvPr id="26" name="TextBox 15"/>
          <p:cNvSpPr txBox="1"/>
          <p:nvPr/>
        </p:nvSpPr>
        <p:spPr>
          <a:xfrm>
            <a:off x="4506009" y="255264"/>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27" name="TextBox 16"/>
          <p:cNvSpPr txBox="1"/>
          <p:nvPr/>
        </p:nvSpPr>
        <p:spPr>
          <a:xfrm>
            <a:off x="189727" y="6451751"/>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401044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78099" y="6191619"/>
            <a:ext cx="5564458" cy="652503"/>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387874" y="1721385"/>
            <a:ext cx="1725383" cy="400110"/>
          </a:xfrm>
          <a:prstGeom prst="rect">
            <a:avLst/>
          </a:prstGeom>
          <a:noFill/>
        </p:spPr>
        <p:txBody>
          <a:bodyPr wrap="square" rtlCol="0">
            <a:spAutoFit/>
          </a:bodyPr>
          <a:lstStyle/>
          <a:p>
            <a:r>
              <a:rPr lang="en-US" sz="2000" b="1" dirty="0">
                <a:cs typeface="Arial" panose="020B0604020202020204" pitchFamily="34" charset="0"/>
              </a:rPr>
              <a:t>Inputs</a:t>
            </a:r>
            <a:endParaRPr lang="en-US" sz="1600" b="1" dirty="0">
              <a:cs typeface="Arial" panose="020B0604020202020204" pitchFamily="34" charset="0"/>
            </a:endParaRPr>
          </a:p>
        </p:txBody>
      </p:sp>
      <p:graphicFrame>
        <p:nvGraphicFramePr>
          <p:cNvPr id="2" name="Table 1"/>
          <p:cNvGraphicFramePr>
            <a:graphicFrameLocks noGrp="1"/>
          </p:cNvGraphicFramePr>
          <p:nvPr/>
        </p:nvGraphicFramePr>
        <p:xfrm>
          <a:off x="2535237" y="1652540"/>
          <a:ext cx="5969001" cy="790575"/>
        </p:xfrm>
        <a:graphic>
          <a:graphicData uri="http://schemas.openxmlformats.org/drawingml/2006/table">
            <a:tbl>
              <a:tblPr/>
              <a:tblGrid>
                <a:gridCol w="1573963">
                  <a:extLst>
                    <a:ext uri="{9D8B030D-6E8A-4147-A177-3AD203B41FA5}">
                      <a16:colId xmlns:a16="http://schemas.microsoft.com/office/drawing/2014/main" val="20000"/>
                    </a:ext>
                  </a:extLst>
                </a:gridCol>
                <a:gridCol w="1856388">
                  <a:extLst>
                    <a:ext uri="{9D8B030D-6E8A-4147-A177-3AD203B41FA5}">
                      <a16:colId xmlns:a16="http://schemas.microsoft.com/office/drawing/2014/main" val="20001"/>
                    </a:ext>
                  </a:extLst>
                </a:gridCol>
                <a:gridCol w="1269325">
                  <a:extLst>
                    <a:ext uri="{9D8B030D-6E8A-4147-A177-3AD203B41FA5}">
                      <a16:colId xmlns:a16="http://schemas.microsoft.com/office/drawing/2014/main" val="20002"/>
                    </a:ext>
                  </a:extLst>
                </a:gridCol>
                <a:gridCol w="1269325">
                  <a:extLst>
                    <a:ext uri="{9D8B030D-6E8A-4147-A177-3AD203B41FA5}">
                      <a16:colId xmlns:a16="http://schemas.microsoft.com/office/drawing/2014/main" val="20003"/>
                    </a:ext>
                  </a:extLst>
                </a:gridCol>
              </a:tblGrid>
              <a:tr h="190500">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a:rPr>
                        <a:t>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a:rPr>
                        <a:t>Mitigation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a:rPr>
                        <a:t>Mitigation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075">
                <a:tc>
                  <a:txBody>
                    <a:bodyPr/>
                    <a:lstStyle/>
                    <a:p>
                      <a:pPr algn="ctr" fontAlgn="ctr"/>
                      <a:r>
                        <a:rPr lang="en-US" sz="1100" b="0" i="0" u="none" strike="noStrike" dirty="0">
                          <a:solidFill>
                            <a:srgbClr val="000000"/>
                          </a:solidFill>
                          <a:effectLst/>
                          <a:latin typeface="Calibri"/>
                        </a:rPr>
                        <a:t>Number of Events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80 per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68 per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56 per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ctr"/>
                      <a:r>
                        <a:rPr lang="en-US" sz="1100" b="0" i="0" u="none" strike="noStrike" dirty="0">
                          <a:solidFill>
                            <a:srgbClr val="000000"/>
                          </a:solidFill>
                          <a:effectLst/>
                          <a:latin typeface="Calibri"/>
                        </a:rPr>
                        <a:t>Fatal/injury events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100" b="0" i="0" u="none" strike="noStrike" dirty="0">
                          <a:solidFill>
                            <a:srgbClr val="000000"/>
                          </a:solidFill>
                          <a:effectLst/>
                          <a:latin typeface="Calibri"/>
                        </a:rPr>
                        <a:t>Lognormal</a:t>
                      </a:r>
                      <a:r>
                        <a:rPr lang="en-US" sz="1100" b="0" i="0" u="none" strike="noStrike" baseline="0" dirty="0">
                          <a:solidFill>
                            <a:srgbClr val="000000"/>
                          </a:solidFill>
                          <a:effectLst/>
                          <a:latin typeface="Calibri"/>
                        </a:rPr>
                        <a:t> (0.00</a:t>
                      </a:r>
                      <a:r>
                        <a:rPr lang="en-US" sz="1100" b="0" i="0" u="none" strike="noStrike" dirty="0">
                          <a:solidFill>
                            <a:srgbClr val="000000"/>
                          </a:solidFill>
                          <a:effectLst/>
                          <a:latin typeface="Calibri"/>
                        </a:rPr>
                        <a:t>6,0.2)       1 every 160 wire down events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0500">
                <a:tc>
                  <a:txBody>
                    <a:bodyPr/>
                    <a:lstStyle/>
                    <a:p>
                      <a:pPr algn="ctr" fontAlgn="ctr"/>
                      <a:r>
                        <a:rPr lang="en-US" sz="1100" b="0" i="0" u="none" strike="noStrike" dirty="0">
                          <a:solidFill>
                            <a:srgbClr val="000000"/>
                          </a:solidFill>
                          <a:effectLst/>
                          <a:latin typeface="Calibri"/>
                        </a:rPr>
                        <a:t>Fatality/Injury (SU)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100" b="0" i="0" u="none" strike="noStrike" dirty="0">
                          <a:solidFill>
                            <a:srgbClr val="000000"/>
                          </a:solidFill>
                          <a:effectLst/>
                          <a:latin typeface="+mn-lt"/>
                        </a:rPr>
                        <a:t>Gamma(0.5,1.2,RiskShift(0.01))       0.01 </a:t>
                      </a:r>
                      <a:r>
                        <a:rPr lang="en-US" sz="1100" b="0" i="0" u="none" strike="noStrike" dirty="0">
                          <a:solidFill>
                            <a:srgbClr val="000000"/>
                          </a:solidFill>
                          <a:effectLst/>
                          <a:latin typeface="Calibri"/>
                        </a:rPr>
                        <a:t>–</a:t>
                      </a:r>
                      <a:r>
                        <a:rPr lang="en-US" sz="1100" b="0" i="0" u="none" strike="noStrike" baseline="0" dirty="0">
                          <a:solidFill>
                            <a:srgbClr val="000000"/>
                          </a:solidFill>
                          <a:effectLst/>
                          <a:latin typeface="Calibri"/>
                        </a:rPr>
                        <a:t> </a:t>
                      </a:r>
                      <a:r>
                        <a:rPr lang="en-US" sz="1100" b="0" i="0" u="none" strike="noStrike" dirty="0">
                          <a:solidFill>
                            <a:srgbClr val="000000"/>
                          </a:solidFill>
                          <a:effectLst/>
                          <a:latin typeface="Calibri"/>
                        </a:rPr>
                        <a:t>4.00 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0" name="Title 1"/>
          <p:cNvSpPr>
            <a:spLocks noGrp="1"/>
          </p:cNvSpPr>
          <p:nvPr>
            <p:ph type="title"/>
          </p:nvPr>
        </p:nvSpPr>
        <p:spPr>
          <a:xfrm>
            <a:off x="163512" y="674573"/>
            <a:ext cx="10712450" cy="839788"/>
          </a:xfrm>
        </p:spPr>
        <p:txBody>
          <a:bodyPr>
            <a:normAutofit/>
          </a:bodyPr>
          <a:lstStyle/>
          <a:p>
            <a:r>
              <a:rPr lang="en-US" sz="2700" b="1" dirty="0">
                <a:latin typeface="+mn-lt"/>
              </a:rPr>
              <a:t>OH Wire Down (on Distribution system from any cause except wildfire)</a:t>
            </a:r>
            <a:br>
              <a:rPr lang="en-US" sz="2700" b="1" dirty="0">
                <a:latin typeface="+mn-lt"/>
              </a:rPr>
            </a:br>
            <a:r>
              <a:rPr lang="en-US" sz="2200" b="1" i="1" dirty="0">
                <a:solidFill>
                  <a:schemeClr val="accent1"/>
                </a:solidFill>
                <a:latin typeface="+mn-lt"/>
              </a:rPr>
              <a:t>SDG&amp;E</a:t>
            </a:r>
          </a:p>
        </p:txBody>
      </p:sp>
      <p:sp>
        <p:nvSpPr>
          <p:cNvPr id="9"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22</a:t>
            </a:fld>
            <a:endParaRPr lang="en-US" dirty="0"/>
          </a:p>
        </p:txBody>
      </p:sp>
      <p:sp>
        <p:nvSpPr>
          <p:cNvPr id="11" name="Oval 10"/>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13" name="Freeform: Shape 12"/>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pic>
        <p:nvPicPr>
          <p:cNvPr id="1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784"/>
            <a:ext cx="2267338" cy="65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133670" y="2974399"/>
            <a:ext cx="9839325" cy="2895600"/>
          </a:xfrm>
          <a:prstGeom prst="rect">
            <a:avLst/>
          </a:prstGeom>
        </p:spPr>
      </p:pic>
      <p:sp>
        <p:nvSpPr>
          <p:cNvPr id="15" name="TextBox 14"/>
          <p:cNvSpPr txBox="1"/>
          <p:nvPr/>
        </p:nvSpPr>
        <p:spPr>
          <a:xfrm>
            <a:off x="3184071" y="6078711"/>
            <a:ext cx="5558486" cy="784830"/>
          </a:xfrm>
          <a:prstGeom prst="rect">
            <a:avLst/>
          </a:prstGeom>
          <a:solidFill>
            <a:schemeClr val="bg1"/>
          </a:solidFill>
        </p:spPr>
        <p:txBody>
          <a:bodyPr wrap="square" rtlCol="0">
            <a:spAutoFit/>
          </a:bodyPr>
          <a:lstStyle/>
          <a:p>
            <a:pPr algn="ctr"/>
            <a:r>
              <a:rPr lang="en-US" dirty="0">
                <a:solidFill>
                  <a:srgbClr val="FF0000"/>
                </a:solidFill>
              </a:rPr>
              <a:t>Developed for purposes of JUA Test Drive</a:t>
            </a:r>
          </a:p>
          <a:p>
            <a:pPr algn="ctr"/>
            <a:endParaRPr lang="en-US" sz="900" dirty="0">
              <a:solidFill>
                <a:srgbClr val="FF0000"/>
              </a:solidFill>
            </a:endParaRPr>
          </a:p>
          <a:p>
            <a:pPr algn="ctr"/>
            <a:endParaRPr lang="en-US" dirty="0">
              <a:solidFill>
                <a:srgbClr val="FF0000"/>
              </a:solidFill>
            </a:endParaRPr>
          </a:p>
        </p:txBody>
      </p:sp>
      <p:sp>
        <p:nvSpPr>
          <p:cNvPr id="17" name="TextBox 15"/>
          <p:cNvSpPr txBox="1"/>
          <p:nvPr/>
        </p:nvSpPr>
        <p:spPr>
          <a:xfrm>
            <a:off x="4506009" y="255264"/>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8" name="TextBox 16"/>
          <p:cNvSpPr txBox="1"/>
          <p:nvPr/>
        </p:nvSpPr>
        <p:spPr>
          <a:xfrm>
            <a:off x="189727" y="6451751"/>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266789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932" y="1505662"/>
            <a:ext cx="1578701" cy="369332"/>
          </a:xfrm>
          <a:prstGeom prst="rect">
            <a:avLst/>
          </a:prstGeom>
          <a:noFill/>
        </p:spPr>
        <p:txBody>
          <a:bodyPr wrap="square" rtlCol="0">
            <a:spAutoFit/>
          </a:bodyPr>
          <a:lstStyle/>
          <a:p>
            <a:r>
              <a:rPr lang="en-US" b="1" dirty="0">
                <a:cs typeface="Arial" panose="020B0604020202020204" pitchFamily="34" charset="0"/>
              </a:rPr>
              <a:t>Outputs</a:t>
            </a:r>
            <a:endParaRPr lang="en-US" sz="1600" b="1" dirty="0">
              <a:cs typeface="Arial" panose="020B0604020202020204" pitchFamily="34" charset="0"/>
            </a:endParaRPr>
          </a:p>
        </p:txBody>
      </p:sp>
      <p:graphicFrame>
        <p:nvGraphicFramePr>
          <p:cNvPr id="6" name="Table 5"/>
          <p:cNvGraphicFramePr>
            <a:graphicFrameLocks noGrp="1"/>
          </p:cNvGraphicFramePr>
          <p:nvPr/>
        </p:nvGraphicFramePr>
        <p:xfrm>
          <a:off x="2299317" y="2459116"/>
          <a:ext cx="7063788" cy="2013954"/>
        </p:xfrm>
        <a:graphic>
          <a:graphicData uri="http://schemas.openxmlformats.org/drawingml/2006/table">
            <a:tbl>
              <a:tblPr/>
              <a:tblGrid>
                <a:gridCol w="1110132">
                  <a:extLst>
                    <a:ext uri="{9D8B030D-6E8A-4147-A177-3AD203B41FA5}">
                      <a16:colId xmlns:a16="http://schemas.microsoft.com/office/drawing/2014/main" val="20000"/>
                    </a:ext>
                  </a:extLst>
                </a:gridCol>
                <a:gridCol w="992276">
                  <a:extLst>
                    <a:ext uri="{9D8B030D-6E8A-4147-A177-3AD203B41FA5}">
                      <a16:colId xmlns:a16="http://schemas.microsoft.com/office/drawing/2014/main" val="20001"/>
                    </a:ext>
                  </a:extLst>
                </a:gridCol>
                <a:gridCol w="992276">
                  <a:extLst>
                    <a:ext uri="{9D8B030D-6E8A-4147-A177-3AD203B41FA5}">
                      <a16:colId xmlns:a16="http://schemas.microsoft.com/office/drawing/2014/main" val="20002"/>
                    </a:ext>
                  </a:extLst>
                </a:gridCol>
                <a:gridCol w="992276">
                  <a:extLst>
                    <a:ext uri="{9D8B030D-6E8A-4147-A177-3AD203B41FA5}">
                      <a16:colId xmlns:a16="http://schemas.microsoft.com/office/drawing/2014/main" val="20003"/>
                    </a:ext>
                  </a:extLst>
                </a:gridCol>
                <a:gridCol w="992276">
                  <a:extLst>
                    <a:ext uri="{9D8B030D-6E8A-4147-A177-3AD203B41FA5}">
                      <a16:colId xmlns:a16="http://schemas.microsoft.com/office/drawing/2014/main" val="20004"/>
                    </a:ext>
                  </a:extLst>
                </a:gridCol>
                <a:gridCol w="992276">
                  <a:extLst>
                    <a:ext uri="{9D8B030D-6E8A-4147-A177-3AD203B41FA5}">
                      <a16:colId xmlns:a16="http://schemas.microsoft.com/office/drawing/2014/main" val="20005"/>
                    </a:ext>
                  </a:extLst>
                </a:gridCol>
                <a:gridCol w="992276">
                  <a:extLst>
                    <a:ext uri="{9D8B030D-6E8A-4147-A177-3AD203B41FA5}">
                      <a16:colId xmlns:a16="http://schemas.microsoft.com/office/drawing/2014/main" val="20006"/>
                    </a:ext>
                  </a:extLst>
                </a:gridCol>
              </a:tblGrid>
              <a:tr h="671318">
                <a:tc rowSpan="2">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Catastrophic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Extreme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EV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659">
                <a:tc vMerge="1">
                  <a:txBody>
                    <a:bodyPr/>
                    <a:lstStyle/>
                    <a:p>
                      <a:endParaRPr lang="en-US"/>
                    </a:p>
                  </a:txBody>
                  <a:tcPr/>
                </a:tc>
                <a:tc>
                  <a:txBody>
                    <a:bodyPr/>
                    <a:lstStyle/>
                    <a:p>
                      <a:pPr algn="ctr" fontAlgn="ctr"/>
                      <a:r>
                        <a:rPr lang="en-US" sz="1100" b="1" i="0" u="none" strike="noStrike" dirty="0">
                          <a:solidFill>
                            <a:srgbClr val="000000"/>
                          </a:solidFill>
                          <a:effectLst/>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Arial"/>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Arial"/>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Arial"/>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1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5659">
                <a:tc>
                  <a:txBody>
                    <a:bodyPr/>
                    <a:lstStyle/>
                    <a:p>
                      <a:pPr algn="ctr" fontAlgn="b"/>
                      <a:r>
                        <a:rPr lang="en-US" sz="1400" b="1" i="0" u="none" strike="noStrike" dirty="0">
                          <a:solidFill>
                            <a:srgbClr val="000000"/>
                          </a:solidFill>
                          <a:effectLst/>
                          <a:latin typeface="Calibri"/>
                        </a:rPr>
                        <a:t>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0.1985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0.7008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5659">
                <a:tc>
                  <a:txBody>
                    <a:bodyPr/>
                    <a:lstStyle/>
                    <a:p>
                      <a:pPr algn="ctr" fontAlgn="b"/>
                      <a:r>
                        <a:rPr lang="en-US" sz="1400" b="1" i="0" u="none" strike="noStrike" dirty="0">
                          <a:solidFill>
                            <a:srgbClr val="000000"/>
                          </a:solidFill>
                          <a:effectLst/>
                          <a:latin typeface="Calibri"/>
                        </a:rPr>
                        <a:t>Mitigation1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0.1735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659">
                <a:tc>
                  <a:txBody>
                    <a:bodyPr/>
                    <a:lstStyle/>
                    <a:p>
                      <a:pPr algn="ctr" fontAlgn="b"/>
                      <a:r>
                        <a:rPr lang="en-US" sz="1400" b="1" i="0" u="none" strike="noStrike" dirty="0">
                          <a:solidFill>
                            <a:srgbClr val="000000"/>
                          </a:solidFill>
                          <a:effectLst/>
                          <a:latin typeface="Calibri"/>
                        </a:rPr>
                        <a:t>Mitigation2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0.0630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0.1497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0.7771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itle 1"/>
          <p:cNvSpPr>
            <a:spLocks noGrp="1"/>
          </p:cNvSpPr>
          <p:nvPr>
            <p:ph type="title"/>
          </p:nvPr>
        </p:nvSpPr>
        <p:spPr>
          <a:xfrm>
            <a:off x="163512" y="677687"/>
            <a:ext cx="10712450" cy="839788"/>
          </a:xfrm>
        </p:spPr>
        <p:txBody>
          <a:bodyPr>
            <a:normAutofit/>
          </a:bodyPr>
          <a:lstStyle/>
          <a:p>
            <a:r>
              <a:rPr lang="en-US" sz="2700" b="1" dirty="0">
                <a:latin typeface="+mn-lt"/>
              </a:rPr>
              <a:t>OH Wire Down (on Distribution system from any cause except wildfire)</a:t>
            </a:r>
            <a:br>
              <a:rPr lang="en-US" sz="2700" b="1" dirty="0">
                <a:latin typeface="+mn-lt"/>
              </a:rPr>
            </a:br>
            <a:r>
              <a:rPr lang="en-US" sz="2200" b="1" i="1" dirty="0">
                <a:solidFill>
                  <a:schemeClr val="accent1"/>
                </a:solidFill>
                <a:latin typeface="+mn-lt"/>
              </a:rPr>
              <a:t>SDG&amp;E</a:t>
            </a:r>
          </a:p>
        </p:txBody>
      </p:sp>
      <p:sp>
        <p:nvSpPr>
          <p:cNvPr id="7"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23</a:t>
            </a:fld>
            <a:endParaRPr lang="en-US" dirty="0"/>
          </a:p>
        </p:txBody>
      </p:sp>
      <p:sp>
        <p:nvSpPr>
          <p:cNvPr id="8" name="Oval 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11" name="Freeform: Shape 10"/>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0" name="TextBox 9"/>
          <p:cNvSpPr txBox="1"/>
          <p:nvPr/>
        </p:nvSpPr>
        <p:spPr>
          <a:xfrm>
            <a:off x="3178099" y="6191619"/>
            <a:ext cx="5564458" cy="652503"/>
          </a:xfrm>
          <a:prstGeom prst="rect">
            <a:avLst/>
          </a:prstGeom>
          <a:solidFill>
            <a:schemeClr val="bg1"/>
          </a:solidFill>
        </p:spPr>
        <p:txBody>
          <a:bodyPr wrap="square" rtlCol="0">
            <a:spAutoFit/>
          </a:bodyPr>
          <a:lstStyle/>
          <a:p>
            <a:endParaRPr lang="en-US" dirty="0"/>
          </a:p>
        </p:txBody>
      </p:sp>
      <p:pic>
        <p:nvPicPr>
          <p:cNvPr id="1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784"/>
            <a:ext cx="2267338" cy="65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84071" y="6059292"/>
            <a:ext cx="5558486" cy="784830"/>
          </a:xfrm>
          <a:prstGeom prst="rect">
            <a:avLst/>
          </a:prstGeom>
          <a:solidFill>
            <a:schemeClr val="bg1"/>
          </a:solidFill>
        </p:spPr>
        <p:txBody>
          <a:bodyPr wrap="square" rtlCol="0">
            <a:spAutoFit/>
          </a:bodyPr>
          <a:lstStyle/>
          <a:p>
            <a:pPr algn="ctr"/>
            <a:r>
              <a:rPr lang="en-US" dirty="0">
                <a:solidFill>
                  <a:srgbClr val="FF0000"/>
                </a:solidFill>
              </a:rPr>
              <a:t>Developed for purposes of JUA Test Drive</a:t>
            </a:r>
          </a:p>
          <a:p>
            <a:pPr algn="ctr"/>
            <a:endParaRPr lang="en-US" sz="900" dirty="0">
              <a:solidFill>
                <a:srgbClr val="FF0000"/>
              </a:solidFill>
            </a:endParaRPr>
          </a:p>
          <a:p>
            <a:pPr algn="ctr"/>
            <a:endParaRPr lang="en-US" dirty="0">
              <a:solidFill>
                <a:srgbClr val="FF0000"/>
              </a:solidFill>
            </a:endParaRPr>
          </a:p>
        </p:txBody>
      </p:sp>
      <p:sp>
        <p:nvSpPr>
          <p:cNvPr id="14" name="TextBox 15"/>
          <p:cNvSpPr txBox="1"/>
          <p:nvPr/>
        </p:nvSpPr>
        <p:spPr>
          <a:xfrm>
            <a:off x="4506009" y="255264"/>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5" name="TextBox 16"/>
          <p:cNvSpPr txBox="1"/>
          <p:nvPr/>
        </p:nvSpPr>
        <p:spPr>
          <a:xfrm>
            <a:off x="189727" y="6451751"/>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1345740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9" y="372814"/>
            <a:ext cx="10787743" cy="1061933"/>
          </a:xfrm>
        </p:spPr>
        <p:txBody>
          <a:bodyPr anchor="t"/>
          <a:lstStyle/>
          <a:p>
            <a:r>
              <a:rPr lang="en-US" sz="3600" dirty="0"/>
              <a:t>OH Conductor Summary Details</a:t>
            </a:r>
            <a:br>
              <a:rPr lang="en-US" sz="3600" dirty="0"/>
            </a:br>
            <a:r>
              <a:rPr lang="en-US" sz="2400" i="1" dirty="0">
                <a:solidFill>
                  <a:srgbClr val="A50021"/>
                </a:solidFill>
                <a:ea typeface="+mn-ea"/>
                <a:cs typeface="+mn-cs"/>
              </a:rPr>
              <a:t>SDG&amp;E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4174636"/>
              </p:ext>
            </p:extLst>
          </p:nvPr>
        </p:nvGraphicFramePr>
        <p:xfrm>
          <a:off x="658367" y="1318558"/>
          <a:ext cx="10695432" cy="3944626"/>
        </p:xfrm>
        <a:graphic>
          <a:graphicData uri="http://schemas.openxmlformats.org/drawingml/2006/table">
            <a:tbl>
              <a:tblPr/>
              <a:tblGrid>
                <a:gridCol w="342375">
                  <a:extLst>
                    <a:ext uri="{9D8B030D-6E8A-4147-A177-3AD203B41FA5}">
                      <a16:colId xmlns:a16="http://schemas.microsoft.com/office/drawing/2014/main" val="493538093"/>
                    </a:ext>
                  </a:extLst>
                </a:gridCol>
                <a:gridCol w="1523002">
                  <a:extLst>
                    <a:ext uri="{9D8B030D-6E8A-4147-A177-3AD203B41FA5}">
                      <a16:colId xmlns:a16="http://schemas.microsoft.com/office/drawing/2014/main" val="2357683560"/>
                    </a:ext>
                  </a:extLst>
                </a:gridCol>
                <a:gridCol w="853440">
                  <a:extLst>
                    <a:ext uri="{9D8B030D-6E8A-4147-A177-3AD203B41FA5}">
                      <a16:colId xmlns:a16="http://schemas.microsoft.com/office/drawing/2014/main" val="435936912"/>
                    </a:ext>
                  </a:extLst>
                </a:gridCol>
                <a:gridCol w="585216">
                  <a:extLst>
                    <a:ext uri="{9D8B030D-6E8A-4147-A177-3AD203B41FA5}">
                      <a16:colId xmlns:a16="http://schemas.microsoft.com/office/drawing/2014/main" val="1003190678"/>
                    </a:ext>
                  </a:extLst>
                </a:gridCol>
                <a:gridCol w="447212">
                  <a:extLst>
                    <a:ext uri="{9D8B030D-6E8A-4147-A177-3AD203B41FA5}">
                      <a16:colId xmlns:a16="http://schemas.microsoft.com/office/drawing/2014/main" val="1235344269"/>
                    </a:ext>
                  </a:extLst>
                </a:gridCol>
                <a:gridCol w="627083">
                  <a:extLst>
                    <a:ext uri="{9D8B030D-6E8A-4147-A177-3AD203B41FA5}">
                      <a16:colId xmlns:a16="http://schemas.microsoft.com/office/drawing/2014/main" val="4210821404"/>
                    </a:ext>
                  </a:extLst>
                </a:gridCol>
                <a:gridCol w="1278761">
                  <a:extLst>
                    <a:ext uri="{9D8B030D-6E8A-4147-A177-3AD203B41FA5}">
                      <a16:colId xmlns:a16="http://schemas.microsoft.com/office/drawing/2014/main" val="519859104"/>
                    </a:ext>
                  </a:extLst>
                </a:gridCol>
                <a:gridCol w="536448">
                  <a:extLst>
                    <a:ext uri="{9D8B030D-6E8A-4147-A177-3AD203B41FA5}">
                      <a16:colId xmlns:a16="http://schemas.microsoft.com/office/drawing/2014/main" val="899548256"/>
                    </a:ext>
                  </a:extLst>
                </a:gridCol>
                <a:gridCol w="804672">
                  <a:extLst>
                    <a:ext uri="{9D8B030D-6E8A-4147-A177-3AD203B41FA5}">
                      <a16:colId xmlns:a16="http://schemas.microsoft.com/office/drawing/2014/main" val="2703923695"/>
                    </a:ext>
                  </a:extLst>
                </a:gridCol>
                <a:gridCol w="2104012">
                  <a:extLst>
                    <a:ext uri="{9D8B030D-6E8A-4147-A177-3AD203B41FA5}">
                      <a16:colId xmlns:a16="http://schemas.microsoft.com/office/drawing/2014/main" val="1279067882"/>
                    </a:ext>
                  </a:extLst>
                </a:gridCol>
                <a:gridCol w="402743">
                  <a:extLst>
                    <a:ext uri="{9D8B030D-6E8A-4147-A177-3AD203B41FA5}">
                      <a16:colId xmlns:a16="http://schemas.microsoft.com/office/drawing/2014/main" val="821218842"/>
                    </a:ext>
                  </a:extLst>
                </a:gridCol>
                <a:gridCol w="554636">
                  <a:extLst>
                    <a:ext uri="{9D8B030D-6E8A-4147-A177-3AD203B41FA5}">
                      <a16:colId xmlns:a16="http://schemas.microsoft.com/office/drawing/2014/main" val="1656659537"/>
                    </a:ext>
                  </a:extLst>
                </a:gridCol>
                <a:gridCol w="635832">
                  <a:extLst>
                    <a:ext uri="{9D8B030D-6E8A-4147-A177-3AD203B41FA5}">
                      <a16:colId xmlns:a16="http://schemas.microsoft.com/office/drawing/2014/main" val="1564576952"/>
                    </a:ext>
                  </a:extLst>
                </a:gridCol>
              </a:tblGrid>
              <a:tr h="158788">
                <a:tc>
                  <a:txBody>
                    <a:bodyPr/>
                    <a:lstStyle/>
                    <a:p>
                      <a:pPr algn="l" fontAlgn="b"/>
                      <a:r>
                        <a:rPr lang="en-US" sz="1100" b="0" i="0" u="none" strike="noStrike" dirty="0">
                          <a:solidFill>
                            <a:schemeClr val="bg1"/>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4">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6">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ctr" defTabSz="914400" rtl="0" eaLnBrk="1" fontAlgn="b" latinLnBrk="0" hangingPunct="1"/>
                      <a:endParaRPr lang="en-US" sz="1100" b="0"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EV (Safety</a:t>
                      </a:r>
                      <a:r>
                        <a:rPr lang="en-US" sz="1100" b="0" i="0" u="none" strike="noStrike" kern="1200" baseline="0" dirty="0">
                          <a:solidFill>
                            <a:schemeClr val="bg1"/>
                          </a:solidFill>
                          <a:effectLst/>
                          <a:latin typeface="Calibri" panose="020F0502020204030204" pitchFamily="34" charset="0"/>
                          <a:ea typeface="+mn-ea"/>
                          <a:cs typeface="+mn-cs"/>
                        </a:rPr>
                        <a:t> Units)</a:t>
                      </a:r>
                      <a:endParaRPr lang="en-US" sz="1100" b="0"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extLst>
                  <a:ext uri="{0D108BD9-81ED-4DB2-BD59-A6C34878D82A}">
                    <a16:rowId xmlns:a16="http://schemas.microsoft.com/office/drawing/2014/main" val="2470743964"/>
                  </a:ext>
                </a:extLst>
              </a:tr>
              <a:tr h="763276">
                <a:tc>
                  <a:txBody>
                    <a:bodyPr/>
                    <a:lstStyle/>
                    <a:p>
                      <a:pPr algn="ctr" fontAlgn="ctr"/>
                      <a:r>
                        <a:rPr lang="en-US" sz="1100" b="0" i="0" u="none" strike="noStrike" dirty="0">
                          <a:solidFill>
                            <a:schemeClr val="bg1"/>
                          </a:solidFill>
                          <a:effectLst/>
                          <a:latin typeface="Calibri" panose="020F0502020204030204" pitchFamily="34" charset="0"/>
                        </a:rPr>
                        <a:t>Risk</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4">
                  <a:txBody>
                    <a:bodyPr/>
                    <a:lstStyle/>
                    <a:p>
                      <a:pPr algn="l" fontAlgn="ctr"/>
                      <a:r>
                        <a:rPr lang="en-US" sz="1100" b="0" i="0" u="none" strike="noStrike" dirty="0">
                          <a:solidFill>
                            <a:srgbClr val="000000"/>
                          </a:solidFill>
                          <a:effectLst/>
                          <a:latin typeface="Calibri" panose="020F0502020204030204" pitchFamily="34" charset="0"/>
                        </a:rPr>
                        <a:t>Wires down on Distribution system from any cause (except wildfire)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Company Data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ctr"/>
                      <a:r>
                        <a:rPr lang="en-US" sz="1100" b="0" i="0" u="none" strike="noStrike" dirty="0">
                          <a:solidFill>
                            <a:srgbClr val="000000"/>
                          </a:solidFill>
                          <a:effectLst/>
                          <a:latin typeface="Calibri" panose="020F0502020204030204" pitchFamily="34" charset="0"/>
                        </a:rPr>
                        <a:t>SDG&amp;E considered the number of wire down events as the main trigger. The value of 80 per year is the number of wire down events. The mitigations shown only impact the reduction of wire down events, as opposed to any reduction in consequence given a wire down.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ctr" defTabSz="914400" rtl="0" eaLnBrk="1" fontAlgn="b" latinLnBrk="0" hangingPunct="1"/>
                      <a:endParaRPr lang="en-US" sz="1100" b="0"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chemeClr val="tx1"/>
                          </a:solidFill>
                          <a:effectLst/>
                          <a:latin typeface="Calibri" panose="020F0502020204030204" pitchFamily="34" charset="0"/>
                          <a:ea typeface="+mn-ea"/>
                          <a:cs typeface="+mn-cs"/>
                        </a:rPr>
                        <a:t>0.302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92921"/>
                  </a:ext>
                </a:extLst>
              </a:tr>
              <a:tr h="23659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336630"/>
                  </a:ext>
                </a:extLst>
              </a:tr>
              <a:tr h="158788">
                <a:tc rowSpan="2">
                  <a:txBody>
                    <a:bodyPr/>
                    <a:lstStyle/>
                    <a:p>
                      <a:pPr algn="ctr" fontAlgn="b"/>
                      <a:r>
                        <a:rPr lang="en-US" sz="1100" b="0" i="0" u="none" strike="noStrike" dirty="0">
                          <a:solidFill>
                            <a:schemeClr val="bg1"/>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rowSpan="2">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5">
                  <a:txBody>
                    <a:bodyPr/>
                    <a:lstStyle/>
                    <a:p>
                      <a:pPr algn="ctr" fontAlgn="b"/>
                      <a:r>
                        <a:rPr lang="en-US" sz="1100" b="0" i="0" u="none" strike="noStrike" dirty="0">
                          <a:solidFill>
                            <a:schemeClr val="bg1"/>
                          </a:solidFill>
                          <a:effectLst/>
                          <a:latin typeface="Calibri" panose="020F0502020204030204" pitchFamily="34" charset="0"/>
                        </a:rPr>
                        <a:t>Effectiveness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dirty="0">
                          <a:solidFill>
                            <a:schemeClr val="bg1"/>
                          </a:solidFill>
                          <a:effectLst/>
                          <a:latin typeface="Calibri" panose="020F0502020204030204" pitchFamily="34" charset="0"/>
                        </a:rPr>
                        <a:t>Costs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100" b="0" i="0" u="none" strike="noStrike" dirty="0">
                          <a:solidFill>
                            <a:schemeClr val="bg1"/>
                          </a:solidFill>
                          <a:effectLst/>
                          <a:latin typeface="Calibri" panose="020F0502020204030204" pitchFamily="34" charset="0"/>
                        </a:rPr>
                        <a:t>Useful Life (yrs)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rowSpan="2">
                  <a:txBody>
                    <a:bodyPr/>
                    <a:lstStyle/>
                    <a:p>
                      <a:pPr algn="ctr" fontAlgn="b"/>
                      <a:r>
                        <a:rPr lang="en-US" sz="1100" b="0" i="0" u="none" strike="noStrike" dirty="0">
                          <a:solidFill>
                            <a:schemeClr val="bg1"/>
                          </a:solidFill>
                          <a:effectLst/>
                          <a:latin typeface="Calibri" panose="020F0502020204030204" pitchFamily="34" charset="0"/>
                        </a:rPr>
                        <a:t>EV (Safety</a:t>
                      </a:r>
                      <a:r>
                        <a:rPr lang="en-US" sz="1100" b="0" i="0" u="none" strike="noStrike" baseline="0" dirty="0">
                          <a:solidFill>
                            <a:schemeClr val="bg1"/>
                          </a:solidFill>
                          <a:effectLst/>
                          <a:latin typeface="Calibri" panose="020F0502020204030204" pitchFamily="34" charset="0"/>
                        </a:rPr>
                        <a:t> Units)</a:t>
                      </a:r>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extLst>
                  <a:ext uri="{0D108BD9-81ED-4DB2-BD59-A6C34878D82A}">
                    <a16:rowId xmlns:a16="http://schemas.microsoft.com/office/drawing/2014/main" val="1955166911"/>
                  </a:ext>
                </a:extLst>
              </a:tr>
              <a:tr h="317577">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bg1"/>
                          </a:solidFill>
                          <a:effectLst/>
                          <a:latin typeface="Calibri" panose="020F0502020204030204" pitchFamily="34" charset="0"/>
                        </a:rPr>
                        <a:t>Risk Reduction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3">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en-US" sz="1100" b="0" i="0" u="none" strike="noStrike" dirty="0">
                          <a:solidFill>
                            <a:schemeClr val="bg1"/>
                          </a:solidFill>
                          <a:effectLst/>
                          <a:latin typeface="Calibri" panose="020F0502020204030204" pitchFamily="34" charset="0"/>
                        </a:rPr>
                        <a:t>Project Cost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a:txBody>
                    <a:bodyPr/>
                    <a:lstStyle/>
                    <a:p>
                      <a:pPr algn="ctr" fontAlgn="b"/>
                      <a:r>
                        <a:rPr lang="en-US" sz="1100" b="0" i="0" u="none" strike="noStrike" dirty="0">
                          <a:solidFill>
                            <a:schemeClr val="bg1"/>
                          </a:solidFill>
                          <a:effectLst/>
                          <a:latin typeface="Calibri" panose="020F0502020204030204" pitchFamily="34" charset="0"/>
                        </a:rPr>
                        <a:t>Breakdown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gridSpan="2">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58308754"/>
                  </a:ext>
                </a:extLst>
              </a:tr>
              <a:tr h="566874">
                <a:tc rowSpan="2">
                  <a:txBody>
                    <a:bodyPr/>
                    <a:lstStyle/>
                    <a:p>
                      <a:pPr algn="ctr" fontAlgn="ctr"/>
                      <a:r>
                        <a:rPr lang="en-US" sz="1100" b="0" i="0" u="none" strike="noStrike" dirty="0">
                          <a:solidFill>
                            <a:schemeClr val="bg1"/>
                          </a:solidFill>
                          <a:effectLst/>
                          <a:latin typeface="Calibri" panose="020F0502020204030204" pitchFamily="34" charset="0"/>
                        </a:rPr>
                        <a:t>Mitigation</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a:txBody>
                    <a:bodyPr/>
                    <a:lstStyle/>
                    <a:p>
                      <a:pPr algn="l" fontAlgn="ctr"/>
                      <a:r>
                        <a:rPr lang="en-US" sz="1100" b="0" i="0" u="none" strike="noStrike" dirty="0">
                          <a:solidFill>
                            <a:srgbClr val="000000"/>
                          </a:solidFill>
                          <a:effectLst/>
                          <a:latin typeface="Calibri" panose="020F0502020204030204" pitchFamily="34" charset="0"/>
                        </a:rPr>
                        <a:t>SDGE Targeted Reconductor - $50M/yr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 </a:t>
                      </a:r>
                    </a:p>
                    <a:p>
                      <a:pPr algn="ctr" fontAlgn="ctr"/>
                      <a:r>
                        <a:rPr lang="en-US" sz="1100" b="0" i="0" u="none" strike="noStrike" dirty="0">
                          <a:solidFill>
                            <a:srgbClr val="000000"/>
                          </a:solidFill>
                          <a:effectLst/>
                          <a:latin typeface="Calibri" panose="020F0502020204030204" pitchFamily="34" charset="0"/>
                        </a:rPr>
                        <a:t>(from 80 down</a:t>
                      </a:r>
                      <a:r>
                        <a:rPr lang="en-US" sz="1100" b="0" i="0" u="none" strike="noStrike" baseline="0" dirty="0">
                          <a:solidFill>
                            <a:srgbClr val="000000"/>
                          </a:solidFill>
                          <a:effectLst/>
                          <a:latin typeface="Calibri" panose="020F0502020204030204" pitchFamily="34" charset="0"/>
                        </a:rPr>
                        <a:t> to </a:t>
                      </a:r>
                      <a:r>
                        <a:rPr lang="en-US" sz="1100" b="0" i="0" u="none" strike="noStrike" dirty="0">
                          <a:solidFill>
                            <a:srgbClr val="000000"/>
                          </a:solidFill>
                          <a:effectLst/>
                          <a:latin typeface="Calibri" panose="020F0502020204030204" pitchFamily="34" charset="0"/>
                        </a:rPr>
                        <a:t>68/year)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SME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US" sz="1100" b="0" i="0" u="none" strike="noStrike" dirty="0">
                          <a:solidFill>
                            <a:srgbClr val="000000"/>
                          </a:solidFill>
                          <a:effectLst/>
                          <a:latin typeface="Calibri" panose="020F0502020204030204" pitchFamily="34" charset="0"/>
                        </a:rPr>
                        <a:t>15% reduction is estimated based upon replacing 100 miles of system, and using subject matter expertise to determine how many fewer wires down there would be with that much OH replacement.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$150M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$686K/mi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1100" b="0" i="0" u="none" strike="noStrike" dirty="0">
                          <a:solidFill>
                            <a:srgbClr val="000000"/>
                          </a:solidFill>
                          <a:effectLst/>
                          <a:latin typeface="+mn-lt"/>
                        </a:rPr>
                        <a:t>Publicly</a:t>
                      </a:r>
                      <a:r>
                        <a:rPr lang="en-US" sz="1100" b="0" i="0" u="none" strike="noStrike" baseline="0" dirty="0">
                          <a:solidFill>
                            <a:srgbClr val="000000"/>
                          </a:solidFill>
                          <a:effectLst/>
                          <a:latin typeface="+mn-lt"/>
                        </a:rPr>
                        <a:t> available data from regulatory filing</a:t>
                      </a: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201081"/>
                  </a:ext>
                </a:extLst>
              </a:tr>
              <a:tr h="793942">
                <a:tc vMerge="1">
                  <a:txBody>
                    <a:bodyPr/>
                    <a:lstStyle/>
                    <a:p>
                      <a:endParaRPr lang="en-US"/>
                    </a:p>
                  </a:txBody>
                  <a:tcPr/>
                </a:tc>
                <a:tc>
                  <a:txBody>
                    <a:bodyPr/>
                    <a:lstStyle/>
                    <a:p>
                      <a:pPr algn="l" fontAlgn="ctr"/>
                      <a:r>
                        <a:rPr lang="en-US" sz="1100" b="0" i="0" u="none" strike="noStrike" dirty="0">
                          <a:solidFill>
                            <a:srgbClr val="000000"/>
                          </a:solidFill>
                          <a:effectLst/>
                          <a:latin typeface="Calibri" panose="020F0502020204030204" pitchFamily="34" charset="0"/>
                        </a:rPr>
                        <a:t>SDGE Targeted Reconductor - $150M/yr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30% </a:t>
                      </a:r>
                    </a:p>
                    <a:p>
                      <a:pPr algn="ctr" fontAlgn="ctr"/>
                      <a:r>
                        <a:rPr lang="en-US" sz="1100" b="0" i="0" u="none" strike="noStrike" dirty="0">
                          <a:solidFill>
                            <a:srgbClr val="000000"/>
                          </a:solidFill>
                          <a:effectLst/>
                          <a:latin typeface="Calibri" panose="020F0502020204030204" pitchFamily="34" charset="0"/>
                        </a:rPr>
                        <a:t>(Down to 56/year)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SME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en-US" sz="1100" b="0" i="0" u="none" strike="noStrike" dirty="0">
                          <a:solidFill>
                            <a:srgbClr val="000000"/>
                          </a:solidFill>
                          <a:effectLst/>
                          <a:latin typeface="Calibri" panose="020F0502020204030204" pitchFamily="34" charset="0"/>
                        </a:rPr>
                        <a:t>30% reduction is estimated based upon replacing 300 miles of system, and using subject matter expertise to determine how many fewer wires down there would be with that much OH replacement.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$450M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$686K/mi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b="0" i="0" u="none" strike="noStrike" dirty="0">
                          <a:solidFill>
                            <a:srgbClr val="000000"/>
                          </a:solidFill>
                          <a:effectLst/>
                          <a:latin typeface="+mn-lt"/>
                        </a:rPr>
                        <a:t>Publicly</a:t>
                      </a:r>
                      <a:r>
                        <a:rPr lang="en-US" sz="1100" b="0" i="0" u="none" strike="noStrike" baseline="0" dirty="0">
                          <a:solidFill>
                            <a:srgbClr val="000000"/>
                          </a:solidFill>
                          <a:effectLst/>
                          <a:latin typeface="+mn-lt"/>
                        </a:rPr>
                        <a:t> available data from regulatory filing</a:t>
                      </a:r>
                      <a:endParaRPr lang="en-US" sz="1100" dirty="0">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464927"/>
                  </a:ext>
                </a:extLst>
              </a:tr>
            </a:tbl>
          </a:graphicData>
        </a:graphic>
      </p:graphicFrame>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24</a:t>
            </a:fld>
            <a:endParaRPr lang="en-US" dirty="0"/>
          </a:p>
        </p:txBody>
      </p:sp>
      <p:sp>
        <p:nvSpPr>
          <p:cNvPr id="7" name="Oval 6"/>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9" name="Freeform: Shape 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0" name="TextBox 7"/>
          <p:cNvSpPr txBox="1"/>
          <p:nvPr/>
        </p:nvSpPr>
        <p:spPr>
          <a:xfrm>
            <a:off x="4198418" y="95675"/>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1" name="TextBox 10"/>
          <p:cNvSpPr txBox="1"/>
          <p:nvPr/>
        </p:nvSpPr>
        <p:spPr>
          <a:xfrm>
            <a:off x="2816815" y="5417353"/>
            <a:ext cx="5558486" cy="78483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FF0000"/>
                </a:solidFill>
              </a:rPr>
              <a:t>Developed for purposes of JUA Test Drive</a:t>
            </a:r>
          </a:p>
          <a:p>
            <a:pPr algn="ctr"/>
            <a:endParaRPr lang="en-US" sz="900" dirty="0">
              <a:solidFill>
                <a:srgbClr val="FF0000"/>
              </a:solidFill>
            </a:endParaRPr>
          </a:p>
          <a:p>
            <a:pPr algn="ctr"/>
            <a:endParaRPr lang="en-US" dirty="0">
              <a:solidFill>
                <a:srgbClr val="FF0000"/>
              </a:solidFill>
            </a:endParaRPr>
          </a:p>
        </p:txBody>
      </p:sp>
      <p:sp>
        <p:nvSpPr>
          <p:cNvPr id="12" name="TextBox 9"/>
          <p:cNvSpPr txBox="1"/>
          <p:nvPr/>
        </p:nvSpPr>
        <p:spPr>
          <a:xfrm>
            <a:off x="248342" y="5741968"/>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120180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811909"/>
            <a:ext cx="10363200" cy="2387600"/>
          </a:xfrm>
        </p:spPr>
        <p:txBody>
          <a:bodyPr/>
          <a:lstStyle/>
          <a:p>
            <a:r>
              <a:rPr lang="en-US" dirty="0"/>
              <a:t>Distribution Overhead Conductor</a:t>
            </a:r>
          </a:p>
        </p:txBody>
      </p:sp>
      <p:sp>
        <p:nvSpPr>
          <p:cNvPr id="5" name="Subtitle 4"/>
          <p:cNvSpPr>
            <a:spLocks noGrp="1"/>
          </p:cNvSpPr>
          <p:nvPr>
            <p:ph type="subTitle" idx="1"/>
          </p:nvPr>
        </p:nvSpPr>
        <p:spPr>
          <a:xfrm>
            <a:off x="1524000" y="4291584"/>
            <a:ext cx="9144000" cy="1655762"/>
          </a:xfrm>
        </p:spPr>
        <p:txBody>
          <a:bodyPr/>
          <a:lstStyle/>
          <a:p>
            <a:r>
              <a:rPr lang="en-US" dirty="0"/>
              <a:t>Example Methodology</a:t>
            </a:r>
          </a:p>
        </p:txBody>
      </p:sp>
      <p:pic>
        <p:nvPicPr>
          <p:cNvPr id="6" name="Picture 5"/>
          <p:cNvPicPr>
            <a:picLocks noChangeAspect="1"/>
          </p:cNvPicPr>
          <p:nvPr/>
        </p:nvPicPr>
        <p:blipFill>
          <a:blip r:embed="rId2"/>
          <a:stretch>
            <a:fillRect/>
          </a:stretch>
        </p:blipFill>
        <p:spPr>
          <a:xfrm>
            <a:off x="389744" y="613143"/>
            <a:ext cx="3143801" cy="1106691"/>
          </a:xfrm>
          <a:prstGeom prst="rect">
            <a:avLst/>
          </a:prstGeom>
        </p:spPr>
      </p:pic>
      <p:sp>
        <p:nvSpPr>
          <p:cNvPr id="7"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25</a:t>
            </a:fld>
            <a:endParaRPr lang="en-US" dirty="0"/>
          </a:p>
        </p:txBody>
      </p:sp>
      <p:sp>
        <p:nvSpPr>
          <p:cNvPr id="8" name="Oval 7"/>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9" name="Freeform: Shape 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0" name="TextBox 9"/>
          <p:cNvSpPr txBox="1"/>
          <p:nvPr/>
        </p:nvSpPr>
        <p:spPr>
          <a:xfrm>
            <a:off x="3178099" y="6144321"/>
            <a:ext cx="5704644" cy="71367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3656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193"/>
            <a:ext cx="10515600" cy="1325563"/>
          </a:xfrm>
        </p:spPr>
        <p:txBody>
          <a:bodyPr/>
          <a:lstStyle/>
          <a:p>
            <a:r>
              <a:rPr lang="en-US" dirty="0"/>
              <a:t>Wire Down Bow Tie Diagram</a:t>
            </a:r>
          </a:p>
        </p:txBody>
      </p:sp>
      <p:sp>
        <p:nvSpPr>
          <p:cNvPr id="3" name="Content Placeholder 2"/>
          <p:cNvSpPr>
            <a:spLocks noGrp="1"/>
          </p:cNvSpPr>
          <p:nvPr>
            <p:ph type="body" sz="quarter" idx="10"/>
          </p:nvPr>
        </p:nvSpPr>
        <p:spPr>
          <a:xfrm>
            <a:off x="1106247" y="1255992"/>
            <a:ext cx="5751753" cy="1466120"/>
          </a:xfrm>
        </p:spPr>
        <p:txBody>
          <a:bodyPr/>
          <a:lstStyle/>
          <a:p>
            <a:pPr marL="285750" indent="-285750">
              <a:buFont typeface="Arial" panose="020B0604020202020204" pitchFamily="34" charset="0"/>
              <a:buChar char="•"/>
            </a:pPr>
            <a:r>
              <a:rPr lang="en-US" sz="1600" dirty="0">
                <a:solidFill>
                  <a:schemeClr val="tx1"/>
                </a:solidFill>
              </a:rPr>
              <a:t>Current model evaluates safety impacts of wire down events</a:t>
            </a:r>
          </a:p>
          <a:p>
            <a:pPr marL="742950" lvl="1" indent="-285750">
              <a:buFont typeface="Arial" panose="020B0604020202020204" pitchFamily="34" charset="0"/>
              <a:buChar char="•"/>
            </a:pPr>
            <a:r>
              <a:rPr lang="en-US" sz="1600" dirty="0"/>
              <a:t>Contact with energized conductor</a:t>
            </a:r>
          </a:p>
          <a:p>
            <a:pPr marL="742950" lvl="1" indent="-285750">
              <a:buFont typeface="Arial" panose="020B0604020202020204" pitchFamily="34" charset="0"/>
              <a:buChar char="•"/>
            </a:pPr>
            <a:r>
              <a:rPr lang="en-US" sz="1600" dirty="0">
                <a:solidFill>
                  <a:schemeClr val="tx1"/>
                </a:solidFill>
              </a:rPr>
              <a:t>Wildfire</a:t>
            </a:r>
          </a:p>
          <a:p>
            <a:pPr marL="742950" lvl="1" indent="-285750">
              <a:buFont typeface="Arial" panose="020B0604020202020204" pitchFamily="34" charset="0"/>
              <a:buChar char="•"/>
            </a:pPr>
            <a:r>
              <a:rPr lang="en-US" sz="1600" dirty="0"/>
              <a:t>Property Damage</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Future enhancements will evaluate the reliability and financial impacts</a:t>
            </a:r>
          </a:p>
        </p:txBody>
      </p:sp>
      <p:sp>
        <p:nvSpPr>
          <p:cNvPr id="42" name="Rectangle 41"/>
          <p:cNvSpPr/>
          <p:nvPr/>
        </p:nvSpPr>
        <p:spPr>
          <a:xfrm>
            <a:off x="7209156" y="2829952"/>
            <a:ext cx="3062682" cy="2854568"/>
          </a:xfrm>
          <a:prstGeom prst="rect">
            <a:avLst/>
          </a:prstGeom>
          <a:solidFill>
            <a:srgbClr val="6699C8">
              <a:lumMod val="20000"/>
              <a:lumOff val="80000"/>
            </a:srgbClr>
          </a:solidFill>
          <a:ln w="6350" cap="flat" cmpd="sng" algn="ctr">
            <a:solidFill>
              <a:srgbClr val="6699C8"/>
            </a:solidFill>
            <a:prstDash val="solid"/>
            <a:miter lim="800000"/>
          </a:ln>
          <a:effectLst/>
        </p:spPr>
        <p:txBody>
          <a:bodyPr rtlCol="0" anchor="ctr"/>
          <a:lstStyle/>
          <a:p>
            <a:pPr algn="ctr" defTabSz="914400">
              <a:defRPr/>
            </a:pPr>
            <a:endParaRPr lang="en-US" kern="0" dirty="0">
              <a:solidFill>
                <a:prstClr val="black"/>
              </a:solidFill>
              <a:latin typeface="Calibri" panose="020F0502020204030204"/>
            </a:endParaRPr>
          </a:p>
        </p:txBody>
      </p:sp>
      <p:sp>
        <p:nvSpPr>
          <p:cNvPr id="43" name="Rectangle 42"/>
          <p:cNvSpPr/>
          <p:nvPr/>
        </p:nvSpPr>
        <p:spPr>
          <a:xfrm>
            <a:off x="1880874" y="2829953"/>
            <a:ext cx="5352709" cy="2854567"/>
          </a:xfrm>
          <a:prstGeom prst="rect">
            <a:avLst/>
          </a:prstGeom>
          <a:solidFill>
            <a:srgbClr val="FFD151">
              <a:lumMod val="20000"/>
              <a:lumOff val="80000"/>
            </a:srgbClr>
          </a:solidFill>
          <a:ln w="6350" cap="flat" cmpd="sng" algn="ctr">
            <a:solidFill>
              <a:srgbClr val="FFD151"/>
            </a:solidFill>
            <a:prstDash val="solid"/>
            <a:miter lim="800000"/>
          </a:ln>
          <a:effectLst/>
        </p:spPr>
        <p:txBody>
          <a:bodyPr rtlCol="0" anchor="ctr"/>
          <a:lstStyle/>
          <a:p>
            <a:pPr algn="ctr" defTabSz="914400">
              <a:defRPr/>
            </a:pPr>
            <a:endParaRPr lang="en-US" kern="0" dirty="0">
              <a:solidFill>
                <a:prstClr val="black"/>
              </a:solidFill>
              <a:latin typeface="Calibri" panose="020F0502020204030204"/>
            </a:endParaRPr>
          </a:p>
        </p:txBody>
      </p:sp>
      <p:sp>
        <p:nvSpPr>
          <p:cNvPr id="52" name="Flowchart: Connector 51"/>
          <p:cNvSpPr/>
          <p:nvPr/>
        </p:nvSpPr>
        <p:spPr>
          <a:xfrm>
            <a:off x="4975978" y="4037309"/>
            <a:ext cx="662474" cy="667226"/>
          </a:xfrm>
          <a:prstGeom prst="flowChartConnector">
            <a:avLst/>
          </a:prstGeom>
          <a:solidFill>
            <a:srgbClr val="FFC000"/>
          </a:solidFill>
          <a:ln w="12700" cap="flat" cmpd="sng" algn="ctr">
            <a:noFill/>
            <a:prstDash val="solid"/>
            <a:miter lim="800000"/>
          </a:ln>
          <a:effectLst/>
        </p:spPr>
        <p:txBody>
          <a:bodyPr rtlCol="0" anchor="ctr"/>
          <a:lstStyle/>
          <a:p>
            <a:pPr algn="ctr" defTabSz="914400">
              <a:defRPr/>
            </a:pPr>
            <a:r>
              <a:rPr lang="en-US" sz="900" b="1" kern="0" dirty="0">
                <a:solidFill>
                  <a:prstClr val="black"/>
                </a:solidFill>
                <a:latin typeface="Calibri" panose="020F0502020204030204"/>
              </a:rPr>
              <a:t>Wire</a:t>
            </a:r>
          </a:p>
          <a:p>
            <a:pPr algn="ctr" defTabSz="914400">
              <a:defRPr/>
            </a:pPr>
            <a:r>
              <a:rPr lang="en-US" sz="900" b="1" kern="0" dirty="0">
                <a:solidFill>
                  <a:prstClr val="black"/>
                </a:solidFill>
                <a:latin typeface="Calibri" panose="020F0502020204030204"/>
              </a:rPr>
              <a:t>Down</a:t>
            </a:r>
          </a:p>
        </p:txBody>
      </p:sp>
      <p:grpSp>
        <p:nvGrpSpPr>
          <p:cNvPr id="53" name="Group 52"/>
          <p:cNvGrpSpPr/>
          <p:nvPr/>
        </p:nvGrpSpPr>
        <p:grpSpPr>
          <a:xfrm>
            <a:off x="3333789" y="4007405"/>
            <a:ext cx="1611784" cy="714932"/>
            <a:chOff x="1849730" y="1461219"/>
            <a:chExt cx="1611784" cy="714932"/>
          </a:xfrm>
        </p:grpSpPr>
        <p:sp>
          <p:nvSpPr>
            <p:cNvPr id="54" name="Isosceles Triangle 53"/>
            <p:cNvSpPr/>
            <p:nvPr/>
          </p:nvSpPr>
          <p:spPr>
            <a:xfrm rot="5400000">
              <a:off x="2793721" y="1508358"/>
              <a:ext cx="714932" cy="620654"/>
            </a:xfrm>
            <a:prstGeom prst="triangle">
              <a:avLst/>
            </a:prstGeom>
            <a:solidFill>
              <a:srgbClr val="339966"/>
            </a:solidFill>
            <a:ln w="12700" cap="flat" cmpd="sng" algn="ctr">
              <a:solidFill>
                <a:srgbClr val="339966"/>
              </a:solidFill>
              <a:prstDash val="solid"/>
              <a:miter lim="800000"/>
            </a:ln>
            <a:effectLst/>
          </p:spPr>
          <p:txBody>
            <a:bodyPr rtlCol="0" anchor="ctr"/>
            <a:lstStyle/>
            <a:p>
              <a:pPr algn="ctr" defTabSz="914400">
                <a:defRPr/>
              </a:pPr>
              <a:endParaRPr lang="en-US" sz="1400" kern="0" dirty="0">
                <a:solidFill>
                  <a:srgbClr val="FFFFFF"/>
                </a:solidFill>
                <a:latin typeface="Calibri" panose="020F0502020204030204"/>
              </a:endParaRPr>
            </a:p>
          </p:txBody>
        </p:sp>
        <p:sp>
          <p:nvSpPr>
            <p:cNvPr id="55" name="Rectangle 54"/>
            <p:cNvSpPr/>
            <p:nvPr/>
          </p:nvSpPr>
          <p:spPr>
            <a:xfrm>
              <a:off x="1849731" y="1465084"/>
              <a:ext cx="917510" cy="186612"/>
            </a:xfrm>
            <a:prstGeom prst="rect">
              <a:avLst/>
            </a:prstGeom>
            <a:solidFill>
              <a:srgbClr val="006CB5"/>
            </a:solidFill>
            <a:ln w="12700" cap="flat" cmpd="sng" algn="ctr">
              <a:solidFill>
                <a:srgbClr val="006CB5"/>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Weather</a:t>
              </a:r>
            </a:p>
          </p:txBody>
        </p:sp>
        <p:sp>
          <p:nvSpPr>
            <p:cNvPr id="56" name="Rectangle 55"/>
            <p:cNvSpPr/>
            <p:nvPr/>
          </p:nvSpPr>
          <p:spPr>
            <a:xfrm>
              <a:off x="1849731" y="1728257"/>
              <a:ext cx="917509" cy="186612"/>
            </a:xfrm>
            <a:prstGeom prst="rect">
              <a:avLst/>
            </a:prstGeom>
            <a:solidFill>
              <a:srgbClr val="006CB5"/>
            </a:solidFill>
            <a:ln w="12700" cap="flat" cmpd="sng" algn="ctr">
              <a:solidFill>
                <a:srgbClr val="006CB5"/>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Mylar Balloons</a:t>
              </a:r>
            </a:p>
          </p:txBody>
        </p:sp>
        <p:sp>
          <p:nvSpPr>
            <p:cNvPr id="57" name="Rectangle 56"/>
            <p:cNvSpPr/>
            <p:nvPr/>
          </p:nvSpPr>
          <p:spPr>
            <a:xfrm>
              <a:off x="1849730" y="1989536"/>
              <a:ext cx="917509" cy="186612"/>
            </a:xfrm>
            <a:prstGeom prst="rect">
              <a:avLst/>
            </a:prstGeom>
            <a:solidFill>
              <a:srgbClr val="006CB5"/>
            </a:solidFill>
            <a:ln w="12700" cap="flat" cmpd="sng" algn="ctr">
              <a:solidFill>
                <a:srgbClr val="006CB5"/>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Vegetation</a:t>
              </a:r>
            </a:p>
          </p:txBody>
        </p:sp>
      </p:grpSp>
      <p:grpSp>
        <p:nvGrpSpPr>
          <p:cNvPr id="58" name="Group 57"/>
          <p:cNvGrpSpPr/>
          <p:nvPr/>
        </p:nvGrpSpPr>
        <p:grpSpPr>
          <a:xfrm>
            <a:off x="5679538" y="3347418"/>
            <a:ext cx="2602283" cy="2015126"/>
            <a:chOff x="4175158" y="1074554"/>
            <a:chExt cx="2602283" cy="2015126"/>
          </a:xfrm>
        </p:grpSpPr>
        <p:sp>
          <p:nvSpPr>
            <p:cNvPr id="59" name="Isosceles Triangle 58"/>
            <p:cNvSpPr/>
            <p:nvPr/>
          </p:nvSpPr>
          <p:spPr>
            <a:xfrm rot="16200000">
              <a:off x="3477922" y="1771790"/>
              <a:ext cx="2015125" cy="620654"/>
            </a:xfrm>
            <a:prstGeom prst="triangle">
              <a:avLst/>
            </a:prstGeom>
            <a:solidFill>
              <a:srgbClr val="339966"/>
            </a:solidFill>
            <a:ln w="12700" cap="flat" cmpd="sng" algn="ctr">
              <a:solidFill>
                <a:srgbClr val="339966"/>
              </a:solidFill>
              <a:prstDash val="solid"/>
              <a:miter lim="800000"/>
            </a:ln>
            <a:effectLst/>
          </p:spPr>
          <p:txBody>
            <a:bodyPr rtlCol="0" anchor="ctr"/>
            <a:lstStyle/>
            <a:p>
              <a:pPr algn="ctr" defTabSz="914400">
                <a:defRPr/>
              </a:pPr>
              <a:endParaRPr lang="en-US" sz="1400" kern="0" dirty="0">
                <a:solidFill>
                  <a:srgbClr val="FFFFFF"/>
                </a:solidFill>
                <a:latin typeface="Calibri" panose="020F0502020204030204"/>
              </a:endParaRPr>
            </a:p>
          </p:txBody>
        </p:sp>
        <p:sp>
          <p:nvSpPr>
            <p:cNvPr id="60" name="Rectangle 59"/>
            <p:cNvSpPr/>
            <p:nvPr/>
          </p:nvSpPr>
          <p:spPr>
            <a:xfrm>
              <a:off x="4882339" y="1489367"/>
              <a:ext cx="793718" cy="514851"/>
            </a:xfrm>
            <a:prstGeom prst="rect">
              <a:avLst/>
            </a:prstGeom>
            <a:solidFill>
              <a:srgbClr val="C00000"/>
            </a:solidFill>
            <a:ln w="12700" cap="flat" cmpd="sng" algn="ctr">
              <a:solidFill>
                <a:srgbClr val="C00000"/>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Wildfire</a:t>
              </a:r>
            </a:p>
          </p:txBody>
        </p:sp>
        <p:sp>
          <p:nvSpPr>
            <p:cNvPr id="61" name="Rectangle 60"/>
            <p:cNvSpPr/>
            <p:nvPr/>
          </p:nvSpPr>
          <p:spPr>
            <a:xfrm>
              <a:off x="5771601" y="1481927"/>
              <a:ext cx="1005840" cy="137160"/>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Environmental</a:t>
              </a:r>
            </a:p>
          </p:txBody>
        </p:sp>
        <p:sp>
          <p:nvSpPr>
            <p:cNvPr id="62" name="Rectangle 61"/>
            <p:cNvSpPr/>
            <p:nvPr/>
          </p:nvSpPr>
          <p:spPr>
            <a:xfrm>
              <a:off x="5771601" y="1670773"/>
              <a:ext cx="1005840" cy="137160"/>
            </a:xfrm>
            <a:prstGeom prst="rect">
              <a:avLst/>
            </a:prstGeom>
            <a:solidFill>
              <a:schemeClr val="tx2">
                <a:lumMod val="75000"/>
              </a:schemeClr>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Safety</a:t>
              </a:r>
            </a:p>
          </p:txBody>
        </p:sp>
        <p:sp>
          <p:nvSpPr>
            <p:cNvPr id="63" name="Rectangle 62"/>
            <p:cNvSpPr/>
            <p:nvPr/>
          </p:nvSpPr>
          <p:spPr>
            <a:xfrm>
              <a:off x="5771601" y="1859618"/>
              <a:ext cx="1005840" cy="137160"/>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Financial</a:t>
              </a:r>
            </a:p>
          </p:txBody>
        </p:sp>
        <p:sp>
          <p:nvSpPr>
            <p:cNvPr id="64" name="Rectangle 63"/>
            <p:cNvSpPr/>
            <p:nvPr/>
          </p:nvSpPr>
          <p:spPr>
            <a:xfrm>
              <a:off x="4882338" y="1074555"/>
              <a:ext cx="793719" cy="342900"/>
            </a:xfrm>
            <a:prstGeom prst="rect">
              <a:avLst/>
            </a:prstGeom>
            <a:solidFill>
              <a:srgbClr val="C00000"/>
            </a:solidFill>
            <a:ln w="12700" cap="flat" cmpd="sng" algn="ctr">
              <a:solidFill>
                <a:srgbClr val="C00000"/>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Contact</a:t>
              </a:r>
            </a:p>
          </p:txBody>
        </p:sp>
        <p:sp>
          <p:nvSpPr>
            <p:cNvPr id="65" name="Rectangle 64"/>
            <p:cNvSpPr/>
            <p:nvPr/>
          </p:nvSpPr>
          <p:spPr>
            <a:xfrm>
              <a:off x="4882338" y="2076130"/>
              <a:ext cx="793719" cy="337780"/>
            </a:xfrm>
            <a:prstGeom prst="rect">
              <a:avLst/>
            </a:prstGeom>
            <a:solidFill>
              <a:srgbClr val="C00000"/>
            </a:solidFill>
            <a:ln w="12700" cap="flat" cmpd="sng" algn="ctr">
              <a:solidFill>
                <a:srgbClr val="C00000"/>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Property Damage</a:t>
              </a:r>
            </a:p>
          </p:txBody>
        </p:sp>
        <p:sp>
          <p:nvSpPr>
            <p:cNvPr id="66" name="Rectangle 65"/>
            <p:cNvSpPr/>
            <p:nvPr/>
          </p:nvSpPr>
          <p:spPr>
            <a:xfrm>
              <a:off x="4882338" y="2481099"/>
              <a:ext cx="793719" cy="274320"/>
            </a:xfrm>
            <a:prstGeom prst="rect">
              <a:avLst/>
            </a:prstGeom>
            <a:solidFill>
              <a:srgbClr val="C00000"/>
            </a:solidFill>
            <a:ln w="12700" cap="flat" cmpd="sng" algn="ctr">
              <a:solidFill>
                <a:srgbClr val="C00000"/>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Outage</a:t>
              </a:r>
            </a:p>
          </p:txBody>
        </p:sp>
        <p:sp>
          <p:nvSpPr>
            <p:cNvPr id="67" name="Rectangle 66"/>
            <p:cNvSpPr/>
            <p:nvPr/>
          </p:nvSpPr>
          <p:spPr>
            <a:xfrm>
              <a:off x="5771601" y="2484746"/>
              <a:ext cx="1005840" cy="270673"/>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Reliability</a:t>
              </a:r>
            </a:p>
          </p:txBody>
        </p:sp>
        <p:sp>
          <p:nvSpPr>
            <p:cNvPr id="68" name="Rectangle 67"/>
            <p:cNvSpPr/>
            <p:nvPr/>
          </p:nvSpPr>
          <p:spPr>
            <a:xfrm>
              <a:off x="4882338" y="2815360"/>
              <a:ext cx="793719" cy="274320"/>
            </a:xfrm>
            <a:prstGeom prst="rect">
              <a:avLst/>
            </a:prstGeom>
            <a:solidFill>
              <a:srgbClr val="C00000"/>
            </a:solidFill>
            <a:ln w="12700" cap="flat" cmpd="sng" algn="ctr">
              <a:solidFill>
                <a:srgbClr val="C00000"/>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F</a:t>
              </a:r>
              <a:r>
                <a:rPr lang="en-US" sz="800" b="1" kern="0" dirty="0">
                  <a:solidFill>
                    <a:srgbClr val="FFFFFF"/>
                  </a:solidFill>
                  <a:latin typeface="Calibri" panose="020F0502020204030204"/>
                </a:rPr>
                <a:t>reeway/</a:t>
              </a:r>
            </a:p>
            <a:p>
              <a:pPr algn="ctr" defTabSz="914400">
                <a:defRPr/>
              </a:pPr>
              <a:r>
                <a:rPr lang="en-US" sz="800" b="1" kern="0" dirty="0">
                  <a:solidFill>
                    <a:srgbClr val="FFFFFF"/>
                  </a:solidFill>
                  <a:latin typeface="Calibri" panose="020F0502020204030204"/>
                </a:rPr>
                <a:t>Road Closure</a:t>
              </a:r>
            </a:p>
          </p:txBody>
        </p:sp>
        <p:sp>
          <p:nvSpPr>
            <p:cNvPr id="69" name="Rectangle 68"/>
            <p:cNvSpPr/>
            <p:nvPr/>
          </p:nvSpPr>
          <p:spPr>
            <a:xfrm>
              <a:off x="5771601" y="2819007"/>
              <a:ext cx="1005840" cy="270673"/>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Financial</a:t>
              </a:r>
            </a:p>
          </p:txBody>
        </p:sp>
      </p:grpSp>
      <p:sp>
        <p:nvSpPr>
          <p:cNvPr id="70" name="Rectangle 69"/>
          <p:cNvSpPr/>
          <p:nvPr/>
        </p:nvSpPr>
        <p:spPr>
          <a:xfrm>
            <a:off x="7275075" y="3355882"/>
            <a:ext cx="1005840" cy="137160"/>
          </a:xfrm>
          <a:prstGeom prst="rect">
            <a:avLst/>
          </a:prstGeom>
          <a:solidFill>
            <a:schemeClr val="tx2">
              <a:lumMod val="75000"/>
            </a:schemeClr>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Safety</a:t>
            </a:r>
          </a:p>
        </p:txBody>
      </p:sp>
      <p:sp>
        <p:nvSpPr>
          <p:cNvPr id="71" name="Rectangle 70"/>
          <p:cNvSpPr/>
          <p:nvPr/>
        </p:nvSpPr>
        <p:spPr>
          <a:xfrm>
            <a:off x="7275075" y="3544727"/>
            <a:ext cx="1005840" cy="137160"/>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Financial</a:t>
            </a:r>
          </a:p>
        </p:txBody>
      </p:sp>
      <p:sp>
        <p:nvSpPr>
          <p:cNvPr id="72" name="Rectangle 71"/>
          <p:cNvSpPr/>
          <p:nvPr/>
        </p:nvSpPr>
        <p:spPr>
          <a:xfrm>
            <a:off x="7275075" y="4351853"/>
            <a:ext cx="1005840" cy="137160"/>
          </a:xfrm>
          <a:prstGeom prst="rect">
            <a:avLst/>
          </a:prstGeom>
          <a:solidFill>
            <a:schemeClr val="tx2">
              <a:lumMod val="75000"/>
            </a:schemeClr>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Safety</a:t>
            </a:r>
          </a:p>
        </p:txBody>
      </p:sp>
      <p:sp>
        <p:nvSpPr>
          <p:cNvPr id="73" name="Rectangle 72"/>
          <p:cNvSpPr/>
          <p:nvPr/>
        </p:nvSpPr>
        <p:spPr>
          <a:xfrm>
            <a:off x="7275075" y="4549784"/>
            <a:ext cx="1005840" cy="137160"/>
          </a:xfrm>
          <a:prstGeom prst="rect">
            <a:avLst/>
          </a:prstGeom>
          <a:solidFill>
            <a:srgbClr val="767A7D"/>
          </a:solidFill>
          <a:ln w="12700" cap="flat" cmpd="sng" algn="ctr">
            <a:solidFill>
              <a:srgbClr val="767A7D"/>
            </a:solidFill>
            <a:prstDash val="solid"/>
            <a:miter lim="800000"/>
          </a:ln>
          <a:effectLst/>
        </p:spPr>
        <p:txBody>
          <a:bodyPr rtlCol="0" anchor="ctr"/>
          <a:lstStyle/>
          <a:p>
            <a:pPr algn="ctr" defTabSz="914400">
              <a:defRPr/>
            </a:pPr>
            <a:r>
              <a:rPr lang="en-US" sz="900" b="1" kern="0" dirty="0">
                <a:solidFill>
                  <a:srgbClr val="FFFFFF"/>
                </a:solidFill>
                <a:latin typeface="Calibri" panose="020F0502020204030204"/>
              </a:rPr>
              <a:t>Financial</a:t>
            </a:r>
          </a:p>
        </p:txBody>
      </p:sp>
      <p:sp>
        <p:nvSpPr>
          <p:cNvPr id="74" name="TextBox 73"/>
          <p:cNvSpPr txBox="1"/>
          <p:nvPr/>
        </p:nvSpPr>
        <p:spPr>
          <a:xfrm>
            <a:off x="2016895" y="2831064"/>
            <a:ext cx="1832553" cy="338554"/>
          </a:xfrm>
          <a:prstGeom prst="rect">
            <a:avLst/>
          </a:prstGeom>
          <a:noFill/>
        </p:spPr>
        <p:txBody>
          <a:bodyPr wrap="none" rtlCol="0">
            <a:spAutoFit/>
          </a:bodyPr>
          <a:lstStyle/>
          <a:p>
            <a:pPr defTabSz="914400">
              <a:defRPr/>
            </a:pPr>
            <a:r>
              <a:rPr lang="en-US" sz="1600" b="1" kern="0" dirty="0">
                <a:solidFill>
                  <a:prstClr val="black"/>
                </a:solidFill>
              </a:rPr>
              <a:t>Probabilistic Model</a:t>
            </a:r>
          </a:p>
        </p:txBody>
      </p:sp>
      <p:sp>
        <p:nvSpPr>
          <p:cNvPr id="75" name="TextBox 74"/>
          <p:cNvSpPr txBox="1"/>
          <p:nvPr/>
        </p:nvSpPr>
        <p:spPr>
          <a:xfrm>
            <a:off x="8667614" y="2831064"/>
            <a:ext cx="1401346" cy="338554"/>
          </a:xfrm>
          <a:prstGeom prst="rect">
            <a:avLst/>
          </a:prstGeom>
          <a:noFill/>
        </p:spPr>
        <p:txBody>
          <a:bodyPr wrap="none" rtlCol="0">
            <a:spAutoFit/>
          </a:bodyPr>
          <a:lstStyle/>
          <a:p>
            <a:pPr algn="r" defTabSz="914400">
              <a:defRPr/>
            </a:pPr>
            <a:r>
              <a:rPr lang="en-US" sz="1600" b="1" kern="0" dirty="0">
                <a:solidFill>
                  <a:prstClr val="black"/>
                </a:solidFill>
              </a:rPr>
              <a:t>Risk Valuation</a:t>
            </a:r>
          </a:p>
        </p:txBody>
      </p:sp>
      <p:sp>
        <p:nvSpPr>
          <p:cNvPr id="30"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26</a:t>
            </a:fld>
            <a:endParaRPr lang="en-US" dirty="0"/>
          </a:p>
        </p:txBody>
      </p:sp>
      <p:sp>
        <p:nvSpPr>
          <p:cNvPr id="31" name="Oval 30"/>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32" name="Freeform: Shape 31"/>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33" name="TextBox 32"/>
          <p:cNvSpPr txBox="1"/>
          <p:nvPr/>
        </p:nvSpPr>
        <p:spPr>
          <a:xfrm>
            <a:off x="3178099" y="6144423"/>
            <a:ext cx="5719158" cy="699700"/>
          </a:xfrm>
          <a:prstGeom prst="rect">
            <a:avLst/>
          </a:prstGeom>
          <a:solidFill>
            <a:schemeClr val="bg1"/>
          </a:solidFill>
        </p:spPr>
        <p:txBody>
          <a:bodyPr wrap="square" rtlCol="0">
            <a:spAutoFit/>
          </a:bodyPr>
          <a:lstStyle/>
          <a:p>
            <a:endParaRPr lang="en-US" dirty="0"/>
          </a:p>
        </p:txBody>
      </p:sp>
      <p:pic>
        <p:nvPicPr>
          <p:cNvPr id="35" name="Picture 34"/>
          <p:cNvPicPr>
            <a:picLocks noChangeAspect="1"/>
          </p:cNvPicPr>
          <p:nvPr/>
        </p:nvPicPr>
        <p:blipFill>
          <a:blip r:embed="rId3"/>
          <a:stretch>
            <a:fillRect/>
          </a:stretch>
        </p:blipFill>
        <p:spPr>
          <a:xfrm>
            <a:off x="24624" y="43149"/>
            <a:ext cx="1627151" cy="572795"/>
          </a:xfrm>
          <a:prstGeom prst="rect">
            <a:avLst/>
          </a:prstGeom>
        </p:spPr>
      </p:pic>
    </p:spTree>
    <p:extLst>
      <p:ext uri="{BB962C8B-B14F-4D97-AF65-F5344CB8AC3E}">
        <p14:creationId xmlns:p14="http://schemas.microsoft.com/office/powerpoint/2010/main" val="12944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707034"/>
          </a:xfrm>
        </p:spPr>
        <p:txBody>
          <a:bodyPr/>
          <a:lstStyle/>
          <a:p>
            <a:r>
              <a:rPr lang="en-US" dirty="0"/>
              <a:t>Modeling Approach</a:t>
            </a:r>
          </a:p>
        </p:txBody>
      </p:sp>
      <mc:AlternateContent xmlns:mc="http://schemas.openxmlformats.org/markup-compatibility/2006" xmlns:a14="http://schemas.microsoft.com/office/drawing/2010/main">
        <mc:Choice Requires="a14">
          <p:sp>
            <p:nvSpPr>
              <p:cNvPr id="7" name="TextBox 5"/>
              <p:cNvSpPr txBox="1"/>
              <p:nvPr/>
            </p:nvSpPr>
            <p:spPr>
              <a:xfrm>
                <a:off x="2462741" y="2096043"/>
                <a:ext cx="1146789" cy="34445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𝑇𝐸𝐹</m:t>
                      </m:r>
                      <m:r>
                        <a:rPr lang="en-US" i="1">
                          <a:solidFill>
                            <a:schemeClr val="bg1"/>
                          </a:solidFill>
                          <a:latin typeface="Cambria Math" panose="02040503050406030204" pitchFamily="18" charset="0"/>
                        </a:rPr>
                        <m:t> ~ </m:t>
                      </m:r>
                      <m:r>
                        <a:rPr lang="en-US" i="1">
                          <a:solidFill>
                            <a:schemeClr val="bg1"/>
                          </a:solidFill>
                          <a:latin typeface="Cambria Math" panose="02040503050406030204" pitchFamily="18" charset="0"/>
                        </a:rPr>
                        <m:t>𝑃𝑜𝑖𝑠𝑠𝑜𝑛</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ea typeface="Cambria Math" panose="02040503050406030204" pitchFamily="18" charset="0"/>
                            </a:rPr>
                            <m:t>𝜆</m:t>
                          </m:r>
                        </m:e>
                      </m:d>
                    </m:oMath>
                    <m:oMath xmlns:m="http://schemas.openxmlformats.org/officeDocument/2006/math">
                      <m:r>
                        <a:rPr lang="en-US" i="1">
                          <a:solidFill>
                            <a:schemeClr val="bg1"/>
                          </a:solidFill>
                          <a:latin typeface="Cambria Math" panose="02040503050406030204" pitchFamily="18" charset="0"/>
                          <a:ea typeface="Cambria Math" panose="02040503050406030204" pitchFamily="18" charset="0"/>
                        </a:rPr>
                        <m:t>𝜆</m:t>
                      </m:r>
                      <m:r>
                        <a:rPr lang="en-US" i="1">
                          <a:solidFill>
                            <a:schemeClr val="bg1"/>
                          </a:solidFill>
                          <a:latin typeface="Cambria Math" panose="02040503050406030204" pitchFamily="18" charset="0"/>
                          <a:ea typeface="Cambria Math" panose="02040503050406030204" pitchFamily="18" charset="0"/>
                        </a:rPr>
                        <m:t>=860</m:t>
                      </m:r>
                    </m:oMath>
                  </m:oMathPara>
                </a14:m>
                <a:endParaRPr lang="en-US" dirty="0">
                  <a:solidFill>
                    <a:schemeClr val="bg1"/>
                  </a:solidFill>
                  <a:ea typeface="Cambria Math" panose="02040503050406030204" pitchFamily="18" charset="0"/>
                </a:endParaRPr>
              </a:p>
            </p:txBody>
          </p:sp>
        </mc:Choice>
        <mc:Fallback xmlns="">
          <p:sp>
            <p:nvSpPr>
              <p:cNvPr id="7" name="TextBox 5"/>
              <p:cNvSpPr txBox="1">
                <a:spLocks noRot="1" noChangeAspect="1" noMove="1" noResize="1" noEditPoints="1" noAdjustHandles="1" noChangeArrowheads="1" noChangeShapeType="1" noTextEdit="1"/>
              </p:cNvSpPr>
              <p:nvPr/>
            </p:nvSpPr>
            <p:spPr>
              <a:xfrm>
                <a:off x="2462741" y="2096043"/>
                <a:ext cx="1146789" cy="344453"/>
              </a:xfrm>
              <a:prstGeom prst="rect">
                <a:avLst/>
              </a:prstGeom>
              <a:blipFill>
                <a:blip r:embed="rId3"/>
                <a:stretch>
                  <a:fillRect l="-319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6"/>
              <p:cNvSpPr txBox="1"/>
              <p:nvPr/>
            </p:nvSpPr>
            <p:spPr>
              <a:xfrm>
                <a:off x="5578519" y="1971145"/>
                <a:ext cx="1034963" cy="67717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𝑇𝐸</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𝐹</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=823</m:t>
                      </m:r>
                    </m:oMath>
                    <m:oMath xmlns:m="http://schemas.openxmlformats.org/officeDocument/2006/math">
                      <m:r>
                        <a:rPr lang="en-US" i="1">
                          <a:solidFill>
                            <a:schemeClr val="bg1"/>
                          </a:solidFill>
                          <a:latin typeface="Cambria Math" panose="02040503050406030204" pitchFamily="18" charset="0"/>
                        </a:rPr>
                        <m:t>𝑇𝐸</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𝐹</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=893</m:t>
                      </m:r>
                    </m:oMath>
                    <m:oMath xmlns:m="http://schemas.openxmlformats.org/officeDocument/2006/math">
                      <m:r>
                        <a:rPr lang="en-US" i="1">
                          <a:solidFill>
                            <a:schemeClr val="bg1"/>
                          </a:solidFill>
                          <a:latin typeface="Cambria Math" panose="02040503050406030204" pitchFamily="18" charset="0"/>
                        </a:rPr>
                        <m:t>…</m:t>
                      </m:r>
                    </m:oMath>
                    <m:oMath xmlns:m="http://schemas.openxmlformats.org/officeDocument/2006/math">
                      <m:r>
                        <a:rPr lang="en-US" i="1">
                          <a:solidFill>
                            <a:schemeClr val="bg1"/>
                          </a:solidFill>
                          <a:latin typeface="Cambria Math" panose="02040503050406030204" pitchFamily="18" charset="0"/>
                        </a:rPr>
                        <m:t>𝑇𝐸</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𝐹</m:t>
                          </m:r>
                        </m:e>
                        <m:sub>
                          <m:r>
                            <a:rPr lang="en-US" i="1">
                              <a:solidFill>
                                <a:schemeClr val="bg1"/>
                              </a:solidFill>
                              <a:latin typeface="Cambria Math" panose="02040503050406030204" pitchFamily="18" charset="0"/>
                            </a:rPr>
                            <m:t>10000</m:t>
                          </m:r>
                        </m:sub>
                      </m:sSub>
                      <m:r>
                        <a:rPr lang="en-US" i="1">
                          <a:solidFill>
                            <a:schemeClr val="bg1"/>
                          </a:solidFill>
                          <a:latin typeface="Cambria Math" panose="02040503050406030204" pitchFamily="18" charset="0"/>
                        </a:rPr>
                        <m:t>=865</m:t>
                      </m:r>
                    </m:oMath>
                  </m:oMathPara>
                </a14:m>
                <a:br>
                  <a:rPr lang="en-US" i="1" dirty="0">
                    <a:solidFill>
                      <a:schemeClr val="bg1"/>
                    </a:solidFill>
                  </a:rPr>
                </a:br>
                <a:endParaRPr lang="en-US" dirty="0">
                  <a:solidFill>
                    <a:schemeClr val="bg1"/>
                  </a:solidFill>
                </a:endParaRPr>
              </a:p>
            </p:txBody>
          </p:sp>
        </mc:Choice>
        <mc:Fallback xmlns="">
          <p:sp>
            <p:nvSpPr>
              <p:cNvPr id="8" name="TextBox 6"/>
              <p:cNvSpPr txBox="1">
                <a:spLocks noRot="1" noChangeAspect="1" noMove="1" noResize="1" noEditPoints="1" noAdjustHandles="1" noChangeArrowheads="1" noChangeShapeType="1" noTextEdit="1"/>
              </p:cNvSpPr>
              <p:nvPr/>
            </p:nvSpPr>
            <p:spPr>
              <a:xfrm>
                <a:off x="5578519" y="1971145"/>
                <a:ext cx="1034963" cy="677173"/>
              </a:xfrm>
              <a:prstGeom prst="rect">
                <a:avLst/>
              </a:prstGeom>
              <a:blipFill>
                <a:blip r:embed="rId4"/>
                <a:stretch>
                  <a:fillRect l="-1176" r="-1765" b="-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7"/>
              <p:cNvSpPr txBox="1"/>
              <p:nvPr/>
            </p:nvSpPr>
            <p:spPr>
              <a:xfrm>
                <a:off x="8072638" y="2135066"/>
                <a:ext cx="2478820" cy="118494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𝑜𝑢𝑡𝑐𝑜𝑚𝑒𝑠</m:t>
                      </m:r>
                      <m:r>
                        <a:rPr lang="en-US" i="1">
                          <a:solidFill>
                            <a:schemeClr val="bg1"/>
                          </a:solidFill>
                          <a:latin typeface="Cambria Math" panose="02040503050406030204" pitchFamily="18" charset="0"/>
                        </a:rPr>
                        <m:t> ~ </m:t>
                      </m:r>
                      <m:r>
                        <a:rPr lang="en-US" i="1">
                          <a:solidFill>
                            <a:schemeClr val="bg1"/>
                          </a:solidFill>
                          <a:latin typeface="Cambria Math" panose="02040503050406030204" pitchFamily="18" charset="0"/>
                        </a:rPr>
                        <m:t>𝐵𝑖𝑛𝑜𝑚𝑖𝑎𝑙</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𝑝</m:t>
                          </m:r>
                        </m:e>
                      </m:d>
                    </m:oMath>
                    <m:oMath xmlns:m="http://schemas.openxmlformats.org/officeDocument/2006/math">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𝑇𝐸𝐹</m:t>
                      </m:r>
                    </m:oMath>
                    <m:oMath xmlns:m="http://schemas.openxmlformats.org/officeDocument/2006/math">
                      <m:r>
                        <a:rPr lang="en-US" i="1">
                          <a:solidFill>
                            <a:schemeClr val="bg1"/>
                          </a:solidFill>
                          <a:latin typeface="Cambria Math" panose="02040503050406030204" pitchFamily="18" charset="0"/>
                        </a:rPr>
                        <m:t>𝑝</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𝐶</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𝑃</m:t>
                          </m:r>
                        </m:e>
                        <m:sub>
                          <m:r>
                            <a:rPr lang="en-US" i="1">
                              <a:solidFill>
                                <a:schemeClr val="bg1"/>
                              </a:solidFill>
                              <a:latin typeface="Cambria Math" panose="02040503050406030204" pitchFamily="18" charset="0"/>
                            </a:rPr>
                            <m:t>𝑆𝐼𝐹</m:t>
                          </m:r>
                        </m:sub>
                      </m:sSub>
                    </m:oMath>
                    <m:oMath xmlns:m="http://schemas.openxmlformats.org/officeDocument/2006/math">
                      <m:r>
                        <a:rPr lang="en-US" i="1">
                          <a:solidFill>
                            <a:schemeClr val="bg1"/>
                          </a:solidFill>
                          <a:latin typeface="Cambria Math" panose="02040503050406030204" pitchFamily="18" charset="0"/>
                        </a:rPr>
                        <m:t>𝑒</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𝑔</m:t>
                      </m:r>
                      <m:r>
                        <a:rPr lang="en-US" i="1">
                          <a:solidFill>
                            <a:schemeClr val="bg1"/>
                          </a:solidFill>
                          <a:latin typeface="Cambria Math" panose="02040503050406030204" pitchFamily="18" charset="0"/>
                        </a:rPr>
                        <m:t>,</m:t>
                      </m:r>
                    </m:oMath>
                    <m:oMath xmlns:m="http://schemas.openxmlformats.org/officeDocument/2006/math">
                      <m:r>
                        <a:rPr lang="en-US" i="1">
                          <a:solidFill>
                            <a:schemeClr val="bg1"/>
                          </a:solidFill>
                          <a:latin typeface="Cambria Math" panose="02040503050406030204" pitchFamily="18" charset="0"/>
                        </a:rPr>
                        <m:t>𝑜𝑢𝑡𝑐𝑜𝑚𝑒</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𝐵𝑖𝑛𝑜𝑚𝑖𝑎𝑙</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823, 0.00073</m:t>
                          </m:r>
                        </m:e>
                      </m:d>
                    </m:oMath>
                  </m:oMathPara>
                </a14:m>
                <a:br>
                  <a:rPr lang="en-US" i="1" dirty="0">
                    <a:solidFill>
                      <a:schemeClr val="bg1"/>
                    </a:solidFill>
                    <a:latin typeface="Cambria Math" panose="02040503050406030204" pitchFamily="18" charset="0"/>
                  </a:rPr>
                </a:br>
                <a:r>
                  <a:rPr lang="en-US" i="1" dirty="0">
                    <a:solidFill>
                      <a:schemeClr val="bg1"/>
                    </a:solidFill>
                    <a:latin typeface="Cambria Math" panose="02040503050406030204" pitchFamily="18" charset="0"/>
                  </a:rPr>
                  <a:t>                          </a:t>
                </a:r>
                <a14:m>
                  <m:oMath xmlns:m="http://schemas.openxmlformats.org/officeDocument/2006/math">
                    <m:r>
                      <a:rPr lang="en-US" i="1">
                        <a:solidFill>
                          <a:schemeClr val="bg1"/>
                        </a:solidFill>
                        <a:latin typeface="Cambria Math" panose="02040503050406030204" pitchFamily="18" charset="0"/>
                      </a:rPr>
                      <m:t>=1</m:t>
                    </m:r>
                  </m:oMath>
                </a14:m>
                <a:br>
                  <a:rPr lang="en-US" i="1" dirty="0">
                    <a:solidFill>
                      <a:schemeClr val="bg1"/>
                    </a:solidFill>
                    <a:latin typeface="Cambria Math" panose="02040503050406030204" pitchFamily="18" charset="0"/>
                  </a:rPr>
                </a:br>
                <a:endParaRPr lang="en-US" dirty="0">
                  <a:solidFill>
                    <a:schemeClr val="bg1"/>
                  </a:solidFill>
                </a:endParaRPr>
              </a:p>
            </p:txBody>
          </p:sp>
        </mc:Choice>
        <mc:Fallback xmlns="">
          <p:sp>
            <p:nvSpPr>
              <p:cNvPr id="9" name="TextBox 7"/>
              <p:cNvSpPr txBox="1">
                <a:spLocks noRot="1" noChangeAspect="1" noMove="1" noResize="1" noEditPoints="1" noAdjustHandles="1" noChangeArrowheads="1" noChangeShapeType="1" noTextEdit="1"/>
              </p:cNvSpPr>
              <p:nvPr/>
            </p:nvSpPr>
            <p:spPr>
              <a:xfrm>
                <a:off x="8072638" y="2135066"/>
                <a:ext cx="2478820" cy="11849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8"/>
              <p:cNvSpPr txBox="1"/>
              <p:nvPr/>
            </p:nvSpPr>
            <p:spPr>
              <a:xfrm>
                <a:off x="1692310" y="5224698"/>
                <a:ext cx="2517741" cy="85658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𝑆𝐼</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𝐹</m:t>
                          </m:r>
                        </m:e>
                        <m:sub>
                          <m:r>
                            <a:rPr lang="en-US" i="1">
                              <a:solidFill>
                                <a:schemeClr val="bg1"/>
                              </a:solidFill>
                              <a:latin typeface="Cambria Math" panose="02040503050406030204" pitchFamily="18" charset="0"/>
                            </a:rPr>
                            <m:t>𝑑𝑖𝑠𝑡𝑟𝑖𝑏𝑢𝑡𝑖𝑜𝑛</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1, 1, 2, 3</m:t>
                          </m:r>
                        </m:e>
                      </m:d>
                    </m:oMath>
                    <m:oMath xmlns:m="http://schemas.openxmlformats.org/officeDocument/2006/math">
                      <m:r>
                        <a:rPr lang="en-US" i="1">
                          <a:solidFill>
                            <a:schemeClr val="bg1"/>
                          </a:solidFill>
                          <a:latin typeface="Cambria Math" panose="02040503050406030204" pitchFamily="18" charset="0"/>
                        </a:rPr>
                        <m:t>𝑒</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𝑔</m:t>
                      </m:r>
                      <m:r>
                        <a:rPr lang="en-US" i="1">
                          <a:solidFill>
                            <a:schemeClr val="bg1"/>
                          </a:solidFill>
                          <a:latin typeface="Cambria Math" panose="02040503050406030204" pitchFamily="18" charset="0"/>
                        </a:rPr>
                        <m:t>.,</m:t>
                      </m:r>
                    </m:oMath>
                    <m:oMath xmlns:m="http://schemas.openxmlformats.org/officeDocument/2006/math">
                      <m:r>
                        <a:rPr lang="en-US" i="1">
                          <a:solidFill>
                            <a:schemeClr val="bg1"/>
                          </a:solidFill>
                          <a:latin typeface="Cambria Math" panose="02040503050406030204" pitchFamily="18" charset="0"/>
                        </a:rPr>
                        <m:t>𝑜𝑢𝑡𝑐𝑜𝑚𝑒</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11</m:t>
                          </m:r>
                        </m:sub>
                      </m:sSub>
                      <m:r>
                        <a:rPr lang="en-US" i="1">
                          <a:solidFill>
                            <a:schemeClr val="bg1"/>
                          </a:solidFill>
                          <a:latin typeface="Cambria Math" panose="02040503050406030204" pitchFamily="18" charset="0"/>
                        </a:rPr>
                        <m:t>=2</m:t>
                      </m:r>
                    </m:oMath>
                    <m:oMath xmlns:m="http://schemas.openxmlformats.org/officeDocument/2006/math">
                      <m:r>
                        <a:rPr lang="en-US" i="1">
                          <a:solidFill>
                            <a:schemeClr val="bg1"/>
                          </a:solidFill>
                          <a:latin typeface="Cambria Math" panose="02040503050406030204" pitchFamily="18" charset="0"/>
                        </a:rPr>
                        <m:t>𝑆𝐼𝐹</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11,1</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𝑅𝑎𝑛𝑑𝑜𝑚</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𝑆𝐼</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𝐹</m:t>
                              </m:r>
                            </m:e>
                            <m:sub>
                              <m:r>
                                <a:rPr lang="en-US" i="1">
                                  <a:solidFill>
                                    <a:schemeClr val="bg1"/>
                                  </a:solidFill>
                                  <a:latin typeface="Cambria Math" panose="02040503050406030204" pitchFamily="18" charset="0"/>
                                </a:rPr>
                                <m:t>𝑑𝑖𝑠𝑡𝑟𝑖𝑏𝑢𝑡𝑖𝑜𝑛</m:t>
                              </m:r>
                            </m:sub>
                          </m:sSub>
                        </m:e>
                      </m:d>
                      <m:r>
                        <a:rPr lang="en-US" i="1">
                          <a:solidFill>
                            <a:schemeClr val="bg1"/>
                          </a:solidFill>
                          <a:latin typeface="Cambria Math" panose="02040503050406030204" pitchFamily="18" charset="0"/>
                        </a:rPr>
                        <m:t>=1</m:t>
                      </m:r>
                    </m:oMath>
                    <m:oMath xmlns:m="http://schemas.openxmlformats.org/officeDocument/2006/math">
                      <m:r>
                        <a:rPr lang="en-US" i="1">
                          <a:solidFill>
                            <a:schemeClr val="bg1"/>
                          </a:solidFill>
                          <a:latin typeface="Cambria Math" panose="02040503050406030204" pitchFamily="18" charset="0"/>
                        </a:rPr>
                        <m:t>𝑆𝐼𝐹</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11,2</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𝑅𝑎𝑛𝑑𝑜𝑚</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𝑆𝐼𝐹</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𝑑𝑖𝑠𝑡𝑟𝑖𝑏𝑢𝑡𝑖𝑜𝑛</m:t>
                              </m:r>
                            </m:sub>
                          </m:sSub>
                        </m:e>
                      </m:d>
                      <m:r>
                        <a:rPr lang="en-US" i="1">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10" name="TextBox 8"/>
              <p:cNvSpPr txBox="1">
                <a:spLocks noRot="1" noChangeAspect="1" noMove="1" noResize="1" noEditPoints="1" noAdjustHandles="1" noChangeArrowheads="1" noChangeShapeType="1" noTextEdit="1"/>
              </p:cNvSpPr>
              <p:nvPr/>
            </p:nvSpPr>
            <p:spPr>
              <a:xfrm>
                <a:off x="1692310" y="5224698"/>
                <a:ext cx="2517741" cy="856581"/>
              </a:xfrm>
              <a:prstGeom prst="rect">
                <a:avLst/>
              </a:prstGeom>
              <a:blipFill>
                <a:blip r:embed="rId6"/>
                <a:stretch>
                  <a:fillRect l="-969" r="-969" b="-2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9"/>
              <p:cNvSpPr txBox="1"/>
              <p:nvPr/>
            </p:nvSpPr>
            <p:spPr>
              <a:xfrm>
                <a:off x="4930136" y="4944218"/>
                <a:ext cx="2331729" cy="77059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𝑆𝐼𝐹</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𝑠𝑖𝑚𝑢𝑙𝑎𝑡𝑖𝑜𝑛</m:t>
                          </m:r>
                        </m:sub>
                      </m:sSub>
                      <m:r>
                        <a:rPr lang="en-US" i="1">
                          <a:solidFill>
                            <a:schemeClr val="bg1"/>
                          </a:solidFill>
                          <a:latin typeface="Cambria Math" panose="02040503050406030204" pitchFamily="18" charset="0"/>
                        </a:rPr>
                        <m:t>=</m:t>
                      </m:r>
                      <m:nary>
                        <m:naryPr>
                          <m:chr m:val="∑"/>
                          <m:supHide m:val="on"/>
                          <m:ctrlPr>
                            <a:rPr lang="en-US" i="1">
                              <a:solidFill>
                                <a:schemeClr val="bg1"/>
                              </a:solidFill>
                              <a:latin typeface="Cambria Math" panose="02040503050406030204" pitchFamily="18" charset="0"/>
                            </a:rPr>
                          </m:ctrlPr>
                        </m:naryPr>
                        <m:sub>
                          <m:r>
                            <m:rPr>
                              <m:brk m:alnAt="7"/>
                            </m:rPr>
                            <a:rPr lang="en-US" i="1">
                              <a:solidFill>
                                <a:schemeClr val="bg1"/>
                              </a:solidFill>
                              <a:latin typeface="Cambria Math" panose="02040503050406030204" pitchFamily="18" charset="0"/>
                            </a:rPr>
                            <m:t>𝑜</m:t>
                          </m:r>
                          <m:r>
                            <a:rPr lang="en-US" i="1">
                              <a:solidFill>
                                <a:schemeClr val="bg1"/>
                              </a:solidFill>
                              <a:latin typeface="Cambria Math" panose="02040503050406030204" pitchFamily="18" charset="0"/>
                            </a:rPr>
                            <m:t>𝑢𝑡𝑐𝑜𝑚</m:t>
                          </m:r>
                          <m:sSub>
                            <m:sSubPr>
                              <m:ctrlPr>
                                <a:rPr lang="en-US" i="1">
                                  <a:solidFill>
                                    <a:schemeClr val="bg1"/>
                                  </a:solidFill>
                                  <a:latin typeface="Cambria Math" panose="02040503050406030204" pitchFamily="18" charset="0"/>
                                </a:rPr>
                              </m:ctrlPr>
                            </m:sSubPr>
                            <m:e>
                              <m:r>
                                <m:rPr>
                                  <m:brk m:alnAt="7"/>
                                </m:rPr>
                                <a:rPr lang="en-US" i="1">
                                  <a:solidFill>
                                    <a:schemeClr val="bg1"/>
                                  </a:solidFill>
                                  <a:latin typeface="Cambria Math" panose="02040503050406030204" pitchFamily="18" charset="0"/>
                                </a:rPr>
                                <m:t>𝑒</m:t>
                              </m:r>
                            </m:e>
                            <m:sub>
                              <m:r>
                                <m:rPr>
                                  <m:brk m:alnAt="7"/>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𝑖𝑚𝑢𝑙𝑎𝑡𝑖𝑜𝑛</m:t>
                              </m:r>
                            </m:sub>
                          </m:sSub>
                        </m:sub>
                        <m:sup/>
                        <m:e>
                          <m:r>
                            <a:rPr lang="en-US" i="1">
                              <a:solidFill>
                                <a:schemeClr val="bg1"/>
                              </a:solidFill>
                              <a:latin typeface="Cambria Math" panose="02040503050406030204" pitchFamily="18" charset="0"/>
                            </a:rPr>
                            <m:t>𝑆𝐼𝐹𝑠</m:t>
                          </m:r>
                        </m:e>
                      </m:nary>
                    </m:oMath>
                    <m:oMath xmlns:m="http://schemas.openxmlformats.org/officeDocument/2006/math">
                      <m:r>
                        <a:rPr lang="en-US" i="1">
                          <a:solidFill>
                            <a:schemeClr val="bg1"/>
                          </a:solidFill>
                          <a:latin typeface="Cambria Math" panose="02040503050406030204" pitchFamily="18" charset="0"/>
                        </a:rPr>
                        <m:t>𝑒</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𝑔</m:t>
                      </m:r>
                      <m:r>
                        <a:rPr lang="en-US" i="1">
                          <a:solidFill>
                            <a:schemeClr val="bg1"/>
                          </a:solidFill>
                          <a:latin typeface="Cambria Math" panose="02040503050406030204" pitchFamily="18" charset="0"/>
                        </a:rPr>
                        <m:t>.,</m:t>
                      </m:r>
                    </m:oMath>
                    <m:oMath xmlns:m="http://schemas.openxmlformats.org/officeDocument/2006/math">
                      <m:r>
                        <a:rPr lang="en-US" i="1">
                          <a:solidFill>
                            <a:schemeClr val="bg1"/>
                          </a:solidFill>
                          <a:latin typeface="Cambria Math" panose="02040503050406030204" pitchFamily="18" charset="0"/>
                        </a:rPr>
                        <m:t>𝑆𝐼𝐹</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11</m:t>
                          </m:r>
                        </m:sub>
                      </m:sSub>
                      <m:r>
                        <a:rPr lang="en-US" i="1">
                          <a:solidFill>
                            <a:schemeClr val="bg1"/>
                          </a:solidFill>
                          <a:latin typeface="Cambria Math" panose="02040503050406030204" pitchFamily="18" charset="0"/>
                        </a:rPr>
                        <m:t>=1+2=3</m:t>
                      </m:r>
                    </m:oMath>
                  </m:oMathPara>
                </a14:m>
                <a:br>
                  <a:rPr lang="en-US" i="1" dirty="0">
                    <a:solidFill>
                      <a:schemeClr val="bg1"/>
                    </a:solidFill>
                    <a:latin typeface="Cambria Math" panose="02040503050406030204" pitchFamily="18" charset="0"/>
                  </a:rPr>
                </a:br>
                <a:endParaRPr lang="en-US" dirty="0">
                  <a:solidFill>
                    <a:schemeClr val="bg1"/>
                  </a:solidFill>
                </a:endParaRPr>
              </a:p>
            </p:txBody>
          </p:sp>
        </mc:Choice>
        <mc:Fallback xmlns="">
          <p:sp>
            <p:nvSpPr>
              <p:cNvPr id="11" name="TextBox 9"/>
              <p:cNvSpPr txBox="1">
                <a:spLocks noRot="1" noChangeAspect="1" noMove="1" noResize="1" noEditPoints="1" noAdjustHandles="1" noChangeArrowheads="1" noChangeShapeType="1" noTextEdit="1"/>
              </p:cNvSpPr>
              <p:nvPr/>
            </p:nvSpPr>
            <p:spPr>
              <a:xfrm>
                <a:off x="4930136" y="4944218"/>
                <a:ext cx="2331729" cy="770596"/>
              </a:xfrm>
              <a:prstGeom prst="rect">
                <a:avLst/>
              </a:prstGeom>
              <a:blipFill>
                <a:blip r:embed="rId7"/>
                <a:stretch>
                  <a:fillRect l="-524" t="-80952" r="-14921" b="-64286"/>
                </a:stretch>
              </a:blipFill>
            </p:spPr>
            <p:txBody>
              <a:bodyPr/>
              <a:lstStyle/>
              <a:p>
                <a:r>
                  <a:rPr lang="en-US">
                    <a:noFill/>
                  </a:rPr>
                  <a:t> </a:t>
                </a:r>
              </a:p>
            </p:txBody>
          </p:sp>
        </mc:Fallback>
      </mc:AlternateContent>
      <p:grpSp>
        <p:nvGrpSpPr>
          <p:cNvPr id="3" name="Group 2"/>
          <p:cNvGrpSpPr/>
          <p:nvPr/>
        </p:nvGrpSpPr>
        <p:grpSpPr>
          <a:xfrm>
            <a:off x="1647379" y="1384405"/>
            <a:ext cx="8906207" cy="4050485"/>
            <a:chOff x="1647379" y="1384405"/>
            <a:chExt cx="8906207" cy="4050485"/>
          </a:xfrm>
        </p:grpSpPr>
        <p:sp>
          <p:nvSpPr>
            <p:cNvPr id="4" name="Freeform: Shape 3"/>
            <p:cNvSpPr/>
            <p:nvPr/>
          </p:nvSpPr>
          <p:spPr>
            <a:xfrm>
              <a:off x="4219628" y="2251450"/>
              <a:ext cx="561431" cy="91440"/>
            </a:xfrm>
            <a:custGeom>
              <a:avLst/>
              <a:gdLst>
                <a:gd name="connsiteX0" fmla="*/ 0 w 561431"/>
                <a:gd name="connsiteY0" fmla="*/ 45720 h 91440"/>
                <a:gd name="connsiteX1" fmla="*/ 561431 w 561431"/>
                <a:gd name="connsiteY1" fmla="*/ 45720 h 91440"/>
              </a:gdLst>
              <a:ahLst/>
              <a:cxnLst>
                <a:cxn ang="0">
                  <a:pos x="connsiteX0" y="connsiteY0"/>
                </a:cxn>
                <a:cxn ang="0">
                  <a:pos x="connsiteX1" y="connsiteY1"/>
                </a:cxn>
              </a:cxnLst>
              <a:rect l="l" t="t" r="r" b="b"/>
              <a:pathLst>
                <a:path w="561431" h="91440">
                  <a:moveTo>
                    <a:pt x="0" y="45720"/>
                  </a:moveTo>
                  <a:lnTo>
                    <a:pt x="561431" y="45720"/>
                  </a:lnTo>
                </a:path>
              </a:pathLst>
            </a:custGeom>
            <a:noFill/>
            <a:ln w="19050" cap="flat" cmpd="sng" algn="ctr">
              <a:solidFill>
                <a:srgbClr val="00705C"/>
              </a:solidFill>
              <a:prstDash val="solid"/>
              <a:miter lim="800000"/>
              <a:tailEnd type="arrow"/>
            </a:ln>
            <a:effectLst/>
          </p:spPr>
          <p:style>
            <a:lnRef idx="3">
              <a:schemeClr val="accent1"/>
            </a:lnRef>
            <a:fillRef idx="0">
              <a:schemeClr val="accent1"/>
            </a:fillRef>
            <a:effectRef idx="2">
              <a:schemeClr val="accent1"/>
            </a:effectRef>
            <a:fontRef idx="minor">
              <a:schemeClr val="tx1">
                <a:hueOff val="0"/>
                <a:satOff val="0"/>
                <a:lumOff val="0"/>
                <a:alphaOff val="0"/>
              </a:schemeClr>
            </a:fontRef>
          </p:style>
          <p:txBody>
            <a:bodyPr spcFirstLastPara="0" vert="horz" wrap="square" lIns="278615" tIns="42760" rIns="308216" bIns="4868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Freeform: Shape 4"/>
                <p:cNvSpPr/>
                <p:nvPr/>
              </p:nvSpPr>
              <p:spPr>
                <a:xfrm>
                  <a:off x="1647379" y="1384405"/>
                  <a:ext cx="2574048" cy="1825530"/>
                </a:xfrm>
                <a:custGeom>
                  <a:avLst/>
                  <a:gdLst>
                    <a:gd name="connsiteX0" fmla="*/ 0 w 2574048"/>
                    <a:gd name="connsiteY0" fmla="*/ 0 h 1825530"/>
                    <a:gd name="connsiteX1" fmla="*/ 2574048 w 2574048"/>
                    <a:gd name="connsiteY1" fmla="*/ 0 h 1825530"/>
                    <a:gd name="connsiteX2" fmla="*/ 2574048 w 2574048"/>
                    <a:gd name="connsiteY2" fmla="*/ 1825530 h 1825530"/>
                    <a:gd name="connsiteX3" fmla="*/ 0 w 2574048"/>
                    <a:gd name="connsiteY3" fmla="*/ 1825530 h 1825530"/>
                    <a:gd name="connsiteX4" fmla="*/ 0 w 2574048"/>
                    <a:gd name="connsiteY4" fmla="*/ 0 h 182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825530">
                      <a:moveTo>
                        <a:pt x="0" y="0"/>
                      </a:moveTo>
                      <a:lnTo>
                        <a:pt x="2574048" y="0"/>
                      </a:lnTo>
                      <a:lnTo>
                        <a:pt x="2574048" y="1825530"/>
                      </a:lnTo>
                      <a:lnTo>
                        <a:pt x="0" y="1825530"/>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1</a:t>
                  </a:r>
                </a:p>
                <a:p>
                  <a:pPr marL="0" lvl="1" algn="l"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Assume wire downs are a Poisson process with a mean Triggering Event Frequency, </a:t>
                  </a:r>
                  <a14:m>
                    <m:oMath xmlns:m="http://schemas.openxmlformats.org/officeDocument/2006/math">
                      <m:acc>
                        <m:accPr>
                          <m:chr m:val="̅"/>
                          <m:ctrlPr>
                            <a:rPr lang="en-US" sz="1100" b="0" i="1" kern="1200" smtClean="0">
                              <a:solidFill>
                                <a:srgbClr val="FFFFFF"/>
                              </a:solidFill>
                              <a:latin typeface="Cambria Math" panose="02040503050406030204" pitchFamily="18" charset="0"/>
                              <a:ea typeface="+mn-ea"/>
                              <a:cs typeface="+mn-cs"/>
                            </a:rPr>
                          </m:ctrlPr>
                        </m:accPr>
                        <m:e>
                          <m:r>
                            <a:rPr lang="en-US" sz="1100" b="0" i="1" kern="1200" smtClean="0">
                              <a:solidFill>
                                <a:srgbClr val="FFFFFF"/>
                              </a:solidFill>
                              <a:latin typeface="Cambria Math" panose="02040503050406030204" pitchFamily="18" charset="0"/>
                              <a:ea typeface="+mn-ea"/>
                              <a:cs typeface="+mn-cs"/>
                            </a:rPr>
                            <m:t>𝑡𝑒𝑓</m:t>
                          </m:r>
                        </m:e>
                      </m:acc>
                    </m:oMath>
                  </a14:m>
                  <a:r>
                    <a:rPr lang="en-US" sz="1100" kern="1200" dirty="0">
                      <a:solidFill>
                        <a:srgbClr val="FFFFFF"/>
                      </a:solidFill>
                      <a:latin typeface="Calibri" panose="020F0502020204030204"/>
                      <a:ea typeface="+mn-ea"/>
                      <a:cs typeface="+mn-cs"/>
                    </a:rPr>
                    <a:t>, calculated from historical data. </a:t>
                  </a:r>
                  <a:br>
                    <a:rPr lang="en-US" sz="1100" kern="1200" dirty="0">
                      <a:solidFill>
                        <a:srgbClr val="FFFFFF"/>
                      </a:solidFill>
                      <a:latin typeface="Calibri" panose="020F0502020204030204"/>
                      <a:ea typeface="+mn-ea"/>
                      <a:cs typeface="+mn-cs"/>
                    </a:rPr>
                  </a:br>
                  <a:br>
                    <a:rPr lang="en-US" sz="1100" kern="1200" dirty="0">
                      <a:solidFill>
                        <a:srgbClr val="FFFFFF"/>
                      </a:solidFill>
                      <a:latin typeface="Calibri" panose="020F0502020204030204"/>
                      <a:ea typeface="+mn-ea"/>
                      <a:cs typeface="+mn-cs"/>
                    </a:rPr>
                  </a:br>
                  <a14:m>
                    <m:oMathPara xmlns:m="http://schemas.openxmlformats.org/officeDocument/2006/math">
                      <m:oMathParaPr>
                        <m:jc m:val="centerGroup"/>
                      </m:oMathParaPr>
                      <m:oMath xmlns:m="http://schemas.openxmlformats.org/officeDocument/2006/math">
                        <m:r>
                          <a:rPr lang="en-US" sz="1100" b="0" i="1" kern="1200" smtClean="0">
                            <a:solidFill>
                              <a:srgbClr val="FFFFFF"/>
                            </a:solidFill>
                            <a:latin typeface="Cambria Math" panose="02040503050406030204" pitchFamily="18" charset="0"/>
                            <a:ea typeface="+mn-ea"/>
                            <a:cs typeface="+mn-cs"/>
                          </a:rPr>
                          <m:t>𝑇𝐸𝐹</m:t>
                        </m:r>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𝑃𝑜𝑖𝑠𝑠𝑜𝑛</m:t>
                        </m:r>
                        <m:r>
                          <a:rPr lang="en-US" sz="1100" b="0" i="1" kern="1200" smtClean="0">
                            <a:solidFill>
                              <a:srgbClr val="FFFFFF"/>
                            </a:solidFill>
                            <a:latin typeface="Cambria Math" panose="02040503050406030204" pitchFamily="18" charset="0"/>
                            <a:ea typeface="+mn-ea"/>
                            <a:cs typeface="+mn-cs"/>
                          </a:rPr>
                          <m:t>(</m:t>
                        </m:r>
                        <m:acc>
                          <m:accPr>
                            <m:chr m:val="̅"/>
                            <m:ctrlPr>
                              <a:rPr lang="en-US" sz="1100" b="0" i="1" kern="1200" smtClean="0">
                                <a:solidFill>
                                  <a:srgbClr val="FFFFFF"/>
                                </a:solidFill>
                                <a:latin typeface="Cambria Math" panose="02040503050406030204" pitchFamily="18" charset="0"/>
                                <a:ea typeface="+mn-ea"/>
                                <a:cs typeface="+mn-cs"/>
                              </a:rPr>
                            </m:ctrlPr>
                          </m:accPr>
                          <m:e>
                            <m:r>
                              <a:rPr lang="en-US" sz="1100" b="0" i="1" kern="1200" smtClean="0">
                                <a:solidFill>
                                  <a:srgbClr val="FFFFFF"/>
                                </a:solidFill>
                                <a:latin typeface="Cambria Math" panose="02040503050406030204" pitchFamily="18" charset="0"/>
                                <a:ea typeface="+mn-ea"/>
                                <a:cs typeface="+mn-cs"/>
                              </a:rPr>
                              <m:t>𝑡𝑒𝑓</m:t>
                            </m:r>
                          </m:e>
                        </m:acc>
                        <m:r>
                          <a:rPr lang="en-US" sz="1100" b="0" i="1" kern="1200" smtClean="0">
                            <a:solidFill>
                              <a:srgbClr val="FFFFFF"/>
                            </a:solidFill>
                            <a:latin typeface="Cambria Math" panose="02040503050406030204" pitchFamily="18" charset="0"/>
                            <a:ea typeface="+mn-ea"/>
                            <a:cs typeface="+mn-cs"/>
                          </a:rPr>
                          <m:t>)</m:t>
                        </m:r>
                      </m:oMath>
                    </m:oMathPara>
                  </a14:m>
                  <a:endParaRPr lang="en-US" sz="1100" kern="1200" dirty="0">
                    <a:solidFill>
                      <a:srgbClr val="FFFFFF"/>
                    </a:solidFill>
                    <a:latin typeface="Calibri" panose="020F0502020204030204"/>
                    <a:ea typeface="+mn-ea"/>
                    <a:cs typeface="+mn-cs"/>
                  </a:endParaRPr>
                </a:p>
                <a:p>
                  <a:pPr marL="57150" lvl="1" indent="-57150" algn="l" defTabSz="488950">
                    <a:lnSpc>
                      <a:spcPct val="90000"/>
                    </a:lnSpc>
                    <a:spcBef>
                      <a:spcPct val="0"/>
                    </a:spcBef>
                    <a:spcAft>
                      <a:spcPct val="15000"/>
                    </a:spcAft>
                    <a:buChar char="•"/>
                  </a:pPr>
                  <a:endParaRPr lang="en-US" sz="1100" kern="1200" dirty="0">
                    <a:solidFill>
                      <a:srgbClr val="FFFFFF"/>
                    </a:solidFill>
                    <a:latin typeface="Calibri" panose="020F0502020204030204"/>
                    <a:ea typeface="+mn-ea"/>
                    <a:cs typeface="+mn-cs"/>
                  </a:endParaRPr>
                </a:p>
                <a:p>
                  <a:pPr marL="57150" lvl="1" indent="-57150" algn="l" defTabSz="488950">
                    <a:lnSpc>
                      <a:spcPct val="90000"/>
                    </a:lnSpc>
                    <a:spcBef>
                      <a:spcPct val="0"/>
                    </a:spcBef>
                    <a:spcAft>
                      <a:spcPct val="15000"/>
                    </a:spcAft>
                    <a:buChar char="•"/>
                  </a:pPr>
                  <a:endParaRPr lang="en-US" sz="1100" kern="1200" dirty="0">
                    <a:solidFill>
                      <a:srgbClr val="FFFFFF"/>
                    </a:solidFill>
                    <a:latin typeface="Calibri" panose="020F0502020204030204"/>
                    <a:ea typeface="+mn-ea"/>
                    <a:cs typeface="+mn-cs"/>
                  </a:endParaRPr>
                </a:p>
              </p:txBody>
            </p:sp>
          </mc:Choice>
          <mc:Fallback xmlns="">
            <p:sp>
              <p:nvSpPr>
                <p:cNvPr id="5" name="Freeform: Shape 4"/>
                <p:cNvSpPr>
                  <a:spLocks noRot="1" noChangeAspect="1" noMove="1" noResize="1" noEditPoints="1" noAdjustHandles="1" noChangeArrowheads="1" noChangeShapeType="1" noTextEdit="1"/>
                </p:cNvSpPr>
                <p:nvPr/>
              </p:nvSpPr>
              <p:spPr>
                <a:xfrm>
                  <a:off x="1647379" y="1384405"/>
                  <a:ext cx="2574048" cy="1825530"/>
                </a:xfrm>
                <a:custGeom>
                  <a:avLst/>
                  <a:gdLst>
                    <a:gd name="connsiteX0" fmla="*/ 0 w 2574048"/>
                    <a:gd name="connsiteY0" fmla="*/ 0 h 1825530"/>
                    <a:gd name="connsiteX1" fmla="*/ 2574048 w 2574048"/>
                    <a:gd name="connsiteY1" fmla="*/ 0 h 1825530"/>
                    <a:gd name="connsiteX2" fmla="*/ 2574048 w 2574048"/>
                    <a:gd name="connsiteY2" fmla="*/ 1825530 h 1825530"/>
                    <a:gd name="connsiteX3" fmla="*/ 0 w 2574048"/>
                    <a:gd name="connsiteY3" fmla="*/ 1825530 h 1825530"/>
                    <a:gd name="connsiteX4" fmla="*/ 0 w 2574048"/>
                    <a:gd name="connsiteY4" fmla="*/ 0 h 182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825530">
                      <a:moveTo>
                        <a:pt x="0" y="0"/>
                      </a:moveTo>
                      <a:lnTo>
                        <a:pt x="2574048" y="0"/>
                      </a:lnTo>
                      <a:lnTo>
                        <a:pt x="2574048" y="1825530"/>
                      </a:lnTo>
                      <a:lnTo>
                        <a:pt x="0" y="1825530"/>
                      </a:lnTo>
                      <a:lnTo>
                        <a:pt x="0" y="0"/>
                      </a:lnTo>
                      <a:close/>
                    </a:path>
                  </a:pathLst>
                </a:custGeom>
                <a:blipFill>
                  <a:blip r:embed="rId8"/>
                  <a:stretch>
                    <a:fillRect r="-472"/>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p:sp>
          <p:nvSpPr>
            <p:cNvPr id="6" name="Freeform: Shape 5"/>
            <p:cNvSpPr/>
            <p:nvPr/>
          </p:nvSpPr>
          <p:spPr>
            <a:xfrm>
              <a:off x="7385707" y="2251450"/>
              <a:ext cx="561431" cy="91440"/>
            </a:xfrm>
            <a:custGeom>
              <a:avLst/>
              <a:gdLst>
                <a:gd name="connsiteX0" fmla="*/ 0 w 561431"/>
                <a:gd name="connsiteY0" fmla="*/ 45720 h 91440"/>
                <a:gd name="connsiteX1" fmla="*/ 561431 w 561431"/>
                <a:gd name="connsiteY1" fmla="*/ 45720 h 91440"/>
              </a:gdLst>
              <a:ahLst/>
              <a:cxnLst>
                <a:cxn ang="0">
                  <a:pos x="connsiteX0" y="connsiteY0"/>
                </a:cxn>
                <a:cxn ang="0">
                  <a:pos x="connsiteX1" y="connsiteY1"/>
                </a:cxn>
              </a:cxnLst>
              <a:rect l="l" t="t" r="r" b="b"/>
              <a:pathLst>
                <a:path w="561431" h="91440">
                  <a:moveTo>
                    <a:pt x="0" y="45720"/>
                  </a:moveTo>
                  <a:lnTo>
                    <a:pt x="561431" y="45720"/>
                  </a:lnTo>
                </a:path>
              </a:pathLst>
            </a:custGeom>
            <a:noFill/>
            <a:ln w="19050" cap="flat" cmpd="sng" algn="ctr">
              <a:solidFill>
                <a:srgbClr val="00705C"/>
              </a:solidFill>
              <a:prstDash val="solid"/>
              <a:miter lim="800000"/>
              <a:tailEnd type="arrow"/>
            </a:ln>
            <a:effectLst/>
          </p:spPr>
          <p:style>
            <a:lnRef idx="3">
              <a:schemeClr val="accent1"/>
            </a:lnRef>
            <a:fillRef idx="0">
              <a:schemeClr val="accent1"/>
            </a:fillRef>
            <a:effectRef idx="2">
              <a:schemeClr val="accent1"/>
            </a:effectRef>
            <a:fontRef idx="minor">
              <a:schemeClr val="tx1">
                <a:hueOff val="0"/>
                <a:satOff val="0"/>
                <a:lumOff val="0"/>
                <a:alphaOff val="0"/>
              </a:schemeClr>
            </a:fontRef>
          </p:style>
          <p:txBody>
            <a:bodyPr spcFirstLastPara="0" vert="horz" wrap="square" lIns="278615" tIns="42760" rIns="308216" bIns="4868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Freeform: Shape 12"/>
                <p:cNvSpPr/>
                <p:nvPr/>
              </p:nvSpPr>
              <p:spPr>
                <a:xfrm>
                  <a:off x="4813459" y="1393370"/>
                  <a:ext cx="2574048" cy="1807599"/>
                </a:xfrm>
                <a:custGeom>
                  <a:avLst/>
                  <a:gdLst>
                    <a:gd name="connsiteX0" fmla="*/ 0 w 2574048"/>
                    <a:gd name="connsiteY0" fmla="*/ 0 h 1807599"/>
                    <a:gd name="connsiteX1" fmla="*/ 2574048 w 2574048"/>
                    <a:gd name="connsiteY1" fmla="*/ 0 h 1807599"/>
                    <a:gd name="connsiteX2" fmla="*/ 2574048 w 2574048"/>
                    <a:gd name="connsiteY2" fmla="*/ 1807599 h 1807599"/>
                    <a:gd name="connsiteX3" fmla="*/ 0 w 2574048"/>
                    <a:gd name="connsiteY3" fmla="*/ 1807599 h 1807599"/>
                    <a:gd name="connsiteX4" fmla="*/ 0 w 2574048"/>
                    <a:gd name="connsiteY4" fmla="*/ 0 h 180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807599">
                      <a:moveTo>
                        <a:pt x="0" y="0"/>
                      </a:moveTo>
                      <a:lnTo>
                        <a:pt x="2574048" y="0"/>
                      </a:lnTo>
                      <a:lnTo>
                        <a:pt x="2574048" y="1807599"/>
                      </a:lnTo>
                      <a:lnTo>
                        <a:pt x="0" y="1807599"/>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2</a:t>
                  </a:r>
                </a:p>
                <a:p>
                  <a:pPr marL="0" lvl="1" algn="l"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Simulate 10,000 years by sampling Triggering Event Frequencies from the distribution.</a:t>
                  </a:r>
                  <a:br>
                    <a:rPr lang="en-US" sz="1100" kern="1200" dirty="0">
                      <a:solidFill>
                        <a:srgbClr val="FFFFFF"/>
                      </a:solidFill>
                      <a:latin typeface="Calibri" panose="020F0502020204030204"/>
                      <a:ea typeface="+mn-ea"/>
                      <a:cs typeface="+mn-cs"/>
                    </a:rPr>
                  </a:br>
                  <a:br>
                    <a:rPr lang="en-US" sz="1100" kern="1200" dirty="0">
                      <a:solidFill>
                        <a:srgbClr val="FFFFFF"/>
                      </a:solidFill>
                      <a:latin typeface="Calibri" panose="020F0502020204030204"/>
                      <a:ea typeface="+mn-ea"/>
                      <a:cs typeface="+mn-cs"/>
                    </a:rPr>
                  </a:br>
                  <a14:m>
                    <m:oMathPara xmlns:m="http://schemas.openxmlformats.org/officeDocument/2006/math">
                      <m:oMathParaPr>
                        <m:jc m:val="centerGroup"/>
                      </m:oMathParaPr>
                      <m:oMath xmlns:m="http://schemas.openxmlformats.org/officeDocument/2006/math">
                        <m:r>
                          <a:rPr lang="en-US" sz="1100" b="0" i="1" kern="1200" smtClean="0">
                            <a:solidFill>
                              <a:srgbClr val="FFFFFF"/>
                            </a:solidFill>
                            <a:latin typeface="Cambria Math" panose="02040503050406030204" pitchFamily="18" charset="0"/>
                            <a:ea typeface="+mn-ea"/>
                            <a:cs typeface="+mn-cs"/>
                          </a:rPr>
                          <m:t>𝑇𝐸</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𝐹</m:t>
                            </m:r>
                          </m:e>
                          <m:sub>
                            <m:r>
                              <a:rPr lang="en-US" sz="1100" b="0" i="1" kern="1200" smtClean="0">
                                <a:solidFill>
                                  <a:srgbClr val="FFFFFF"/>
                                </a:solidFill>
                                <a:latin typeface="Cambria Math" panose="02040503050406030204" pitchFamily="18" charset="0"/>
                                <a:ea typeface="+mn-ea"/>
                                <a:cs typeface="+mn-cs"/>
                              </a:rPr>
                              <m:t>𝑠𝑖𝑚</m:t>
                            </m:r>
                          </m:sub>
                        </m:sSub>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𝑡𝑒</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𝑓</m:t>
                            </m:r>
                          </m:e>
                          <m:sub>
                            <m:r>
                              <a:rPr lang="en-US" sz="1100" b="0" i="1" kern="1200" smtClean="0">
                                <a:solidFill>
                                  <a:srgbClr val="FFFFFF"/>
                                </a:solidFill>
                                <a:latin typeface="Cambria Math" panose="02040503050406030204" pitchFamily="18" charset="0"/>
                                <a:ea typeface="+mn-ea"/>
                                <a:cs typeface="+mn-cs"/>
                              </a:rPr>
                              <m:t>1</m:t>
                            </m:r>
                          </m:sub>
                        </m:sSub>
                        <m:r>
                          <a:rPr lang="en-US" sz="1100" b="0" i="1" kern="1200" smtClean="0">
                            <a:solidFill>
                              <a:srgbClr val="FFFFFF"/>
                            </a:solidFill>
                            <a:latin typeface="Cambria Math" panose="02040503050406030204" pitchFamily="18" charset="0"/>
                            <a:ea typeface="+mn-ea"/>
                            <a:cs typeface="+mn-cs"/>
                          </a:rPr>
                          <m:t>, </m:t>
                        </m:r>
                        <m:r>
                          <a:rPr lang="en-US" sz="1100" b="0" i="1" kern="1200" smtClean="0">
                            <a:solidFill>
                              <a:srgbClr val="FFFFFF"/>
                            </a:solidFill>
                            <a:latin typeface="Cambria Math" panose="02040503050406030204" pitchFamily="18" charset="0"/>
                            <a:ea typeface="+mn-ea"/>
                            <a:cs typeface="+mn-cs"/>
                          </a:rPr>
                          <m:t>𝑡𝑒</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𝑓</m:t>
                            </m:r>
                          </m:e>
                          <m:sub>
                            <m:r>
                              <a:rPr lang="en-US" sz="1100" b="0" i="1" kern="1200" smtClean="0">
                                <a:solidFill>
                                  <a:srgbClr val="FFFFFF"/>
                                </a:solidFill>
                                <a:latin typeface="Cambria Math" panose="02040503050406030204" pitchFamily="18" charset="0"/>
                                <a:ea typeface="+mn-ea"/>
                                <a:cs typeface="+mn-cs"/>
                              </a:rPr>
                              <m:t>2</m:t>
                            </m:r>
                          </m:sub>
                        </m:sSub>
                        <m:r>
                          <a:rPr lang="en-US" sz="1100" b="0" i="1" kern="1200" smtClean="0">
                            <a:solidFill>
                              <a:srgbClr val="FFFFFF"/>
                            </a:solidFill>
                            <a:latin typeface="Cambria Math" panose="02040503050406030204" pitchFamily="18" charset="0"/>
                            <a:ea typeface="+mn-ea"/>
                            <a:cs typeface="+mn-cs"/>
                          </a:rPr>
                          <m:t>, …, </m:t>
                        </m:r>
                        <m:r>
                          <a:rPr lang="en-US" sz="1100" b="0" i="1" kern="1200" smtClean="0">
                            <a:solidFill>
                              <a:srgbClr val="FFFFFF"/>
                            </a:solidFill>
                            <a:latin typeface="Cambria Math" panose="02040503050406030204" pitchFamily="18" charset="0"/>
                            <a:ea typeface="+mn-ea"/>
                            <a:cs typeface="+mn-cs"/>
                          </a:rPr>
                          <m:t>𝑡𝑒</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𝑓</m:t>
                            </m:r>
                          </m:e>
                          <m:sub>
                            <m:r>
                              <a:rPr lang="en-US" sz="1100" b="0" i="1" kern="1200" smtClean="0">
                                <a:solidFill>
                                  <a:srgbClr val="FFFFFF"/>
                                </a:solidFill>
                                <a:latin typeface="Cambria Math" panose="02040503050406030204" pitchFamily="18" charset="0"/>
                                <a:ea typeface="+mn-ea"/>
                                <a:cs typeface="+mn-cs"/>
                              </a:rPr>
                              <m:t>10,000</m:t>
                            </m:r>
                          </m:sub>
                        </m:sSub>
                        <m:r>
                          <a:rPr lang="en-US" sz="1100" b="0" i="1" kern="1200" smtClean="0">
                            <a:solidFill>
                              <a:srgbClr val="FFFFFF"/>
                            </a:solidFill>
                            <a:latin typeface="Cambria Math" panose="02040503050406030204" pitchFamily="18" charset="0"/>
                            <a:ea typeface="+mn-ea"/>
                            <a:cs typeface="+mn-cs"/>
                          </a:rPr>
                          <m:t>}</m:t>
                        </m:r>
                      </m:oMath>
                    </m:oMathPara>
                  </a14:m>
                  <a:endParaRPr lang="en-US" sz="1100" kern="1200" dirty="0">
                    <a:solidFill>
                      <a:srgbClr val="FFFFFF"/>
                    </a:solidFill>
                    <a:latin typeface="Calibri" panose="020F0502020204030204"/>
                    <a:ea typeface="+mn-ea"/>
                    <a:cs typeface="+mn-cs"/>
                  </a:endParaRPr>
                </a:p>
              </p:txBody>
            </p:sp>
          </mc:Choice>
          <mc:Fallback xmlns="">
            <p:sp>
              <p:nvSpPr>
                <p:cNvPr id="13" name="Freeform: Shape 12"/>
                <p:cNvSpPr>
                  <a:spLocks noRot="1" noChangeAspect="1" noMove="1" noResize="1" noEditPoints="1" noAdjustHandles="1" noChangeArrowheads="1" noChangeShapeType="1" noTextEdit="1"/>
                </p:cNvSpPr>
                <p:nvPr/>
              </p:nvSpPr>
              <p:spPr>
                <a:xfrm>
                  <a:off x="4813459" y="1393370"/>
                  <a:ext cx="2574048" cy="1807599"/>
                </a:xfrm>
                <a:custGeom>
                  <a:avLst/>
                  <a:gdLst>
                    <a:gd name="connsiteX0" fmla="*/ 0 w 2574048"/>
                    <a:gd name="connsiteY0" fmla="*/ 0 h 1807599"/>
                    <a:gd name="connsiteX1" fmla="*/ 2574048 w 2574048"/>
                    <a:gd name="connsiteY1" fmla="*/ 0 h 1807599"/>
                    <a:gd name="connsiteX2" fmla="*/ 2574048 w 2574048"/>
                    <a:gd name="connsiteY2" fmla="*/ 1807599 h 1807599"/>
                    <a:gd name="connsiteX3" fmla="*/ 0 w 2574048"/>
                    <a:gd name="connsiteY3" fmla="*/ 1807599 h 1807599"/>
                    <a:gd name="connsiteX4" fmla="*/ 0 w 2574048"/>
                    <a:gd name="connsiteY4" fmla="*/ 0 h 180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807599">
                      <a:moveTo>
                        <a:pt x="0" y="0"/>
                      </a:moveTo>
                      <a:lnTo>
                        <a:pt x="2574048" y="0"/>
                      </a:lnTo>
                      <a:lnTo>
                        <a:pt x="2574048" y="1807599"/>
                      </a:lnTo>
                      <a:lnTo>
                        <a:pt x="0" y="1807599"/>
                      </a:lnTo>
                      <a:lnTo>
                        <a:pt x="0" y="0"/>
                      </a:lnTo>
                      <a:close/>
                    </a:path>
                  </a:pathLst>
                </a:custGeom>
                <a:blipFill>
                  <a:blip r:embed="rId9"/>
                  <a:stretch>
                    <a:fillRect l="-236"/>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p:sp>
          <p:nvSpPr>
            <p:cNvPr id="14" name="Freeform: Shape 13"/>
            <p:cNvSpPr/>
            <p:nvPr/>
          </p:nvSpPr>
          <p:spPr>
            <a:xfrm>
              <a:off x="2934404" y="3194282"/>
              <a:ext cx="6332158" cy="577114"/>
            </a:xfrm>
            <a:custGeom>
              <a:avLst/>
              <a:gdLst>
                <a:gd name="connsiteX0" fmla="*/ 6332158 w 6332158"/>
                <a:gd name="connsiteY0" fmla="*/ 0 h 577114"/>
                <a:gd name="connsiteX1" fmla="*/ 6332158 w 6332158"/>
                <a:gd name="connsiteY1" fmla="*/ 297815 h 577114"/>
                <a:gd name="connsiteX2" fmla="*/ 0 w 6332158"/>
                <a:gd name="connsiteY2" fmla="*/ 297815 h 577114"/>
                <a:gd name="connsiteX3" fmla="*/ 0 w 6332158"/>
                <a:gd name="connsiteY3" fmla="*/ 561431 h 577114"/>
              </a:gdLst>
              <a:ahLst/>
              <a:cxnLst>
                <a:cxn ang="0">
                  <a:pos x="connsiteX0" y="connsiteY0"/>
                </a:cxn>
                <a:cxn ang="0">
                  <a:pos x="connsiteX1" y="connsiteY1"/>
                </a:cxn>
                <a:cxn ang="0">
                  <a:pos x="connsiteX2" y="connsiteY2"/>
                </a:cxn>
                <a:cxn ang="0">
                  <a:pos x="connsiteX3" y="connsiteY3"/>
                </a:cxn>
              </a:cxnLst>
              <a:rect l="l" t="t" r="r" b="b"/>
              <a:pathLst>
                <a:path w="6332158" h="577114">
                  <a:moveTo>
                    <a:pt x="6332158" y="0"/>
                  </a:moveTo>
                  <a:lnTo>
                    <a:pt x="6332158" y="297815"/>
                  </a:lnTo>
                  <a:lnTo>
                    <a:pt x="0" y="297815"/>
                  </a:lnTo>
                  <a:lnTo>
                    <a:pt x="0" y="561431"/>
                  </a:lnTo>
                </a:path>
              </a:pathLst>
            </a:custGeom>
            <a:noFill/>
            <a:ln w="19050" cap="flat" cmpd="sng" algn="ctr">
              <a:solidFill>
                <a:srgbClr val="00705C"/>
              </a:solidFill>
              <a:prstDash val="solid"/>
              <a:miter lim="800000"/>
              <a:tailEnd type="arrow"/>
            </a:ln>
            <a:effectLst/>
          </p:spPr>
          <p:style>
            <a:lnRef idx="3">
              <a:schemeClr val="accent1"/>
            </a:lnRef>
            <a:fillRef idx="0">
              <a:schemeClr val="accent1"/>
            </a:fillRef>
            <a:effectRef idx="2">
              <a:schemeClr val="accent1"/>
            </a:effectRef>
            <a:fontRef idx="minor">
              <a:schemeClr val="tx1">
                <a:hueOff val="0"/>
                <a:satOff val="0"/>
                <a:lumOff val="0"/>
                <a:alphaOff val="0"/>
              </a:schemeClr>
            </a:fontRef>
          </p:style>
          <p:txBody>
            <a:bodyPr spcFirstLastPara="0" vert="horz" wrap="square" lIns="3019748" tIns="285597" rIns="3337810" bIns="29151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Freeform: Shape 14"/>
                <p:cNvSpPr/>
                <p:nvPr/>
              </p:nvSpPr>
              <p:spPr>
                <a:xfrm>
                  <a:off x="7979538" y="1398258"/>
                  <a:ext cx="2574048" cy="1797823"/>
                </a:xfrm>
                <a:custGeom>
                  <a:avLst/>
                  <a:gdLst>
                    <a:gd name="connsiteX0" fmla="*/ 0 w 2574048"/>
                    <a:gd name="connsiteY0" fmla="*/ 0 h 1797823"/>
                    <a:gd name="connsiteX1" fmla="*/ 2574048 w 2574048"/>
                    <a:gd name="connsiteY1" fmla="*/ 0 h 1797823"/>
                    <a:gd name="connsiteX2" fmla="*/ 2574048 w 2574048"/>
                    <a:gd name="connsiteY2" fmla="*/ 1797823 h 1797823"/>
                    <a:gd name="connsiteX3" fmla="*/ 0 w 2574048"/>
                    <a:gd name="connsiteY3" fmla="*/ 1797823 h 1797823"/>
                    <a:gd name="connsiteX4" fmla="*/ 0 w 2574048"/>
                    <a:gd name="connsiteY4" fmla="*/ 0 h 179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797823">
                      <a:moveTo>
                        <a:pt x="0" y="0"/>
                      </a:moveTo>
                      <a:lnTo>
                        <a:pt x="2574048" y="0"/>
                      </a:lnTo>
                      <a:lnTo>
                        <a:pt x="2574048" y="1797823"/>
                      </a:lnTo>
                      <a:lnTo>
                        <a:pt x="0" y="1797823"/>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3</a:t>
                  </a:r>
                </a:p>
                <a:p>
                  <a:pPr marL="0" lvl="1" algn="l"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For each trial, test if each outcome occurs using the Consequence Percentage for that outcome.</a:t>
                  </a:r>
                  <a:br>
                    <a:rPr lang="en-US" sz="1100" kern="1200" dirty="0">
                      <a:solidFill>
                        <a:srgbClr val="FFFFFF"/>
                      </a:solidFill>
                      <a:latin typeface="Calibri" panose="020F0502020204030204"/>
                      <a:ea typeface="+mn-ea"/>
                      <a:cs typeface="+mn-cs"/>
                    </a:rPr>
                  </a:br>
                  <a:br>
                    <a:rPr lang="en-US" sz="1100" kern="1200" dirty="0">
                      <a:solidFill>
                        <a:srgbClr val="FFFFFF"/>
                      </a:solidFill>
                      <a:latin typeface="Calibri" panose="020F0502020204030204"/>
                      <a:ea typeface="+mn-ea"/>
                      <a:cs typeface="+mn-cs"/>
                    </a:rPr>
                  </a:br>
                  <a14:m>
                    <m:oMathPara xmlns:m="http://schemas.openxmlformats.org/officeDocument/2006/math">
                      <m:oMathParaPr>
                        <m:jc m:val="centerGroup"/>
                      </m:oMathParaPr>
                      <m:oMath xmlns:m="http://schemas.openxmlformats.org/officeDocument/2006/math">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𝑝</m:t>
                            </m:r>
                          </m:e>
                          <m:sub>
                            <m:r>
                              <a:rPr lang="en-US" sz="1100" b="0" i="1" kern="1200" smtClean="0">
                                <a:solidFill>
                                  <a:srgbClr val="FFFFFF"/>
                                </a:solidFill>
                                <a:latin typeface="Cambria Math" panose="02040503050406030204" pitchFamily="18" charset="0"/>
                                <a:ea typeface="+mn-ea"/>
                                <a:cs typeface="+mn-cs"/>
                              </a:rPr>
                              <m:t>𝑠𝑢𝑐𝑐𝑒𝑠𝑠</m:t>
                            </m:r>
                          </m:sub>
                        </m:sSub>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𝐶𝑃</m:t>
                        </m:r>
                      </m:oMath>
                      <m:oMath xmlns:m="http://schemas.openxmlformats.org/officeDocument/2006/math">
                        <m:r>
                          <a:rPr lang="en-US" sz="1100" b="0" i="1" kern="1200" smtClean="0">
                            <a:solidFill>
                              <a:srgbClr val="FFFFFF"/>
                            </a:solidFill>
                            <a:latin typeface="Cambria Math" panose="02040503050406030204" pitchFamily="18" charset="0"/>
                            <a:ea typeface="+mn-ea"/>
                            <a:cs typeface="+mn-cs"/>
                          </a:rPr>
                          <m:t>𝑜𝑢𝑡𝑐𝑜𝑚𝑒</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𝑠</m:t>
                            </m:r>
                          </m:e>
                          <m:sub>
                            <m:r>
                              <a:rPr lang="en-US" sz="1100" b="0" i="1" kern="1200" smtClean="0">
                                <a:solidFill>
                                  <a:srgbClr val="FFFFFF"/>
                                </a:solidFill>
                                <a:latin typeface="Cambria Math" panose="02040503050406030204" pitchFamily="18" charset="0"/>
                                <a:ea typeface="+mn-ea"/>
                                <a:cs typeface="+mn-cs"/>
                              </a:rPr>
                              <m:t>𝑛</m:t>
                            </m:r>
                          </m:sub>
                        </m:sSub>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𝐵𝑖𝑛𝑜𝑚𝑖𝑎𝑙</m:t>
                        </m:r>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𝑡𝑒</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𝑓</m:t>
                            </m:r>
                          </m:e>
                          <m:sub>
                            <m:r>
                              <a:rPr lang="en-US" sz="1100" b="0" i="1" kern="1200" smtClean="0">
                                <a:solidFill>
                                  <a:srgbClr val="FFFFFF"/>
                                </a:solidFill>
                                <a:latin typeface="Cambria Math" panose="02040503050406030204" pitchFamily="18" charset="0"/>
                                <a:ea typeface="+mn-ea"/>
                                <a:cs typeface="+mn-cs"/>
                              </a:rPr>
                              <m:t>𝑛</m:t>
                            </m:r>
                          </m:sub>
                        </m:sSub>
                        <m:r>
                          <a:rPr lang="en-US" sz="1100" b="0" i="1" kern="1200" smtClean="0">
                            <a:solidFill>
                              <a:srgbClr val="FFFFFF"/>
                            </a:solidFill>
                            <a:latin typeface="Cambria Math" panose="02040503050406030204" pitchFamily="18" charset="0"/>
                            <a:ea typeface="+mn-ea"/>
                            <a:cs typeface="+mn-cs"/>
                          </a:rPr>
                          <m:t>, </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𝑝</m:t>
                            </m:r>
                          </m:e>
                          <m:sub>
                            <m:r>
                              <a:rPr lang="en-US" sz="1100" b="0" i="1" kern="1200" smtClean="0">
                                <a:solidFill>
                                  <a:srgbClr val="FFFFFF"/>
                                </a:solidFill>
                                <a:latin typeface="Cambria Math" panose="02040503050406030204" pitchFamily="18" charset="0"/>
                                <a:ea typeface="+mn-ea"/>
                                <a:cs typeface="+mn-cs"/>
                              </a:rPr>
                              <m:t>𝑠𝑢𝑐𝑐𝑒𝑠𝑠</m:t>
                            </m:r>
                          </m:sub>
                        </m:sSub>
                        <m:r>
                          <a:rPr lang="en-US" sz="1100" b="0" i="1" kern="1200" smtClean="0">
                            <a:solidFill>
                              <a:srgbClr val="FFFFFF"/>
                            </a:solidFill>
                            <a:latin typeface="Cambria Math" panose="02040503050406030204" pitchFamily="18" charset="0"/>
                            <a:ea typeface="+mn-ea"/>
                            <a:cs typeface="+mn-cs"/>
                          </a:rPr>
                          <m:t>)</m:t>
                        </m:r>
                      </m:oMath>
                    </m:oMathPara>
                  </a14:m>
                  <a:endParaRPr lang="en-US" sz="1100" kern="1200" dirty="0">
                    <a:solidFill>
                      <a:srgbClr val="FFFFFF"/>
                    </a:solidFill>
                    <a:latin typeface="Calibri" panose="020F0502020204030204"/>
                    <a:ea typeface="+mn-ea"/>
                    <a:cs typeface="+mn-cs"/>
                  </a:endParaRPr>
                </a:p>
              </p:txBody>
            </p:sp>
          </mc:Choice>
          <mc:Fallback xmlns="">
            <p:sp>
              <p:nvSpPr>
                <p:cNvPr id="15" name="Freeform: Shape 14"/>
                <p:cNvSpPr>
                  <a:spLocks noRot="1" noChangeAspect="1" noMove="1" noResize="1" noEditPoints="1" noAdjustHandles="1" noChangeArrowheads="1" noChangeShapeType="1" noTextEdit="1"/>
                </p:cNvSpPr>
                <p:nvPr/>
              </p:nvSpPr>
              <p:spPr>
                <a:xfrm>
                  <a:off x="7979538" y="1398258"/>
                  <a:ext cx="2574048" cy="1797823"/>
                </a:xfrm>
                <a:custGeom>
                  <a:avLst/>
                  <a:gdLst>
                    <a:gd name="connsiteX0" fmla="*/ 0 w 2574048"/>
                    <a:gd name="connsiteY0" fmla="*/ 0 h 1797823"/>
                    <a:gd name="connsiteX1" fmla="*/ 2574048 w 2574048"/>
                    <a:gd name="connsiteY1" fmla="*/ 0 h 1797823"/>
                    <a:gd name="connsiteX2" fmla="*/ 2574048 w 2574048"/>
                    <a:gd name="connsiteY2" fmla="*/ 1797823 h 1797823"/>
                    <a:gd name="connsiteX3" fmla="*/ 0 w 2574048"/>
                    <a:gd name="connsiteY3" fmla="*/ 1797823 h 1797823"/>
                    <a:gd name="connsiteX4" fmla="*/ 0 w 2574048"/>
                    <a:gd name="connsiteY4" fmla="*/ 0 h 179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797823">
                      <a:moveTo>
                        <a:pt x="0" y="0"/>
                      </a:moveTo>
                      <a:lnTo>
                        <a:pt x="2574048" y="0"/>
                      </a:lnTo>
                      <a:lnTo>
                        <a:pt x="2574048" y="1797823"/>
                      </a:lnTo>
                      <a:lnTo>
                        <a:pt x="0" y="1797823"/>
                      </a:lnTo>
                      <a:lnTo>
                        <a:pt x="0" y="0"/>
                      </a:lnTo>
                      <a:close/>
                    </a:path>
                  </a:pathLst>
                </a:custGeom>
                <a:blipFill>
                  <a:blip r:embed="rId10"/>
                  <a:stretch>
                    <a:fillRect l="-236" r="-236"/>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p:sp>
          <p:nvSpPr>
            <p:cNvPr id="16" name="Freeform: Shape 15"/>
            <p:cNvSpPr/>
            <p:nvPr/>
          </p:nvSpPr>
          <p:spPr>
            <a:xfrm>
              <a:off x="4219628" y="4572709"/>
              <a:ext cx="561431" cy="91440"/>
            </a:xfrm>
            <a:custGeom>
              <a:avLst/>
              <a:gdLst>
                <a:gd name="connsiteX0" fmla="*/ 0 w 561431"/>
                <a:gd name="connsiteY0" fmla="*/ 45720 h 91440"/>
                <a:gd name="connsiteX1" fmla="*/ 561431 w 561431"/>
                <a:gd name="connsiteY1" fmla="*/ 45720 h 91440"/>
              </a:gdLst>
              <a:ahLst/>
              <a:cxnLst>
                <a:cxn ang="0">
                  <a:pos x="connsiteX0" y="connsiteY0"/>
                </a:cxn>
                <a:cxn ang="0">
                  <a:pos x="connsiteX1" y="connsiteY1"/>
                </a:cxn>
              </a:cxnLst>
              <a:rect l="l" t="t" r="r" b="b"/>
              <a:pathLst>
                <a:path w="561431" h="91440">
                  <a:moveTo>
                    <a:pt x="0" y="45720"/>
                  </a:moveTo>
                  <a:lnTo>
                    <a:pt x="561431" y="45720"/>
                  </a:lnTo>
                </a:path>
              </a:pathLst>
            </a:custGeom>
            <a:noFill/>
            <a:ln w="19050" cap="flat" cmpd="sng" algn="ctr">
              <a:solidFill>
                <a:srgbClr val="00705C"/>
              </a:solidFill>
              <a:prstDash val="solid"/>
              <a:miter lim="800000"/>
              <a:tailEnd type="arrow"/>
            </a:ln>
            <a:effectLst/>
          </p:spPr>
          <p:style>
            <a:lnRef idx="3">
              <a:schemeClr val="accent1"/>
            </a:lnRef>
            <a:fillRef idx="0">
              <a:schemeClr val="accent1"/>
            </a:fillRef>
            <a:effectRef idx="2">
              <a:schemeClr val="accent1"/>
            </a:effectRef>
            <a:fontRef idx="minor">
              <a:schemeClr val="tx1">
                <a:hueOff val="0"/>
                <a:satOff val="0"/>
                <a:lumOff val="0"/>
                <a:alphaOff val="0"/>
              </a:schemeClr>
            </a:fontRef>
          </p:style>
          <p:txBody>
            <a:bodyPr spcFirstLastPara="0" vert="horz" wrap="square" lIns="278615" tIns="42760" rIns="308216" bIns="4868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Freeform: Shape 17"/>
                <p:cNvSpPr/>
                <p:nvPr/>
              </p:nvSpPr>
              <p:spPr>
                <a:xfrm>
                  <a:off x="1647379" y="3803797"/>
                  <a:ext cx="2574048" cy="1629264"/>
                </a:xfrm>
                <a:custGeom>
                  <a:avLst/>
                  <a:gdLst>
                    <a:gd name="connsiteX0" fmla="*/ 0 w 2574048"/>
                    <a:gd name="connsiteY0" fmla="*/ 0 h 1629264"/>
                    <a:gd name="connsiteX1" fmla="*/ 2574048 w 2574048"/>
                    <a:gd name="connsiteY1" fmla="*/ 0 h 1629264"/>
                    <a:gd name="connsiteX2" fmla="*/ 2574048 w 2574048"/>
                    <a:gd name="connsiteY2" fmla="*/ 1629264 h 1629264"/>
                    <a:gd name="connsiteX3" fmla="*/ 0 w 2574048"/>
                    <a:gd name="connsiteY3" fmla="*/ 1629264 h 1629264"/>
                    <a:gd name="connsiteX4" fmla="*/ 0 w 2574048"/>
                    <a:gd name="connsiteY4" fmla="*/ 0 h 162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629264">
                      <a:moveTo>
                        <a:pt x="0" y="0"/>
                      </a:moveTo>
                      <a:lnTo>
                        <a:pt x="2574048" y="0"/>
                      </a:lnTo>
                      <a:lnTo>
                        <a:pt x="2574048" y="1629264"/>
                      </a:lnTo>
                      <a:lnTo>
                        <a:pt x="0" y="1629264"/>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4</a:t>
                  </a:r>
                </a:p>
                <a:p>
                  <a:pPr marL="0" lvl="1" algn="l"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For each outcome, </a:t>
                  </a:r>
                  <a:r>
                    <a:rPr lang="en-US" sz="1100" dirty="0">
                      <a:solidFill>
                        <a:srgbClr val="FFFFFF"/>
                      </a:solidFill>
                      <a:latin typeface="Calibri" panose="020F0502020204030204"/>
                    </a:rPr>
                    <a:t>determine the impact from a distribution of historical impacts.</a:t>
                  </a:r>
                  <a:br>
                    <a:rPr lang="en-US" sz="1100" dirty="0">
                      <a:solidFill>
                        <a:srgbClr val="FFFFFF"/>
                      </a:solidFill>
                      <a:latin typeface="Calibri" panose="020F0502020204030204"/>
                    </a:rPr>
                  </a:br>
                  <a:br>
                    <a:rPr lang="en-US" sz="1100" dirty="0">
                      <a:solidFill>
                        <a:srgbClr val="FFFFFF"/>
                      </a:solidFill>
                      <a:latin typeface="Calibri" panose="020F0502020204030204"/>
                    </a:rPr>
                  </a:br>
                  <a14:m>
                    <m:oMathPara xmlns:m="http://schemas.openxmlformats.org/officeDocument/2006/math">
                      <m:oMathParaPr>
                        <m:jc m:val="centerGroup"/>
                      </m:oMathParaPr>
                      <m:oMath xmlns:m="http://schemas.openxmlformats.org/officeDocument/2006/math">
                        <m:r>
                          <a:rPr lang="en-US" sz="1100" b="0" i="1" smtClean="0">
                            <a:solidFill>
                              <a:srgbClr val="FFFFFF"/>
                            </a:solidFill>
                            <a:latin typeface="Cambria Math" panose="02040503050406030204" pitchFamily="18" charset="0"/>
                          </a:rPr>
                          <m:t>𝑖𝑚𝑝𝑎𝑐𝑡</m:t>
                        </m:r>
                        <m:sSub>
                          <m:sSubPr>
                            <m:ctrlPr>
                              <a:rPr lang="en-US" sz="1100" b="0" i="1" smtClean="0">
                                <a:solidFill>
                                  <a:srgbClr val="FFFFFF"/>
                                </a:solidFill>
                                <a:latin typeface="Cambria Math" panose="02040503050406030204" pitchFamily="18" charset="0"/>
                              </a:rPr>
                            </m:ctrlPr>
                          </m:sSubPr>
                          <m:e>
                            <m:r>
                              <a:rPr lang="en-US" sz="1100" b="0" i="1" smtClean="0">
                                <a:solidFill>
                                  <a:srgbClr val="FFFFFF"/>
                                </a:solidFill>
                                <a:latin typeface="Cambria Math" panose="02040503050406030204" pitchFamily="18" charset="0"/>
                              </a:rPr>
                              <m:t>𝑠</m:t>
                            </m:r>
                          </m:e>
                          <m:sub>
                            <m:r>
                              <a:rPr lang="en-US" sz="1100" b="0" i="1" smtClean="0">
                                <a:solidFill>
                                  <a:srgbClr val="FFFFFF"/>
                                </a:solidFill>
                                <a:latin typeface="Cambria Math" panose="02040503050406030204" pitchFamily="18" charset="0"/>
                              </a:rPr>
                              <m:t>𝑛</m:t>
                            </m:r>
                          </m:sub>
                        </m:sSub>
                        <m:r>
                          <a:rPr lang="en-US" sz="1100" b="0" i="1" smtClean="0">
                            <a:solidFill>
                              <a:srgbClr val="FFFFFF"/>
                            </a:solidFill>
                            <a:latin typeface="Cambria Math" panose="02040503050406030204" pitchFamily="18" charset="0"/>
                          </a:rPr>
                          <m:t>=</m:t>
                        </m:r>
                        <m:r>
                          <a:rPr lang="en-US" sz="1100" b="0" i="1" smtClean="0">
                            <a:solidFill>
                              <a:srgbClr val="FFFFFF"/>
                            </a:solidFill>
                            <a:latin typeface="Cambria Math" panose="02040503050406030204" pitchFamily="18" charset="0"/>
                          </a:rPr>
                          <m:t>𝐼𝑀𝑃𝐴𝐶𝑇</m:t>
                        </m:r>
                        <m:r>
                          <a:rPr lang="en-US" sz="1100" b="0" i="1" smtClean="0">
                            <a:solidFill>
                              <a:srgbClr val="FFFFFF"/>
                            </a:solidFill>
                            <a:latin typeface="Cambria Math" panose="02040503050406030204" pitchFamily="18" charset="0"/>
                          </a:rPr>
                          <m:t>(</m:t>
                        </m:r>
                        <m:r>
                          <a:rPr lang="en-US" sz="1100" b="0" i="1" smtClean="0">
                            <a:solidFill>
                              <a:srgbClr val="FFFFFF"/>
                            </a:solidFill>
                            <a:latin typeface="Cambria Math" panose="02040503050406030204" pitchFamily="18" charset="0"/>
                          </a:rPr>
                          <m:t>𝑜𝑢𝑡𝑐𝑜𝑚𝑒</m:t>
                        </m:r>
                        <m:sSub>
                          <m:sSubPr>
                            <m:ctrlPr>
                              <a:rPr lang="en-US" sz="1100" b="0" i="1" smtClean="0">
                                <a:solidFill>
                                  <a:srgbClr val="FFFFFF"/>
                                </a:solidFill>
                                <a:latin typeface="Cambria Math" panose="02040503050406030204" pitchFamily="18" charset="0"/>
                              </a:rPr>
                            </m:ctrlPr>
                          </m:sSubPr>
                          <m:e>
                            <m:r>
                              <a:rPr lang="en-US" sz="1100" b="0" i="1" smtClean="0">
                                <a:solidFill>
                                  <a:srgbClr val="FFFFFF"/>
                                </a:solidFill>
                                <a:latin typeface="Cambria Math" panose="02040503050406030204" pitchFamily="18" charset="0"/>
                              </a:rPr>
                              <m:t>𝑠</m:t>
                            </m:r>
                          </m:e>
                          <m:sub>
                            <m:r>
                              <a:rPr lang="en-US" sz="1100" b="0" i="1" smtClean="0">
                                <a:solidFill>
                                  <a:srgbClr val="FFFFFF"/>
                                </a:solidFill>
                                <a:latin typeface="Cambria Math" panose="02040503050406030204" pitchFamily="18" charset="0"/>
                              </a:rPr>
                              <m:t>𝑛</m:t>
                            </m:r>
                          </m:sub>
                        </m:sSub>
                        <m:r>
                          <a:rPr lang="en-US" sz="1100" b="0" i="1" smtClean="0">
                            <a:solidFill>
                              <a:srgbClr val="FFFFFF"/>
                            </a:solidFill>
                            <a:latin typeface="Cambria Math" panose="02040503050406030204" pitchFamily="18" charset="0"/>
                          </a:rPr>
                          <m:t>)</m:t>
                        </m:r>
                      </m:oMath>
                    </m:oMathPara>
                  </a14:m>
                  <a:endParaRPr lang="en-US" sz="1100" kern="1200" dirty="0">
                    <a:solidFill>
                      <a:srgbClr val="FFFFFF"/>
                    </a:solidFill>
                    <a:latin typeface="Calibri" panose="020F0502020204030204"/>
                    <a:ea typeface="+mn-ea"/>
                    <a:cs typeface="+mn-cs"/>
                  </a:endParaRPr>
                </a:p>
              </p:txBody>
            </p:sp>
          </mc:Choice>
          <mc:Fallback xmlns="">
            <p:sp>
              <p:nvSpPr>
                <p:cNvPr id="18" name="Freeform: Shape 17"/>
                <p:cNvSpPr>
                  <a:spLocks noRot="1" noChangeAspect="1" noMove="1" noResize="1" noEditPoints="1" noAdjustHandles="1" noChangeArrowheads="1" noChangeShapeType="1" noTextEdit="1"/>
                </p:cNvSpPr>
                <p:nvPr/>
              </p:nvSpPr>
              <p:spPr>
                <a:xfrm>
                  <a:off x="1647379" y="3803797"/>
                  <a:ext cx="2574048" cy="1629264"/>
                </a:xfrm>
                <a:custGeom>
                  <a:avLst/>
                  <a:gdLst>
                    <a:gd name="connsiteX0" fmla="*/ 0 w 2574048"/>
                    <a:gd name="connsiteY0" fmla="*/ 0 h 1629264"/>
                    <a:gd name="connsiteX1" fmla="*/ 2574048 w 2574048"/>
                    <a:gd name="connsiteY1" fmla="*/ 0 h 1629264"/>
                    <a:gd name="connsiteX2" fmla="*/ 2574048 w 2574048"/>
                    <a:gd name="connsiteY2" fmla="*/ 1629264 h 1629264"/>
                    <a:gd name="connsiteX3" fmla="*/ 0 w 2574048"/>
                    <a:gd name="connsiteY3" fmla="*/ 1629264 h 1629264"/>
                    <a:gd name="connsiteX4" fmla="*/ 0 w 2574048"/>
                    <a:gd name="connsiteY4" fmla="*/ 0 h 162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629264">
                      <a:moveTo>
                        <a:pt x="0" y="0"/>
                      </a:moveTo>
                      <a:lnTo>
                        <a:pt x="2574048" y="0"/>
                      </a:lnTo>
                      <a:lnTo>
                        <a:pt x="2574048" y="1629264"/>
                      </a:lnTo>
                      <a:lnTo>
                        <a:pt x="0" y="1629264"/>
                      </a:lnTo>
                      <a:lnTo>
                        <a:pt x="0" y="0"/>
                      </a:lnTo>
                      <a:close/>
                    </a:path>
                  </a:pathLst>
                </a:custGeom>
                <a:blipFill>
                  <a:blip r:embed="rId11"/>
                  <a:stretch>
                    <a:fillRect/>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Freeform: Shape 18"/>
                <p:cNvSpPr/>
                <p:nvPr/>
              </p:nvSpPr>
              <p:spPr>
                <a:xfrm>
                  <a:off x="4813459" y="3801966"/>
                  <a:ext cx="2574048" cy="1632924"/>
                </a:xfrm>
                <a:custGeom>
                  <a:avLst/>
                  <a:gdLst>
                    <a:gd name="connsiteX0" fmla="*/ 0 w 2574048"/>
                    <a:gd name="connsiteY0" fmla="*/ 0 h 1632924"/>
                    <a:gd name="connsiteX1" fmla="*/ 2574048 w 2574048"/>
                    <a:gd name="connsiteY1" fmla="*/ 0 h 1632924"/>
                    <a:gd name="connsiteX2" fmla="*/ 2574048 w 2574048"/>
                    <a:gd name="connsiteY2" fmla="*/ 1632924 h 1632924"/>
                    <a:gd name="connsiteX3" fmla="*/ 0 w 2574048"/>
                    <a:gd name="connsiteY3" fmla="*/ 1632924 h 1632924"/>
                    <a:gd name="connsiteX4" fmla="*/ 0 w 2574048"/>
                    <a:gd name="connsiteY4" fmla="*/ 0 h 163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632924">
                      <a:moveTo>
                        <a:pt x="0" y="0"/>
                      </a:moveTo>
                      <a:lnTo>
                        <a:pt x="2574048" y="0"/>
                      </a:lnTo>
                      <a:lnTo>
                        <a:pt x="2574048" y="1632924"/>
                      </a:lnTo>
                      <a:lnTo>
                        <a:pt x="0" y="1632924"/>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5</a:t>
                  </a:r>
                </a:p>
                <a:p>
                  <a:pPr marL="0" lvl="1" algn="l"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Sum the impacts for all outcomes in an attribute to calculate the annual impact of the event.</a:t>
                  </a:r>
                  <a:br>
                    <a:rPr lang="en-US" sz="1100" kern="1200" dirty="0">
                      <a:solidFill>
                        <a:srgbClr val="FFFFFF"/>
                      </a:solidFill>
                      <a:latin typeface="Calibri" panose="020F0502020204030204"/>
                      <a:ea typeface="+mn-ea"/>
                      <a:cs typeface="+mn-cs"/>
                    </a:rPr>
                  </a:br>
                  <a:br>
                    <a:rPr lang="en-US" sz="1100" kern="1200" dirty="0">
                      <a:solidFill>
                        <a:srgbClr val="FFFFFF"/>
                      </a:solidFill>
                      <a:latin typeface="Calibri" panose="020F0502020204030204"/>
                      <a:ea typeface="+mn-ea"/>
                      <a:cs typeface="+mn-cs"/>
                    </a:rPr>
                  </a:br>
                  <a14:m>
                    <m:oMathPara xmlns:m="http://schemas.openxmlformats.org/officeDocument/2006/math">
                      <m:oMathParaPr>
                        <m:jc m:val="centerGroup"/>
                      </m:oMathParaPr>
                      <m:oMath xmlns:m="http://schemas.openxmlformats.org/officeDocument/2006/math">
                        <m:r>
                          <a:rPr lang="en-US" sz="1100" b="0" i="1" kern="1200" smtClean="0">
                            <a:solidFill>
                              <a:srgbClr val="FFFFFF"/>
                            </a:solidFill>
                            <a:latin typeface="Cambria Math" panose="02040503050406030204" pitchFamily="18" charset="0"/>
                            <a:ea typeface="+mn-ea"/>
                            <a:cs typeface="+mn-cs"/>
                          </a:rPr>
                          <m:t>𝑖𝑚𝑝𝑎𝑐</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𝑡</m:t>
                            </m:r>
                          </m:e>
                          <m:sub>
                            <m:r>
                              <a:rPr lang="en-US" sz="1100" b="0" i="1" kern="1200" smtClean="0">
                                <a:solidFill>
                                  <a:srgbClr val="FFFFFF"/>
                                </a:solidFill>
                                <a:latin typeface="Cambria Math" panose="02040503050406030204" pitchFamily="18" charset="0"/>
                                <a:ea typeface="+mn-ea"/>
                                <a:cs typeface="+mn-cs"/>
                              </a:rPr>
                              <m:t>𝑠𝑖𝑚</m:t>
                            </m:r>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𝑎𝑡𝑡𝑟</m:t>
                            </m:r>
                          </m:sub>
                        </m:sSub>
                        <m:r>
                          <a:rPr lang="en-US" sz="1100" b="0" i="1" kern="1200" smtClean="0">
                            <a:solidFill>
                              <a:srgbClr val="FFFFFF"/>
                            </a:solidFill>
                            <a:latin typeface="Cambria Math" panose="02040503050406030204" pitchFamily="18" charset="0"/>
                            <a:ea typeface="+mn-ea"/>
                            <a:cs typeface="+mn-cs"/>
                          </a:rPr>
                          <m:t>=</m:t>
                        </m:r>
                        <m:nary>
                          <m:naryPr>
                            <m:chr m:val="∑"/>
                            <m:ctrlPr>
                              <a:rPr lang="en-US" sz="1100" b="0" i="1" kern="1200" smtClean="0">
                                <a:solidFill>
                                  <a:srgbClr val="FFFFFF"/>
                                </a:solidFill>
                                <a:latin typeface="Cambria Math" panose="02040503050406030204" pitchFamily="18" charset="0"/>
                                <a:ea typeface="+mn-ea"/>
                                <a:cs typeface="+mn-cs"/>
                              </a:rPr>
                            </m:ctrlPr>
                          </m:naryPr>
                          <m:sub>
                            <m:r>
                              <m:rPr>
                                <m:brk m:alnAt="23"/>
                              </m:rPr>
                              <a:rPr lang="en-US" sz="1100" b="0" i="1" kern="1200" smtClean="0">
                                <a:solidFill>
                                  <a:srgbClr val="FFFFFF"/>
                                </a:solidFill>
                                <a:latin typeface="Cambria Math" panose="02040503050406030204" pitchFamily="18" charset="0"/>
                                <a:ea typeface="+mn-ea"/>
                                <a:cs typeface="+mn-cs"/>
                              </a:rPr>
                              <m:t>1</m:t>
                            </m:r>
                            <m:r>
                              <a:rPr lang="en-US" sz="1100" b="0" i="1" kern="1200" smtClean="0">
                                <a:solidFill>
                                  <a:srgbClr val="FFFFFF"/>
                                </a:solidFill>
                                <a:latin typeface="Cambria Math" panose="02040503050406030204" pitchFamily="18" charset="0"/>
                                <a:ea typeface="+mn-ea"/>
                                <a:cs typeface="+mn-cs"/>
                              </a:rPr>
                              <m:t>0,000</m:t>
                            </m:r>
                          </m:sub>
                          <m:sup>
                            <m:r>
                              <a:rPr lang="en-US" sz="1100" b="0" i="1" kern="1200" smtClean="0">
                                <a:solidFill>
                                  <a:srgbClr val="FFFFFF"/>
                                </a:solidFill>
                                <a:latin typeface="Cambria Math" panose="02040503050406030204" pitchFamily="18" charset="0"/>
                                <a:ea typeface="+mn-ea"/>
                                <a:cs typeface="+mn-cs"/>
                              </a:rPr>
                              <m:t>𝑛</m:t>
                            </m:r>
                          </m:sup>
                          <m:e>
                            <m:r>
                              <a:rPr lang="en-US" sz="1100" b="0" i="1" kern="1200" smtClean="0">
                                <a:solidFill>
                                  <a:srgbClr val="FFFFFF"/>
                                </a:solidFill>
                                <a:latin typeface="Cambria Math" panose="02040503050406030204" pitchFamily="18" charset="0"/>
                                <a:ea typeface="+mn-ea"/>
                                <a:cs typeface="+mn-cs"/>
                              </a:rPr>
                              <m:t>𝑖𝑚𝑝𝑎𝑐𝑡</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𝑠</m:t>
                                </m:r>
                              </m:e>
                              <m:sub>
                                <m:r>
                                  <a:rPr lang="en-US" sz="1100" b="0" i="1" kern="1200" smtClean="0">
                                    <a:solidFill>
                                      <a:srgbClr val="FFFFFF"/>
                                    </a:solidFill>
                                    <a:latin typeface="Cambria Math" panose="02040503050406030204" pitchFamily="18" charset="0"/>
                                    <a:ea typeface="+mn-ea"/>
                                    <a:cs typeface="+mn-cs"/>
                                  </a:rPr>
                                  <m:t>𝑛</m:t>
                                </m:r>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𝑎𝑡𝑡𝑟</m:t>
                                </m:r>
                              </m:sub>
                            </m:sSub>
                          </m:e>
                        </m:nary>
                      </m:oMath>
                    </m:oMathPara>
                  </a14:m>
                  <a:endParaRPr lang="en-US" sz="1100" kern="1200" dirty="0">
                    <a:solidFill>
                      <a:srgbClr val="FFFFFF"/>
                    </a:solidFill>
                    <a:latin typeface="Calibri" panose="020F0502020204030204"/>
                    <a:ea typeface="+mn-ea"/>
                    <a:cs typeface="+mn-cs"/>
                  </a:endParaRPr>
                </a:p>
              </p:txBody>
            </p:sp>
          </mc:Choice>
          <mc:Fallback xmlns="">
            <p:sp>
              <p:nvSpPr>
                <p:cNvPr id="19" name="Freeform: Shape 18"/>
                <p:cNvSpPr>
                  <a:spLocks noRot="1" noChangeAspect="1" noMove="1" noResize="1" noEditPoints="1" noAdjustHandles="1" noChangeArrowheads="1" noChangeShapeType="1" noTextEdit="1"/>
                </p:cNvSpPr>
                <p:nvPr/>
              </p:nvSpPr>
              <p:spPr>
                <a:xfrm>
                  <a:off x="4813459" y="3801966"/>
                  <a:ext cx="2574048" cy="1632924"/>
                </a:xfrm>
                <a:custGeom>
                  <a:avLst/>
                  <a:gdLst>
                    <a:gd name="connsiteX0" fmla="*/ 0 w 2574048"/>
                    <a:gd name="connsiteY0" fmla="*/ 0 h 1632924"/>
                    <a:gd name="connsiteX1" fmla="*/ 2574048 w 2574048"/>
                    <a:gd name="connsiteY1" fmla="*/ 0 h 1632924"/>
                    <a:gd name="connsiteX2" fmla="*/ 2574048 w 2574048"/>
                    <a:gd name="connsiteY2" fmla="*/ 1632924 h 1632924"/>
                    <a:gd name="connsiteX3" fmla="*/ 0 w 2574048"/>
                    <a:gd name="connsiteY3" fmla="*/ 1632924 h 1632924"/>
                    <a:gd name="connsiteX4" fmla="*/ 0 w 2574048"/>
                    <a:gd name="connsiteY4" fmla="*/ 0 h 163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632924">
                      <a:moveTo>
                        <a:pt x="0" y="0"/>
                      </a:moveTo>
                      <a:lnTo>
                        <a:pt x="2574048" y="0"/>
                      </a:lnTo>
                      <a:lnTo>
                        <a:pt x="2574048" y="1632924"/>
                      </a:lnTo>
                      <a:lnTo>
                        <a:pt x="0" y="1632924"/>
                      </a:lnTo>
                      <a:lnTo>
                        <a:pt x="0" y="0"/>
                      </a:lnTo>
                      <a:close/>
                    </a:path>
                  </a:pathLst>
                </a:custGeom>
                <a:blipFill>
                  <a:blip r:embed="rId12"/>
                  <a:stretch>
                    <a:fillRect l="-236"/>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p:sp>
          <p:nvSpPr>
            <p:cNvPr id="22" name="Freeform: Shape 21"/>
            <p:cNvSpPr/>
            <p:nvPr/>
          </p:nvSpPr>
          <p:spPr>
            <a:xfrm>
              <a:off x="7385707" y="4572709"/>
              <a:ext cx="561431" cy="91440"/>
            </a:xfrm>
            <a:custGeom>
              <a:avLst/>
              <a:gdLst>
                <a:gd name="connsiteX0" fmla="*/ 0 w 561431"/>
                <a:gd name="connsiteY0" fmla="*/ 45720 h 91440"/>
                <a:gd name="connsiteX1" fmla="*/ 561431 w 561431"/>
                <a:gd name="connsiteY1" fmla="*/ 45720 h 91440"/>
              </a:gdLst>
              <a:ahLst/>
              <a:cxnLst>
                <a:cxn ang="0">
                  <a:pos x="connsiteX0" y="connsiteY0"/>
                </a:cxn>
                <a:cxn ang="0">
                  <a:pos x="connsiteX1" y="connsiteY1"/>
                </a:cxn>
              </a:cxnLst>
              <a:rect l="l" t="t" r="r" b="b"/>
              <a:pathLst>
                <a:path w="561431" h="91440">
                  <a:moveTo>
                    <a:pt x="0" y="45720"/>
                  </a:moveTo>
                  <a:lnTo>
                    <a:pt x="561431" y="45720"/>
                  </a:lnTo>
                </a:path>
              </a:pathLst>
            </a:custGeom>
            <a:noFill/>
            <a:ln w="19050" cap="flat" cmpd="sng" algn="ctr">
              <a:solidFill>
                <a:srgbClr val="00705C"/>
              </a:solidFill>
              <a:prstDash val="solid"/>
              <a:miter lim="800000"/>
              <a:tailEnd type="arrow"/>
            </a:ln>
            <a:effectLst/>
          </p:spPr>
          <p:style>
            <a:lnRef idx="3">
              <a:schemeClr val="accent1"/>
            </a:lnRef>
            <a:fillRef idx="0">
              <a:schemeClr val="accent1"/>
            </a:fillRef>
            <a:effectRef idx="2">
              <a:schemeClr val="accent1"/>
            </a:effectRef>
            <a:fontRef idx="minor">
              <a:schemeClr val="tx1">
                <a:hueOff val="0"/>
                <a:satOff val="0"/>
                <a:lumOff val="0"/>
                <a:alphaOff val="0"/>
              </a:schemeClr>
            </a:fontRef>
          </p:style>
          <p:txBody>
            <a:bodyPr spcFirstLastPara="0" vert="horz" wrap="square" lIns="278615" tIns="42760" rIns="308216" bIns="4868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21" name="Freeform: Shape 20"/>
              <p:cNvSpPr/>
              <p:nvPr/>
            </p:nvSpPr>
            <p:spPr>
              <a:xfrm>
                <a:off x="7947138" y="3740496"/>
                <a:ext cx="2574048" cy="1797823"/>
              </a:xfrm>
              <a:custGeom>
                <a:avLst/>
                <a:gdLst>
                  <a:gd name="connsiteX0" fmla="*/ 0 w 2574048"/>
                  <a:gd name="connsiteY0" fmla="*/ 0 h 1797823"/>
                  <a:gd name="connsiteX1" fmla="*/ 2574048 w 2574048"/>
                  <a:gd name="connsiteY1" fmla="*/ 0 h 1797823"/>
                  <a:gd name="connsiteX2" fmla="*/ 2574048 w 2574048"/>
                  <a:gd name="connsiteY2" fmla="*/ 1797823 h 1797823"/>
                  <a:gd name="connsiteX3" fmla="*/ 0 w 2574048"/>
                  <a:gd name="connsiteY3" fmla="*/ 1797823 h 1797823"/>
                  <a:gd name="connsiteX4" fmla="*/ 0 w 2574048"/>
                  <a:gd name="connsiteY4" fmla="*/ 0 h 179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797823">
                    <a:moveTo>
                      <a:pt x="0" y="0"/>
                    </a:moveTo>
                    <a:lnTo>
                      <a:pt x="2574048" y="0"/>
                    </a:lnTo>
                    <a:lnTo>
                      <a:pt x="2574048" y="1797823"/>
                    </a:lnTo>
                    <a:lnTo>
                      <a:pt x="0" y="1797823"/>
                    </a:lnTo>
                    <a:lnTo>
                      <a:pt x="0" y="0"/>
                    </a:lnTo>
                    <a:close/>
                  </a:path>
                </a:pathLst>
              </a:custGeom>
              <a:solidFill>
                <a:srgbClr val="00705C">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FFFFFF"/>
                    </a:solidFill>
                    <a:latin typeface="Calibri" panose="020F0502020204030204"/>
                    <a:ea typeface="+mn-ea"/>
                    <a:cs typeface="+mn-cs"/>
                  </a:rPr>
                  <a:t>Step 6</a:t>
                </a:r>
              </a:p>
              <a:p>
                <a:pPr marL="0" lvl="1" defTabSz="488950">
                  <a:lnSpc>
                    <a:spcPct val="90000"/>
                  </a:lnSpc>
                  <a:spcBef>
                    <a:spcPct val="0"/>
                  </a:spcBef>
                  <a:spcAft>
                    <a:spcPct val="15000"/>
                  </a:spcAft>
                </a:pPr>
                <a:r>
                  <a:rPr lang="en-US" sz="1100" kern="1200" dirty="0">
                    <a:solidFill>
                      <a:srgbClr val="FFFFFF"/>
                    </a:solidFill>
                    <a:latin typeface="Calibri" panose="020F0502020204030204"/>
                    <a:ea typeface="+mn-ea"/>
                    <a:cs typeface="+mn-cs"/>
                  </a:rPr>
                  <a:t>Determine the reduction in TEF or CP associated with a mitigation, and rerun the simulation with the post-mitigation TEF and CP.</a:t>
                </a:r>
                <a:br>
                  <a:rPr lang="en-US" sz="1100" kern="1200" dirty="0">
                    <a:solidFill>
                      <a:srgbClr val="FFFFFF"/>
                    </a:solidFill>
                    <a:latin typeface="Calibri" panose="020F0502020204030204"/>
                    <a:ea typeface="+mn-ea"/>
                    <a:cs typeface="+mn-cs"/>
                  </a:rPr>
                </a:br>
                <a:br>
                  <a:rPr lang="en-US" sz="1100" kern="1200" dirty="0">
                    <a:solidFill>
                      <a:srgbClr val="FFFFFF"/>
                    </a:solidFill>
                    <a:latin typeface="Calibri" panose="020F0502020204030204"/>
                    <a:ea typeface="+mn-ea"/>
                    <a:cs typeface="+mn-cs"/>
                  </a:rPr>
                </a:br>
                <a14:m>
                  <m:oMathPara xmlns:m="http://schemas.openxmlformats.org/officeDocument/2006/math">
                    <m:oMathParaPr>
                      <m:jc m:val="centerGroup"/>
                    </m:oMathParaPr>
                    <m:oMath xmlns:m="http://schemas.openxmlformats.org/officeDocument/2006/math">
                      <m:r>
                        <a:rPr lang="en-US" sz="1100" b="0" i="1" kern="1200" smtClean="0">
                          <a:solidFill>
                            <a:srgbClr val="FFFFFF"/>
                          </a:solidFill>
                          <a:latin typeface="Cambria Math" panose="02040503050406030204" pitchFamily="18" charset="0"/>
                          <a:ea typeface="+mn-ea"/>
                          <a:cs typeface="+mn-cs"/>
                        </a:rPr>
                        <m:t>𝐶</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𝑃</m:t>
                          </m:r>
                        </m:e>
                        <m:sub>
                          <m:r>
                            <a:rPr lang="en-US" sz="1100" b="0" i="1" kern="1200" smtClean="0">
                              <a:solidFill>
                                <a:srgbClr val="FFFFFF"/>
                              </a:solidFill>
                              <a:latin typeface="Cambria Math" panose="02040503050406030204" pitchFamily="18" charset="0"/>
                              <a:ea typeface="+mn-ea"/>
                              <a:cs typeface="+mn-cs"/>
                            </a:rPr>
                            <m:t>𝑝𝑜𝑠𝑡</m:t>
                          </m:r>
                        </m:sub>
                      </m:sSub>
                      <m:r>
                        <a:rPr lang="en-US" sz="1100" b="0" i="1" kern="1200" smtClean="0">
                          <a:solidFill>
                            <a:srgbClr val="FFFFFF"/>
                          </a:solidFill>
                          <a:latin typeface="Cambria Math" panose="02040503050406030204" pitchFamily="18" charset="0"/>
                          <a:ea typeface="+mn-ea"/>
                          <a:cs typeface="+mn-cs"/>
                        </a:rPr>
                        <m:t>=</m:t>
                      </m:r>
                      <m:r>
                        <a:rPr lang="en-US" sz="1100" b="0" i="1" kern="1200" smtClean="0">
                          <a:solidFill>
                            <a:srgbClr val="FFFFFF"/>
                          </a:solidFill>
                          <a:latin typeface="Cambria Math" panose="02040503050406030204" pitchFamily="18" charset="0"/>
                          <a:ea typeface="+mn-ea"/>
                          <a:cs typeface="+mn-cs"/>
                        </a:rPr>
                        <m:t>𝐶𝑃</m:t>
                      </m:r>
                      <m:d>
                        <m:dPr>
                          <m:ctrlPr>
                            <a:rPr lang="en-US" sz="1100" b="0" i="1" kern="1200" smtClean="0">
                              <a:solidFill>
                                <a:srgbClr val="FFFFFF"/>
                              </a:solidFill>
                              <a:latin typeface="Cambria Math" panose="02040503050406030204" pitchFamily="18" charset="0"/>
                              <a:ea typeface="+mn-ea"/>
                              <a:cs typeface="+mn-cs"/>
                            </a:rPr>
                          </m:ctrlPr>
                        </m:dPr>
                        <m:e>
                          <m:r>
                            <a:rPr lang="en-US" sz="1100" b="0" i="1" kern="1200" smtClean="0">
                              <a:solidFill>
                                <a:srgbClr val="FFFFFF"/>
                              </a:solidFill>
                              <a:latin typeface="Cambria Math" panose="02040503050406030204" pitchFamily="18" charset="0"/>
                              <a:ea typeface="+mn-ea"/>
                              <a:cs typeface="+mn-cs"/>
                            </a:rPr>
                            <m:t>1−</m:t>
                          </m:r>
                          <m:r>
                            <a:rPr lang="en-US" sz="1100" b="0" i="1" kern="1200" smtClean="0">
                              <a:solidFill>
                                <a:srgbClr val="FFFFFF"/>
                              </a:solidFill>
                              <a:latin typeface="Cambria Math" panose="02040503050406030204" pitchFamily="18" charset="0"/>
                              <a:ea typeface="+mn-ea"/>
                              <a:cs typeface="+mn-cs"/>
                            </a:rPr>
                            <m:t>𝐶</m:t>
                          </m:r>
                          <m:sSub>
                            <m:sSubPr>
                              <m:ctrlPr>
                                <a:rPr lang="en-US" sz="1100" b="0" i="1" kern="1200" smtClean="0">
                                  <a:solidFill>
                                    <a:srgbClr val="FFFFFF"/>
                                  </a:solidFill>
                                  <a:latin typeface="Cambria Math" panose="02040503050406030204" pitchFamily="18" charset="0"/>
                                  <a:ea typeface="+mn-ea"/>
                                  <a:cs typeface="+mn-cs"/>
                                </a:rPr>
                              </m:ctrlPr>
                            </m:sSubPr>
                            <m:e>
                              <m:r>
                                <a:rPr lang="en-US" sz="1100" b="0" i="1" kern="1200" smtClean="0">
                                  <a:solidFill>
                                    <a:srgbClr val="FFFFFF"/>
                                  </a:solidFill>
                                  <a:latin typeface="Cambria Math" panose="02040503050406030204" pitchFamily="18" charset="0"/>
                                  <a:ea typeface="+mn-ea"/>
                                  <a:cs typeface="+mn-cs"/>
                                </a:rPr>
                                <m:t>𝑃</m:t>
                              </m:r>
                            </m:e>
                            <m:sub>
                              <m:r>
                                <a:rPr lang="en-US" sz="1100" b="0" i="1" kern="1200" smtClean="0">
                                  <a:solidFill>
                                    <a:srgbClr val="FFFFFF"/>
                                  </a:solidFill>
                                  <a:latin typeface="Cambria Math" panose="02040503050406030204" pitchFamily="18" charset="0"/>
                                  <a:ea typeface="+mn-ea"/>
                                  <a:cs typeface="+mn-cs"/>
                                </a:rPr>
                                <m:t>𝑒𝑓𝑓</m:t>
                              </m:r>
                            </m:sub>
                          </m:sSub>
                        </m:e>
                      </m:d>
                    </m:oMath>
                    <m:oMath xmlns:m="http://schemas.openxmlformats.org/officeDocument/2006/math">
                      <m:r>
                        <a:rPr lang="en-US" sz="1100" i="1">
                          <a:solidFill>
                            <a:srgbClr val="FFFFFF"/>
                          </a:solidFill>
                          <a:latin typeface="Cambria Math" panose="02040503050406030204" pitchFamily="18" charset="0"/>
                        </a:rPr>
                        <m:t>𝑡𝑒</m:t>
                      </m:r>
                      <m:sSub>
                        <m:sSubPr>
                          <m:ctrlPr>
                            <a:rPr lang="en-US" sz="1100" i="1">
                              <a:solidFill>
                                <a:srgbClr val="FFFFFF"/>
                              </a:solidFill>
                              <a:latin typeface="Cambria Math" panose="02040503050406030204" pitchFamily="18" charset="0"/>
                            </a:rPr>
                          </m:ctrlPr>
                        </m:sSubPr>
                        <m:e>
                          <m:r>
                            <a:rPr lang="en-US" sz="1100" i="1">
                              <a:solidFill>
                                <a:srgbClr val="FFFFFF"/>
                              </a:solidFill>
                              <a:latin typeface="Cambria Math" panose="02040503050406030204" pitchFamily="18" charset="0"/>
                            </a:rPr>
                            <m:t>𝑓</m:t>
                          </m:r>
                        </m:e>
                        <m:sub>
                          <m:r>
                            <a:rPr lang="en-US" sz="1100" i="1">
                              <a:solidFill>
                                <a:srgbClr val="FFFFFF"/>
                              </a:solidFill>
                              <a:latin typeface="Cambria Math" panose="02040503050406030204" pitchFamily="18" charset="0"/>
                            </a:rPr>
                            <m:t>𝑛</m:t>
                          </m:r>
                          <m:r>
                            <a:rPr lang="en-US" sz="1100" i="1">
                              <a:solidFill>
                                <a:srgbClr val="FFFFFF"/>
                              </a:solidFill>
                              <a:latin typeface="Cambria Math" panose="02040503050406030204" pitchFamily="18" charset="0"/>
                            </a:rPr>
                            <m:t>,</m:t>
                          </m:r>
                          <m:r>
                            <a:rPr lang="en-US" sz="1100" i="1">
                              <a:solidFill>
                                <a:srgbClr val="FFFFFF"/>
                              </a:solidFill>
                              <a:latin typeface="Cambria Math" panose="02040503050406030204" pitchFamily="18" charset="0"/>
                            </a:rPr>
                            <m:t>𝑝𝑜𝑠𝑡</m:t>
                          </m:r>
                        </m:sub>
                      </m:sSub>
                      <m:r>
                        <a:rPr lang="en-US" sz="1100" i="1">
                          <a:solidFill>
                            <a:srgbClr val="FFFFFF"/>
                          </a:solidFill>
                          <a:latin typeface="Cambria Math" panose="02040503050406030204" pitchFamily="18" charset="0"/>
                        </a:rPr>
                        <m:t>=</m:t>
                      </m:r>
                      <m:r>
                        <a:rPr lang="en-US" sz="1100" i="1">
                          <a:solidFill>
                            <a:srgbClr val="FFFFFF"/>
                          </a:solidFill>
                          <a:latin typeface="Cambria Math" panose="02040503050406030204" pitchFamily="18" charset="0"/>
                        </a:rPr>
                        <m:t>𝑡𝑒</m:t>
                      </m:r>
                      <m:sSub>
                        <m:sSubPr>
                          <m:ctrlPr>
                            <a:rPr lang="en-US" sz="1100" i="1">
                              <a:solidFill>
                                <a:srgbClr val="FFFFFF"/>
                              </a:solidFill>
                              <a:latin typeface="Cambria Math" panose="02040503050406030204" pitchFamily="18" charset="0"/>
                            </a:rPr>
                          </m:ctrlPr>
                        </m:sSubPr>
                        <m:e>
                          <m:r>
                            <a:rPr lang="en-US" sz="1100" i="1">
                              <a:solidFill>
                                <a:srgbClr val="FFFFFF"/>
                              </a:solidFill>
                              <a:latin typeface="Cambria Math" panose="02040503050406030204" pitchFamily="18" charset="0"/>
                            </a:rPr>
                            <m:t>𝑓</m:t>
                          </m:r>
                        </m:e>
                        <m:sub>
                          <m:r>
                            <a:rPr lang="en-US" sz="1100" i="1">
                              <a:solidFill>
                                <a:srgbClr val="FFFFFF"/>
                              </a:solidFill>
                              <a:latin typeface="Cambria Math" panose="02040503050406030204" pitchFamily="18" charset="0"/>
                            </a:rPr>
                            <m:t>𝑛</m:t>
                          </m:r>
                        </m:sub>
                      </m:sSub>
                      <m:r>
                        <a:rPr lang="en-US" sz="1100" i="1">
                          <a:solidFill>
                            <a:srgbClr val="FFFFFF"/>
                          </a:solidFill>
                          <a:latin typeface="Cambria Math" panose="02040503050406030204" pitchFamily="18" charset="0"/>
                        </a:rPr>
                        <m:t>(1−</m:t>
                      </m:r>
                      <m:r>
                        <a:rPr lang="en-US" sz="1100" i="1">
                          <a:solidFill>
                            <a:srgbClr val="FFFFFF"/>
                          </a:solidFill>
                          <a:latin typeface="Cambria Math" panose="02040503050406030204" pitchFamily="18" charset="0"/>
                        </a:rPr>
                        <m:t>𝑡𝑒</m:t>
                      </m:r>
                      <m:sSub>
                        <m:sSubPr>
                          <m:ctrlPr>
                            <a:rPr lang="en-US" sz="1100" i="1">
                              <a:solidFill>
                                <a:srgbClr val="FFFFFF"/>
                              </a:solidFill>
                              <a:latin typeface="Cambria Math" panose="02040503050406030204" pitchFamily="18" charset="0"/>
                            </a:rPr>
                          </m:ctrlPr>
                        </m:sSubPr>
                        <m:e>
                          <m:r>
                            <a:rPr lang="en-US" sz="1100" i="1">
                              <a:solidFill>
                                <a:srgbClr val="FFFFFF"/>
                              </a:solidFill>
                              <a:latin typeface="Cambria Math" panose="02040503050406030204" pitchFamily="18" charset="0"/>
                            </a:rPr>
                            <m:t>𝑓</m:t>
                          </m:r>
                        </m:e>
                        <m:sub>
                          <m:r>
                            <a:rPr lang="en-US" sz="1100" i="1">
                              <a:solidFill>
                                <a:srgbClr val="FFFFFF"/>
                              </a:solidFill>
                              <a:latin typeface="Cambria Math" panose="02040503050406030204" pitchFamily="18" charset="0"/>
                            </a:rPr>
                            <m:t>𝑒𝑓𝑓</m:t>
                          </m:r>
                        </m:sub>
                      </m:sSub>
                      <m:r>
                        <a:rPr lang="en-US" sz="1100" i="1">
                          <a:solidFill>
                            <a:srgbClr val="FFFFFF"/>
                          </a:solidFill>
                          <a:latin typeface="Cambria Math" panose="02040503050406030204" pitchFamily="18" charset="0"/>
                        </a:rPr>
                        <m:t>)</m:t>
                      </m:r>
                    </m:oMath>
                  </m:oMathPara>
                </a14:m>
                <a:br>
                  <a:rPr lang="en-US" sz="1100" dirty="0">
                    <a:solidFill>
                      <a:srgbClr val="FFFFFF"/>
                    </a:solidFill>
                  </a:rPr>
                </a:br>
                <a:br>
                  <a:rPr lang="en-US" sz="1100" b="0" kern="1200" dirty="0">
                    <a:solidFill>
                      <a:srgbClr val="FFFFFF"/>
                    </a:solidFill>
                    <a:latin typeface="Calibri" panose="020F0502020204030204"/>
                    <a:ea typeface="+mn-ea"/>
                    <a:cs typeface="+mn-cs"/>
                  </a:rPr>
                </a:br>
                <a:endParaRPr lang="en-US" sz="1100" kern="1200" dirty="0">
                  <a:solidFill>
                    <a:srgbClr val="FFFFFF"/>
                  </a:solidFill>
                  <a:latin typeface="Calibri" panose="020F0502020204030204"/>
                  <a:ea typeface="+mn-ea"/>
                  <a:cs typeface="+mn-cs"/>
                </a:endParaRPr>
              </a:p>
            </p:txBody>
          </p:sp>
        </mc:Choice>
        <mc:Fallback xmlns="">
          <p:sp>
            <p:nvSpPr>
              <p:cNvPr id="21" name="Freeform: Shape 20"/>
              <p:cNvSpPr>
                <a:spLocks noRot="1" noChangeAspect="1" noMove="1" noResize="1" noEditPoints="1" noAdjustHandles="1" noChangeArrowheads="1" noChangeShapeType="1" noTextEdit="1"/>
              </p:cNvSpPr>
              <p:nvPr/>
            </p:nvSpPr>
            <p:spPr>
              <a:xfrm>
                <a:off x="7947138" y="3740496"/>
                <a:ext cx="2574048" cy="1797823"/>
              </a:xfrm>
              <a:custGeom>
                <a:avLst/>
                <a:gdLst>
                  <a:gd name="connsiteX0" fmla="*/ 0 w 2574048"/>
                  <a:gd name="connsiteY0" fmla="*/ 0 h 1797823"/>
                  <a:gd name="connsiteX1" fmla="*/ 2574048 w 2574048"/>
                  <a:gd name="connsiteY1" fmla="*/ 0 h 1797823"/>
                  <a:gd name="connsiteX2" fmla="*/ 2574048 w 2574048"/>
                  <a:gd name="connsiteY2" fmla="*/ 1797823 h 1797823"/>
                  <a:gd name="connsiteX3" fmla="*/ 0 w 2574048"/>
                  <a:gd name="connsiteY3" fmla="*/ 1797823 h 1797823"/>
                  <a:gd name="connsiteX4" fmla="*/ 0 w 2574048"/>
                  <a:gd name="connsiteY4" fmla="*/ 0 h 179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048" h="1797823">
                    <a:moveTo>
                      <a:pt x="0" y="0"/>
                    </a:moveTo>
                    <a:lnTo>
                      <a:pt x="2574048" y="0"/>
                    </a:lnTo>
                    <a:lnTo>
                      <a:pt x="2574048" y="1797823"/>
                    </a:lnTo>
                    <a:lnTo>
                      <a:pt x="0" y="1797823"/>
                    </a:lnTo>
                    <a:lnTo>
                      <a:pt x="0" y="0"/>
                    </a:lnTo>
                    <a:close/>
                  </a:path>
                </a:pathLst>
              </a:custGeom>
              <a:blipFill>
                <a:blip r:embed="rId13"/>
                <a:stretch>
                  <a:fillRect l="-236"/>
                </a:stretch>
              </a:blipFill>
              <a:ln w="12700" cap="flat" cmpd="sng" algn="ctr">
                <a:solidFill>
                  <a:srgbClr val="FFFFFF">
                    <a:hueOff val="0"/>
                    <a:satOff val="0"/>
                    <a:lumOff val="0"/>
                    <a:alphaOff val="0"/>
                  </a:srgbClr>
                </a:solidFill>
                <a:prstDash val="solid"/>
                <a:miter lim="800000"/>
              </a:ln>
              <a:effectLst/>
            </p:spPr>
            <p:txBody>
              <a:bodyPr/>
              <a:lstStyle/>
              <a:p>
                <a:r>
                  <a:rPr lang="en-US">
                    <a:noFill/>
                  </a:rPr>
                  <a:t> </a:t>
                </a:r>
              </a:p>
            </p:txBody>
          </p:sp>
        </mc:Fallback>
      </mc:AlternateContent>
      <p:sp>
        <p:nvSpPr>
          <p:cNvPr id="20"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27</a:t>
            </a:fld>
            <a:endParaRPr lang="en-US" dirty="0"/>
          </a:p>
        </p:txBody>
      </p:sp>
      <p:sp>
        <p:nvSpPr>
          <p:cNvPr id="23" name="Oval 22"/>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24" name="Freeform: Shape 23"/>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25" name="TextBox 24"/>
          <p:cNvSpPr txBox="1"/>
          <p:nvPr/>
        </p:nvSpPr>
        <p:spPr>
          <a:xfrm>
            <a:off x="3178098" y="6026923"/>
            <a:ext cx="5762701" cy="817199"/>
          </a:xfrm>
          <a:prstGeom prst="rect">
            <a:avLst/>
          </a:prstGeom>
          <a:solidFill>
            <a:schemeClr val="bg1"/>
          </a:solidFill>
        </p:spPr>
        <p:txBody>
          <a:bodyPr wrap="square" rtlCol="0">
            <a:spAutoFit/>
          </a:bodyPr>
          <a:lstStyle/>
          <a:p>
            <a:endParaRPr lang="en-US" dirty="0"/>
          </a:p>
        </p:txBody>
      </p:sp>
      <p:pic>
        <p:nvPicPr>
          <p:cNvPr id="27" name="Picture 26"/>
          <p:cNvPicPr>
            <a:picLocks noChangeAspect="1"/>
          </p:cNvPicPr>
          <p:nvPr/>
        </p:nvPicPr>
        <p:blipFill>
          <a:blip r:embed="rId14"/>
          <a:stretch>
            <a:fillRect/>
          </a:stretch>
        </p:blipFill>
        <p:spPr>
          <a:xfrm>
            <a:off x="24624" y="43149"/>
            <a:ext cx="1627151" cy="572795"/>
          </a:xfrm>
          <a:prstGeom prst="rect">
            <a:avLst/>
          </a:prstGeom>
        </p:spPr>
      </p:pic>
    </p:spTree>
    <p:extLst>
      <p:ext uri="{BB962C8B-B14F-4D97-AF65-F5344CB8AC3E}">
        <p14:creationId xmlns:p14="http://schemas.microsoft.com/office/powerpoint/2010/main" val="31239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BCCAE7E-BC47-47D0-9A3A-C6719AD52AF3}"/>
              </a:ext>
            </a:extLst>
          </p:cNvPr>
          <p:cNvGraphicFramePr>
            <a:graphicFrameLocks/>
          </p:cNvGraphicFramePr>
          <p:nvPr/>
        </p:nvGraphicFramePr>
        <p:xfrm>
          <a:off x="838200" y="3291840"/>
          <a:ext cx="10515600" cy="2867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1"/>
            <a:ext cx="10515600" cy="1726377"/>
          </a:xfrm>
        </p:spPr>
        <p:txBody>
          <a:bodyPr>
            <a:normAutofit/>
          </a:bodyPr>
          <a:lstStyle/>
          <a:p>
            <a:r>
              <a:rPr lang="en-US" dirty="0"/>
              <a:t>Results – TEF Distribution</a:t>
            </a:r>
          </a:p>
        </p:txBody>
      </p:sp>
      <p:sp>
        <p:nvSpPr>
          <p:cNvPr id="3" name="Content Placeholder 2"/>
          <p:cNvSpPr>
            <a:spLocks noGrp="1"/>
          </p:cNvSpPr>
          <p:nvPr>
            <p:ph type="body" sz="quarter" idx="10"/>
          </p:nvPr>
        </p:nvSpPr>
        <p:spPr>
          <a:xfrm>
            <a:off x="1772479" y="1218402"/>
            <a:ext cx="4200593" cy="2394749"/>
          </a:xfrm>
        </p:spPr>
        <p:txBody>
          <a:bodyPr anchor="t">
            <a:normAutofit/>
          </a:bodyPr>
          <a:lstStyle/>
          <a:p>
            <a:pPr defTabSz="914400">
              <a:lnSpc>
                <a:spcPct val="90000"/>
              </a:lnSpc>
              <a:spcBef>
                <a:spcPts val="1000"/>
              </a:spcBef>
              <a:buClr>
                <a:schemeClr val="tx2">
                  <a:lumMod val="75000"/>
                </a:schemeClr>
              </a:buClr>
            </a:pPr>
            <a:r>
              <a:rPr lang="en-US" sz="1800" i="1" dirty="0">
                <a:solidFill>
                  <a:schemeClr val="tx1"/>
                </a:solidFill>
              </a:rPr>
              <a:t>Input Data</a:t>
            </a:r>
          </a:p>
          <a:p>
            <a:pPr marL="228600" indent="-228600" defTabSz="914400">
              <a:lnSpc>
                <a:spcPct val="90000"/>
              </a:lnSpc>
              <a:spcBef>
                <a:spcPts val="1000"/>
              </a:spcBef>
              <a:buClr>
                <a:schemeClr val="tx2">
                  <a:lumMod val="75000"/>
                </a:schemeClr>
              </a:buClr>
              <a:buFont typeface="Wingdings" panose="05000000000000000000" pitchFamily="2" charset="2"/>
              <a:buChar char="§"/>
            </a:pPr>
            <a:r>
              <a:rPr lang="en-US" sz="1600" dirty="0">
                <a:solidFill>
                  <a:schemeClr val="tx1"/>
                </a:solidFill>
              </a:rPr>
              <a:t>Annual expected wire down events</a:t>
            </a:r>
          </a:p>
          <a:p>
            <a:pPr marL="742950" lvl="1" indent="-285750" defTabSz="914400">
              <a:lnSpc>
                <a:spcPct val="90000"/>
              </a:lnSpc>
              <a:spcBef>
                <a:spcPts val="1000"/>
              </a:spcBef>
              <a:buClr>
                <a:schemeClr val="tx2">
                  <a:lumMod val="75000"/>
                </a:schemeClr>
              </a:buClr>
              <a:buFont typeface="Arial" panose="020B0604020202020204" pitchFamily="34" charset="0"/>
              <a:buChar char="•"/>
            </a:pPr>
            <a:r>
              <a:rPr lang="en-US" sz="1600" dirty="0">
                <a:solidFill>
                  <a:schemeClr val="tx1"/>
                </a:solidFill>
              </a:rPr>
              <a:t>Source: SCE recorded data</a:t>
            </a:r>
          </a:p>
          <a:p>
            <a:pPr marL="285750" indent="-285750" defTabSz="914400">
              <a:lnSpc>
                <a:spcPct val="90000"/>
              </a:lnSpc>
              <a:spcBef>
                <a:spcPts val="1000"/>
              </a:spcBef>
              <a:buClr>
                <a:schemeClr val="tx2">
                  <a:lumMod val="75000"/>
                </a:schemeClr>
              </a:buClr>
              <a:buFont typeface="Arial" panose="020B0604020202020204" pitchFamily="34" charset="0"/>
              <a:buChar char="•"/>
            </a:pPr>
            <a:r>
              <a:rPr lang="en-US" sz="1600" dirty="0">
                <a:solidFill>
                  <a:schemeClr val="tx1"/>
                </a:solidFill>
              </a:rPr>
              <a:t>TEF Effectiveness - 47% on each mitigated circuit</a:t>
            </a:r>
          </a:p>
          <a:p>
            <a:pPr marL="742950" lvl="1" indent="-285750" defTabSz="914400">
              <a:lnSpc>
                <a:spcPct val="90000"/>
              </a:lnSpc>
              <a:spcBef>
                <a:spcPts val="1000"/>
              </a:spcBef>
              <a:buClr>
                <a:schemeClr val="tx2">
                  <a:lumMod val="75000"/>
                </a:schemeClr>
              </a:buClr>
              <a:buFont typeface="Arial" panose="020B0604020202020204" pitchFamily="34" charset="0"/>
              <a:buChar char="•"/>
            </a:pPr>
            <a:r>
              <a:rPr lang="en-US" sz="1600" dirty="0"/>
              <a:t>Source: SCE SME and historical outage data</a:t>
            </a:r>
          </a:p>
          <a:p>
            <a:pPr marL="285750" indent="-285750" defTabSz="914400">
              <a:lnSpc>
                <a:spcPct val="90000"/>
              </a:lnSpc>
              <a:spcBef>
                <a:spcPts val="1000"/>
              </a:spcBef>
              <a:buClr>
                <a:schemeClr val="tx2">
                  <a:lumMod val="75000"/>
                </a:schemeClr>
              </a:buClr>
              <a:buFont typeface="Arial" panose="020B0604020202020204" pitchFamily="34" charset="0"/>
              <a:buChar char="•"/>
            </a:pPr>
            <a:endParaRPr lang="en-US" sz="1000" dirty="0">
              <a:solidFill>
                <a:schemeClr val="tx1"/>
              </a:solidFill>
            </a:endParaRPr>
          </a:p>
        </p:txBody>
      </p:sp>
      <p:sp>
        <p:nvSpPr>
          <p:cNvPr id="5" name="Slide Number Placeholder 4"/>
          <p:cNvSpPr>
            <a:spLocks noGrp="1"/>
          </p:cNvSpPr>
          <p:nvPr>
            <p:ph type="sldNum" sz="quarter" idx="4294967295"/>
          </p:nvPr>
        </p:nvSpPr>
        <p:spPr>
          <a:xfrm>
            <a:off x="8610600" y="6356351"/>
            <a:ext cx="2057400" cy="365125"/>
          </a:xfrm>
          <a:prstGeom prst="rect">
            <a:avLst/>
          </a:prstGeom>
        </p:spPr>
        <p:txBody>
          <a:bodyPr/>
          <a:lstStyle/>
          <a:p>
            <a:fld id="{33A416C9-3E56-4356-B5A5-07CC0717963B}" type="slidenum">
              <a:rPr lang="en-US" smtClean="0"/>
              <a:pPr/>
              <a:t>28</a:t>
            </a:fld>
            <a:endParaRPr lang="en-US" dirty="0"/>
          </a:p>
        </p:txBody>
      </p:sp>
      <p:sp>
        <p:nvSpPr>
          <p:cNvPr id="9" name="Content Placeholder 2"/>
          <p:cNvSpPr txBox="1">
            <a:spLocks/>
          </p:cNvSpPr>
          <p:nvPr/>
        </p:nvSpPr>
        <p:spPr>
          <a:xfrm>
            <a:off x="5973072" y="1218402"/>
            <a:ext cx="4200593" cy="2394749"/>
          </a:xfrm>
          <a:prstGeom prst="rect">
            <a:avLst/>
          </a:prstGeom>
        </p:spPr>
        <p:txBody>
          <a:bodyPr>
            <a:noAutofit/>
          </a:bodyPr>
          <a:lstStyle>
            <a:lvl1pPr marL="228600" indent="-228600" algn="l" defTabSz="914400" rtl="0" eaLnBrk="1" latinLnBrk="0" hangingPunct="1">
              <a:lnSpc>
                <a:spcPct val="90000"/>
              </a:lnSpc>
              <a:spcBef>
                <a:spcPts val="1000"/>
              </a:spcBef>
              <a:buClr>
                <a:schemeClr val="tx2">
                  <a:lumMod val="75000"/>
                </a:schemeClr>
              </a:buClr>
              <a:buFont typeface="Wingdings" panose="05000000000000000000" pitchFamily="2" charset="2"/>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lang="en-U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Mitigation Scenarios</a:t>
            </a:r>
          </a:p>
          <a:p>
            <a:r>
              <a:rPr lang="en-US" sz="1600" dirty="0"/>
              <a:t>Reconductor mitigation at various funding levels for 3 years</a:t>
            </a:r>
          </a:p>
          <a:p>
            <a:pPr lvl="1"/>
            <a:r>
              <a:rPr lang="en-US" sz="1400" dirty="0"/>
              <a:t>$100M annual ($300M total)</a:t>
            </a:r>
          </a:p>
          <a:p>
            <a:pPr lvl="1"/>
            <a:r>
              <a:rPr lang="en-US" sz="1400" dirty="0"/>
              <a:t>$150M annual ($450M total)</a:t>
            </a:r>
          </a:p>
          <a:p>
            <a:pPr lvl="1"/>
            <a:r>
              <a:rPr lang="en-US" sz="1400" dirty="0"/>
              <a:t>$200M annual ($600M total)</a:t>
            </a:r>
          </a:p>
        </p:txBody>
      </p:sp>
      <p:sp>
        <p:nvSpPr>
          <p:cNvPr id="6" name="TextBox 5"/>
          <p:cNvSpPr txBox="1"/>
          <p:nvPr/>
        </p:nvSpPr>
        <p:spPr>
          <a:xfrm>
            <a:off x="6108519" y="4017998"/>
            <a:ext cx="954107" cy="461665"/>
          </a:xfrm>
          <a:prstGeom prst="rect">
            <a:avLst/>
          </a:prstGeom>
          <a:noFill/>
        </p:spPr>
        <p:txBody>
          <a:bodyPr wrap="none" rtlCol="0">
            <a:spAutoFit/>
          </a:bodyPr>
          <a:lstStyle/>
          <a:p>
            <a:pPr algn="ctr"/>
            <a:r>
              <a:rPr lang="en-US" sz="1200" b="1" dirty="0"/>
              <a:t>$100M</a:t>
            </a:r>
          </a:p>
          <a:p>
            <a:pPr algn="ctr"/>
            <a:r>
              <a:rPr lang="en-US" sz="1200" b="1" dirty="0"/>
              <a:t>(mean=759)</a:t>
            </a:r>
          </a:p>
        </p:txBody>
      </p:sp>
      <p:sp>
        <p:nvSpPr>
          <p:cNvPr id="11" name="TextBox 10"/>
          <p:cNvSpPr txBox="1"/>
          <p:nvPr/>
        </p:nvSpPr>
        <p:spPr>
          <a:xfrm>
            <a:off x="8577497" y="3824958"/>
            <a:ext cx="1110239" cy="461665"/>
          </a:xfrm>
          <a:prstGeom prst="rect">
            <a:avLst/>
          </a:prstGeom>
          <a:noFill/>
        </p:spPr>
        <p:txBody>
          <a:bodyPr wrap="none" rtlCol="0">
            <a:spAutoFit/>
          </a:bodyPr>
          <a:lstStyle/>
          <a:p>
            <a:pPr algn="ctr"/>
            <a:r>
              <a:rPr lang="en-US" sz="1200" b="1" dirty="0"/>
              <a:t>Pre-Mitigation</a:t>
            </a:r>
          </a:p>
          <a:p>
            <a:pPr algn="ctr"/>
            <a:r>
              <a:rPr lang="en-US" sz="1200" b="1" dirty="0"/>
              <a:t>(mean=860)</a:t>
            </a:r>
          </a:p>
        </p:txBody>
      </p:sp>
      <p:sp>
        <p:nvSpPr>
          <p:cNvPr id="14" name="Right Arrow 13"/>
          <p:cNvSpPr/>
          <p:nvPr/>
        </p:nvSpPr>
        <p:spPr>
          <a:xfrm flipH="1">
            <a:off x="7933504" y="3118615"/>
            <a:ext cx="2495550" cy="60768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Impact of Mitigation</a:t>
            </a:r>
          </a:p>
        </p:txBody>
      </p:sp>
      <p:sp>
        <p:nvSpPr>
          <p:cNvPr id="13" name="TextBox 12"/>
          <p:cNvSpPr txBox="1"/>
          <p:nvPr/>
        </p:nvSpPr>
        <p:spPr>
          <a:xfrm>
            <a:off x="4508355" y="3598790"/>
            <a:ext cx="954107" cy="461665"/>
          </a:xfrm>
          <a:prstGeom prst="rect">
            <a:avLst/>
          </a:prstGeom>
          <a:noFill/>
        </p:spPr>
        <p:txBody>
          <a:bodyPr wrap="none" rtlCol="0">
            <a:spAutoFit/>
          </a:bodyPr>
          <a:lstStyle/>
          <a:p>
            <a:pPr algn="ctr"/>
            <a:r>
              <a:rPr lang="en-US" sz="1200" b="1" dirty="0"/>
              <a:t>$150M</a:t>
            </a:r>
          </a:p>
          <a:p>
            <a:pPr algn="ctr"/>
            <a:r>
              <a:rPr lang="en-US" sz="1200" b="1" dirty="0"/>
              <a:t>(mean=735)</a:t>
            </a:r>
          </a:p>
        </p:txBody>
      </p:sp>
      <p:sp>
        <p:nvSpPr>
          <p:cNvPr id="15" name="TextBox 14"/>
          <p:cNvSpPr txBox="1"/>
          <p:nvPr/>
        </p:nvSpPr>
        <p:spPr>
          <a:xfrm>
            <a:off x="2731614" y="3874761"/>
            <a:ext cx="954107" cy="461665"/>
          </a:xfrm>
          <a:prstGeom prst="rect">
            <a:avLst/>
          </a:prstGeom>
          <a:noFill/>
        </p:spPr>
        <p:txBody>
          <a:bodyPr wrap="none" rtlCol="0">
            <a:spAutoFit/>
          </a:bodyPr>
          <a:lstStyle/>
          <a:p>
            <a:pPr algn="ctr"/>
            <a:r>
              <a:rPr lang="en-US" sz="1200" b="1" dirty="0"/>
              <a:t>$200M</a:t>
            </a:r>
          </a:p>
          <a:p>
            <a:pPr algn="ctr"/>
            <a:r>
              <a:rPr lang="en-US" sz="1200" b="1" dirty="0"/>
              <a:t>(mean=714)</a:t>
            </a:r>
          </a:p>
        </p:txBody>
      </p:sp>
      <p:sp>
        <p:nvSpPr>
          <p:cNvPr id="16" name="Oval 1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17" name="Freeform: Shape 16"/>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8" name="TextBox 17"/>
          <p:cNvSpPr txBox="1"/>
          <p:nvPr/>
        </p:nvSpPr>
        <p:spPr>
          <a:xfrm>
            <a:off x="3178099" y="6159035"/>
            <a:ext cx="5704644" cy="685087"/>
          </a:xfrm>
          <a:prstGeom prst="rect">
            <a:avLst/>
          </a:prstGeom>
          <a:solidFill>
            <a:schemeClr val="bg1"/>
          </a:solidFill>
        </p:spPr>
        <p:txBody>
          <a:bodyPr wrap="square" rtlCol="0">
            <a:spAutoFit/>
          </a:bodyPr>
          <a:lstStyle/>
          <a:p>
            <a:endParaRPr lang="en-US" dirty="0"/>
          </a:p>
        </p:txBody>
      </p:sp>
      <p:pic>
        <p:nvPicPr>
          <p:cNvPr id="20" name="Picture 19"/>
          <p:cNvPicPr>
            <a:picLocks noChangeAspect="1"/>
          </p:cNvPicPr>
          <p:nvPr/>
        </p:nvPicPr>
        <p:blipFill>
          <a:blip r:embed="rId4"/>
          <a:stretch>
            <a:fillRect/>
          </a:stretch>
        </p:blipFill>
        <p:spPr>
          <a:xfrm>
            <a:off x="24624" y="43149"/>
            <a:ext cx="1627151" cy="572795"/>
          </a:xfrm>
          <a:prstGeom prst="rect">
            <a:avLst/>
          </a:prstGeom>
        </p:spPr>
      </p:pic>
    </p:spTree>
    <p:extLst>
      <p:ext uri="{BB962C8B-B14F-4D97-AF65-F5344CB8AC3E}">
        <p14:creationId xmlns:p14="http://schemas.microsoft.com/office/powerpoint/2010/main" val="114341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876096"/>
          </a:xfrm>
        </p:spPr>
        <p:txBody>
          <a:bodyPr>
            <a:normAutofit/>
          </a:bodyPr>
          <a:lstStyle/>
          <a:p>
            <a:r>
              <a:rPr lang="en-US" sz="4000" dirty="0"/>
              <a:t>Results – Contact with Energized Wire Down</a:t>
            </a:r>
          </a:p>
        </p:txBody>
      </p:sp>
      <p:sp>
        <p:nvSpPr>
          <p:cNvPr id="5" name="Slide Number Placeholder 4"/>
          <p:cNvSpPr>
            <a:spLocks noGrp="1"/>
          </p:cNvSpPr>
          <p:nvPr>
            <p:ph type="sldNum" sz="quarter" idx="4294967295"/>
          </p:nvPr>
        </p:nvSpPr>
        <p:spPr>
          <a:xfrm>
            <a:off x="8610600" y="6356351"/>
            <a:ext cx="2057400" cy="365125"/>
          </a:xfrm>
          <a:prstGeom prst="rect">
            <a:avLst/>
          </a:prstGeom>
        </p:spPr>
        <p:txBody>
          <a:bodyPr/>
          <a:lstStyle/>
          <a:p>
            <a:fld id="{33A416C9-3E56-4356-B5A5-07CC0717963B}" type="slidenum">
              <a:rPr lang="en-US" smtClean="0"/>
              <a:pPr/>
              <a:t>29</a:t>
            </a:fld>
            <a:endParaRPr lang="en-US" dirty="0"/>
          </a:p>
        </p:txBody>
      </p:sp>
      <p:graphicFrame>
        <p:nvGraphicFramePr>
          <p:cNvPr id="7" name="Chart 6">
            <a:extLst>
              <a:ext uri="{FF2B5EF4-FFF2-40B4-BE49-F238E27FC236}">
                <a16:creationId xmlns:a16="http://schemas.microsoft.com/office/drawing/2014/main" id="{734EEE0F-EF06-4435-AED3-FD78D62EA03A}"/>
              </a:ext>
            </a:extLst>
          </p:cNvPr>
          <p:cNvGraphicFramePr>
            <a:graphicFrameLocks/>
          </p:cNvGraphicFramePr>
          <p:nvPr/>
        </p:nvGraphicFramePr>
        <p:xfrm>
          <a:off x="838200" y="1754392"/>
          <a:ext cx="10515600" cy="42196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534400" y="1432560"/>
            <a:ext cx="2946400" cy="110799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t>Input Data</a:t>
            </a:r>
          </a:p>
          <a:p>
            <a:r>
              <a:rPr lang="en-US" sz="1600" dirty="0"/>
              <a:t>CP = 0.073% (SCE data)</a:t>
            </a:r>
          </a:p>
          <a:p>
            <a:r>
              <a:rPr lang="en-US" sz="1600" dirty="0"/>
              <a:t>Impacts = {1, 1, 2, 3 SIFs}</a:t>
            </a:r>
          </a:p>
          <a:p>
            <a:pPr marL="285750" indent="-285750">
              <a:buFont typeface="Arial" panose="020B0604020202020204" pitchFamily="34" charset="0"/>
              <a:buChar char="•"/>
            </a:pPr>
            <a:r>
              <a:rPr lang="en-US" sz="1600" dirty="0"/>
              <a:t>SME judgement and SCE data</a:t>
            </a:r>
          </a:p>
        </p:txBody>
      </p:sp>
      <p:sp>
        <p:nvSpPr>
          <p:cNvPr id="6" name="Oval 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8" name="Freeform: Shape 7"/>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9" name="TextBox 8"/>
          <p:cNvSpPr txBox="1"/>
          <p:nvPr/>
        </p:nvSpPr>
        <p:spPr>
          <a:xfrm>
            <a:off x="3178098" y="5974079"/>
            <a:ext cx="5675615" cy="870043"/>
          </a:xfrm>
          <a:prstGeom prst="rect">
            <a:avLst/>
          </a:prstGeom>
          <a:solidFill>
            <a:schemeClr val="bg1"/>
          </a:solidFill>
        </p:spPr>
        <p:txBody>
          <a:bodyPr wrap="square" rtlCol="0">
            <a:spAutoFit/>
          </a:bodyPr>
          <a:lstStyle/>
          <a:p>
            <a:endParaRPr lang="en-US" dirty="0"/>
          </a:p>
        </p:txBody>
      </p:sp>
      <p:pic>
        <p:nvPicPr>
          <p:cNvPr id="11" name="Picture 10"/>
          <p:cNvPicPr>
            <a:picLocks noChangeAspect="1"/>
          </p:cNvPicPr>
          <p:nvPr/>
        </p:nvPicPr>
        <p:blipFill>
          <a:blip r:embed="rId4"/>
          <a:stretch>
            <a:fillRect/>
          </a:stretch>
        </p:blipFill>
        <p:spPr>
          <a:xfrm>
            <a:off x="24624" y="43149"/>
            <a:ext cx="1627151" cy="572795"/>
          </a:xfrm>
          <a:prstGeom prst="rect">
            <a:avLst/>
          </a:prstGeom>
        </p:spPr>
      </p:pic>
    </p:spTree>
    <p:extLst>
      <p:ext uri="{BB962C8B-B14F-4D97-AF65-F5344CB8AC3E}">
        <p14:creationId xmlns:p14="http://schemas.microsoft.com/office/powerpoint/2010/main" val="379396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880" y="126568"/>
            <a:ext cx="11603567" cy="612775"/>
          </a:xfrm>
        </p:spPr>
        <p:txBody>
          <a:bodyPr>
            <a:normAutofit fontScale="90000"/>
          </a:bodyPr>
          <a:lstStyle/>
          <a:p>
            <a:r>
              <a:rPr lang="en-US" dirty="0"/>
              <a:t>Foundation of the JUA Methodology</a:t>
            </a:r>
          </a:p>
        </p:txBody>
      </p:sp>
      <p:sp>
        <p:nvSpPr>
          <p:cNvPr id="3" name="Content Placeholder 2"/>
          <p:cNvSpPr>
            <a:spLocks noGrp="1"/>
          </p:cNvSpPr>
          <p:nvPr>
            <p:ph sz="half" idx="4294967295"/>
          </p:nvPr>
        </p:nvSpPr>
        <p:spPr>
          <a:xfrm>
            <a:off x="519451" y="873778"/>
            <a:ext cx="11406524" cy="2640856"/>
          </a:xfrm>
        </p:spPr>
        <p:txBody>
          <a:bodyPr>
            <a:normAutofit fontScale="92500" lnSpcReduction="20000"/>
          </a:bodyPr>
          <a:lstStyle/>
          <a:p>
            <a:pPr marL="514350" indent="-514350">
              <a:spcBef>
                <a:spcPts val="1200"/>
              </a:spcBef>
              <a:buFont typeface="+mj-lt"/>
              <a:buAutoNum type="arabicPeriod"/>
            </a:pPr>
            <a:r>
              <a:rPr lang="en-US" dirty="0"/>
              <a:t>The development of the JUA Methodology has been a collaborative process and the methodology will continue to evolve as we learn and obtain additional insights/input from the CPUC, the JIA, parties, industry practices, and utility partners.</a:t>
            </a:r>
          </a:p>
          <a:p>
            <a:pPr marL="514350" indent="-514350">
              <a:spcBef>
                <a:spcPts val="1200"/>
              </a:spcBef>
              <a:buFont typeface="+mj-lt"/>
              <a:buAutoNum type="arabicPeriod"/>
            </a:pPr>
            <a:r>
              <a:rPr lang="en-US" dirty="0"/>
              <a:t>The JUA Methodology was developed to rely on existing analysis and practices which are designed to use available data, augmented with subject matter expertise.</a:t>
            </a:r>
          </a:p>
        </p:txBody>
      </p:sp>
      <p:grpSp>
        <p:nvGrpSpPr>
          <p:cNvPr id="4" name="Group 3"/>
          <p:cNvGrpSpPr/>
          <p:nvPr/>
        </p:nvGrpSpPr>
        <p:grpSpPr>
          <a:xfrm>
            <a:off x="1169064" y="3593206"/>
            <a:ext cx="9080059" cy="2480831"/>
            <a:chOff x="1169064" y="3045658"/>
            <a:chExt cx="9976073" cy="3028380"/>
          </a:xfrm>
        </p:grpSpPr>
        <p:sp>
          <p:nvSpPr>
            <p:cNvPr id="20" name="Left Arrow 19"/>
            <p:cNvSpPr/>
            <p:nvPr/>
          </p:nvSpPr>
          <p:spPr>
            <a:xfrm rot="20306020">
              <a:off x="8473761" y="4789074"/>
              <a:ext cx="1665492" cy="403206"/>
            </a:xfrm>
            <a:prstGeom prst="leftArrow">
              <a:avLst>
                <a:gd name="adj1" fmla="val 60000"/>
                <a:gd name="adj2" fmla="val 50000"/>
              </a:avLst>
            </a:prstGeom>
            <a:solidFill>
              <a:schemeClr val="accent5"/>
            </a:solidFill>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3714660" y="4741445"/>
              <a:ext cx="4886771" cy="1332593"/>
            </a:xfrm>
            <a:custGeom>
              <a:avLst/>
              <a:gdLst>
                <a:gd name="connsiteX0" fmla="*/ 0 w 3665078"/>
                <a:gd name="connsiteY0" fmla="*/ 707380 h 1414760"/>
                <a:gd name="connsiteX1" fmla="*/ 1832539 w 3665078"/>
                <a:gd name="connsiteY1" fmla="*/ 0 h 1414760"/>
                <a:gd name="connsiteX2" fmla="*/ 3665078 w 3665078"/>
                <a:gd name="connsiteY2" fmla="*/ 707380 h 1414760"/>
                <a:gd name="connsiteX3" fmla="*/ 1832539 w 3665078"/>
                <a:gd name="connsiteY3" fmla="*/ 1414760 h 1414760"/>
                <a:gd name="connsiteX4" fmla="*/ 0 w 3665078"/>
                <a:gd name="connsiteY4" fmla="*/ 707380 h 141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078" h="1414760">
                  <a:moveTo>
                    <a:pt x="0" y="707380"/>
                  </a:moveTo>
                  <a:cubicBezTo>
                    <a:pt x="0" y="316705"/>
                    <a:pt x="820456" y="0"/>
                    <a:pt x="1832539" y="0"/>
                  </a:cubicBezTo>
                  <a:cubicBezTo>
                    <a:pt x="2844622" y="0"/>
                    <a:pt x="3665078" y="316705"/>
                    <a:pt x="3665078" y="707380"/>
                  </a:cubicBezTo>
                  <a:cubicBezTo>
                    <a:pt x="3665078" y="1098055"/>
                    <a:pt x="2844622" y="1414760"/>
                    <a:pt x="1832539" y="1414760"/>
                  </a:cubicBezTo>
                  <a:cubicBezTo>
                    <a:pt x="820456" y="1414760"/>
                    <a:pt x="0" y="1098055"/>
                    <a:pt x="0" y="70738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9438" tIns="219887" rIns="549438" bIns="219887" numCol="1" spcCol="1270" anchor="ctr" anchorCtr="0">
              <a:noAutofit/>
            </a:bodyPr>
            <a:lstStyle/>
            <a:p>
              <a:pPr marL="0" lvl="0" indent="0" algn="ctr" defTabSz="889000">
                <a:lnSpc>
                  <a:spcPct val="90000"/>
                </a:lnSpc>
                <a:spcBef>
                  <a:spcPct val="0"/>
                </a:spcBef>
                <a:spcAft>
                  <a:spcPct val="35000"/>
                </a:spcAft>
                <a:buNone/>
              </a:pPr>
              <a:r>
                <a:rPr lang="en-US" sz="2400" b="1" kern="1200" dirty="0">
                  <a:solidFill>
                    <a:schemeClr val="bg1"/>
                  </a:solidFill>
                </a:rPr>
                <a:t>JUA</a:t>
              </a:r>
            </a:p>
          </p:txBody>
        </p:sp>
        <p:sp>
          <p:nvSpPr>
            <p:cNvPr id="8" name="Left Arrow 7"/>
            <p:cNvSpPr/>
            <p:nvPr/>
          </p:nvSpPr>
          <p:spPr>
            <a:xfrm rot="12129996">
              <a:off x="2106842" y="4850379"/>
              <a:ext cx="1665492" cy="40320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9" name="Freeform 8"/>
            <p:cNvSpPr/>
            <p:nvPr/>
          </p:nvSpPr>
          <p:spPr>
            <a:xfrm>
              <a:off x="1169064" y="4347135"/>
              <a:ext cx="1792029" cy="1075217"/>
            </a:xfrm>
            <a:custGeom>
              <a:avLst/>
              <a:gdLst>
                <a:gd name="connsiteX0" fmla="*/ 0 w 1344022"/>
                <a:gd name="connsiteY0" fmla="*/ 107522 h 1075217"/>
                <a:gd name="connsiteX1" fmla="*/ 107522 w 1344022"/>
                <a:gd name="connsiteY1" fmla="*/ 0 h 1075217"/>
                <a:gd name="connsiteX2" fmla="*/ 1236500 w 1344022"/>
                <a:gd name="connsiteY2" fmla="*/ 0 h 1075217"/>
                <a:gd name="connsiteX3" fmla="*/ 1344022 w 1344022"/>
                <a:gd name="connsiteY3" fmla="*/ 107522 h 1075217"/>
                <a:gd name="connsiteX4" fmla="*/ 1344022 w 1344022"/>
                <a:gd name="connsiteY4" fmla="*/ 967695 h 1075217"/>
                <a:gd name="connsiteX5" fmla="*/ 1236500 w 1344022"/>
                <a:gd name="connsiteY5" fmla="*/ 1075217 h 1075217"/>
                <a:gd name="connsiteX6" fmla="*/ 107522 w 1344022"/>
                <a:gd name="connsiteY6" fmla="*/ 1075217 h 1075217"/>
                <a:gd name="connsiteX7" fmla="*/ 0 w 1344022"/>
                <a:gd name="connsiteY7" fmla="*/ 967695 h 1075217"/>
                <a:gd name="connsiteX8" fmla="*/ 0 w 1344022"/>
                <a:gd name="connsiteY8" fmla="*/ 107522 h 10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022" h="1075217">
                  <a:moveTo>
                    <a:pt x="0" y="107522"/>
                  </a:moveTo>
                  <a:cubicBezTo>
                    <a:pt x="0" y="48139"/>
                    <a:pt x="48139" y="0"/>
                    <a:pt x="107522" y="0"/>
                  </a:cubicBezTo>
                  <a:lnTo>
                    <a:pt x="1236500" y="0"/>
                  </a:lnTo>
                  <a:cubicBezTo>
                    <a:pt x="1295883" y="0"/>
                    <a:pt x="1344022" y="48139"/>
                    <a:pt x="1344022" y="107522"/>
                  </a:cubicBezTo>
                  <a:lnTo>
                    <a:pt x="1344022" y="967695"/>
                  </a:lnTo>
                  <a:cubicBezTo>
                    <a:pt x="1344022" y="1027078"/>
                    <a:pt x="1295883" y="1075217"/>
                    <a:pt x="1236500" y="1075217"/>
                  </a:cubicBezTo>
                  <a:lnTo>
                    <a:pt x="107522" y="1075217"/>
                  </a:lnTo>
                  <a:cubicBezTo>
                    <a:pt x="48139" y="1075217"/>
                    <a:pt x="0" y="1027078"/>
                    <a:pt x="0" y="967695"/>
                  </a:cubicBezTo>
                  <a:lnTo>
                    <a:pt x="0" y="1075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9592" tIns="69592" rIns="69592" bIns="6959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rPr>
                <a:t>Regulatory</a:t>
              </a:r>
            </a:p>
            <a:p>
              <a:pPr marL="0" lvl="0" indent="0" algn="ctr"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rPr>
                <a:t>Guidance</a:t>
              </a:r>
            </a:p>
          </p:txBody>
        </p:sp>
        <p:sp>
          <p:nvSpPr>
            <p:cNvPr id="10" name="Left Arrow 9"/>
            <p:cNvSpPr/>
            <p:nvPr/>
          </p:nvSpPr>
          <p:spPr>
            <a:xfrm rot="16200000">
              <a:off x="5661298" y="3929923"/>
              <a:ext cx="1085434" cy="537608"/>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271975" y="3045659"/>
              <a:ext cx="1792029" cy="1075217"/>
            </a:xfrm>
            <a:custGeom>
              <a:avLst/>
              <a:gdLst>
                <a:gd name="connsiteX0" fmla="*/ 0 w 1344022"/>
                <a:gd name="connsiteY0" fmla="*/ 107522 h 1075217"/>
                <a:gd name="connsiteX1" fmla="*/ 107522 w 1344022"/>
                <a:gd name="connsiteY1" fmla="*/ 0 h 1075217"/>
                <a:gd name="connsiteX2" fmla="*/ 1236500 w 1344022"/>
                <a:gd name="connsiteY2" fmla="*/ 0 h 1075217"/>
                <a:gd name="connsiteX3" fmla="*/ 1344022 w 1344022"/>
                <a:gd name="connsiteY3" fmla="*/ 107522 h 1075217"/>
                <a:gd name="connsiteX4" fmla="*/ 1344022 w 1344022"/>
                <a:gd name="connsiteY4" fmla="*/ 967695 h 1075217"/>
                <a:gd name="connsiteX5" fmla="*/ 1236500 w 1344022"/>
                <a:gd name="connsiteY5" fmla="*/ 1075217 h 1075217"/>
                <a:gd name="connsiteX6" fmla="*/ 107522 w 1344022"/>
                <a:gd name="connsiteY6" fmla="*/ 1075217 h 1075217"/>
                <a:gd name="connsiteX7" fmla="*/ 0 w 1344022"/>
                <a:gd name="connsiteY7" fmla="*/ 967695 h 1075217"/>
                <a:gd name="connsiteX8" fmla="*/ 0 w 1344022"/>
                <a:gd name="connsiteY8" fmla="*/ 107522 h 10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022" h="1075217">
                  <a:moveTo>
                    <a:pt x="0" y="107522"/>
                  </a:moveTo>
                  <a:cubicBezTo>
                    <a:pt x="0" y="48139"/>
                    <a:pt x="48139" y="0"/>
                    <a:pt x="107522" y="0"/>
                  </a:cubicBezTo>
                  <a:lnTo>
                    <a:pt x="1236500" y="0"/>
                  </a:lnTo>
                  <a:cubicBezTo>
                    <a:pt x="1295883" y="0"/>
                    <a:pt x="1344022" y="48139"/>
                    <a:pt x="1344022" y="107522"/>
                  </a:cubicBezTo>
                  <a:lnTo>
                    <a:pt x="1344022" y="967695"/>
                  </a:lnTo>
                  <a:cubicBezTo>
                    <a:pt x="1344022" y="1027078"/>
                    <a:pt x="1295883" y="1075217"/>
                    <a:pt x="1236500" y="1075217"/>
                  </a:cubicBezTo>
                  <a:lnTo>
                    <a:pt x="107522" y="1075217"/>
                  </a:lnTo>
                  <a:cubicBezTo>
                    <a:pt x="48139" y="1075217"/>
                    <a:pt x="0" y="1027078"/>
                    <a:pt x="0" y="967695"/>
                  </a:cubicBezTo>
                  <a:lnTo>
                    <a:pt x="0" y="1075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9592" tIns="69592" rIns="69592" bIns="6959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JIA</a:t>
              </a:r>
            </a:p>
          </p:txBody>
        </p:sp>
        <p:sp>
          <p:nvSpPr>
            <p:cNvPr id="13" name="Left Arrow 12"/>
            <p:cNvSpPr/>
            <p:nvPr/>
          </p:nvSpPr>
          <p:spPr>
            <a:xfrm rot="17405094">
              <a:off x="7597116" y="4091933"/>
              <a:ext cx="1261750" cy="537608"/>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4" name="Freeform 13"/>
            <p:cNvSpPr/>
            <p:nvPr/>
          </p:nvSpPr>
          <p:spPr>
            <a:xfrm>
              <a:off x="7614616" y="3045658"/>
              <a:ext cx="1792029" cy="1075217"/>
            </a:xfrm>
            <a:custGeom>
              <a:avLst/>
              <a:gdLst>
                <a:gd name="connsiteX0" fmla="*/ 0 w 1344022"/>
                <a:gd name="connsiteY0" fmla="*/ 107522 h 1075217"/>
                <a:gd name="connsiteX1" fmla="*/ 107522 w 1344022"/>
                <a:gd name="connsiteY1" fmla="*/ 0 h 1075217"/>
                <a:gd name="connsiteX2" fmla="*/ 1236500 w 1344022"/>
                <a:gd name="connsiteY2" fmla="*/ 0 h 1075217"/>
                <a:gd name="connsiteX3" fmla="*/ 1344022 w 1344022"/>
                <a:gd name="connsiteY3" fmla="*/ 107522 h 1075217"/>
                <a:gd name="connsiteX4" fmla="*/ 1344022 w 1344022"/>
                <a:gd name="connsiteY4" fmla="*/ 967695 h 1075217"/>
                <a:gd name="connsiteX5" fmla="*/ 1236500 w 1344022"/>
                <a:gd name="connsiteY5" fmla="*/ 1075217 h 1075217"/>
                <a:gd name="connsiteX6" fmla="*/ 107522 w 1344022"/>
                <a:gd name="connsiteY6" fmla="*/ 1075217 h 1075217"/>
                <a:gd name="connsiteX7" fmla="*/ 0 w 1344022"/>
                <a:gd name="connsiteY7" fmla="*/ 967695 h 1075217"/>
                <a:gd name="connsiteX8" fmla="*/ 0 w 1344022"/>
                <a:gd name="connsiteY8" fmla="*/ 107522 h 10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022" h="1075217">
                  <a:moveTo>
                    <a:pt x="0" y="107522"/>
                  </a:moveTo>
                  <a:cubicBezTo>
                    <a:pt x="0" y="48139"/>
                    <a:pt x="48139" y="0"/>
                    <a:pt x="107522" y="0"/>
                  </a:cubicBezTo>
                  <a:lnTo>
                    <a:pt x="1236500" y="0"/>
                  </a:lnTo>
                  <a:cubicBezTo>
                    <a:pt x="1295883" y="0"/>
                    <a:pt x="1344022" y="48139"/>
                    <a:pt x="1344022" y="107522"/>
                  </a:cubicBezTo>
                  <a:lnTo>
                    <a:pt x="1344022" y="967695"/>
                  </a:lnTo>
                  <a:cubicBezTo>
                    <a:pt x="1344022" y="1027078"/>
                    <a:pt x="1295883" y="1075217"/>
                    <a:pt x="1236500" y="1075217"/>
                  </a:cubicBezTo>
                  <a:lnTo>
                    <a:pt x="107522" y="1075217"/>
                  </a:lnTo>
                  <a:cubicBezTo>
                    <a:pt x="48139" y="1075217"/>
                    <a:pt x="0" y="1027078"/>
                    <a:pt x="0" y="967695"/>
                  </a:cubicBezTo>
                  <a:lnTo>
                    <a:pt x="0" y="1075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5782" tIns="65782" rIns="65782" bIns="6578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Stakeholder Input</a:t>
              </a:r>
            </a:p>
          </p:txBody>
        </p:sp>
        <p:sp>
          <p:nvSpPr>
            <p:cNvPr id="15" name="Left Arrow 14"/>
            <p:cNvSpPr/>
            <p:nvPr/>
          </p:nvSpPr>
          <p:spPr>
            <a:xfrm rot="14720446">
              <a:off x="3574151" y="4116389"/>
              <a:ext cx="1085434" cy="537608"/>
            </a:xfrm>
            <a:prstGeom prst="leftArrow">
              <a:avLst>
                <a:gd name="adj1" fmla="val 60000"/>
                <a:gd name="adj2" fmla="val 50000"/>
              </a:avLst>
            </a:prstGeom>
            <a:solidFill>
              <a:srgbClr val="0070C0"/>
            </a:solidFill>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833943" y="3045660"/>
              <a:ext cx="1887420" cy="1075217"/>
            </a:xfrm>
            <a:custGeom>
              <a:avLst/>
              <a:gdLst>
                <a:gd name="connsiteX0" fmla="*/ 0 w 1344022"/>
                <a:gd name="connsiteY0" fmla="*/ 107522 h 1075217"/>
                <a:gd name="connsiteX1" fmla="*/ 107522 w 1344022"/>
                <a:gd name="connsiteY1" fmla="*/ 0 h 1075217"/>
                <a:gd name="connsiteX2" fmla="*/ 1236500 w 1344022"/>
                <a:gd name="connsiteY2" fmla="*/ 0 h 1075217"/>
                <a:gd name="connsiteX3" fmla="*/ 1344022 w 1344022"/>
                <a:gd name="connsiteY3" fmla="*/ 107522 h 1075217"/>
                <a:gd name="connsiteX4" fmla="*/ 1344022 w 1344022"/>
                <a:gd name="connsiteY4" fmla="*/ 967695 h 1075217"/>
                <a:gd name="connsiteX5" fmla="*/ 1236500 w 1344022"/>
                <a:gd name="connsiteY5" fmla="*/ 1075217 h 1075217"/>
                <a:gd name="connsiteX6" fmla="*/ 107522 w 1344022"/>
                <a:gd name="connsiteY6" fmla="*/ 1075217 h 1075217"/>
                <a:gd name="connsiteX7" fmla="*/ 0 w 1344022"/>
                <a:gd name="connsiteY7" fmla="*/ 967695 h 1075217"/>
                <a:gd name="connsiteX8" fmla="*/ 0 w 1344022"/>
                <a:gd name="connsiteY8" fmla="*/ 107522 h 10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022" h="1075217">
                  <a:moveTo>
                    <a:pt x="0" y="107522"/>
                  </a:moveTo>
                  <a:cubicBezTo>
                    <a:pt x="0" y="48139"/>
                    <a:pt x="48139" y="0"/>
                    <a:pt x="107522" y="0"/>
                  </a:cubicBezTo>
                  <a:lnTo>
                    <a:pt x="1236500" y="0"/>
                  </a:lnTo>
                  <a:cubicBezTo>
                    <a:pt x="1295883" y="0"/>
                    <a:pt x="1344022" y="48139"/>
                    <a:pt x="1344022" y="107522"/>
                  </a:cubicBezTo>
                  <a:lnTo>
                    <a:pt x="1344022" y="967695"/>
                  </a:lnTo>
                  <a:cubicBezTo>
                    <a:pt x="1344022" y="1027078"/>
                    <a:pt x="1295883" y="1075217"/>
                    <a:pt x="1236500" y="1075217"/>
                  </a:cubicBezTo>
                  <a:lnTo>
                    <a:pt x="107522" y="1075217"/>
                  </a:lnTo>
                  <a:cubicBezTo>
                    <a:pt x="48139" y="1075217"/>
                    <a:pt x="0" y="1027078"/>
                    <a:pt x="0" y="967695"/>
                  </a:cubicBezTo>
                  <a:lnTo>
                    <a:pt x="0" y="107522"/>
                  </a:lnTo>
                  <a:close/>
                </a:path>
              </a:pathLst>
            </a:cu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9592" tIns="69592" rIns="69592" bIns="69592" numCol="1" spcCol="1270" anchor="ctr" anchorCtr="0">
              <a:noAutofit/>
            </a:bodyPr>
            <a:lstStyle/>
            <a:p>
              <a:pPr marL="0" lvl="0" indent="0" algn="ctr" defTabSz="889000">
                <a:spcBef>
                  <a:spcPct val="0"/>
                </a:spcBef>
                <a:buNone/>
              </a:pPr>
              <a:r>
                <a:rPr lang="en-US" sz="2000" b="1" dirty="0">
                  <a:solidFill>
                    <a:schemeClr val="bg1"/>
                  </a:solidFill>
                </a:rPr>
                <a:t>Utilities Probabilistic</a:t>
              </a:r>
            </a:p>
            <a:p>
              <a:pPr marL="0" lvl="0" indent="0" algn="ctr" defTabSz="889000">
                <a:lnSpc>
                  <a:spcPct val="90000"/>
                </a:lnSpc>
                <a:spcBef>
                  <a:spcPct val="0"/>
                </a:spcBef>
                <a:spcAft>
                  <a:spcPct val="35000"/>
                </a:spcAft>
                <a:buNone/>
              </a:pPr>
              <a:r>
                <a:rPr lang="en-US" sz="2000" b="1" kern="1200" dirty="0">
                  <a:solidFill>
                    <a:schemeClr val="bg1"/>
                  </a:solidFill>
                </a:rPr>
                <a:t>Initiatives</a:t>
              </a:r>
            </a:p>
          </p:txBody>
        </p:sp>
        <p:sp>
          <p:nvSpPr>
            <p:cNvPr id="19" name="Freeform 18"/>
            <p:cNvSpPr/>
            <p:nvPr/>
          </p:nvSpPr>
          <p:spPr>
            <a:xfrm>
              <a:off x="9353108" y="4347135"/>
              <a:ext cx="1792029" cy="1075217"/>
            </a:xfrm>
            <a:custGeom>
              <a:avLst/>
              <a:gdLst>
                <a:gd name="connsiteX0" fmla="*/ 0 w 1344022"/>
                <a:gd name="connsiteY0" fmla="*/ 107522 h 1075217"/>
                <a:gd name="connsiteX1" fmla="*/ 107522 w 1344022"/>
                <a:gd name="connsiteY1" fmla="*/ 0 h 1075217"/>
                <a:gd name="connsiteX2" fmla="*/ 1236500 w 1344022"/>
                <a:gd name="connsiteY2" fmla="*/ 0 h 1075217"/>
                <a:gd name="connsiteX3" fmla="*/ 1344022 w 1344022"/>
                <a:gd name="connsiteY3" fmla="*/ 107522 h 1075217"/>
                <a:gd name="connsiteX4" fmla="*/ 1344022 w 1344022"/>
                <a:gd name="connsiteY4" fmla="*/ 967695 h 1075217"/>
                <a:gd name="connsiteX5" fmla="*/ 1236500 w 1344022"/>
                <a:gd name="connsiteY5" fmla="*/ 1075217 h 1075217"/>
                <a:gd name="connsiteX6" fmla="*/ 107522 w 1344022"/>
                <a:gd name="connsiteY6" fmla="*/ 1075217 h 1075217"/>
                <a:gd name="connsiteX7" fmla="*/ 0 w 1344022"/>
                <a:gd name="connsiteY7" fmla="*/ 967695 h 1075217"/>
                <a:gd name="connsiteX8" fmla="*/ 0 w 1344022"/>
                <a:gd name="connsiteY8" fmla="*/ 107522 h 10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022" h="1075217">
                  <a:moveTo>
                    <a:pt x="0" y="107522"/>
                  </a:moveTo>
                  <a:cubicBezTo>
                    <a:pt x="0" y="48139"/>
                    <a:pt x="48139" y="0"/>
                    <a:pt x="107522" y="0"/>
                  </a:cubicBezTo>
                  <a:lnTo>
                    <a:pt x="1236500" y="0"/>
                  </a:lnTo>
                  <a:cubicBezTo>
                    <a:pt x="1295883" y="0"/>
                    <a:pt x="1344022" y="48139"/>
                    <a:pt x="1344022" y="107522"/>
                  </a:cubicBezTo>
                  <a:lnTo>
                    <a:pt x="1344022" y="967695"/>
                  </a:lnTo>
                  <a:cubicBezTo>
                    <a:pt x="1344022" y="1027078"/>
                    <a:pt x="1295883" y="1075217"/>
                    <a:pt x="1236500" y="1075217"/>
                  </a:cubicBezTo>
                  <a:lnTo>
                    <a:pt x="107522" y="1075217"/>
                  </a:lnTo>
                  <a:cubicBezTo>
                    <a:pt x="48139" y="1075217"/>
                    <a:pt x="0" y="1027078"/>
                    <a:pt x="0" y="967695"/>
                  </a:cubicBezTo>
                  <a:lnTo>
                    <a:pt x="0" y="107522"/>
                  </a:lnTo>
                  <a:close/>
                </a:path>
              </a:pathLst>
            </a:custGeom>
            <a:solidFill>
              <a:schemeClr val="accent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5782" tIns="65782" rIns="65782" bIns="6578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Industry Standards and Practices</a:t>
              </a:r>
            </a:p>
          </p:txBody>
        </p:sp>
      </p:grpSp>
    </p:spTree>
    <p:extLst>
      <p:ext uri="{BB962C8B-B14F-4D97-AF65-F5344CB8AC3E}">
        <p14:creationId xmlns:p14="http://schemas.microsoft.com/office/powerpoint/2010/main" val="66664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954923"/>
          </a:xfrm>
        </p:spPr>
        <p:txBody>
          <a:bodyPr>
            <a:normAutofit/>
          </a:bodyPr>
          <a:lstStyle/>
          <a:p>
            <a:r>
              <a:rPr lang="en-US" dirty="0"/>
              <a:t>Results – Property Damage</a:t>
            </a:r>
          </a:p>
        </p:txBody>
      </p:sp>
      <p:sp>
        <p:nvSpPr>
          <p:cNvPr id="5" name="Slide Number Placeholder 4"/>
          <p:cNvSpPr>
            <a:spLocks noGrp="1"/>
          </p:cNvSpPr>
          <p:nvPr>
            <p:ph type="sldNum" sz="quarter" idx="4294967295"/>
          </p:nvPr>
        </p:nvSpPr>
        <p:spPr>
          <a:xfrm>
            <a:off x="8610600" y="6356351"/>
            <a:ext cx="2057400" cy="365125"/>
          </a:xfrm>
          <a:prstGeom prst="rect">
            <a:avLst/>
          </a:prstGeom>
        </p:spPr>
        <p:txBody>
          <a:bodyPr/>
          <a:lstStyle/>
          <a:p>
            <a:fld id="{33A416C9-3E56-4356-B5A5-07CC0717963B}" type="slidenum">
              <a:rPr lang="en-US" smtClean="0"/>
              <a:pPr/>
              <a:t>30</a:t>
            </a:fld>
            <a:endParaRPr lang="en-US" dirty="0"/>
          </a:p>
        </p:txBody>
      </p:sp>
      <p:graphicFrame>
        <p:nvGraphicFramePr>
          <p:cNvPr id="7" name="Chart 6">
            <a:extLst>
              <a:ext uri="{FF2B5EF4-FFF2-40B4-BE49-F238E27FC236}">
                <a16:creationId xmlns:a16="http://schemas.microsoft.com/office/drawing/2014/main" id="{32BF721E-C969-4A31-9846-F53247EBF05C}"/>
              </a:ext>
            </a:extLst>
          </p:cNvPr>
          <p:cNvGraphicFramePr>
            <a:graphicFrameLocks/>
          </p:cNvGraphicFramePr>
          <p:nvPr>
            <p:extLst>
              <p:ext uri="{D42A27DB-BD31-4B8C-83A1-F6EECF244321}">
                <p14:modId xmlns:p14="http://schemas.microsoft.com/office/powerpoint/2010/main" val="144040981"/>
              </p:ext>
            </p:extLst>
          </p:nvPr>
        </p:nvGraphicFramePr>
        <p:xfrm>
          <a:off x="877041" y="2276032"/>
          <a:ext cx="10515600" cy="3713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610599" y="400175"/>
            <a:ext cx="3015343" cy="160043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t>Input Data</a:t>
            </a:r>
          </a:p>
          <a:p>
            <a:r>
              <a:rPr lang="en-US" sz="1600" dirty="0"/>
              <a:t>CP = 0.015% (SCE data)</a:t>
            </a:r>
          </a:p>
          <a:p>
            <a:r>
              <a:rPr lang="en-US" sz="1600" dirty="0"/>
              <a:t>Impacts = Normal Distribution</a:t>
            </a:r>
          </a:p>
          <a:p>
            <a:pPr marL="285750" indent="-285750">
              <a:buFont typeface="Arial" panose="020B0604020202020204" pitchFamily="34" charset="0"/>
              <a:buChar char="•"/>
            </a:pPr>
            <a:r>
              <a:rPr lang="en-US" sz="1600" dirty="0"/>
              <a:t>Mean = 0.1</a:t>
            </a:r>
          </a:p>
          <a:p>
            <a:pPr marL="285750" indent="-285750">
              <a:buFont typeface="Arial" panose="020B0604020202020204" pitchFamily="34" charset="0"/>
              <a:buChar char="•"/>
            </a:pPr>
            <a:r>
              <a:rPr lang="en-US" sz="1600" dirty="0"/>
              <a:t>Std dev = 0.03</a:t>
            </a:r>
          </a:p>
          <a:p>
            <a:pPr marL="285750" indent="-285750">
              <a:buFont typeface="Arial" panose="020B0604020202020204" pitchFamily="34" charset="0"/>
              <a:buChar char="•"/>
            </a:pPr>
            <a:r>
              <a:rPr lang="en-US" sz="1600" dirty="0"/>
              <a:t>SME judgement and SCE data</a:t>
            </a:r>
          </a:p>
        </p:txBody>
      </p:sp>
      <p:sp>
        <p:nvSpPr>
          <p:cNvPr id="6" name="Oval 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8" name="Freeform: Shape 7"/>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0" name="TextBox 9"/>
          <p:cNvSpPr txBox="1"/>
          <p:nvPr/>
        </p:nvSpPr>
        <p:spPr>
          <a:xfrm>
            <a:off x="3178098" y="6052457"/>
            <a:ext cx="5762701" cy="791665"/>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4"/>
          <a:stretch>
            <a:fillRect/>
          </a:stretch>
        </p:blipFill>
        <p:spPr>
          <a:xfrm>
            <a:off x="24624" y="43149"/>
            <a:ext cx="1627151" cy="572795"/>
          </a:xfrm>
          <a:prstGeom prst="rect">
            <a:avLst/>
          </a:prstGeom>
        </p:spPr>
      </p:pic>
    </p:spTree>
    <p:extLst>
      <p:ext uri="{BB962C8B-B14F-4D97-AF65-F5344CB8AC3E}">
        <p14:creationId xmlns:p14="http://schemas.microsoft.com/office/powerpoint/2010/main" val="95392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876096"/>
          </a:xfrm>
        </p:spPr>
        <p:txBody>
          <a:bodyPr>
            <a:normAutofit/>
          </a:bodyPr>
          <a:lstStyle/>
          <a:p>
            <a:r>
              <a:rPr lang="en-US" dirty="0"/>
              <a:t>Results – Wildfire</a:t>
            </a:r>
          </a:p>
        </p:txBody>
      </p:sp>
      <p:sp>
        <p:nvSpPr>
          <p:cNvPr id="5" name="Slide Number Placeholder 4"/>
          <p:cNvSpPr>
            <a:spLocks noGrp="1"/>
          </p:cNvSpPr>
          <p:nvPr>
            <p:ph type="sldNum" sz="quarter" idx="4294967295"/>
          </p:nvPr>
        </p:nvSpPr>
        <p:spPr>
          <a:xfrm>
            <a:off x="8610600" y="6356351"/>
            <a:ext cx="2057400" cy="365125"/>
          </a:xfrm>
          <a:prstGeom prst="rect">
            <a:avLst/>
          </a:prstGeom>
        </p:spPr>
        <p:txBody>
          <a:bodyPr/>
          <a:lstStyle/>
          <a:p>
            <a:fld id="{33A416C9-3E56-4356-B5A5-07CC0717963B}" type="slidenum">
              <a:rPr lang="en-US" smtClean="0"/>
              <a:pPr/>
              <a:t>31</a:t>
            </a:fld>
            <a:endParaRPr lang="en-US" dirty="0"/>
          </a:p>
        </p:txBody>
      </p:sp>
      <p:graphicFrame>
        <p:nvGraphicFramePr>
          <p:cNvPr id="7" name="Chart 6">
            <a:extLst>
              <a:ext uri="{FF2B5EF4-FFF2-40B4-BE49-F238E27FC236}">
                <a16:creationId xmlns:a16="http://schemas.microsoft.com/office/drawing/2014/main" id="{7C1CC2BA-1284-4F21-9441-8EDD397CBE36}"/>
              </a:ext>
            </a:extLst>
          </p:cNvPr>
          <p:cNvGraphicFramePr>
            <a:graphicFrameLocks/>
          </p:cNvGraphicFramePr>
          <p:nvPr>
            <p:extLst>
              <p:ext uri="{D42A27DB-BD31-4B8C-83A1-F6EECF244321}">
                <p14:modId xmlns:p14="http://schemas.microsoft.com/office/powerpoint/2010/main" val="3561350329"/>
              </p:ext>
            </p:extLst>
          </p:nvPr>
        </p:nvGraphicFramePr>
        <p:xfrm>
          <a:off x="838200" y="2040829"/>
          <a:ext cx="10515600" cy="38824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610599" y="400175"/>
            <a:ext cx="3015343" cy="160043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t>Input Data</a:t>
            </a:r>
          </a:p>
          <a:p>
            <a:r>
              <a:rPr lang="en-US" sz="1600" dirty="0"/>
              <a:t>CP = 0.002%</a:t>
            </a:r>
          </a:p>
          <a:p>
            <a:r>
              <a:rPr lang="en-US" sz="1600" dirty="0"/>
              <a:t>Impacts = Normal Distribution</a:t>
            </a:r>
          </a:p>
          <a:p>
            <a:pPr marL="285750" indent="-285750">
              <a:buFont typeface="Arial" panose="020B0604020202020204" pitchFamily="34" charset="0"/>
              <a:buChar char="•"/>
            </a:pPr>
            <a:r>
              <a:rPr lang="en-US" sz="1600" dirty="0"/>
              <a:t>Mean = 2.0</a:t>
            </a:r>
          </a:p>
          <a:p>
            <a:pPr marL="285750" indent="-285750">
              <a:buFont typeface="Arial" panose="020B0604020202020204" pitchFamily="34" charset="0"/>
              <a:buChar char="•"/>
            </a:pPr>
            <a:r>
              <a:rPr lang="en-US" sz="1600" dirty="0"/>
              <a:t>Std dev = 0.5</a:t>
            </a:r>
          </a:p>
          <a:p>
            <a:pPr marL="285750" indent="-285750">
              <a:buFont typeface="Arial" panose="020B0604020202020204" pitchFamily="34" charset="0"/>
              <a:buChar char="•"/>
            </a:pPr>
            <a:r>
              <a:rPr lang="en-US" sz="1600" dirty="0"/>
              <a:t>SME judgement and SCE data</a:t>
            </a:r>
          </a:p>
        </p:txBody>
      </p:sp>
      <p:sp>
        <p:nvSpPr>
          <p:cNvPr id="6" name="Oval 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8" name="Freeform: Shape 7"/>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10" name="TextBox 9"/>
          <p:cNvSpPr txBox="1"/>
          <p:nvPr/>
        </p:nvSpPr>
        <p:spPr>
          <a:xfrm>
            <a:off x="3178099" y="5963495"/>
            <a:ext cx="5719158" cy="880627"/>
          </a:xfrm>
          <a:prstGeom prst="rect">
            <a:avLst/>
          </a:prstGeom>
          <a:solidFill>
            <a:schemeClr val="bg1"/>
          </a:solidFill>
        </p:spPr>
        <p:txBody>
          <a:bodyPr wrap="square" rtlCol="0">
            <a:spAutoFit/>
          </a:bodyPr>
          <a:lstStyle/>
          <a:p>
            <a:endParaRPr lang="en-US" dirty="0"/>
          </a:p>
        </p:txBody>
      </p:sp>
      <p:pic>
        <p:nvPicPr>
          <p:cNvPr id="11" name="Picture 10"/>
          <p:cNvPicPr>
            <a:picLocks noChangeAspect="1"/>
          </p:cNvPicPr>
          <p:nvPr/>
        </p:nvPicPr>
        <p:blipFill>
          <a:blip r:embed="rId4"/>
          <a:stretch>
            <a:fillRect/>
          </a:stretch>
        </p:blipFill>
        <p:spPr>
          <a:xfrm>
            <a:off x="24624" y="43149"/>
            <a:ext cx="1627151" cy="572795"/>
          </a:xfrm>
          <a:prstGeom prst="rect">
            <a:avLst/>
          </a:prstGeom>
        </p:spPr>
      </p:pic>
    </p:spTree>
    <p:extLst>
      <p:ext uri="{BB962C8B-B14F-4D97-AF65-F5344CB8AC3E}">
        <p14:creationId xmlns:p14="http://schemas.microsoft.com/office/powerpoint/2010/main" val="386896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017985"/>
          </a:xfrm>
        </p:spPr>
        <p:txBody>
          <a:bodyPr>
            <a:normAutofit/>
          </a:bodyPr>
          <a:lstStyle/>
          <a:p>
            <a:r>
              <a:rPr lang="en-US" dirty="0"/>
              <a:t>Results – All Outcomes</a:t>
            </a:r>
          </a:p>
        </p:txBody>
      </p:sp>
      <p:sp>
        <p:nvSpPr>
          <p:cNvPr id="5" name="Slide Number Placeholder 4"/>
          <p:cNvSpPr>
            <a:spLocks noGrp="1"/>
          </p:cNvSpPr>
          <p:nvPr>
            <p:ph type="sldNum" sz="quarter" idx="4294967295"/>
          </p:nvPr>
        </p:nvSpPr>
        <p:spPr>
          <a:xfrm>
            <a:off x="8610600" y="6356351"/>
            <a:ext cx="2057400" cy="365125"/>
          </a:xfrm>
          <a:prstGeom prst="rect">
            <a:avLst/>
          </a:prstGeom>
        </p:spPr>
        <p:txBody>
          <a:bodyPr/>
          <a:lstStyle/>
          <a:p>
            <a:fld id="{33A416C9-3E56-4356-B5A5-07CC0717963B}" type="slidenum">
              <a:rPr lang="en-US" smtClean="0"/>
              <a:pPr/>
              <a:t>32</a:t>
            </a:fld>
            <a:endParaRPr lang="en-US" dirty="0"/>
          </a:p>
        </p:txBody>
      </p:sp>
      <p:graphicFrame>
        <p:nvGraphicFramePr>
          <p:cNvPr id="7" name="Chart 6">
            <a:extLst>
              <a:ext uri="{FF2B5EF4-FFF2-40B4-BE49-F238E27FC236}">
                <a16:creationId xmlns:a16="http://schemas.microsoft.com/office/drawing/2014/main" id="{DFE56134-E3B1-4E37-AFFE-F092F31CBF5E}"/>
              </a:ext>
            </a:extLst>
          </p:cNvPr>
          <p:cNvGraphicFramePr>
            <a:graphicFrameLocks/>
          </p:cNvGraphicFramePr>
          <p:nvPr/>
        </p:nvGraphicFramePr>
        <p:xfrm>
          <a:off x="838200" y="1754392"/>
          <a:ext cx="10515600" cy="4168887"/>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8" name="Freeform: Shape 7"/>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
        <p:nvSpPr>
          <p:cNvPr id="9" name="TextBox 8"/>
          <p:cNvSpPr txBox="1"/>
          <p:nvPr/>
        </p:nvSpPr>
        <p:spPr>
          <a:xfrm>
            <a:off x="3178099" y="6066971"/>
            <a:ext cx="5820758" cy="777151"/>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24624" y="43149"/>
            <a:ext cx="1627151" cy="572795"/>
          </a:xfrm>
          <a:prstGeom prst="rect">
            <a:avLst/>
          </a:prstGeom>
        </p:spPr>
      </p:pic>
    </p:spTree>
    <p:extLst>
      <p:ext uri="{BB962C8B-B14F-4D97-AF65-F5344CB8AC3E}">
        <p14:creationId xmlns:p14="http://schemas.microsoft.com/office/powerpoint/2010/main" val="2198011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109183"/>
            <a:ext cx="11176379" cy="1325563"/>
          </a:xfrm>
        </p:spPr>
        <p:txBody>
          <a:bodyPr/>
          <a:lstStyle/>
          <a:p>
            <a:r>
              <a:rPr lang="en-US" sz="3600" dirty="0"/>
              <a:t>OH Conductor Summary Details</a:t>
            </a:r>
            <a:br>
              <a:rPr lang="en-US" dirty="0"/>
            </a:br>
            <a:r>
              <a:rPr lang="en-US" sz="2400" i="1" dirty="0">
                <a:solidFill>
                  <a:schemeClr val="accent6">
                    <a:lumMod val="75000"/>
                  </a:schemeClr>
                </a:solidFill>
                <a:ea typeface="+mn-ea"/>
                <a:cs typeface="+mn-cs"/>
              </a:rPr>
              <a:t>SCE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4128373"/>
              </p:ext>
            </p:extLst>
          </p:nvPr>
        </p:nvGraphicFramePr>
        <p:xfrm>
          <a:off x="950976" y="1793466"/>
          <a:ext cx="10214793" cy="3835404"/>
        </p:xfrm>
        <a:graphic>
          <a:graphicData uri="http://schemas.openxmlformats.org/drawingml/2006/table">
            <a:tbl>
              <a:tblPr/>
              <a:tblGrid>
                <a:gridCol w="273983">
                  <a:extLst>
                    <a:ext uri="{9D8B030D-6E8A-4147-A177-3AD203B41FA5}">
                      <a16:colId xmlns:a16="http://schemas.microsoft.com/office/drawing/2014/main" val="1983495460"/>
                    </a:ext>
                  </a:extLst>
                </a:gridCol>
                <a:gridCol w="2034739">
                  <a:extLst>
                    <a:ext uri="{9D8B030D-6E8A-4147-A177-3AD203B41FA5}">
                      <a16:colId xmlns:a16="http://schemas.microsoft.com/office/drawing/2014/main" val="2064209985"/>
                    </a:ext>
                  </a:extLst>
                </a:gridCol>
                <a:gridCol w="609281">
                  <a:extLst>
                    <a:ext uri="{9D8B030D-6E8A-4147-A177-3AD203B41FA5}">
                      <a16:colId xmlns:a16="http://schemas.microsoft.com/office/drawing/2014/main" val="371886225"/>
                    </a:ext>
                  </a:extLst>
                </a:gridCol>
                <a:gridCol w="429280">
                  <a:extLst>
                    <a:ext uri="{9D8B030D-6E8A-4147-A177-3AD203B41FA5}">
                      <a16:colId xmlns:a16="http://schemas.microsoft.com/office/drawing/2014/main" val="1713948485"/>
                    </a:ext>
                  </a:extLst>
                </a:gridCol>
                <a:gridCol w="384003">
                  <a:extLst>
                    <a:ext uri="{9D8B030D-6E8A-4147-A177-3AD203B41FA5}">
                      <a16:colId xmlns:a16="http://schemas.microsoft.com/office/drawing/2014/main" val="834235842"/>
                    </a:ext>
                  </a:extLst>
                </a:gridCol>
                <a:gridCol w="267825">
                  <a:extLst>
                    <a:ext uri="{9D8B030D-6E8A-4147-A177-3AD203B41FA5}">
                      <a16:colId xmlns:a16="http://schemas.microsoft.com/office/drawing/2014/main" val="1867532145"/>
                    </a:ext>
                  </a:extLst>
                </a:gridCol>
                <a:gridCol w="2005349">
                  <a:extLst>
                    <a:ext uri="{9D8B030D-6E8A-4147-A177-3AD203B41FA5}">
                      <a16:colId xmlns:a16="http://schemas.microsoft.com/office/drawing/2014/main" val="3498691356"/>
                    </a:ext>
                  </a:extLst>
                </a:gridCol>
                <a:gridCol w="539646">
                  <a:extLst>
                    <a:ext uri="{9D8B030D-6E8A-4147-A177-3AD203B41FA5}">
                      <a16:colId xmlns:a16="http://schemas.microsoft.com/office/drawing/2014/main" val="1704678050"/>
                    </a:ext>
                  </a:extLst>
                </a:gridCol>
                <a:gridCol w="734518">
                  <a:extLst>
                    <a:ext uri="{9D8B030D-6E8A-4147-A177-3AD203B41FA5}">
                      <a16:colId xmlns:a16="http://schemas.microsoft.com/office/drawing/2014/main" val="3884194387"/>
                    </a:ext>
                  </a:extLst>
                </a:gridCol>
                <a:gridCol w="1414556">
                  <a:extLst>
                    <a:ext uri="{9D8B030D-6E8A-4147-A177-3AD203B41FA5}">
                      <a16:colId xmlns:a16="http://schemas.microsoft.com/office/drawing/2014/main" val="136009037"/>
                    </a:ext>
                  </a:extLst>
                </a:gridCol>
                <a:gridCol w="294323">
                  <a:extLst>
                    <a:ext uri="{9D8B030D-6E8A-4147-A177-3AD203B41FA5}">
                      <a16:colId xmlns:a16="http://schemas.microsoft.com/office/drawing/2014/main" val="3431506419"/>
                    </a:ext>
                  </a:extLst>
                </a:gridCol>
                <a:gridCol w="569626">
                  <a:extLst>
                    <a:ext uri="{9D8B030D-6E8A-4147-A177-3AD203B41FA5}">
                      <a16:colId xmlns:a16="http://schemas.microsoft.com/office/drawing/2014/main" val="1098055797"/>
                    </a:ext>
                  </a:extLst>
                </a:gridCol>
                <a:gridCol w="657664">
                  <a:extLst>
                    <a:ext uri="{9D8B030D-6E8A-4147-A177-3AD203B41FA5}">
                      <a16:colId xmlns:a16="http://schemas.microsoft.com/office/drawing/2014/main" val="157655292"/>
                    </a:ext>
                  </a:extLst>
                </a:gridCol>
              </a:tblGrid>
              <a:tr h="190500">
                <a:tc>
                  <a:txBody>
                    <a:bodyPr/>
                    <a:lstStyle/>
                    <a:p>
                      <a:pPr algn="l" fontAlgn="b"/>
                      <a:r>
                        <a:rPr lang="en-US" sz="1100" b="0" i="0" u="none" strike="noStrike" dirty="0">
                          <a:solidFill>
                            <a:schemeClr val="bg1"/>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3">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gridSpan="2">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6">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ctr" defTabSz="9144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EV (Safety</a:t>
                      </a:r>
                      <a:r>
                        <a:rPr lang="en-US" sz="1100" b="0" i="0" u="none" strike="noStrike" kern="1200" baseline="0" dirty="0">
                          <a:solidFill>
                            <a:schemeClr val="bg1"/>
                          </a:solidFill>
                          <a:effectLst/>
                          <a:latin typeface="Calibri" panose="020F0502020204030204" pitchFamily="34" charset="0"/>
                          <a:ea typeface="+mn-ea"/>
                          <a:cs typeface="+mn-cs"/>
                        </a:rPr>
                        <a:t> Units)</a:t>
                      </a:r>
                      <a:endParaRPr lang="en-US" sz="1100" b="0"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37217423"/>
                  </a:ext>
                </a:extLst>
              </a:tr>
              <a:tr h="594999">
                <a:tc>
                  <a:txBody>
                    <a:bodyPr/>
                    <a:lstStyle/>
                    <a:p>
                      <a:pPr algn="ctr" fontAlgn="ctr"/>
                      <a:r>
                        <a:rPr lang="en-US" sz="1100" b="0" i="0" u="none" strike="noStrike" dirty="0">
                          <a:solidFill>
                            <a:schemeClr val="bg1"/>
                          </a:solidFill>
                          <a:effectLst/>
                          <a:latin typeface="Calibri" panose="020F0502020204030204" pitchFamily="34" charset="0"/>
                        </a:rPr>
                        <a:t>Risk</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3">
                  <a:txBody>
                    <a:bodyPr/>
                    <a:lstStyle/>
                    <a:p>
                      <a:pPr algn="l" fontAlgn="ctr"/>
                      <a:r>
                        <a:rPr lang="en-US" sz="1100" b="0" i="0" u="none" strike="noStrike" dirty="0">
                          <a:solidFill>
                            <a:srgbClr val="000000"/>
                          </a:solidFill>
                          <a:effectLst/>
                          <a:latin typeface="Calibri" panose="020F0502020204030204" pitchFamily="34" charset="0"/>
                        </a:rPr>
                        <a:t>Overhead conductor down in service leading to public contact with the conductor, a wildfire, or property damage.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100" b="0" i="0" u="none" strike="noStrike" dirty="0">
                          <a:solidFill>
                            <a:srgbClr val="000000"/>
                          </a:solidFill>
                          <a:effectLst/>
                          <a:latin typeface="Calibri" panose="020F0502020204030204" pitchFamily="34" charset="0"/>
                        </a:rPr>
                        <a:t>Company Data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6">
                  <a:txBody>
                    <a:bodyPr/>
                    <a:lstStyle/>
                    <a:p>
                      <a:pPr algn="l" fontAlgn="ctr"/>
                      <a:r>
                        <a:rPr lang="en-US" sz="1100" b="0" i="0" u="none" strike="noStrike" dirty="0">
                          <a:solidFill>
                            <a:srgbClr val="000000"/>
                          </a:solidFill>
                          <a:effectLst/>
                          <a:latin typeface="Calibri" panose="020F0502020204030204" pitchFamily="34" charset="0"/>
                        </a:rPr>
                        <a:t>860 Annualized wire down events has varied over the years that it has been recorded.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101920"/>
                  </a:ext>
                </a:extLst>
              </a:tr>
              <a:tr h="2667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216382"/>
                  </a:ext>
                </a:extLst>
              </a:tr>
              <a:tr h="190500">
                <a:tc rowSpan="2">
                  <a:txBody>
                    <a:bodyPr/>
                    <a:lstStyle/>
                    <a:p>
                      <a:pPr algn="ctr" fontAlgn="b"/>
                      <a:r>
                        <a:rPr lang="en-US" sz="1100" b="0" i="0" u="none" strike="noStrike" dirty="0">
                          <a:solidFill>
                            <a:schemeClr val="bg1"/>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5">
                  <a:txBody>
                    <a:bodyPr/>
                    <a:lstStyle/>
                    <a:p>
                      <a:pPr algn="ctr" fontAlgn="b"/>
                      <a:r>
                        <a:rPr lang="en-US" sz="1100" b="0" i="0" u="none" strike="noStrike" dirty="0">
                          <a:solidFill>
                            <a:schemeClr val="bg1"/>
                          </a:solidFill>
                          <a:effectLst/>
                          <a:latin typeface="Calibri" panose="020F0502020204030204" pitchFamily="34" charset="0"/>
                        </a:rPr>
                        <a:t>Effectiveness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dirty="0">
                          <a:solidFill>
                            <a:schemeClr val="bg1"/>
                          </a:solidFill>
                          <a:effectLst/>
                          <a:latin typeface="Calibri" panose="020F0502020204030204" pitchFamily="34" charset="0"/>
                        </a:rPr>
                        <a:t>Costs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100" b="0" i="0" u="none" strike="noStrike" dirty="0">
                          <a:solidFill>
                            <a:schemeClr val="bg1"/>
                          </a:solidFill>
                          <a:effectLst/>
                          <a:latin typeface="Calibri" panose="020F0502020204030204" pitchFamily="34" charset="0"/>
                        </a:rPr>
                        <a:t>Useful Life (yrs)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bg1"/>
                          </a:solidFill>
                          <a:effectLst/>
                          <a:latin typeface="Calibri" panose="020F0502020204030204" pitchFamily="34" charset="0"/>
                          <a:ea typeface="+mn-ea"/>
                          <a:cs typeface="+mn-cs"/>
                        </a:rPr>
                        <a:t>EV (Safety</a:t>
                      </a:r>
                      <a:r>
                        <a:rPr lang="en-US" sz="1100" b="0" i="0" u="none" strike="noStrike" kern="1200" baseline="0" dirty="0">
                          <a:solidFill>
                            <a:schemeClr val="bg1"/>
                          </a:solidFill>
                          <a:effectLst/>
                          <a:latin typeface="Calibri" panose="020F0502020204030204" pitchFamily="34" charset="0"/>
                          <a:ea typeface="+mn-ea"/>
                          <a:cs typeface="+mn-cs"/>
                        </a:rPr>
                        <a:t> Units)</a:t>
                      </a:r>
                      <a:endParaRPr lang="en-US" sz="1100" b="0"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06250511"/>
                  </a:ext>
                </a:extLst>
              </a:tr>
              <a:tr h="3810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bg1"/>
                          </a:solidFill>
                          <a:effectLst/>
                          <a:latin typeface="Calibri" panose="020F0502020204030204" pitchFamily="34" charset="0"/>
                        </a:rPr>
                        <a:t>Risk Reduction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100" b="0" i="0" u="none" strike="noStrike" dirty="0">
                          <a:solidFill>
                            <a:schemeClr val="bg1"/>
                          </a:solidFill>
                          <a:effectLst/>
                          <a:latin typeface="Calibri" panose="020F0502020204030204" pitchFamily="34" charset="0"/>
                        </a:rPr>
                        <a:t>Project Cost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100" b="0" i="0" u="none" strike="noStrike" dirty="0">
                          <a:solidFill>
                            <a:schemeClr val="bg1"/>
                          </a:solidFill>
                          <a:effectLst/>
                          <a:latin typeface="Calibri" panose="020F0502020204030204" pitchFamily="34" charset="0"/>
                        </a:rPr>
                        <a:t>Breakdown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algn="ctr" fontAlgn="b"/>
                      <a:r>
                        <a:rPr lang="en-US" sz="1100" b="0" i="0" u="none" strike="noStrike" dirty="0">
                          <a:solidFill>
                            <a:schemeClr val="bg1"/>
                          </a:solidFill>
                          <a:effectLst/>
                          <a:latin typeface="Calibri" panose="020F0502020204030204" pitchFamily="34" charset="0"/>
                        </a:rPr>
                        <a:t>Basis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5172869"/>
                  </a:ext>
                </a:extLst>
              </a:tr>
              <a:tr h="571500">
                <a:tc rowSpan="3">
                  <a:txBody>
                    <a:bodyPr/>
                    <a:lstStyle/>
                    <a:p>
                      <a:pPr algn="ctr" fontAlgn="ctr"/>
                      <a:r>
                        <a:rPr lang="en-US" sz="1100" b="0" i="0" u="none" strike="noStrike" dirty="0">
                          <a:solidFill>
                            <a:schemeClr val="bg1"/>
                          </a:solidFill>
                          <a:effectLst/>
                          <a:latin typeface="Calibri" panose="020F0502020204030204" pitchFamily="34" charset="0"/>
                        </a:rPr>
                        <a:t>Mitigation</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100" b="0" i="0" u="none" strike="noStrike" dirty="0">
                          <a:solidFill>
                            <a:srgbClr val="000000"/>
                          </a:solidFill>
                          <a:effectLst/>
                          <a:latin typeface="Calibri" panose="020F0502020204030204" pitchFamily="34" charset="0"/>
                        </a:rPr>
                        <a:t>Reconductoring the highest</a:t>
                      </a:r>
                      <a:r>
                        <a:rPr lang="en-US" sz="1100" b="0" i="0" u="none" strike="noStrike" baseline="0" dirty="0">
                          <a:solidFill>
                            <a:srgbClr val="000000"/>
                          </a:solidFill>
                          <a:effectLst/>
                          <a:latin typeface="Calibri" panose="020F0502020204030204" pitchFamily="34" charset="0"/>
                        </a:rPr>
                        <a:t> safety comparator</a:t>
                      </a:r>
                      <a:r>
                        <a:rPr lang="en-US" sz="1100" b="0" i="0" u="none" strike="noStrike" dirty="0">
                          <a:solidFill>
                            <a:srgbClr val="000000"/>
                          </a:solidFill>
                          <a:effectLst/>
                          <a:latin typeface="Calibri" panose="020F0502020204030204" pitchFamily="34" charset="0"/>
                        </a:rPr>
                        <a:t> circuits at a $100M per year pace.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SME-calibrated</a:t>
                      </a:r>
                      <a:r>
                        <a:rPr lang="en-US" sz="1100" b="0" i="0" u="none" strike="noStrike" baseline="0" dirty="0">
                          <a:solidFill>
                            <a:srgbClr val="000000"/>
                          </a:solidFill>
                          <a:effectLst/>
                          <a:latin typeface="Calibri" panose="020F0502020204030204" pitchFamily="34" charset="0"/>
                        </a:rPr>
                        <a:t> model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solidFill>
                            <a:srgbClr val="000000"/>
                          </a:solidFill>
                          <a:effectLst/>
                          <a:latin typeface="Calibri" panose="020F0502020204030204" pitchFamily="34" charset="0"/>
                        </a:rPr>
                        <a:t>Based on the expected reduction in wire down events by reconductoring small conductor on the highest </a:t>
                      </a:r>
                      <a:r>
                        <a:rPr lang="en-US" sz="1100" b="0" i="0" u="none" strike="noStrike" baseline="0" dirty="0">
                          <a:solidFill>
                            <a:srgbClr val="000000"/>
                          </a:solidFill>
                          <a:effectLst/>
                          <a:latin typeface="Calibri" panose="020F0502020204030204" pitchFamily="34" charset="0"/>
                        </a:rPr>
                        <a:t>safety comparator</a:t>
                      </a:r>
                      <a:r>
                        <a:rPr lang="en-US" sz="1100" b="0" i="0" u="none" strike="noStrike" dirty="0">
                          <a:solidFill>
                            <a:srgbClr val="000000"/>
                          </a:solidFill>
                          <a:effectLst/>
                          <a:latin typeface="Calibri" panose="020F0502020204030204" pitchFamily="34" charset="0"/>
                        </a:rPr>
                        <a:t> circuits.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$300M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669 miles @ 447k per mile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1100" b="0" i="0" u="none" strike="noStrike" dirty="0">
                          <a:solidFill>
                            <a:srgbClr val="000000"/>
                          </a:solidFill>
                          <a:effectLst/>
                          <a:latin typeface="Calibri" panose="020F0502020204030204" pitchFamily="34" charset="0"/>
                        </a:rPr>
                        <a:t>Average</a:t>
                      </a:r>
                      <a:r>
                        <a:rPr lang="en-US" sz="1100" b="0" i="0" u="none" strike="noStrike" baseline="0" dirty="0">
                          <a:solidFill>
                            <a:srgbClr val="000000"/>
                          </a:solidFill>
                          <a:effectLst/>
                          <a:latin typeface="Calibri" panose="020F0502020204030204" pitchFamily="34" charset="0"/>
                        </a:rPr>
                        <a:t> historical costs. Does not include transformer material costs.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637535"/>
                  </a:ext>
                </a:extLst>
              </a:tr>
              <a:tr h="571500">
                <a:tc vMerge="1">
                  <a:txBody>
                    <a:bodyPr/>
                    <a:lstStyle/>
                    <a:p>
                      <a:endParaRPr lang="en-US"/>
                    </a:p>
                  </a:txBody>
                  <a:tcPr/>
                </a:tc>
                <a:tc>
                  <a:txBody>
                    <a:bodyPr/>
                    <a:lstStyle/>
                    <a:p>
                      <a:pPr algn="l" fontAlgn="ctr"/>
                      <a:r>
                        <a:rPr lang="en-US" sz="1100" b="0" i="0" u="none" strike="noStrike" dirty="0">
                          <a:solidFill>
                            <a:srgbClr val="000000"/>
                          </a:solidFill>
                          <a:effectLst/>
                          <a:latin typeface="Calibri" panose="020F0502020204030204" pitchFamily="34" charset="0"/>
                        </a:rPr>
                        <a:t>Reconductoring the highest</a:t>
                      </a:r>
                      <a:r>
                        <a:rPr lang="en-US" sz="1100" b="0" i="0" u="none" strike="noStrike" baseline="0" dirty="0">
                          <a:solidFill>
                            <a:srgbClr val="000000"/>
                          </a:solidFill>
                          <a:effectLst/>
                          <a:latin typeface="Calibri" panose="020F0502020204030204" pitchFamily="34" charset="0"/>
                        </a:rPr>
                        <a:t> safety comparator</a:t>
                      </a:r>
                      <a:r>
                        <a:rPr lang="en-US" sz="1100" b="0" i="0" u="none" strike="noStrike" dirty="0">
                          <a:solidFill>
                            <a:srgbClr val="000000"/>
                          </a:solidFill>
                          <a:effectLst/>
                          <a:latin typeface="Calibri" panose="020F0502020204030204" pitchFamily="34" charset="0"/>
                        </a:rPr>
                        <a:t> circuits at a $150M per year pace.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SME-calibrated</a:t>
                      </a:r>
                      <a:r>
                        <a:rPr lang="en-US" sz="1100" b="0" i="0" u="none" strike="noStrike" baseline="0" dirty="0">
                          <a:solidFill>
                            <a:srgbClr val="000000"/>
                          </a:solidFill>
                          <a:effectLst/>
                          <a:latin typeface="Calibri" panose="020F0502020204030204" pitchFamily="34" charset="0"/>
                        </a:rPr>
                        <a:t> model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solidFill>
                            <a:srgbClr val="000000"/>
                          </a:solidFill>
                          <a:effectLst/>
                          <a:latin typeface="Calibri" panose="020F0502020204030204" pitchFamily="34" charset="0"/>
                        </a:rPr>
                        <a:t>Based on the expected reduction in wire down events by reconductoring small conductor on the highest </a:t>
                      </a:r>
                      <a:r>
                        <a:rPr lang="en-US" sz="1100" b="0" i="0" u="none" strike="noStrike" baseline="0" dirty="0">
                          <a:solidFill>
                            <a:srgbClr val="000000"/>
                          </a:solidFill>
                          <a:effectLst/>
                          <a:latin typeface="Calibri" panose="020F0502020204030204" pitchFamily="34" charset="0"/>
                        </a:rPr>
                        <a:t>safety comparator</a:t>
                      </a:r>
                      <a:r>
                        <a:rPr lang="en-US" sz="1100" b="0" i="0" u="none" strike="noStrike" dirty="0">
                          <a:solidFill>
                            <a:srgbClr val="000000"/>
                          </a:solidFill>
                          <a:effectLst/>
                          <a:latin typeface="Calibri" panose="020F0502020204030204" pitchFamily="34" charset="0"/>
                        </a:rPr>
                        <a:t> circuits.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$450M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998 miles @ 447k per mile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Average</a:t>
                      </a:r>
                      <a:r>
                        <a:rPr lang="en-US" sz="1100" b="0" i="0" u="none" strike="noStrike" baseline="0" dirty="0">
                          <a:solidFill>
                            <a:srgbClr val="000000"/>
                          </a:solidFill>
                          <a:effectLst/>
                          <a:latin typeface="Calibri" panose="020F0502020204030204" pitchFamily="34" charset="0"/>
                        </a:rPr>
                        <a:t> historical costs. Does not include transformer material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019772"/>
                  </a:ext>
                </a:extLst>
              </a:tr>
              <a:tr h="571500">
                <a:tc vMerge="1">
                  <a:txBody>
                    <a:bodyPr/>
                    <a:lstStyle/>
                    <a:p>
                      <a:endParaRPr lang="en-US"/>
                    </a:p>
                  </a:txBody>
                  <a:tcPr/>
                </a:tc>
                <a:tc>
                  <a:txBody>
                    <a:bodyPr/>
                    <a:lstStyle/>
                    <a:p>
                      <a:pPr algn="l" fontAlgn="ctr"/>
                      <a:r>
                        <a:rPr lang="en-US" sz="1100" b="0" i="0" u="none" strike="noStrike" dirty="0">
                          <a:solidFill>
                            <a:srgbClr val="000000"/>
                          </a:solidFill>
                          <a:effectLst/>
                          <a:latin typeface="Calibri" panose="020F0502020204030204" pitchFamily="34" charset="0"/>
                        </a:rPr>
                        <a:t>Reconductoring the highest</a:t>
                      </a:r>
                      <a:r>
                        <a:rPr lang="en-US" sz="1100" b="0" i="0" u="none" strike="noStrike" baseline="0" dirty="0">
                          <a:solidFill>
                            <a:srgbClr val="000000"/>
                          </a:solidFill>
                          <a:effectLst/>
                          <a:latin typeface="Calibri" panose="020F0502020204030204" pitchFamily="34" charset="0"/>
                        </a:rPr>
                        <a:t> safety comparator</a:t>
                      </a:r>
                      <a:r>
                        <a:rPr lang="en-US" sz="1100" b="0" i="0" u="none" strike="noStrike" dirty="0">
                          <a:solidFill>
                            <a:srgbClr val="000000"/>
                          </a:solidFill>
                          <a:effectLst/>
                          <a:latin typeface="Calibri" panose="020F0502020204030204" pitchFamily="34" charset="0"/>
                        </a:rPr>
                        <a:t> circuits at a $200M per year pace.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SME-calibrated</a:t>
                      </a:r>
                      <a:r>
                        <a:rPr lang="en-US" sz="1100" b="0" i="0" u="none" strike="noStrike" baseline="0" dirty="0">
                          <a:solidFill>
                            <a:srgbClr val="000000"/>
                          </a:solidFill>
                          <a:effectLst/>
                          <a:latin typeface="Calibri" panose="020F0502020204030204" pitchFamily="34" charset="0"/>
                        </a:rPr>
                        <a:t> model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solidFill>
                            <a:srgbClr val="000000"/>
                          </a:solidFill>
                          <a:effectLst/>
                          <a:latin typeface="Calibri" panose="020F0502020204030204" pitchFamily="34" charset="0"/>
                        </a:rPr>
                        <a:t>Based on the expected reduction in wire down events by reconductoring small conductor on the highest </a:t>
                      </a:r>
                      <a:r>
                        <a:rPr lang="en-US" sz="1100" b="0" i="0" u="none" strike="noStrike" baseline="0" dirty="0">
                          <a:solidFill>
                            <a:srgbClr val="000000"/>
                          </a:solidFill>
                          <a:effectLst/>
                          <a:latin typeface="Calibri" panose="020F0502020204030204" pitchFamily="34" charset="0"/>
                        </a:rPr>
                        <a:t>safety comparator</a:t>
                      </a:r>
                      <a:r>
                        <a:rPr lang="en-US" sz="1100" b="0" i="0" u="none" strike="noStrike" dirty="0">
                          <a:solidFill>
                            <a:srgbClr val="000000"/>
                          </a:solidFill>
                          <a:effectLst/>
                          <a:latin typeface="Calibri" panose="020F0502020204030204" pitchFamily="34" charset="0"/>
                        </a:rPr>
                        <a:t> circuits.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$600M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1,340 miles @ 447k per mile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Average</a:t>
                      </a:r>
                      <a:r>
                        <a:rPr lang="en-US" sz="1100" b="0" i="0" u="none" strike="noStrike" baseline="0" dirty="0">
                          <a:solidFill>
                            <a:srgbClr val="000000"/>
                          </a:solidFill>
                          <a:effectLst/>
                          <a:latin typeface="Calibri" panose="020F0502020204030204" pitchFamily="34" charset="0"/>
                        </a:rPr>
                        <a:t> historical costs. Does not include transformer material costs.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869686"/>
                  </a:ext>
                </a:extLst>
              </a:tr>
            </a:tbl>
          </a:graphicData>
        </a:graphic>
      </p:graphicFrame>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33</a:t>
            </a:fld>
            <a:endParaRPr lang="en-US" dirty="0"/>
          </a:p>
        </p:txBody>
      </p:sp>
      <p:sp>
        <p:nvSpPr>
          <p:cNvPr id="6" name="Oval 5"/>
          <p:cNvSpPr/>
          <p:nvPr/>
        </p:nvSpPr>
        <p:spPr>
          <a:xfrm>
            <a:off x="10823328" y="133306"/>
            <a:ext cx="1138626" cy="482638"/>
          </a:xfrm>
          <a:prstGeom prst="ellipse">
            <a:avLst/>
          </a:prstGeom>
          <a:solidFill>
            <a:schemeClr val="accent4"/>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9" name="Freeform: Shape 8"/>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200" b="1" kern="1200" dirty="0"/>
              <a:t>STEP 2</a:t>
            </a:r>
          </a:p>
        </p:txBody>
      </p:sp>
    </p:spTree>
    <p:extLst>
      <p:ext uri="{BB962C8B-B14F-4D97-AF65-F5344CB8AC3E}">
        <p14:creationId xmlns:p14="http://schemas.microsoft.com/office/powerpoint/2010/main" val="457087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49902" y="3505200"/>
            <a:ext cx="11432509" cy="615553"/>
          </a:xfrm>
        </p:spPr>
        <p:txBody>
          <a:bodyPr/>
          <a:lstStyle/>
          <a:p>
            <a:r>
              <a:rPr lang="en-US" sz="4000" dirty="0"/>
              <a:t>Distribution Overhead Conductor Primary</a:t>
            </a:r>
          </a:p>
        </p:txBody>
      </p:sp>
      <p:sp>
        <p:nvSpPr>
          <p:cNvPr id="11" name="Subtitle 10"/>
          <p:cNvSpPr>
            <a:spLocks noGrp="1"/>
          </p:cNvSpPr>
          <p:nvPr>
            <p:ph type="subTitle" idx="1"/>
          </p:nvPr>
        </p:nvSpPr>
        <p:spPr/>
        <p:txBody>
          <a:bodyPr/>
          <a:lstStyle/>
          <a:p>
            <a:r>
              <a:rPr lang="en-US" sz="2800" dirty="0"/>
              <a:t>Example Methodology</a:t>
            </a:r>
          </a:p>
        </p:txBody>
      </p:sp>
    </p:spTree>
    <p:extLst>
      <p:ext uri="{BB962C8B-B14F-4D97-AF65-F5344CB8AC3E}">
        <p14:creationId xmlns:p14="http://schemas.microsoft.com/office/powerpoint/2010/main" val="1783207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17"/>
          <p:cNvGraphicFramePr>
            <a:graphicFrameLocks noChangeAspect="1"/>
          </p:cNvGraphicFramePr>
          <p:nvPr>
            <p:extLst>
              <p:ext uri="{D42A27DB-BD31-4B8C-83A1-F6EECF244321}">
                <p14:modId xmlns:p14="http://schemas.microsoft.com/office/powerpoint/2010/main" val="2956713201"/>
              </p:ext>
            </p:extLst>
          </p:nvPr>
        </p:nvGraphicFramePr>
        <p:xfrm>
          <a:off x="3080830" y="1278295"/>
          <a:ext cx="4483113" cy="54818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2" hidden="1"/>
          <p:cNvGraphicFramePr>
            <a:graphicFrameLocks noChangeAspect="1"/>
          </p:cNvGraphicFramePr>
          <p:nvPr>
            <p:custDataLst>
              <p:tags r:id="rId2"/>
            </p:custDataLst>
          </p:nvPr>
        </p:nvGraphicFramePr>
        <p:xfrm>
          <a:off x="2019" y="1592"/>
          <a:ext cx="2015" cy="1587"/>
        </p:xfrm>
        <a:graphic>
          <a:graphicData uri="http://schemas.openxmlformats.org/presentationml/2006/ole">
            <mc:AlternateContent xmlns:mc="http://schemas.openxmlformats.org/markup-compatibility/2006">
              <mc:Choice xmlns:v="urn:schemas-microsoft-com:vml" Requires="v">
                <p:oleObj spid="_x0000_s7170" name="think-cell Slide" r:id="rId7" imgW="360" imgH="360" progId="TCLayout.ActiveDocument.1">
                  <p:embed/>
                </p:oleObj>
              </mc:Choice>
              <mc:Fallback>
                <p:oleObj name="think-cell Slide" r:id="rId7" imgW="360" imgH="360" progId="TCLayout.ActiveDocument.1">
                  <p:embed/>
                  <p:pic>
                    <p:nvPicPr>
                      <p:cNvPr id="3" name="Object 2" hidden="1"/>
                      <p:cNvPicPr/>
                      <p:nvPr/>
                    </p:nvPicPr>
                    <p:blipFill>
                      <a:blip r:embed="rId8"/>
                      <a:stretch>
                        <a:fillRect/>
                      </a:stretch>
                    </p:blipFill>
                    <p:spPr>
                      <a:xfrm>
                        <a:off x="2019" y="1592"/>
                        <a:ext cx="2015"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201587"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2" name="Title 5"/>
          <p:cNvSpPr>
            <a:spLocks noGrp="1"/>
          </p:cNvSpPr>
          <p:nvPr>
            <p:ph type="title"/>
          </p:nvPr>
        </p:nvSpPr>
        <p:spPr>
          <a:xfrm>
            <a:off x="1373902" y="205008"/>
            <a:ext cx="10363320" cy="473484"/>
          </a:xfrm>
        </p:spPr>
        <p:txBody>
          <a:bodyPr/>
          <a:lstStyle/>
          <a:p>
            <a:pPr algn="l"/>
            <a:br>
              <a:rPr lang="en-US" sz="2400" dirty="0">
                <a:solidFill>
                  <a:schemeClr val="tx1"/>
                </a:solidFill>
              </a:rPr>
            </a:br>
            <a:r>
              <a:rPr lang="en-US" sz="2800" dirty="0">
                <a:solidFill>
                  <a:schemeClr val="tx1"/>
                </a:solidFill>
              </a:rPr>
              <a:t>Overhead Conductor Bow-Tie</a:t>
            </a:r>
          </a:p>
        </p:txBody>
      </p:sp>
      <p:cxnSp>
        <p:nvCxnSpPr>
          <p:cNvPr id="85" name="Elbow Connector 84"/>
          <p:cNvCxnSpPr>
            <a:stCxn id="67" idx="2"/>
            <a:endCxn id="76" idx="3"/>
          </p:cNvCxnSpPr>
          <p:nvPr/>
        </p:nvCxnSpPr>
        <p:spPr>
          <a:xfrm rot="10800000">
            <a:off x="3115267" y="2020714"/>
            <a:ext cx="1423365" cy="1717204"/>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7" idx="2"/>
            <a:endCxn id="77" idx="3"/>
          </p:cNvCxnSpPr>
          <p:nvPr/>
        </p:nvCxnSpPr>
        <p:spPr>
          <a:xfrm rot="10800000">
            <a:off x="3115267" y="2548492"/>
            <a:ext cx="1423365" cy="1189426"/>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67" idx="2"/>
            <a:endCxn id="79" idx="3"/>
          </p:cNvCxnSpPr>
          <p:nvPr/>
        </p:nvCxnSpPr>
        <p:spPr>
          <a:xfrm rot="10800000">
            <a:off x="3115267" y="3076274"/>
            <a:ext cx="1423367" cy="661644"/>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67" idx="2"/>
            <a:endCxn id="80" idx="3"/>
          </p:cNvCxnSpPr>
          <p:nvPr/>
        </p:nvCxnSpPr>
        <p:spPr>
          <a:xfrm rot="10800000">
            <a:off x="3115273" y="3604048"/>
            <a:ext cx="1423364" cy="133870"/>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67" idx="2"/>
            <a:endCxn id="84" idx="3"/>
          </p:cNvCxnSpPr>
          <p:nvPr/>
        </p:nvCxnSpPr>
        <p:spPr>
          <a:xfrm rot="10800000" flipV="1">
            <a:off x="3115267" y="3737918"/>
            <a:ext cx="1423365" cy="921686"/>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67" idx="2"/>
            <a:endCxn id="81" idx="3"/>
          </p:cNvCxnSpPr>
          <p:nvPr/>
        </p:nvCxnSpPr>
        <p:spPr>
          <a:xfrm rot="10800000" flipV="1">
            <a:off x="3115273" y="3737918"/>
            <a:ext cx="1423364" cy="393908"/>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67" idx="2"/>
            <a:endCxn id="82" idx="3"/>
          </p:cNvCxnSpPr>
          <p:nvPr/>
        </p:nvCxnSpPr>
        <p:spPr>
          <a:xfrm rot="10800000" flipV="1">
            <a:off x="3115273" y="3737918"/>
            <a:ext cx="1423364" cy="1977242"/>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67" idx="2"/>
            <a:endCxn id="78" idx="3"/>
          </p:cNvCxnSpPr>
          <p:nvPr/>
        </p:nvCxnSpPr>
        <p:spPr>
          <a:xfrm rot="10800000" flipV="1">
            <a:off x="3115273" y="3737918"/>
            <a:ext cx="1423364" cy="1449464"/>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Right Brace 144"/>
          <p:cNvSpPr/>
          <p:nvPr/>
        </p:nvSpPr>
        <p:spPr>
          <a:xfrm rot="16200000">
            <a:off x="8971614" y="651571"/>
            <a:ext cx="332261" cy="1904049"/>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6" name="Right Brace 145"/>
          <p:cNvSpPr/>
          <p:nvPr/>
        </p:nvSpPr>
        <p:spPr>
          <a:xfrm rot="16200000">
            <a:off x="2556213" y="109817"/>
            <a:ext cx="332262" cy="2942949"/>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8" name="TextBox 147"/>
          <p:cNvSpPr txBox="1"/>
          <p:nvPr/>
        </p:nvSpPr>
        <p:spPr>
          <a:xfrm>
            <a:off x="1264872" y="859107"/>
            <a:ext cx="1564531"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Risk top-level drivers</a:t>
            </a:r>
          </a:p>
        </p:txBody>
      </p:sp>
      <p:sp>
        <p:nvSpPr>
          <p:cNvPr id="149" name="TextBox 148"/>
          <p:cNvSpPr txBox="1"/>
          <p:nvPr/>
        </p:nvSpPr>
        <p:spPr>
          <a:xfrm>
            <a:off x="8434456" y="1140743"/>
            <a:ext cx="1284006"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Sub-Risk event(s)</a:t>
            </a:r>
          </a:p>
        </p:txBody>
      </p:sp>
      <p:sp>
        <p:nvSpPr>
          <p:cNvPr id="114" name="Rectangle 113"/>
          <p:cNvSpPr/>
          <p:nvPr/>
        </p:nvSpPr>
        <p:spPr>
          <a:xfrm>
            <a:off x="198246" y="1769726"/>
            <a:ext cx="1052625" cy="4162775"/>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73152" tIns="73152" rIns="73152" bIns="73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Overhead Miles of Distribution circuits: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[PG&amp;E Data]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82k</a:t>
            </a:r>
          </a:p>
        </p:txBody>
      </p:sp>
      <p:sp>
        <p:nvSpPr>
          <p:cNvPr id="116" name="Right Brace 115"/>
          <p:cNvSpPr/>
          <p:nvPr/>
        </p:nvSpPr>
        <p:spPr>
          <a:xfrm rot="16200000">
            <a:off x="503566" y="1053349"/>
            <a:ext cx="316148" cy="1055644"/>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7" name="TextBox 116"/>
          <p:cNvSpPr txBox="1"/>
          <p:nvPr/>
        </p:nvSpPr>
        <p:spPr>
          <a:xfrm>
            <a:off x="490627" y="1168624"/>
            <a:ext cx="684483"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Exposure</a:t>
            </a:r>
          </a:p>
        </p:txBody>
      </p:sp>
      <p:sp>
        <p:nvSpPr>
          <p:cNvPr id="118" name="Right Brace 117"/>
          <p:cNvSpPr/>
          <p:nvPr/>
        </p:nvSpPr>
        <p:spPr>
          <a:xfrm rot="16200000">
            <a:off x="2136542" y="-847090"/>
            <a:ext cx="243362" cy="3871203"/>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5" name="TextBox 154"/>
          <p:cNvSpPr txBox="1"/>
          <p:nvPr/>
        </p:nvSpPr>
        <p:spPr>
          <a:xfrm>
            <a:off x="2202084" y="1168624"/>
            <a:ext cx="774251"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Frequency</a:t>
            </a:r>
            <a:endParaRPr kumimoji="0" lang="en-GB" sz="1100" b="1" i="0" u="none" strike="noStrike" kern="0" cap="none" spc="0" normalizeH="0" baseline="30000" noProof="0" dirty="0">
              <a:ln>
                <a:noFill/>
              </a:ln>
              <a:solidFill>
                <a:srgbClr val="0070C0"/>
              </a:solidFill>
              <a:effectLst/>
              <a:uLnTx/>
              <a:uFillTx/>
              <a:latin typeface="Calibri" panose="020F0502020204030204" pitchFamily="34" charset="0"/>
              <a:ea typeface="+mn-ea"/>
              <a:cs typeface="+mn-cs"/>
            </a:endParaRPr>
          </a:p>
        </p:txBody>
      </p:sp>
      <p:sp>
        <p:nvSpPr>
          <p:cNvPr id="101" name="Right Brace 100"/>
          <p:cNvSpPr/>
          <p:nvPr/>
        </p:nvSpPr>
        <p:spPr>
          <a:xfrm rot="16200000">
            <a:off x="10945890" y="651571"/>
            <a:ext cx="332261" cy="1904049"/>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2" name="TextBox 101"/>
          <p:cNvSpPr txBox="1"/>
          <p:nvPr/>
        </p:nvSpPr>
        <p:spPr>
          <a:xfrm>
            <a:off x="10337485" y="1151220"/>
            <a:ext cx="1064394"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Consequences</a:t>
            </a:r>
          </a:p>
        </p:txBody>
      </p:sp>
      <p:sp>
        <p:nvSpPr>
          <p:cNvPr id="58" name="TextBox 57"/>
          <p:cNvSpPr txBox="1"/>
          <p:nvPr/>
        </p:nvSpPr>
        <p:spPr>
          <a:xfrm>
            <a:off x="4736434" y="3458986"/>
            <a:ext cx="1197071" cy="531267"/>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0" dirty="0">
                <a:solidFill>
                  <a:srgbClr val="000000"/>
                </a:solidFill>
                <a:latin typeface="Calibri" panose="020F0502020204030204" pitchFamily="34" charset="0"/>
              </a:rPr>
              <a:t>Failure of</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overhead conductor</a:t>
            </a:r>
          </a:p>
        </p:txBody>
      </p:sp>
      <p:sp>
        <p:nvSpPr>
          <p:cNvPr id="67" name="Oval 66"/>
          <p:cNvSpPr/>
          <p:nvPr/>
        </p:nvSpPr>
        <p:spPr bwMode="auto">
          <a:xfrm>
            <a:off x="4538633" y="3110804"/>
            <a:ext cx="1592671" cy="1254228"/>
          </a:xfrm>
          <a:prstGeom prst="ellipse">
            <a:avLst/>
          </a:prstGeom>
          <a:noFill/>
          <a:ln w="19050" algn="ctr">
            <a:solidFill>
              <a:srgbClr val="FFC000"/>
            </a:solidFill>
            <a:round/>
            <a:headEnd/>
            <a:tailEnd/>
          </a:ln>
          <a:effectLst/>
        </p:spPr>
        <p:txBody>
          <a:bodyPr lIns="39320" tIns="27428" rIns="39320" bIns="39320" rtlCol="0" anchor="ctr"/>
          <a:lstStyle/>
          <a:p>
            <a:pPr marL="168275" marR="0" lvl="0" indent="-168275" algn="ctr" defTabSz="787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7" name="TextBox 106"/>
          <p:cNvSpPr txBox="1"/>
          <p:nvPr/>
        </p:nvSpPr>
        <p:spPr>
          <a:xfrm>
            <a:off x="10672049" y="2706955"/>
            <a:ext cx="1208880" cy="153888"/>
          </a:xfrm>
          <a:prstGeom prst="rect">
            <a:avLst/>
          </a:prstGeom>
          <a:solidFill>
            <a:schemeClr val="accent2">
              <a:lumMod val="60000"/>
              <a:lumOff val="40000"/>
            </a:schemeClr>
          </a:solidFill>
        </p:spPr>
        <p:txBody>
          <a:bodyPr wrap="square" lIns="0" tIns="0" rIns="0" bIns="0" rtlCol="0" anchor="ctr">
            <a:spAutoFit/>
          </a:bodyPr>
          <a:lstStyle>
            <a:defPPr>
              <a:defRPr lang="en-US"/>
            </a:defPPr>
            <a:lvl1pPr>
              <a:defRPr sz="1000" kern="0"/>
            </a:lvl1pPr>
          </a:lstStyle>
          <a:p>
            <a:pPr marL="9144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Safety-Fatalities </a:t>
            </a:r>
          </a:p>
        </p:txBody>
      </p:sp>
      <p:cxnSp>
        <p:nvCxnSpPr>
          <p:cNvPr id="120" name="Elbow Connector 119"/>
          <p:cNvCxnSpPr>
            <a:stCxn id="129" idx="6"/>
            <a:endCxn id="107" idx="1"/>
          </p:cNvCxnSpPr>
          <p:nvPr/>
        </p:nvCxnSpPr>
        <p:spPr>
          <a:xfrm flipV="1">
            <a:off x="10253619" y="2783899"/>
            <a:ext cx="418430" cy="959813"/>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0672049" y="2004264"/>
            <a:ext cx="1208880" cy="153888"/>
          </a:xfrm>
          <a:prstGeom prst="rect">
            <a:avLst/>
          </a:prstGeom>
          <a:solidFill>
            <a:schemeClr val="accent2">
              <a:lumMod val="60000"/>
              <a:lumOff val="40000"/>
            </a:schemeClr>
          </a:solidFill>
        </p:spPr>
        <p:txBody>
          <a:bodyPr wrap="square" lIns="0" tIns="0" rIns="0" bIns="0" rtlCol="0" anchor="ctr">
            <a:spAutoFit/>
          </a:bodyPr>
          <a:lstStyle>
            <a:defPPr>
              <a:defRPr lang="en-US"/>
            </a:defPPr>
            <a:lvl1pPr>
              <a:defRPr sz="1000" kern="0"/>
            </a:lvl1pPr>
          </a:lstStyle>
          <a:p>
            <a:pPr marL="9144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Safety-Injuries </a:t>
            </a:r>
          </a:p>
        </p:txBody>
      </p:sp>
      <p:cxnSp>
        <p:nvCxnSpPr>
          <p:cNvPr id="127" name="Elbow Connector 126"/>
          <p:cNvCxnSpPr>
            <a:stCxn id="129" idx="6"/>
            <a:endCxn id="126" idx="1"/>
          </p:cNvCxnSpPr>
          <p:nvPr/>
        </p:nvCxnSpPr>
        <p:spPr>
          <a:xfrm flipV="1">
            <a:off x="10253617" y="2081208"/>
            <a:ext cx="418431" cy="1662504"/>
          </a:xfrm>
          <a:prstGeom prst="bentConnector3">
            <a:avLst>
              <a:gd name="adj1" fmla="val 50000"/>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9084099" y="3450553"/>
            <a:ext cx="1197071" cy="531267"/>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Overhead conductor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Stays Energized</a:t>
            </a:r>
          </a:p>
        </p:txBody>
      </p:sp>
      <p:sp>
        <p:nvSpPr>
          <p:cNvPr id="129" name="Oval 128"/>
          <p:cNvSpPr/>
          <p:nvPr/>
        </p:nvSpPr>
        <p:spPr bwMode="auto">
          <a:xfrm>
            <a:off x="9093539" y="3303530"/>
            <a:ext cx="1160080" cy="880364"/>
          </a:xfrm>
          <a:prstGeom prst="ellipse">
            <a:avLst/>
          </a:prstGeom>
          <a:noFill/>
          <a:ln>
            <a:headEnd/>
            <a:tailEnd/>
          </a:ln>
        </p:spPr>
        <p:style>
          <a:lnRef idx="2">
            <a:schemeClr val="accent5"/>
          </a:lnRef>
          <a:fillRef idx="1">
            <a:schemeClr val="lt1"/>
          </a:fillRef>
          <a:effectRef idx="0">
            <a:schemeClr val="accent5"/>
          </a:effectRef>
          <a:fontRef idx="minor">
            <a:schemeClr val="dk1"/>
          </a:fontRef>
        </p:style>
        <p:txBody>
          <a:bodyPr lIns="39320" tIns="27428" rIns="39320" bIns="39320" rtlCol="0" anchor="ctr"/>
          <a:lstStyle/>
          <a:p>
            <a:pPr marL="168275" marR="0" lvl="0" indent="-168275" algn="ctr" defTabSz="787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2" name="Right Brace 161"/>
          <p:cNvSpPr/>
          <p:nvPr/>
        </p:nvSpPr>
        <p:spPr>
          <a:xfrm rot="16200000">
            <a:off x="5008036" y="629147"/>
            <a:ext cx="332261" cy="1904049"/>
          </a:xfrm>
          <a:prstGeom prst="rightBrace">
            <a:avLst>
              <a:gd name="adj1" fmla="val 0"/>
              <a:gd name="adj2" fmla="val 50000"/>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3" name="TextBox 162"/>
          <p:cNvSpPr txBox="1"/>
          <p:nvPr/>
        </p:nvSpPr>
        <p:spPr>
          <a:xfrm>
            <a:off x="4460745" y="1128793"/>
            <a:ext cx="952184"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70C0"/>
                </a:solidFill>
                <a:effectLst/>
                <a:uLnTx/>
                <a:uFillTx/>
                <a:latin typeface="Calibri" panose="020F0502020204030204" pitchFamily="34" charset="0"/>
                <a:ea typeface="+mn-ea"/>
                <a:cs typeface="+mn-cs"/>
              </a:rPr>
              <a:t>Risk event(s)</a:t>
            </a:r>
          </a:p>
        </p:txBody>
      </p:sp>
      <p:sp>
        <p:nvSpPr>
          <p:cNvPr id="76" name="TextBox 75"/>
          <p:cNvSpPr txBox="1"/>
          <p:nvPr/>
        </p:nvSpPr>
        <p:spPr>
          <a:xfrm>
            <a:off x="1307506" y="1803376"/>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Vegetation: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 </a:t>
            </a:r>
          </a:p>
        </p:txBody>
      </p:sp>
      <p:sp>
        <p:nvSpPr>
          <p:cNvPr id="77" name="TextBox 76"/>
          <p:cNvSpPr txBox="1"/>
          <p:nvPr/>
        </p:nvSpPr>
        <p:spPr>
          <a:xfrm>
            <a:off x="1307506" y="2331157"/>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Equipment Failure - Conductor: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a:t>
            </a:r>
          </a:p>
        </p:txBody>
      </p:sp>
      <p:sp>
        <p:nvSpPr>
          <p:cNvPr id="78" name="TextBox 77"/>
          <p:cNvSpPr txBox="1"/>
          <p:nvPr/>
        </p:nvSpPr>
        <p:spPr>
          <a:xfrm>
            <a:off x="1307506" y="4970047"/>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Natural Forces: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9" name="TextBox 78"/>
          <p:cNvSpPr txBox="1"/>
          <p:nvPr/>
        </p:nvSpPr>
        <p:spPr>
          <a:xfrm>
            <a:off x="1307506" y="2858935"/>
            <a:ext cx="1807760"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Equipment Failure - Connector/Hardware: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a:t>
            </a:r>
          </a:p>
        </p:txBody>
      </p:sp>
      <p:sp>
        <p:nvSpPr>
          <p:cNvPr id="80" name="TextBox 79"/>
          <p:cNvSpPr txBox="1"/>
          <p:nvPr/>
        </p:nvSpPr>
        <p:spPr>
          <a:xfrm>
            <a:off x="1307506" y="3386709"/>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Equipment Failure – Other: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a:t>
            </a:r>
          </a:p>
        </p:txBody>
      </p:sp>
      <p:sp>
        <p:nvSpPr>
          <p:cNvPr id="81" name="TextBox 80"/>
          <p:cNvSpPr txBox="1"/>
          <p:nvPr/>
        </p:nvSpPr>
        <p:spPr>
          <a:xfrm>
            <a:off x="1307506" y="3914491"/>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3rd Party (WD):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a:t>
            </a:r>
          </a:p>
        </p:txBody>
      </p:sp>
      <p:sp>
        <p:nvSpPr>
          <p:cNvPr id="82" name="TextBox 81"/>
          <p:cNvSpPr txBox="1"/>
          <p:nvPr/>
        </p:nvSpPr>
        <p:spPr>
          <a:xfrm>
            <a:off x="1307506" y="5497825"/>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Company initiated: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 ]</a:t>
            </a:r>
          </a:p>
        </p:txBody>
      </p:sp>
      <p:sp>
        <p:nvSpPr>
          <p:cNvPr id="84" name="Rectangle 83"/>
          <p:cNvSpPr/>
          <p:nvPr/>
        </p:nvSpPr>
        <p:spPr>
          <a:xfrm>
            <a:off x="1307506" y="4442269"/>
            <a:ext cx="1807764" cy="434677"/>
          </a:xfrm>
          <a:prstGeom prst="rect">
            <a:avLst/>
          </a:prstGeom>
          <a:solidFill>
            <a:schemeClr val="accent2">
              <a:lumMod val="40000"/>
              <a:lumOff val="60000"/>
            </a:schemeClr>
          </a:solidFill>
          <a:ln>
            <a:noFill/>
            <a:headEnd type="none" w="med" len="med"/>
            <a:tailEnd type="none" w="med" len="med"/>
          </a:ln>
        </p:spPr>
        <p:txBody>
          <a:bodyPr wrap="square" lIns="0" tIns="0" rIns="0" bIns="0" rtlCol="0" anchor="ctr">
            <a:no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Animal: </a:t>
            </a:r>
          </a:p>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[PG&amp;E data]</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ight Arrow 7"/>
          <p:cNvSpPr/>
          <p:nvPr/>
        </p:nvSpPr>
        <p:spPr bwMode="auto">
          <a:xfrm>
            <a:off x="6807200" y="3716187"/>
            <a:ext cx="711200" cy="134927"/>
          </a:xfrm>
          <a:prstGeom prst="rightArrow">
            <a:avLst/>
          </a:prstGeom>
          <a:solidFill>
            <a:srgbClr val="FFFFFF"/>
          </a:solidFill>
          <a:ln w="19050" algn="ctr">
            <a:solidFill>
              <a:schemeClr val="accent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lIns="39320" tIns="27428" rIns="39320" bIns="39320" rtlCol="0" anchor="ctr"/>
          <a:lstStyle/>
          <a:p>
            <a:pPr marL="168275" marR="0" lvl="0" indent="-168275" algn="ctr" defTabSz="787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0" name="Object 17"/>
          <p:cNvGraphicFramePr>
            <a:graphicFrameLocks noChangeAspect="1"/>
          </p:cNvGraphicFramePr>
          <p:nvPr>
            <p:extLst>
              <p:ext uri="{D42A27DB-BD31-4B8C-83A1-F6EECF244321}">
                <p14:modId xmlns:p14="http://schemas.microsoft.com/office/powerpoint/2010/main" val="1403808827"/>
              </p:ext>
            </p:extLst>
          </p:nvPr>
        </p:nvGraphicFramePr>
        <p:xfrm>
          <a:off x="8075021" y="1326857"/>
          <a:ext cx="2164420" cy="5481858"/>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8389723" y="836532"/>
            <a:ext cx="251062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30% potential to remain energized</a:t>
            </a:r>
          </a:p>
        </p:txBody>
      </p:sp>
      <p:sp>
        <p:nvSpPr>
          <p:cNvPr id="47" name="TextBox 46"/>
          <p:cNvSpPr txBox="1"/>
          <p:nvPr/>
        </p:nvSpPr>
        <p:spPr>
          <a:xfrm>
            <a:off x="379453" y="6208625"/>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154676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bwMode="auto">
          <a:xfrm>
            <a:off x="1272491" y="255037"/>
            <a:ext cx="10719400" cy="45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mj-cs"/>
              </a:rPr>
              <a:t>Model Inputs</a:t>
            </a:r>
            <a:endParaRPr kumimoji="0" lang="en-US" sz="2400" b="1" i="0" u="none" strike="noStrike" kern="0" cap="none" spc="0" normalizeH="0" baseline="0" noProof="0" dirty="0">
              <a:ln>
                <a:noFill/>
              </a:ln>
              <a:solidFill>
                <a:prstClr val="black"/>
              </a:solidFill>
              <a:effectLst/>
              <a:uLnTx/>
              <a:uFillTx/>
              <a:latin typeface="Arial"/>
              <a:ea typeface="+mj-ea"/>
              <a:cs typeface="+mj-cs"/>
            </a:endParaRPr>
          </a:p>
        </p:txBody>
      </p:sp>
      <p:sp>
        <p:nvSpPr>
          <p:cNvPr id="2" name="TextBox 1"/>
          <p:cNvSpPr txBox="1"/>
          <p:nvPr/>
        </p:nvSpPr>
        <p:spPr>
          <a:xfrm>
            <a:off x="7212045" y="925267"/>
            <a:ext cx="4878355" cy="116955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Exposure is Distribution Overhead Primary circuit miles.  </a:t>
            </a:r>
            <a:r>
              <a:rPr kumimoji="0" lang="en-US" sz="1400" b="0" i="1" u="none" strike="noStrike" kern="1200" cap="none" spc="0" normalizeH="0" baseline="0" noProof="0" dirty="0">
                <a:ln>
                  <a:noFill/>
                </a:ln>
                <a:solidFill>
                  <a:srgbClr val="000000"/>
                </a:solidFill>
                <a:effectLst/>
                <a:uLnTx/>
                <a:uFillTx/>
                <a:latin typeface="Arial"/>
                <a:ea typeface="MS PGothic" pitchFamily="34" charset="-128"/>
                <a:cs typeface="+mn-cs"/>
              </a:rPr>
              <a:t>Note that this is PG&amp;E Data.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Future projection of system growth based on 2012 vs. 2016 change, applied to 2017-2021 system miles</a:t>
            </a:r>
          </a:p>
        </p:txBody>
      </p:sp>
      <p:sp>
        <p:nvSpPr>
          <p:cNvPr id="8" name="TextBox 7"/>
          <p:cNvSpPr txBox="1"/>
          <p:nvPr/>
        </p:nvSpPr>
        <p:spPr>
          <a:xfrm>
            <a:off x="3962400" y="2627056"/>
            <a:ext cx="7213600" cy="2246769"/>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Wire Down Risk drivers or causes (2012-2016).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S PGothic" pitchFamily="34" charset="-128"/>
                <a:cs typeface="+mn-cs"/>
              </a:rPr>
              <a:t>Note that this is PG&amp;E Data.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30% potential remain energized.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S PGothic" pitchFamily="34" charset="-128"/>
                <a:cs typeface="+mn-cs"/>
              </a:rPr>
              <a:t>Note that this percentage is developed using the a sample of post-event Distribution Engineer investigations at PG&amp;E.</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192" y="5303583"/>
            <a:ext cx="3085640" cy="13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724691" y="5586177"/>
            <a:ext cx="4267200" cy="738664"/>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0000"/>
                </a:solidFill>
                <a:effectLst/>
                <a:uLnTx/>
                <a:uFillTx/>
                <a:latin typeface="Arial"/>
                <a:ea typeface="MS PGothic" pitchFamily="34" charset="-128"/>
                <a:cs typeface="+mn-cs"/>
              </a:rPr>
              <a:t>Number of historical PG&amp;E specific CPUC reported Wire Down public safety events (2012-2016). (PG&amp;E Data)</a:t>
            </a: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256312"/>
            <a:ext cx="3534140" cy="338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871836"/>
            <a:ext cx="3149600" cy="122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0256" y="2136501"/>
            <a:ext cx="2082800" cy="2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9453" y="6583590"/>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61944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bwMode="auto">
          <a:xfrm>
            <a:off x="1233654" y="306545"/>
            <a:ext cx="10803447" cy="3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j-ea"/>
                <a:cs typeface="+mj-cs"/>
              </a:rPr>
              <a:t>Mitigation Effectiveness for Targeted Conductor Replacement</a:t>
            </a:r>
          </a:p>
        </p:txBody>
      </p:sp>
      <p:cxnSp>
        <p:nvCxnSpPr>
          <p:cNvPr id="4" name="Straight Connector 3"/>
          <p:cNvCxnSpPr/>
          <p:nvPr/>
        </p:nvCxnSpPr>
        <p:spPr bwMode="auto">
          <a:xfrm flipV="1">
            <a:off x="5080001" y="2643620"/>
            <a:ext cx="871027" cy="328187"/>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flipV="1">
            <a:off x="5080003" y="3250196"/>
            <a:ext cx="955644" cy="1169404"/>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5951028" y="2453488"/>
            <a:ext cx="5811533" cy="2185214"/>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Mitigation applies to 210 miles or 0.3% of the total exposure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PG&amp;E data)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Estimated 1060% effective in reducing Equipment Failure – Conductor risk driver for applicable circuit miles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PG&amp;E data below)</a:t>
            </a:r>
          </a:p>
          <a:p>
            <a:pPr marL="742314" marR="0" lvl="1"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100% effective in reducing Equipment Failure – Conductor caused </a:t>
            </a:r>
            <a:r>
              <a:rPr lang="en-US" sz="1400" dirty="0">
                <a:solidFill>
                  <a:srgbClr val="000000"/>
                </a:solidFill>
                <a:latin typeface="Arial"/>
                <a:ea typeface="MS PGothic" pitchFamily="34" charset="-128"/>
              </a:rPr>
              <a:t> </a:t>
            </a:r>
            <a:r>
              <a:rPr lang="en-US" sz="1400">
                <a:solidFill>
                  <a:srgbClr val="000000"/>
                </a:solidFill>
                <a:latin typeface="Arial"/>
                <a:ea typeface="MS PGothic" pitchFamily="34" charset="-128"/>
              </a:rPr>
              <a:t>wire down  events</a:t>
            </a: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742314" marR="0" lvl="1"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10.6x multiplier since WD/100 mile rate in corrosion zone is 5.3 compared to .5 in non-corrosion zones</a:t>
            </a:r>
          </a:p>
        </p:txBody>
      </p:sp>
      <p:sp>
        <p:nvSpPr>
          <p:cNvPr id="11" name="TextBox 10"/>
          <p:cNvSpPr txBox="1"/>
          <p:nvPr/>
        </p:nvSpPr>
        <p:spPr>
          <a:xfrm>
            <a:off x="349608" y="923026"/>
            <a:ext cx="11202839"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Perform targeted conductor replacement of 4 Aluminum Conductor Steel Reinforced (ACSR) in Corrosion zones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Replace 210 incremental miles per year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Unit cost of $100 per foot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$110.8M per year (capital)</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1" y="2424112"/>
            <a:ext cx="5038949"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9453" y="6208625"/>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422556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bwMode="auto">
          <a:xfrm>
            <a:off x="1219203" y="152400"/>
            <a:ext cx="10566412" cy="53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j-ea"/>
                <a:cs typeface="+mj-cs"/>
              </a:rPr>
              <a:t>Mitigation Effectiveness for Targeted Underground Conversion</a:t>
            </a:r>
          </a:p>
        </p:txBody>
      </p:sp>
      <p:cxnSp>
        <p:nvCxnSpPr>
          <p:cNvPr id="4" name="Straight Connector 3"/>
          <p:cNvCxnSpPr/>
          <p:nvPr/>
        </p:nvCxnSpPr>
        <p:spPr bwMode="auto">
          <a:xfrm flipV="1">
            <a:off x="4450214" y="2670772"/>
            <a:ext cx="738399" cy="325926"/>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flipV="1">
            <a:off x="4450214" y="3630440"/>
            <a:ext cx="738399" cy="443620"/>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5118225" y="2453490"/>
            <a:ext cx="6784064" cy="2954655"/>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Mitigation applies to 50 miles or 0.1% of the total exposure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PG&amp;E data)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Assumption of 100% standard effectiveness in reducing all wire down drivers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Estimated 791% effective in reducing Vegetation caused wire down events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PG&amp;E data below): </a:t>
            </a:r>
          </a:p>
          <a:p>
            <a:pPr marL="799464"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13 worse performing circuits make up 11.31% of Vegetation wire down events and only 1.43% of total miles </a:t>
            </a:r>
          </a:p>
          <a:p>
            <a:pPr marL="799464"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7.91x factor </a:t>
            </a:r>
            <a:r>
              <a:rPr kumimoji="0" lang="en-US" sz="1100" b="0" i="0" u="none" strike="noStrike" kern="1200" cap="none" spc="0" normalizeH="0" baseline="0" noProof="0" dirty="0">
                <a:ln>
                  <a:noFill/>
                </a:ln>
                <a:solidFill>
                  <a:srgbClr val="000000"/>
                </a:solidFill>
                <a:effectLst/>
                <a:uLnTx/>
                <a:uFillTx/>
                <a:latin typeface="Arial"/>
                <a:ea typeface="MS PGothic" pitchFamily="34" charset="-128"/>
                <a:cs typeface="+mn-cs"/>
              </a:rPr>
              <a:t>(11.31% events / 1.43% miles) </a:t>
            </a:r>
            <a:endPar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11" name="TextBox 10"/>
          <p:cNvSpPr txBox="1"/>
          <p:nvPr/>
        </p:nvSpPr>
        <p:spPr>
          <a:xfrm>
            <a:off x="349608" y="923026"/>
            <a:ext cx="11202839"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Perform targeted underground conversion of overhead conductor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50 miles per year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Unit cost of $3M per mile </a:t>
            </a:r>
            <a:r>
              <a:rPr kumimoji="0" lang="en-US" sz="1050" b="0" i="0" u="none" strike="noStrike" kern="1200" cap="none" spc="0" normalizeH="0" baseline="0" noProof="0" dirty="0">
                <a:ln>
                  <a:noFill/>
                </a:ln>
                <a:solidFill>
                  <a:srgbClr val="000000"/>
                </a:solidFill>
                <a:effectLst/>
                <a:uLnTx/>
                <a:uFillTx/>
                <a:latin typeface="Arial"/>
                <a:ea typeface="MS PGothic" pitchFamily="34" charset="-128"/>
                <a:cs typeface="+mn-cs"/>
              </a:rPr>
              <a:t>(Based on CPUC WRO Rule 20 estimates)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$150M per year (capital)</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85" y="2344171"/>
            <a:ext cx="4232495" cy="312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9453" y="6208625"/>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1805020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bwMode="auto">
          <a:xfrm>
            <a:off x="1219188" y="115606"/>
            <a:ext cx="10972812" cy="5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07" numCol="1" anchor="b" anchorCtr="0" compatLnSpc="1">
            <a:prstTxWarp prst="textNoShape">
              <a:avLst/>
            </a:prstTxWarp>
          </a:bodyPr>
          <a:lstStyle>
            <a:lvl1pPr algn="r" rtl="0" eaLnBrk="0" fontAlgn="base" hangingPunct="0">
              <a:spcBef>
                <a:spcPct val="0"/>
              </a:spcBef>
              <a:spcAft>
                <a:spcPct val="0"/>
              </a:spcAft>
              <a:defRPr sz="2400" b="1">
                <a:solidFill>
                  <a:srgbClr val="006699"/>
                </a:solidFill>
                <a:latin typeface="+mj-lt"/>
                <a:ea typeface="+mj-ea"/>
                <a:cs typeface="+mj-cs"/>
              </a:defRPr>
            </a:lvl1pPr>
            <a:lvl2pPr algn="r" rtl="0" eaLnBrk="0" fontAlgn="base" hangingPunct="0">
              <a:spcBef>
                <a:spcPct val="0"/>
              </a:spcBef>
              <a:spcAft>
                <a:spcPct val="0"/>
              </a:spcAft>
              <a:defRPr sz="2400" b="1">
                <a:solidFill>
                  <a:srgbClr val="006699"/>
                </a:solidFill>
                <a:latin typeface="Arial" charset="0"/>
                <a:ea typeface="ＭＳ Ｐゴシック" pitchFamily="1" charset="-128"/>
              </a:defRPr>
            </a:lvl2pPr>
            <a:lvl3pPr algn="r" rtl="0" eaLnBrk="0" fontAlgn="base" hangingPunct="0">
              <a:spcBef>
                <a:spcPct val="0"/>
              </a:spcBef>
              <a:spcAft>
                <a:spcPct val="0"/>
              </a:spcAft>
              <a:defRPr sz="2400" b="1">
                <a:solidFill>
                  <a:srgbClr val="006699"/>
                </a:solidFill>
                <a:latin typeface="Arial" charset="0"/>
                <a:ea typeface="ＭＳ Ｐゴシック" pitchFamily="1" charset="-128"/>
              </a:defRPr>
            </a:lvl3pPr>
            <a:lvl4pPr algn="r" rtl="0" eaLnBrk="0" fontAlgn="base" hangingPunct="0">
              <a:spcBef>
                <a:spcPct val="0"/>
              </a:spcBef>
              <a:spcAft>
                <a:spcPct val="0"/>
              </a:spcAft>
              <a:defRPr sz="2400" b="1">
                <a:solidFill>
                  <a:srgbClr val="006699"/>
                </a:solidFill>
                <a:latin typeface="Arial" charset="0"/>
                <a:ea typeface="ＭＳ Ｐゴシック" pitchFamily="1" charset="-128"/>
              </a:defRPr>
            </a:lvl4pPr>
            <a:lvl5pPr algn="r" rtl="0" eaLnBrk="0" fontAlgn="base" hangingPunct="0">
              <a:spcBef>
                <a:spcPct val="0"/>
              </a:spcBef>
              <a:spcAft>
                <a:spcPct val="0"/>
              </a:spcAft>
              <a:defRPr sz="2400" b="1">
                <a:solidFill>
                  <a:srgbClr val="006699"/>
                </a:solidFill>
                <a:latin typeface="Arial" charset="0"/>
                <a:ea typeface="ＭＳ Ｐゴシック" pitchFamily="1" charset="-128"/>
              </a:defRPr>
            </a:lvl5pPr>
            <a:lvl6pPr marL="457166"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33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496"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661" algn="l" rtl="0" eaLnBrk="1" fontAlgn="base" hangingPunct="1">
              <a:spcBef>
                <a:spcPct val="0"/>
              </a:spcBef>
              <a:spcAft>
                <a:spcPct val="0"/>
              </a:spcAft>
              <a:defRPr sz="2400" b="1">
                <a:solidFill>
                  <a:srgbClr val="5B7893"/>
                </a:solidFill>
                <a:latin typeface="Arial" charset="0"/>
                <a:ea typeface="ＭＳ Ｐゴシック"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j-ea"/>
                <a:cs typeface="+mj-cs"/>
              </a:rPr>
              <a:t>Mitigation Effectiveness for Overhang Clearing</a:t>
            </a:r>
          </a:p>
        </p:txBody>
      </p:sp>
      <p:sp>
        <p:nvSpPr>
          <p:cNvPr id="2" name="TextBox 1"/>
          <p:cNvSpPr txBox="1"/>
          <p:nvPr/>
        </p:nvSpPr>
        <p:spPr>
          <a:xfrm>
            <a:off x="5952932" y="2524021"/>
            <a:ext cx="5811533" cy="172354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Mitigation applies to 1650 miles or 2.0% of the total exposure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PG&amp;E data)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Overhang clearing 16.9% effectiveness estimate </a:t>
            </a:r>
            <a:r>
              <a:rPr kumimoji="0" lang="en-US" sz="1600" b="0" i="1" u="none" strike="noStrike" kern="1200" cap="none" spc="0" normalizeH="0" baseline="0" noProof="0" dirty="0">
                <a:ln>
                  <a:noFill/>
                </a:ln>
                <a:solidFill>
                  <a:srgbClr val="000000"/>
                </a:solidFill>
                <a:effectLst/>
                <a:uLnTx/>
                <a:uFillTx/>
                <a:latin typeface="Arial"/>
                <a:ea typeface="MS PGothic" pitchFamily="34" charset="-128"/>
                <a:cs typeface="+mn-cs"/>
              </a:rPr>
              <a:t>(Based on multiplying the PG&amp;E SME judgement below)</a:t>
            </a:r>
          </a:p>
          <a:p>
            <a:pPr marL="742314" marR="0" lvl="1"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70% reduction on branch outage on circuit miles worked</a:t>
            </a:r>
          </a:p>
          <a:p>
            <a:pPr marL="742314" marR="0" lvl="1"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a:ea typeface="MS PGothic" pitchFamily="34" charset="-128"/>
                <a:cs typeface="+mn-cs"/>
              </a:rPr>
              <a:t>24.18% of Vegetation wires down events are from branch caused outages</a:t>
            </a:r>
          </a:p>
        </p:txBody>
      </p:sp>
      <p:cxnSp>
        <p:nvCxnSpPr>
          <p:cNvPr id="4" name="Straight Connector 3"/>
          <p:cNvCxnSpPr/>
          <p:nvPr/>
        </p:nvCxnSpPr>
        <p:spPr bwMode="auto">
          <a:xfrm flipV="1">
            <a:off x="4901431" y="2726108"/>
            <a:ext cx="1125557" cy="460438"/>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flipV="1">
            <a:off x="4781516" y="3247402"/>
            <a:ext cx="1245473" cy="1056744"/>
          </a:xfrm>
          <a:prstGeom prst="line">
            <a:avLst/>
          </a:prstGeom>
          <a:solidFill>
            <a:schemeClr val="accent1"/>
          </a:solidFill>
          <a:ln w="9525"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TextBox 8"/>
          <p:cNvSpPr txBox="1"/>
          <p:nvPr/>
        </p:nvSpPr>
        <p:spPr>
          <a:xfrm>
            <a:off x="425570" y="923026"/>
            <a:ext cx="11202839"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Overhang Clearing Mitigation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Perform overhang clearing on all REAX Top 40% circuit miles over ten year period (1,650 miles total)</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Unit cost assumption of $3,600 per mile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S PGothic" pitchFamily="34" charset="-128"/>
                <a:cs typeface="+mn-cs"/>
              </a:rPr>
              <a:t>$5.94M per year</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6" y="2516863"/>
            <a:ext cx="4496649" cy="323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9453" y="6208625"/>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64957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8" y="156379"/>
            <a:ext cx="11565485" cy="1041588"/>
          </a:xfrm>
        </p:spPr>
        <p:txBody>
          <a:bodyPr anchor="t">
            <a:normAutofit fontScale="90000"/>
          </a:bodyPr>
          <a:lstStyle/>
          <a:p>
            <a:r>
              <a:rPr lang="en-US" sz="4000" dirty="0"/>
              <a:t>The Approach – A Safety Attribute &amp; MAUT for RAMP Risks</a:t>
            </a:r>
          </a:p>
        </p:txBody>
      </p:sp>
      <p:sp>
        <p:nvSpPr>
          <p:cNvPr id="1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4</a:t>
            </a:fld>
            <a:endParaRPr lang="en-US" dirty="0"/>
          </a:p>
        </p:txBody>
      </p:sp>
      <p:sp>
        <p:nvSpPr>
          <p:cNvPr id="4" name="Rectangle 3"/>
          <p:cNvSpPr/>
          <p:nvPr/>
        </p:nvSpPr>
        <p:spPr>
          <a:xfrm>
            <a:off x="838200" y="1608082"/>
            <a:ext cx="3828393" cy="1002931"/>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JUA Safety Attribute</a:t>
            </a:r>
          </a:p>
        </p:txBody>
      </p:sp>
      <p:sp>
        <p:nvSpPr>
          <p:cNvPr id="18" name="Rectangle 17"/>
          <p:cNvSpPr/>
          <p:nvPr/>
        </p:nvSpPr>
        <p:spPr>
          <a:xfrm>
            <a:off x="7546434" y="1608082"/>
            <a:ext cx="3950208" cy="9976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JUA MAUT</a:t>
            </a:r>
          </a:p>
        </p:txBody>
      </p:sp>
      <p:sp>
        <p:nvSpPr>
          <p:cNvPr id="7" name="Rectangle 6"/>
          <p:cNvSpPr/>
          <p:nvPr/>
        </p:nvSpPr>
        <p:spPr>
          <a:xfrm>
            <a:off x="837892" y="2763411"/>
            <a:ext cx="3828393" cy="2617482"/>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buFont typeface="Arial" panose="020B0604020202020204" pitchFamily="34" charset="0"/>
              <a:buChar char="•"/>
            </a:pPr>
            <a:r>
              <a:rPr lang="en-US" sz="2000" dirty="0"/>
              <a:t>Identify safety risks for inclusion in RAMP</a:t>
            </a:r>
          </a:p>
          <a:p>
            <a:pPr marL="0" lvl="1"/>
            <a:r>
              <a:rPr lang="en-US" sz="400" dirty="0"/>
              <a:t> </a:t>
            </a:r>
            <a:endParaRPr lang="en-US" dirty="0"/>
          </a:p>
          <a:p>
            <a:pPr marL="285750" lvl="1" indent="-285750">
              <a:buFont typeface="Arial" panose="020B0604020202020204" pitchFamily="34" charset="0"/>
              <a:buChar char="•"/>
            </a:pPr>
            <a:r>
              <a:rPr lang="en-US" sz="2000" dirty="0"/>
              <a:t>Evaluate and compare safety risks and mitigations within and across utilities</a:t>
            </a:r>
          </a:p>
          <a:p>
            <a:pPr marL="0" lvl="1"/>
            <a:r>
              <a:rPr lang="en-US" sz="400" dirty="0"/>
              <a:t> </a:t>
            </a:r>
            <a:endParaRPr lang="en-US" sz="1000" dirty="0"/>
          </a:p>
          <a:p>
            <a:pPr marL="285750" lvl="1" indent="-285750">
              <a:buFont typeface="Arial" panose="020B0604020202020204" pitchFamily="34" charset="0"/>
              <a:buChar char="•"/>
            </a:pPr>
            <a:r>
              <a:rPr lang="en-US" sz="2000" dirty="0"/>
              <a:t>Determine leading practices across utilities</a:t>
            </a:r>
          </a:p>
        </p:txBody>
      </p:sp>
      <p:sp>
        <p:nvSpPr>
          <p:cNvPr id="20" name="Rectangle 19"/>
          <p:cNvSpPr/>
          <p:nvPr/>
        </p:nvSpPr>
        <p:spPr>
          <a:xfrm>
            <a:off x="7546434" y="2783906"/>
            <a:ext cx="3950208" cy="25969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t>Supports selection of top RAMP risks and mitigations, using a commission-directed approach*</a:t>
            </a:r>
          </a:p>
        </p:txBody>
      </p:sp>
      <p:sp>
        <p:nvSpPr>
          <p:cNvPr id="5" name="TextBox 4"/>
          <p:cNvSpPr txBox="1"/>
          <p:nvPr/>
        </p:nvSpPr>
        <p:spPr>
          <a:xfrm>
            <a:off x="1872857" y="5380893"/>
            <a:ext cx="1758461" cy="830997"/>
          </a:xfrm>
          <a:prstGeom prst="rect">
            <a:avLst/>
          </a:prstGeom>
          <a:noFill/>
        </p:spPr>
        <p:txBody>
          <a:bodyPr wrap="square" rtlCol="0">
            <a:spAutoFit/>
          </a:bodyPr>
          <a:lstStyle/>
          <a:p>
            <a:pPr algn="ctr"/>
            <a:r>
              <a:rPr lang="en-US" sz="2400" b="1" dirty="0"/>
              <a:t>September Workshop</a:t>
            </a:r>
          </a:p>
        </p:txBody>
      </p:sp>
      <p:sp>
        <p:nvSpPr>
          <p:cNvPr id="11" name="TextBox 10"/>
          <p:cNvSpPr txBox="1"/>
          <p:nvPr/>
        </p:nvSpPr>
        <p:spPr>
          <a:xfrm>
            <a:off x="8751277" y="5380893"/>
            <a:ext cx="1758461" cy="830997"/>
          </a:xfrm>
          <a:prstGeom prst="rect">
            <a:avLst/>
          </a:prstGeom>
          <a:noFill/>
        </p:spPr>
        <p:txBody>
          <a:bodyPr wrap="square" rtlCol="0">
            <a:spAutoFit/>
          </a:bodyPr>
          <a:lstStyle/>
          <a:p>
            <a:pPr algn="ctr"/>
            <a:r>
              <a:rPr lang="en-US" sz="2400" b="1" dirty="0"/>
              <a:t>October Workshop</a:t>
            </a:r>
          </a:p>
        </p:txBody>
      </p:sp>
      <p:sp>
        <p:nvSpPr>
          <p:cNvPr id="8" name="TextBox 7"/>
          <p:cNvSpPr txBox="1"/>
          <p:nvPr/>
        </p:nvSpPr>
        <p:spPr>
          <a:xfrm>
            <a:off x="8174182" y="4734562"/>
            <a:ext cx="2798618" cy="369332"/>
          </a:xfrm>
          <a:prstGeom prst="rect">
            <a:avLst/>
          </a:prstGeom>
          <a:noFill/>
        </p:spPr>
        <p:txBody>
          <a:bodyPr wrap="square" rtlCol="0">
            <a:spAutoFit/>
          </a:bodyPr>
          <a:lstStyle/>
          <a:p>
            <a:r>
              <a:rPr lang="en-US" dirty="0">
                <a:solidFill>
                  <a:schemeClr val="bg1"/>
                </a:solidFill>
              </a:rPr>
              <a:t>*Pursuant to D.16-08-018</a:t>
            </a:r>
          </a:p>
        </p:txBody>
      </p:sp>
      <p:sp>
        <p:nvSpPr>
          <p:cNvPr id="3" name="TextBox 2"/>
          <p:cNvSpPr txBox="1"/>
          <p:nvPr/>
        </p:nvSpPr>
        <p:spPr>
          <a:xfrm>
            <a:off x="5403508" y="2106918"/>
            <a:ext cx="1405395" cy="2215991"/>
          </a:xfrm>
          <a:prstGeom prst="rect">
            <a:avLst/>
          </a:prstGeom>
          <a:noFill/>
        </p:spPr>
        <p:txBody>
          <a:bodyPr wrap="square" rtlCol="0">
            <a:spAutoFit/>
          </a:bodyPr>
          <a:lstStyle/>
          <a:p>
            <a:r>
              <a:rPr lang="en-US" sz="13800" dirty="0">
                <a:ln>
                  <a:solidFill>
                    <a:schemeClr val="tx1"/>
                  </a:solidFill>
                </a:ln>
                <a:solidFill>
                  <a:schemeClr val="accent4">
                    <a:lumMod val="60000"/>
                    <a:lumOff val="40000"/>
                  </a:schemeClr>
                </a:solidFill>
                <a:latin typeface="Arial" panose="020B0604020202020204" pitchFamily="34" charset="0"/>
                <a:cs typeface="Arial" panose="020B0604020202020204" pitchFamily="34" charset="0"/>
              </a:rPr>
              <a:t>&amp;</a:t>
            </a:r>
            <a:endParaRPr lang="en-US" dirty="0">
              <a:ln>
                <a:solidFill>
                  <a:schemeClr val="tx1"/>
                </a:solidFill>
              </a:ln>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207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tx1"/>
                </a:solidFill>
                <a:latin typeface="Arial" panose="020B0604020202020204" pitchFamily="34" charset="0"/>
                <a:cs typeface="Arial" panose="020B0604020202020204" pitchFamily="34" charset="0"/>
              </a:rPr>
              <a:t>Output Comparison of Proposed Mitigations</a:t>
            </a:r>
            <a:endParaRPr lang="en-US" sz="1600" i="1" dirty="0">
              <a:solidFill>
                <a:schemeClr val="tx1"/>
              </a:solidFill>
              <a:latin typeface="Arial" panose="020B0604020202020204" pitchFamily="34" charset="0"/>
              <a:ea typeface="+mn-ea"/>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705" y="1828800"/>
            <a:ext cx="6007100" cy="31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66" y="1828800"/>
            <a:ext cx="5990167" cy="31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9453" y="6208625"/>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714065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1"/>
            <a:ext cx="11217322" cy="1325563"/>
          </a:xfrm>
        </p:spPr>
        <p:txBody>
          <a:bodyPr/>
          <a:lstStyle/>
          <a:p>
            <a:r>
              <a:rPr lang="en-US" sz="3600" dirty="0"/>
              <a:t>OH Conductor Summary Details</a:t>
            </a:r>
            <a:br>
              <a:rPr lang="en-US" dirty="0"/>
            </a:br>
            <a:r>
              <a:rPr lang="en-US" sz="2400" i="1" dirty="0">
                <a:solidFill>
                  <a:schemeClr val="accent2"/>
                </a:solidFill>
                <a:ea typeface="+mn-ea"/>
                <a:cs typeface="+mn-cs"/>
              </a:rPr>
              <a:t>PG&amp;E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2907303"/>
              </p:ext>
            </p:extLst>
          </p:nvPr>
        </p:nvGraphicFramePr>
        <p:xfrm>
          <a:off x="526527" y="1049129"/>
          <a:ext cx="10986010" cy="4906232"/>
        </p:xfrm>
        <a:graphic>
          <a:graphicData uri="http://schemas.openxmlformats.org/drawingml/2006/table">
            <a:tbl>
              <a:tblPr/>
              <a:tblGrid>
                <a:gridCol w="282942">
                  <a:extLst>
                    <a:ext uri="{9D8B030D-6E8A-4147-A177-3AD203B41FA5}">
                      <a16:colId xmlns:a16="http://schemas.microsoft.com/office/drawing/2014/main" val="1730509865"/>
                    </a:ext>
                  </a:extLst>
                </a:gridCol>
                <a:gridCol w="1575489">
                  <a:extLst>
                    <a:ext uri="{9D8B030D-6E8A-4147-A177-3AD203B41FA5}">
                      <a16:colId xmlns:a16="http://schemas.microsoft.com/office/drawing/2014/main" val="2157919561"/>
                    </a:ext>
                  </a:extLst>
                </a:gridCol>
                <a:gridCol w="603175">
                  <a:extLst>
                    <a:ext uri="{9D8B030D-6E8A-4147-A177-3AD203B41FA5}">
                      <a16:colId xmlns:a16="http://schemas.microsoft.com/office/drawing/2014/main" val="1130836700"/>
                    </a:ext>
                  </a:extLst>
                </a:gridCol>
                <a:gridCol w="442150">
                  <a:extLst>
                    <a:ext uri="{9D8B030D-6E8A-4147-A177-3AD203B41FA5}">
                      <a16:colId xmlns:a16="http://schemas.microsoft.com/office/drawing/2014/main" val="167920961"/>
                    </a:ext>
                  </a:extLst>
                </a:gridCol>
                <a:gridCol w="193630">
                  <a:extLst>
                    <a:ext uri="{9D8B030D-6E8A-4147-A177-3AD203B41FA5}">
                      <a16:colId xmlns:a16="http://schemas.microsoft.com/office/drawing/2014/main" val="3039660742"/>
                    </a:ext>
                  </a:extLst>
                </a:gridCol>
                <a:gridCol w="914799">
                  <a:extLst>
                    <a:ext uri="{9D8B030D-6E8A-4147-A177-3AD203B41FA5}">
                      <a16:colId xmlns:a16="http://schemas.microsoft.com/office/drawing/2014/main" val="1138206710"/>
                    </a:ext>
                  </a:extLst>
                </a:gridCol>
                <a:gridCol w="36568">
                  <a:extLst>
                    <a:ext uri="{9D8B030D-6E8A-4147-A177-3AD203B41FA5}">
                      <a16:colId xmlns:a16="http://schemas.microsoft.com/office/drawing/2014/main" val="168568954"/>
                    </a:ext>
                  </a:extLst>
                </a:gridCol>
                <a:gridCol w="2805211">
                  <a:extLst>
                    <a:ext uri="{9D8B030D-6E8A-4147-A177-3AD203B41FA5}">
                      <a16:colId xmlns:a16="http://schemas.microsoft.com/office/drawing/2014/main" val="885864275"/>
                    </a:ext>
                  </a:extLst>
                </a:gridCol>
                <a:gridCol w="499872">
                  <a:extLst>
                    <a:ext uri="{9D8B030D-6E8A-4147-A177-3AD203B41FA5}">
                      <a16:colId xmlns:a16="http://schemas.microsoft.com/office/drawing/2014/main" val="1057526831"/>
                    </a:ext>
                  </a:extLst>
                </a:gridCol>
                <a:gridCol w="1338588">
                  <a:extLst>
                    <a:ext uri="{9D8B030D-6E8A-4147-A177-3AD203B41FA5}">
                      <a16:colId xmlns:a16="http://schemas.microsoft.com/office/drawing/2014/main" val="2811820151"/>
                    </a:ext>
                  </a:extLst>
                </a:gridCol>
                <a:gridCol w="657422">
                  <a:extLst>
                    <a:ext uri="{9D8B030D-6E8A-4147-A177-3AD203B41FA5}">
                      <a16:colId xmlns:a16="http://schemas.microsoft.com/office/drawing/2014/main" val="3359306108"/>
                    </a:ext>
                  </a:extLst>
                </a:gridCol>
                <a:gridCol w="604613">
                  <a:extLst>
                    <a:ext uri="{9D8B030D-6E8A-4147-A177-3AD203B41FA5}">
                      <a16:colId xmlns:a16="http://schemas.microsoft.com/office/drawing/2014/main" val="4230547441"/>
                    </a:ext>
                  </a:extLst>
                </a:gridCol>
                <a:gridCol w="437547">
                  <a:extLst>
                    <a:ext uri="{9D8B030D-6E8A-4147-A177-3AD203B41FA5}">
                      <a16:colId xmlns:a16="http://schemas.microsoft.com/office/drawing/2014/main" val="1665966459"/>
                    </a:ext>
                  </a:extLst>
                </a:gridCol>
                <a:gridCol w="594004">
                  <a:extLst>
                    <a:ext uri="{9D8B030D-6E8A-4147-A177-3AD203B41FA5}">
                      <a16:colId xmlns:a16="http://schemas.microsoft.com/office/drawing/2014/main" val="575904712"/>
                    </a:ext>
                  </a:extLst>
                </a:gridCol>
              </a:tblGrid>
              <a:tr h="137157">
                <a:tc>
                  <a:txBody>
                    <a:bodyPr/>
                    <a:lstStyle/>
                    <a:p>
                      <a:pPr algn="l" fontAlgn="b"/>
                      <a:r>
                        <a:rPr lang="en-US" sz="1100" b="0" i="0" u="none" strike="noStrike" dirty="0">
                          <a:solidFill>
                            <a:srgbClr val="000000"/>
                          </a:solidFill>
                          <a:effectLst/>
                          <a:latin typeface="Calibri" panose="020F0502020204030204" pitchFamily="34" charset="0"/>
                        </a:rPr>
                        <a:t> </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3">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3">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gridSpan="6">
                  <a:txBody>
                    <a:bodyPr/>
                    <a:lstStyle/>
                    <a:p>
                      <a:pPr algn="ctr" fontAlgn="b"/>
                      <a:r>
                        <a:rPr lang="en-US" sz="1100" b="0" i="0" u="none" strike="noStrike" dirty="0">
                          <a:solidFill>
                            <a:schemeClr val="bg1"/>
                          </a:solidFill>
                          <a:effectLst/>
                          <a:latin typeface="Calibri" panose="020F0502020204030204" pitchFamily="34" charset="0"/>
                        </a:rPr>
                        <a:t>Basis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bg1"/>
                          </a:solidFill>
                          <a:effectLst/>
                          <a:latin typeface="Calibri" panose="020F0502020204030204" pitchFamily="34" charset="0"/>
                          <a:ea typeface="+mn-ea"/>
                          <a:cs typeface="+mn-cs"/>
                        </a:rPr>
                        <a:t>EV (Safety</a:t>
                      </a:r>
                      <a:r>
                        <a:rPr lang="en-US" sz="1100" b="0" i="0" u="none" strike="noStrike" kern="1200" baseline="0" dirty="0">
                          <a:solidFill>
                            <a:schemeClr val="bg1"/>
                          </a:solidFill>
                          <a:effectLst/>
                          <a:latin typeface="Calibri" panose="020F0502020204030204" pitchFamily="34" charset="0"/>
                          <a:ea typeface="+mn-ea"/>
                          <a:cs typeface="+mn-cs"/>
                        </a:rPr>
                        <a:t> Units)</a:t>
                      </a:r>
                      <a:endParaRPr lang="en-US" sz="1100" b="0" i="0" u="none" strike="noStrike" kern="1200" dirty="0">
                        <a:solidFill>
                          <a:schemeClr val="bg1"/>
                        </a:solidFill>
                        <a:effectLst/>
                        <a:latin typeface="Calibri" panose="020F0502020204030204" pitchFamily="34" charset="0"/>
                        <a:ea typeface="+mn-ea"/>
                        <a:cs typeface="+mn-cs"/>
                      </a:endParaRP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38156134"/>
                  </a:ext>
                </a:extLst>
              </a:tr>
              <a:tr h="798968">
                <a:tc>
                  <a:txBody>
                    <a:bodyPr/>
                    <a:lstStyle/>
                    <a:p>
                      <a:pPr algn="ctr" fontAlgn="ctr"/>
                      <a:r>
                        <a:rPr lang="en-US" sz="1100" b="0" i="0" u="none" strike="noStrike" dirty="0">
                          <a:solidFill>
                            <a:schemeClr val="bg1"/>
                          </a:solidFill>
                          <a:effectLst/>
                          <a:latin typeface="Calibri" panose="020F0502020204030204" pitchFamily="34" charset="0"/>
                        </a:rPr>
                        <a:t>Risk</a:t>
                      </a:r>
                    </a:p>
                  </a:txBody>
                  <a:tcPr marL="5584" marR="5584" marT="558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3">
                  <a:txBody>
                    <a:bodyPr/>
                    <a:lstStyle/>
                    <a:p>
                      <a:pPr algn="l" fontAlgn="ctr"/>
                      <a:r>
                        <a:rPr lang="en-US" sz="1100" b="0" i="0" u="none" strike="noStrike" dirty="0">
                          <a:solidFill>
                            <a:srgbClr val="000000"/>
                          </a:solidFill>
                          <a:effectLst/>
                          <a:latin typeface="Calibri" panose="020F0502020204030204" pitchFamily="34" charset="0"/>
                        </a:rPr>
                        <a:t>Failure of or contact with, energized electric distribution primary conductor results in public safety issues, significant environmental damage, prolonged outages, or significant property damage.</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sz="1100" b="0" i="0" u="none" strike="noStrike" dirty="0">
                          <a:solidFill>
                            <a:srgbClr val="000000"/>
                          </a:solidFill>
                          <a:effectLst/>
                          <a:latin typeface="Calibri" panose="020F0502020204030204" pitchFamily="34" charset="0"/>
                        </a:rPr>
                        <a:t>Company Data</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6">
                  <a:txBody>
                    <a:bodyPr/>
                    <a:lstStyle/>
                    <a:p>
                      <a:pPr algn="l" fontAlgn="ctr"/>
                      <a:r>
                        <a:rPr lang="en-US" sz="1100" b="0" i="0" u="none" strike="noStrike" dirty="0">
                          <a:solidFill>
                            <a:srgbClr val="000000"/>
                          </a:solidFill>
                          <a:effectLst/>
                          <a:latin typeface="Calibri" panose="020F0502020204030204" pitchFamily="34" charset="0"/>
                        </a:rPr>
                        <a:t>Company data on wire down events by cause; Failure rates by conductor size and type in corrosion zones; Count of PUC reportable 3rd party events related to Distribution OH Primary conductor; assumption based on historical Distribution engineer investigations on Wire Down events that 30% of Wire Down events may remain energized.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chemeClr val="tx1"/>
                          </a:solidFill>
                          <a:effectLst/>
                          <a:latin typeface="Calibri" panose="020F0502020204030204" pitchFamily="34" charset="0"/>
                        </a:rPr>
                        <a:t>1.021</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607926"/>
                  </a:ext>
                </a:extLst>
              </a:tr>
              <a:tr h="137157">
                <a:tc>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5584" marR="5584" marT="558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endParaRPr lang="en-US" sz="1100" b="0" i="0" u="none" strike="noStrike" dirty="0">
                        <a:solidFill>
                          <a:srgbClr val="000000"/>
                        </a:solidFill>
                        <a:effectLst/>
                        <a:latin typeface="Calibri" panose="020F0502020204030204" pitchFamily="34" charset="0"/>
                      </a:endParaRPr>
                    </a:p>
                  </a:txBody>
                  <a:tcPr marL="5584" marR="5584" marT="558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5584" marR="5584" marT="558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584" marR="5584" marT="558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708583"/>
                  </a:ext>
                </a:extLst>
              </a:tr>
              <a:tr h="137157">
                <a:tc rowSpan="2">
                  <a:txBody>
                    <a:bodyPr/>
                    <a:lstStyle/>
                    <a:p>
                      <a:pPr algn="ctr" fontAlgn="b"/>
                      <a:r>
                        <a:rPr lang="en-US" sz="1100" b="0" i="0" u="none" strike="noStrike" dirty="0">
                          <a:solidFill>
                            <a:schemeClr val="bg1"/>
                          </a:solidFill>
                          <a:effectLst/>
                          <a:latin typeface="Calibri" panose="020F0502020204030204" pitchFamily="34" charset="0"/>
                        </a:rPr>
                        <a:t> </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algn="ctr" fontAlgn="b"/>
                      <a:r>
                        <a:rPr lang="en-US" sz="1100" b="0" i="0" u="none" strike="noStrike" dirty="0">
                          <a:solidFill>
                            <a:schemeClr val="bg1"/>
                          </a:solidFill>
                          <a:effectLst/>
                          <a:latin typeface="Calibri" panose="020F0502020204030204" pitchFamily="34" charset="0"/>
                        </a:rPr>
                        <a:t>Description</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6">
                  <a:txBody>
                    <a:bodyPr/>
                    <a:lstStyle/>
                    <a:p>
                      <a:pPr algn="ctr" fontAlgn="b"/>
                      <a:r>
                        <a:rPr lang="en-US" sz="1100" b="0" i="0" u="none" strike="noStrike" dirty="0">
                          <a:solidFill>
                            <a:schemeClr val="bg1"/>
                          </a:solidFill>
                          <a:effectLst/>
                          <a:latin typeface="Calibri" panose="020F0502020204030204" pitchFamily="34" charset="0"/>
                        </a:rPr>
                        <a:t>Effectiveness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dirty="0">
                          <a:solidFill>
                            <a:schemeClr val="bg1"/>
                          </a:solidFill>
                          <a:effectLst/>
                          <a:latin typeface="Calibri" panose="020F0502020204030204" pitchFamily="34" charset="0"/>
                        </a:rPr>
                        <a:t>Costs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100" b="0" i="0" u="none" strike="noStrike" dirty="0">
                          <a:solidFill>
                            <a:schemeClr val="bg1"/>
                          </a:solidFill>
                          <a:effectLst/>
                          <a:latin typeface="Calibri" panose="020F0502020204030204" pitchFamily="34" charset="0"/>
                        </a:rPr>
                        <a:t>Useful Life (yrs)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bg1"/>
                          </a:solidFill>
                          <a:effectLst/>
                          <a:latin typeface="Calibri" panose="020F0502020204030204" pitchFamily="34" charset="0"/>
                          <a:ea typeface="+mn-ea"/>
                          <a:cs typeface="+mn-cs"/>
                        </a:rPr>
                        <a:t>EV (Safety</a:t>
                      </a:r>
                      <a:r>
                        <a:rPr lang="en-US" sz="1100" b="0" i="0" u="none" strike="noStrike" kern="1200" baseline="0" dirty="0">
                          <a:solidFill>
                            <a:schemeClr val="bg1"/>
                          </a:solidFill>
                          <a:effectLst/>
                          <a:latin typeface="Calibri" panose="020F0502020204030204" pitchFamily="34" charset="0"/>
                          <a:ea typeface="+mn-ea"/>
                          <a:cs typeface="+mn-cs"/>
                        </a:rPr>
                        <a:t> Units)</a:t>
                      </a:r>
                      <a:endParaRPr lang="en-US" sz="1100" b="0" i="0" u="none" strike="noStrike" kern="1200" dirty="0">
                        <a:solidFill>
                          <a:schemeClr val="bg1"/>
                        </a:solidFill>
                        <a:effectLst/>
                        <a:latin typeface="Calibri" panose="020F0502020204030204" pitchFamily="34" charset="0"/>
                        <a:ea typeface="+mn-ea"/>
                        <a:cs typeface="+mn-cs"/>
                      </a:endParaRP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51558539"/>
                  </a:ext>
                </a:extLst>
              </a:tr>
              <a:tr h="26989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bg1"/>
                          </a:solidFill>
                          <a:effectLst/>
                          <a:latin typeface="Calibri" panose="020F0502020204030204" pitchFamily="34" charset="0"/>
                        </a:rPr>
                        <a:t>Risk Reduction</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b"/>
                      <a:r>
                        <a:rPr lang="en-US" sz="1100" b="0" i="0" u="none" strike="noStrike" dirty="0">
                          <a:solidFill>
                            <a:schemeClr val="bg1"/>
                          </a:solidFill>
                          <a:effectLst/>
                          <a:latin typeface="Calibri" panose="020F0502020204030204" pitchFamily="34" charset="0"/>
                        </a:rPr>
                        <a:t>Data Source</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gridSpan="3">
                  <a:txBody>
                    <a:bodyPr/>
                    <a:lstStyle/>
                    <a:p>
                      <a:pPr algn="ctr" fontAlgn="b"/>
                      <a:r>
                        <a:rPr lang="en-US" sz="1100" b="0" i="0" u="none" strike="noStrike" dirty="0">
                          <a:solidFill>
                            <a:schemeClr val="bg1"/>
                          </a:solidFill>
                          <a:effectLst/>
                          <a:latin typeface="Calibri" panose="020F0502020204030204" pitchFamily="34" charset="0"/>
                        </a:rPr>
                        <a:t>Basis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Project Cost</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0" i="0" u="none" strike="noStrike" dirty="0">
                          <a:solidFill>
                            <a:schemeClr val="bg1"/>
                          </a:solidFill>
                          <a:effectLst/>
                          <a:latin typeface="Calibri" panose="020F0502020204030204" pitchFamily="34" charset="0"/>
                        </a:rPr>
                        <a:t>Breakdown</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en-US" sz="1100" dirty="0">
                          <a:solidFill>
                            <a:schemeClr val="bg1"/>
                          </a:solidFill>
                        </a:rPr>
                        <a:t>Basis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sz="1100" dirty="0">
                        <a:solidFill>
                          <a:schemeClr val="bg1"/>
                        </a:solidFill>
                      </a:endParaRP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24669847"/>
                  </a:ext>
                </a:extLst>
              </a:tr>
              <a:tr h="800836">
                <a:tc rowSpan="3">
                  <a:txBody>
                    <a:bodyPr/>
                    <a:lstStyle/>
                    <a:p>
                      <a:pPr algn="ctr" fontAlgn="ctr"/>
                      <a:r>
                        <a:rPr lang="en-US" sz="1100" b="0" i="0" u="none" strike="noStrike" dirty="0">
                          <a:solidFill>
                            <a:schemeClr val="bg1"/>
                          </a:solidFill>
                          <a:effectLst/>
                          <a:latin typeface="Calibri" panose="020F0502020204030204" pitchFamily="34" charset="0"/>
                        </a:rPr>
                        <a:t>Mitigation</a:t>
                      </a:r>
                    </a:p>
                  </a:txBody>
                  <a:tcPr marL="5584" marR="5584" marT="5584"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en-US" sz="1100" b="0" i="0" u="none" strike="noStrike" dirty="0">
                          <a:solidFill>
                            <a:srgbClr val="000000"/>
                          </a:solidFill>
                          <a:effectLst/>
                          <a:latin typeface="Calibri" panose="020F0502020204030204" pitchFamily="34" charset="0"/>
                        </a:rPr>
                        <a:t>Targeted Conductor Replacement (4 ACSR) in Corrosion zone ($110.8M/yr)</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2.16%</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Company Data</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fontAlgn="b"/>
                      <a:r>
                        <a:rPr lang="en-US" sz="1100" b="0" i="0" u="none" strike="noStrike" dirty="0">
                          <a:solidFill>
                            <a:srgbClr val="000000"/>
                          </a:solidFill>
                          <a:effectLst/>
                          <a:latin typeface="Calibri" panose="020F0502020204030204" pitchFamily="34" charset="0"/>
                        </a:rPr>
                        <a:t>0.8% (Exposure 630 miles (3 years) / system) * 25.5% (Equipment failure conductor connector / total wires down) * 1060% (effectiveness in reducing Equipment failure caused wire down events related to Conductor or Connector assets: 10.6x multiplier applied since WD/100 mile rate in corrosion zones are 5.3 compared to .5 in non-corrosion zone areas)</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$332M</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Replace 210 Miles a year at $100/ft,  ($528k/mile)</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dirty="0"/>
                        <a:t>Based on the average historical</a:t>
                      </a:r>
                      <a:r>
                        <a:rPr lang="en-US" sz="1100" baseline="0" dirty="0"/>
                        <a:t> conductor replacement program costs</a:t>
                      </a:r>
                      <a:endParaRPr lang="en-US" sz="1100" dirty="0"/>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sz="1100" dirty="0"/>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0.998</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771797"/>
                  </a:ext>
                </a:extLst>
              </a:tr>
              <a:tr h="800836">
                <a:tc vMerge="1">
                  <a:txBody>
                    <a:bodyPr/>
                    <a:lstStyle/>
                    <a:p>
                      <a:endParaRPr lang="en-US"/>
                    </a:p>
                  </a:txBody>
                  <a:tcPr/>
                </a:tc>
                <a:tc>
                  <a:txBody>
                    <a:bodyPr/>
                    <a:lstStyle/>
                    <a:p>
                      <a:pPr algn="l" fontAlgn="ctr"/>
                      <a:r>
                        <a:rPr lang="en-US" sz="1100" b="0" i="0" u="none" strike="noStrike" dirty="0">
                          <a:solidFill>
                            <a:srgbClr val="000000"/>
                          </a:solidFill>
                          <a:effectLst/>
                          <a:latin typeface="Calibri" panose="020F0502020204030204" pitchFamily="34" charset="0"/>
                        </a:rPr>
                        <a:t>Focus on highest risk circuits based on historical vegetation caused wire down events for underground conversion</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0.67%</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Company Data</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fontAlgn="b"/>
                      <a:r>
                        <a:rPr lang="en-US" sz="1100" b="0" i="0" u="none" strike="noStrike" dirty="0">
                          <a:solidFill>
                            <a:srgbClr val="000000"/>
                          </a:solidFill>
                          <a:effectLst/>
                          <a:latin typeface="Calibri" panose="020F0502020204030204" pitchFamily="34" charset="0"/>
                        </a:rPr>
                        <a:t>0.2% (Exposure 150 miles 3 years worth/ system) * 42.4% (Vegetation caused / total wires down) * 791% (effectiveness in reducing Vegetation caused wire down events per mile: 13 worse performing circuits make up 11.31% of Vegetation wire down events and only 1.43% of total miles - 11.31% / 1.43% = 791%)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$450M</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 Miles a year at $3M/mile</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Based on the average historical</a:t>
                      </a:r>
                      <a:r>
                        <a:rPr lang="en-US" sz="1100" baseline="0" dirty="0"/>
                        <a:t> underground conversion program costs</a:t>
                      </a:r>
                      <a:endParaRPr lang="en-US" sz="1100" dirty="0"/>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Calibri" panose="020F0502020204030204" pitchFamily="34" charset="0"/>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1.014</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496632"/>
                  </a:ext>
                </a:extLst>
              </a:tr>
              <a:tr h="933571">
                <a:tc vMerge="1">
                  <a:txBody>
                    <a:bodyPr/>
                    <a:lstStyle/>
                    <a:p>
                      <a:endParaRPr lang="en-US"/>
                    </a:p>
                  </a:txBody>
                  <a:tcPr/>
                </a:tc>
                <a:tc>
                  <a:txBody>
                    <a:bodyPr/>
                    <a:lstStyle/>
                    <a:p>
                      <a:pPr algn="l" fontAlgn="ctr"/>
                      <a:r>
                        <a:rPr lang="en-US" sz="1100" b="0" i="0" u="none" strike="noStrike" dirty="0">
                          <a:solidFill>
                            <a:srgbClr val="000000"/>
                          </a:solidFill>
                          <a:effectLst/>
                          <a:latin typeface="Calibri" panose="020F0502020204030204" pitchFamily="34" charset="0"/>
                        </a:rPr>
                        <a:t>Clear vegetation directly above OH Primary conductor</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0.43%</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Calibri" panose="020F0502020204030204" pitchFamily="34" charset="0"/>
                        </a:rPr>
                        <a:t>Company Data and SME Judgment</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fontAlgn="b"/>
                      <a:r>
                        <a:rPr lang="en-US" sz="1100" b="0" i="0" u="none" strike="noStrike" dirty="0">
                          <a:solidFill>
                            <a:srgbClr val="000000"/>
                          </a:solidFill>
                          <a:effectLst/>
                          <a:latin typeface="Calibri" panose="020F0502020204030204" pitchFamily="34" charset="0"/>
                        </a:rPr>
                        <a:t>6% (Exposure 4950 miles 3 years worth / system) * 42.4% (Vegetation caused / total wires down) * 16.9% (effectiveness in reducing Vegetation caused Wire Down events: 70% reduction on branch outage on circuit miles worked (per historical PS&amp;R analysis), 24.18% of Vegetation wires down events are from branch caused outages (other categories included full tree failures, trunk failures, etc.), 70%*24.18% = 16.9%)</a:t>
                      </a:r>
                    </a:p>
                  </a:txBody>
                  <a:tcPr marL="5584" marR="5584" marT="5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$5.94M /year</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1650 miles in top 40% REAX = 1650 miles a year at $3,600/mile </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Based on the average historical</a:t>
                      </a:r>
                      <a:r>
                        <a:rPr lang="en-US" sz="1100" baseline="0" dirty="0"/>
                        <a:t> vegetation clearing program costs</a:t>
                      </a:r>
                      <a:endParaRPr lang="en-US" sz="1100" dirty="0"/>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100" b="0" i="0" u="none" strike="noStrike">
                        <a:solidFill>
                          <a:srgbClr val="000000"/>
                        </a:solidFill>
                        <a:effectLst/>
                        <a:latin typeface="Calibri" panose="020F0502020204030204" pitchFamily="34" charset="0"/>
                      </a:endParaRP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1.016</a:t>
                      </a:r>
                    </a:p>
                  </a:txBody>
                  <a:tcPr marL="5584" marR="5584" marT="55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977028"/>
                  </a:ext>
                </a:extLst>
              </a:tr>
            </a:tbl>
          </a:graphicData>
        </a:graphic>
      </p:graphicFrame>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41</a:t>
            </a:fld>
            <a:endParaRPr lang="en-US" dirty="0"/>
          </a:p>
        </p:txBody>
      </p:sp>
      <p:sp>
        <p:nvSpPr>
          <p:cNvPr id="9" name="Oval 8"/>
          <p:cNvSpPr/>
          <p:nvPr/>
        </p:nvSpPr>
        <p:spPr>
          <a:xfrm>
            <a:off x="10823328" y="133306"/>
            <a:ext cx="1138626" cy="482638"/>
          </a:xfrm>
          <a:prstGeom prst="ellipse">
            <a:avLst/>
          </a:prstGeom>
          <a:solidFill>
            <a:srgbClr val="FFC000"/>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10" name="Freeform: Shape 9"/>
          <p:cNvSpPr/>
          <p:nvPr/>
        </p:nvSpPr>
        <p:spPr>
          <a:xfrm>
            <a:off x="10823328" y="232259"/>
            <a:ext cx="1148245" cy="372506"/>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a:noFill/>
          <a:ln w="6350" cap="flat" cmpd="sng" algn="ctr">
            <a:solidFill>
              <a:sysClr val="windowText" lastClr="000000">
                <a:alpha val="0"/>
                <a:hueOff val="0"/>
                <a:satOff val="0"/>
                <a:lumOff val="0"/>
                <a:alphaOff val="0"/>
              </a:sysClr>
            </a:solidFill>
            <a:prstDash val="solid"/>
            <a:miter lim="800000"/>
          </a:ln>
          <a:effectLst/>
        </p:spPr>
        <p:txBody>
          <a:bodyPr spcFirstLastPara="0" vert="horz" wrap="square" lIns="17780" tIns="17780" rIns="17780" bIns="17780" numCol="1" spcCol="1270" anchor="ctr" anchorCtr="0">
            <a:noAutofit/>
          </a:bodyPr>
          <a:lstStyle/>
          <a:p>
            <a:pPr marL="0" marR="0" lvl="0" indent="0" algn="ctr" defTabSz="622300" eaLnBrk="1" fontAlgn="auto" latinLnBrk="0" hangingPunct="1">
              <a:lnSpc>
                <a:spcPct val="90000"/>
              </a:lnSpc>
              <a:spcBef>
                <a:spcPct val="0"/>
              </a:spcBef>
              <a:spcAft>
                <a:spcPct val="10000"/>
              </a:spcAft>
              <a:buClrTx/>
              <a:buSzTx/>
              <a:buFont typeface="+mj-lt"/>
              <a:buNone/>
              <a:tabLst/>
              <a:defRPr/>
            </a:pPr>
            <a:r>
              <a:rPr kumimoji="0" lang="en-US" sz="12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STEP 2</a:t>
            </a:r>
          </a:p>
        </p:txBody>
      </p:sp>
      <p:sp>
        <p:nvSpPr>
          <p:cNvPr id="11" name="TextBox 10"/>
          <p:cNvSpPr txBox="1"/>
          <p:nvPr/>
        </p:nvSpPr>
        <p:spPr>
          <a:xfrm>
            <a:off x="445234" y="5899448"/>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1209203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011" y="4502330"/>
            <a:ext cx="10765410" cy="1207269"/>
          </a:xfrm>
        </p:spPr>
        <p:txBody>
          <a:bodyPr vert="horz" lIns="91440" tIns="45720" rIns="91440" bIns="45720" rtlCol="0" anchor="b">
            <a:normAutofit/>
          </a:bodyPr>
          <a:lstStyle/>
          <a:p>
            <a:r>
              <a:rPr lang="en-US" sz="4400" dirty="0">
                <a:effectLst>
                  <a:outerShdw blurRad="38100" dist="38100" dir="2700000" algn="tl">
                    <a:srgbClr val="000000">
                      <a:alpha val="43137"/>
                    </a:srgbClr>
                  </a:outerShdw>
                </a:effectLst>
              </a:rPr>
              <a:t>Step 3: Calculating Safety Comparators</a:t>
            </a:r>
          </a:p>
        </p:txBody>
      </p:sp>
      <p:grpSp>
        <p:nvGrpSpPr>
          <p:cNvPr id="3" name="Group 2"/>
          <p:cNvGrpSpPr/>
          <p:nvPr/>
        </p:nvGrpSpPr>
        <p:grpSpPr>
          <a:xfrm>
            <a:off x="2571703" y="523616"/>
            <a:ext cx="6729942" cy="3377246"/>
            <a:chOff x="2571703" y="523616"/>
            <a:chExt cx="6729942" cy="3377246"/>
          </a:xfrm>
        </p:grpSpPr>
        <p:grpSp>
          <p:nvGrpSpPr>
            <p:cNvPr id="46" name="Group 45"/>
            <p:cNvGrpSpPr/>
            <p:nvPr/>
          </p:nvGrpSpPr>
          <p:grpSpPr>
            <a:xfrm>
              <a:off x="2571703" y="523616"/>
              <a:ext cx="6729942" cy="3137773"/>
              <a:chOff x="2571703" y="523616"/>
              <a:chExt cx="6729942" cy="3137773"/>
            </a:xfrm>
          </p:grpSpPr>
          <p:sp>
            <p:nvSpPr>
              <p:cNvPr id="47" name="Freeform: Shape 46"/>
              <p:cNvSpPr/>
              <p:nvPr/>
            </p:nvSpPr>
            <p:spPr>
              <a:xfrm>
                <a:off x="5759384" y="1639654"/>
                <a:ext cx="1334756" cy="387341"/>
              </a:xfrm>
              <a:custGeom>
                <a:avLst/>
                <a:gdLst>
                  <a:gd name="connsiteX0" fmla="*/ 0 w 2067763"/>
                  <a:gd name="connsiteY0" fmla="*/ 0 h 600056"/>
                  <a:gd name="connsiteX1" fmla="*/ 2067763 w 2067763"/>
                  <a:gd name="connsiteY1" fmla="*/ 0 h 600056"/>
                  <a:gd name="connsiteX2" fmla="*/ 2067763 w 2067763"/>
                  <a:gd name="connsiteY2" fmla="*/ 600056 h 600056"/>
                  <a:gd name="connsiteX3" fmla="*/ 0 w 2067763"/>
                  <a:gd name="connsiteY3" fmla="*/ 600056 h 600056"/>
                  <a:gd name="connsiteX4" fmla="*/ 0 w 2067763"/>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63" h="600056">
                    <a:moveTo>
                      <a:pt x="0" y="0"/>
                    </a:moveTo>
                    <a:lnTo>
                      <a:pt x="2067763" y="0"/>
                    </a:lnTo>
                    <a:lnTo>
                      <a:pt x="2067763"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48" name="Group 47"/>
              <p:cNvGrpSpPr/>
              <p:nvPr/>
            </p:nvGrpSpPr>
            <p:grpSpPr>
              <a:xfrm>
                <a:off x="2571703" y="694067"/>
                <a:ext cx="3086063" cy="2967322"/>
                <a:chOff x="1124766" y="989621"/>
                <a:chExt cx="4780834" cy="4596883"/>
              </a:xfrm>
            </p:grpSpPr>
            <p:sp>
              <p:nvSpPr>
                <p:cNvPr id="69" name="Freeform: Shape 68"/>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lvl="0" algn="ctr" defTabSz="1466850">
                    <a:lnSpc>
                      <a:spcPct val="90000"/>
                    </a:lnSpc>
                    <a:spcBef>
                      <a:spcPct val="0"/>
                    </a:spcBef>
                    <a:spcAft>
                      <a:spcPct val="35000"/>
                    </a:spcAft>
                  </a:pPr>
                  <a:r>
                    <a:rPr lang="en-US" b="1" dirty="0">
                      <a:effectLst>
                        <a:outerShdw blurRad="38100" dist="38100" dir="2700000" algn="tl">
                          <a:srgbClr val="000000">
                            <a:alpha val="43137"/>
                          </a:srgbClr>
                        </a:outerShdw>
                      </a:effectLst>
                    </a:rPr>
                    <a:t>Selecting Mitigations for RAMP</a:t>
                  </a:r>
                </a:p>
              </p:txBody>
            </p:sp>
            <p:sp>
              <p:nvSpPr>
                <p:cNvPr id="70" name="Block Arc 69"/>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49" name="Group 48"/>
              <p:cNvGrpSpPr/>
              <p:nvPr/>
            </p:nvGrpSpPr>
            <p:grpSpPr>
              <a:xfrm>
                <a:off x="5127145" y="523616"/>
                <a:ext cx="2771939" cy="494173"/>
                <a:chOff x="5071675" y="608008"/>
                <a:chExt cx="4294202" cy="765557"/>
              </a:xfrm>
            </p:grpSpPr>
            <p:sp>
              <p:nvSpPr>
                <p:cNvPr id="67" name="Oval 66"/>
                <p:cNvSpPr/>
                <p:nvPr/>
              </p:nvSpPr>
              <p:spPr>
                <a:xfrm>
                  <a:off x="5071675" y="608008"/>
                  <a:ext cx="4294202" cy="765557"/>
                </a:xfrm>
                <a:prstGeom prst="ellipse">
                  <a:avLst/>
                </a:prstGeom>
                <a:solidFill>
                  <a:schemeClr val="bg1">
                    <a:lumMod val="5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8" name="Freeform: Shape 67"/>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50" name="Group 49"/>
              <p:cNvGrpSpPr/>
              <p:nvPr/>
            </p:nvGrpSpPr>
            <p:grpSpPr>
              <a:xfrm>
                <a:off x="5615249" y="742522"/>
                <a:ext cx="3686396" cy="984753"/>
                <a:chOff x="5657713" y="925864"/>
                <a:chExt cx="5710850" cy="1525549"/>
              </a:xfrm>
            </p:grpSpPr>
            <p:sp>
              <p:nvSpPr>
                <p:cNvPr id="64" name="Freeform: Shape 63"/>
                <p:cNvSpPr/>
                <p:nvPr/>
              </p:nvSpPr>
              <p:spPr>
                <a:xfrm>
                  <a:off x="5657713" y="925864"/>
                  <a:ext cx="2734259" cy="600056"/>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sp>
              <p:nvSpPr>
                <p:cNvPr id="65" name="Oval 64"/>
                <p:cNvSpPr/>
                <p:nvPr/>
              </p:nvSpPr>
              <p:spPr>
                <a:xfrm>
                  <a:off x="5723579" y="1516316"/>
                  <a:ext cx="5630083" cy="935097"/>
                </a:xfrm>
                <a:prstGeom prst="ellipse">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66" name="Freeform: Shape 65"/>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2</a:t>
                  </a:r>
                </a:p>
                <a:p>
                  <a:pPr marL="0" lvl="0" indent="0" algn="ctr" defTabSz="622300">
                    <a:lnSpc>
                      <a:spcPct val="90000"/>
                    </a:lnSpc>
                    <a:spcBef>
                      <a:spcPct val="0"/>
                    </a:spcBef>
                    <a:spcAft>
                      <a:spcPct val="10000"/>
                    </a:spcAft>
                    <a:buFont typeface="+mj-lt"/>
                    <a:buNone/>
                  </a:pPr>
                  <a:r>
                    <a:rPr lang="en-US" sz="900" kern="1200" dirty="0"/>
                    <a:t>Utilities complete templates using their own methodology and data</a:t>
                  </a:r>
                </a:p>
              </p:txBody>
            </p:sp>
          </p:grpSp>
          <p:grpSp>
            <p:nvGrpSpPr>
              <p:cNvPr id="51" name="Group 50"/>
              <p:cNvGrpSpPr/>
              <p:nvPr/>
            </p:nvGrpSpPr>
            <p:grpSpPr>
              <a:xfrm>
                <a:off x="5877610" y="1917234"/>
                <a:ext cx="2636295" cy="456396"/>
                <a:chOff x="5159994" y="1532538"/>
                <a:chExt cx="2591523" cy="965815"/>
              </a:xfrm>
            </p:grpSpPr>
            <p:sp>
              <p:nvSpPr>
                <p:cNvPr id="62" name="Oval 61"/>
                <p:cNvSpPr/>
                <p:nvPr/>
              </p:nvSpPr>
              <p:spPr>
                <a:xfrm>
                  <a:off x="5159994" y="1532538"/>
                  <a:ext cx="2591523" cy="965815"/>
                </a:xfrm>
                <a:prstGeom prst="ellipse">
                  <a:avLst/>
                </a:prstGeom>
                <a:solidFill>
                  <a:schemeClr val="accent1">
                    <a:lumMod val="75000"/>
                  </a:schemeClr>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3" name="Freeform: Shape 62"/>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Calculate </a:t>
                  </a:r>
                  <a:r>
                    <a:rPr lang="en-US" sz="900" dirty="0">
                      <a:solidFill>
                        <a:schemeClr val="bg1"/>
                      </a:solidFill>
                      <a:effectLst>
                        <a:outerShdw blurRad="38100" dist="38100" dir="2700000" algn="tl">
                          <a:srgbClr val="000000">
                            <a:alpha val="43137"/>
                          </a:srgbClr>
                        </a:outerShdw>
                      </a:effectLst>
                    </a:rPr>
                    <a:t>Safety </a:t>
                  </a:r>
                  <a:r>
                    <a:rPr lang="en-US" sz="900" kern="1200" dirty="0">
                      <a:solidFill>
                        <a:schemeClr val="bg1"/>
                      </a:solidFill>
                      <a:effectLst>
                        <a:outerShdw blurRad="38100" dist="38100" dir="2700000" algn="tl">
                          <a:srgbClr val="000000">
                            <a:alpha val="43137"/>
                          </a:srgbClr>
                        </a:outerShdw>
                      </a:effectLst>
                    </a:rPr>
                    <a:t>Comparators</a:t>
                  </a:r>
                </a:p>
              </p:txBody>
            </p:sp>
          </p:grpSp>
          <p:grpSp>
            <p:nvGrpSpPr>
              <p:cNvPr id="52" name="Group 51"/>
              <p:cNvGrpSpPr/>
              <p:nvPr/>
            </p:nvGrpSpPr>
            <p:grpSpPr>
              <a:xfrm>
                <a:off x="5617436" y="2638738"/>
                <a:ext cx="2744327" cy="446323"/>
                <a:chOff x="5437812" y="3874059"/>
                <a:chExt cx="4251427" cy="691430"/>
              </a:xfrm>
            </p:grpSpPr>
            <p:sp>
              <p:nvSpPr>
                <p:cNvPr id="60" name="Oval 59"/>
                <p:cNvSpPr/>
                <p:nvPr/>
              </p:nvSpPr>
              <p:spPr>
                <a:xfrm>
                  <a:off x="5500290" y="3874059"/>
                  <a:ext cx="4137563" cy="691430"/>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1" name="Freeform: Shape 60"/>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4</a:t>
                  </a:r>
                </a:p>
                <a:p>
                  <a:pPr marL="0" lvl="0" indent="0" algn="ctr" defTabSz="622300">
                    <a:lnSpc>
                      <a:spcPct val="90000"/>
                    </a:lnSpc>
                    <a:spcBef>
                      <a:spcPct val="0"/>
                    </a:spcBef>
                    <a:spcAft>
                      <a:spcPct val="10000"/>
                    </a:spcAft>
                    <a:buFont typeface="+mj-lt"/>
                    <a:buNone/>
                  </a:pPr>
                  <a:r>
                    <a:rPr lang="en-US" sz="900" kern="1200" dirty="0"/>
                    <a:t>Analyze the Safety Comparators and </a:t>
                  </a:r>
                  <a:r>
                    <a:rPr lang="en-US" sz="900" dirty="0"/>
                    <a:t>Investigate Differences</a:t>
                  </a:r>
                  <a:endParaRPr lang="en-US" sz="900" kern="1200" dirty="0"/>
                </a:p>
              </p:txBody>
            </p:sp>
          </p:grpSp>
        </p:grpSp>
        <p:sp>
          <p:nvSpPr>
            <p:cNvPr id="29" name="Oval 28"/>
            <p:cNvSpPr/>
            <p:nvPr/>
          </p:nvSpPr>
          <p:spPr>
            <a:xfrm>
              <a:off x="5009470" y="3304230"/>
              <a:ext cx="2834584" cy="596632"/>
            </a:xfrm>
            <a:prstGeom prst="ellipse">
              <a:avLst/>
            </a:prstGeom>
            <a:solidFill>
              <a:schemeClr val="accent2"/>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30" name="Freeform: Shape 29"/>
            <p:cNvSpPr/>
            <p:nvPr/>
          </p:nvSpPr>
          <p:spPr>
            <a:xfrm>
              <a:off x="5024231" y="3290329"/>
              <a:ext cx="2844310" cy="52712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t>STEP </a:t>
              </a:r>
              <a:r>
                <a:rPr lang="en-US" sz="900" b="1" dirty="0"/>
                <a:t>5</a:t>
              </a:r>
              <a:endParaRPr lang="en-US" sz="900" b="1" kern="1200" dirty="0"/>
            </a:p>
            <a:p>
              <a:pPr marL="0" lvl="0" indent="0" algn="ctr" defTabSz="622300">
                <a:lnSpc>
                  <a:spcPct val="90000"/>
                </a:lnSpc>
                <a:spcBef>
                  <a:spcPct val="0"/>
                </a:spcBef>
                <a:spcAft>
                  <a:spcPct val="10000"/>
                </a:spcAft>
                <a:buNone/>
              </a:pPr>
              <a:r>
                <a:rPr lang="en-US" sz="900" dirty="0"/>
                <a:t>Discuss &amp; </a:t>
              </a:r>
              <a:r>
                <a:rPr lang="en-US" sz="900" kern="1200" dirty="0"/>
                <a:t>Select Mitigations, considering:</a:t>
              </a:r>
            </a:p>
            <a:p>
              <a:pPr marL="0" lvl="0" indent="0" algn="ctr" defTabSz="622300">
                <a:lnSpc>
                  <a:spcPct val="90000"/>
                </a:lnSpc>
                <a:spcBef>
                  <a:spcPct val="0"/>
                </a:spcBef>
                <a:spcAft>
                  <a:spcPct val="10000"/>
                </a:spcAft>
                <a:buNone/>
              </a:pPr>
              <a:endParaRPr lang="en-US" sz="900" kern="1200" dirty="0"/>
            </a:p>
          </p:txBody>
        </p:sp>
        <p:sp>
          <p:nvSpPr>
            <p:cNvPr id="31" name="Rectangle 30"/>
            <p:cNvSpPr/>
            <p:nvPr/>
          </p:nvSpPr>
          <p:spPr>
            <a:xfrm>
              <a:off x="6923465" y="3557594"/>
              <a:ext cx="843821" cy="230832"/>
            </a:xfrm>
            <a:prstGeom prst="rect">
              <a:avLst/>
            </a:prstGeom>
          </p:spPr>
          <p:txBody>
            <a:bodyPr wrap="none">
              <a:spAutoFit/>
            </a:bodyPr>
            <a:lstStyle/>
            <a:p>
              <a:pPr marL="169863" indent="-115888">
                <a:buFont typeface="Arial" panose="020B0604020202020204" pitchFamily="34" charset="0"/>
                <a:buChar char="•"/>
              </a:pPr>
              <a:r>
                <a:rPr lang="en-US" sz="900" dirty="0"/>
                <a:t>Mandated</a:t>
              </a:r>
            </a:p>
          </p:txBody>
        </p:sp>
        <p:sp>
          <p:nvSpPr>
            <p:cNvPr id="32" name="Rectangle 31"/>
            <p:cNvSpPr/>
            <p:nvPr/>
          </p:nvSpPr>
          <p:spPr>
            <a:xfrm>
              <a:off x="5123345" y="3555301"/>
              <a:ext cx="1190069" cy="230832"/>
            </a:xfrm>
            <a:prstGeom prst="rect">
              <a:avLst/>
            </a:prstGeom>
          </p:spPr>
          <p:txBody>
            <a:bodyPr wrap="none">
              <a:spAutoFit/>
            </a:bodyPr>
            <a:lstStyle/>
            <a:p>
              <a:pPr marL="169863" indent="-115888">
                <a:buFont typeface="Arial" panose="020B0604020202020204" pitchFamily="34" charset="0"/>
                <a:buChar char="•"/>
              </a:pPr>
              <a:r>
                <a:rPr lang="en-US" sz="900" dirty="0"/>
                <a:t>Leading Practices</a:t>
              </a:r>
            </a:p>
          </p:txBody>
        </p:sp>
        <p:sp>
          <p:nvSpPr>
            <p:cNvPr id="33" name="Rectangle 32"/>
            <p:cNvSpPr/>
            <p:nvPr/>
          </p:nvSpPr>
          <p:spPr>
            <a:xfrm>
              <a:off x="6101696" y="3557594"/>
              <a:ext cx="1032975" cy="230832"/>
            </a:xfrm>
            <a:prstGeom prst="rect">
              <a:avLst/>
            </a:prstGeom>
          </p:spPr>
          <p:txBody>
            <a:bodyPr wrap="none">
              <a:spAutoFit/>
            </a:bodyPr>
            <a:lstStyle/>
            <a:p>
              <a:pPr marL="169863" indent="-115888">
                <a:buFont typeface="Arial" panose="020B0604020202020204" pitchFamily="34" charset="0"/>
                <a:buChar char="•"/>
              </a:pPr>
              <a:r>
                <a:rPr lang="en-US" sz="900" dirty="0"/>
                <a:t>Risk Tolerance</a:t>
              </a:r>
            </a:p>
          </p:txBody>
        </p:sp>
      </p:grpSp>
    </p:spTree>
    <p:extLst>
      <p:ext uri="{BB962C8B-B14F-4D97-AF65-F5344CB8AC3E}">
        <p14:creationId xmlns:p14="http://schemas.microsoft.com/office/powerpoint/2010/main" val="3433102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4" y="384724"/>
            <a:ext cx="11161295" cy="1010652"/>
          </a:xfrm>
        </p:spPr>
        <p:txBody>
          <a:bodyPr>
            <a:normAutofit/>
          </a:bodyPr>
          <a:lstStyle/>
          <a:p>
            <a:r>
              <a:rPr lang="en-US" sz="3900" dirty="0"/>
              <a:t>Calculating Safety Comparators</a:t>
            </a:r>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43</a:t>
            </a:fld>
            <a:endParaRPr lang="en-US" dirty="0"/>
          </a:p>
        </p:txBody>
      </p:sp>
      <p:sp>
        <p:nvSpPr>
          <p:cNvPr id="19" name="Rectangle 18"/>
          <p:cNvSpPr/>
          <p:nvPr/>
        </p:nvSpPr>
        <p:spPr>
          <a:xfrm>
            <a:off x="192506" y="1175699"/>
            <a:ext cx="11637036" cy="461665"/>
          </a:xfrm>
          <a:prstGeom prst="rect">
            <a:avLst/>
          </a:prstGeom>
        </p:spPr>
        <p:txBody>
          <a:bodyPr wrap="square">
            <a:spAutoFit/>
          </a:bodyPr>
          <a:lstStyle/>
          <a:p>
            <a:r>
              <a:rPr lang="en-US" sz="2400" b="1" i="1" dirty="0">
                <a:solidFill>
                  <a:schemeClr val="accent5"/>
                </a:solidFill>
              </a:rPr>
              <a:t>Safety Comparator Input Variables per Mitigation</a:t>
            </a:r>
          </a:p>
        </p:txBody>
      </p:sp>
      <p:sp>
        <p:nvSpPr>
          <p:cNvPr id="12" name="Freeform: Shape 11"/>
          <p:cNvSpPr/>
          <p:nvPr/>
        </p:nvSpPr>
        <p:spPr>
          <a:xfrm>
            <a:off x="2701640" y="4217776"/>
            <a:ext cx="3670299" cy="2063591"/>
          </a:xfrm>
          <a:custGeom>
            <a:avLst/>
            <a:gdLst>
              <a:gd name="connsiteX0" fmla="*/ 0 w 3670299"/>
              <a:gd name="connsiteY0" fmla="*/ 0 h 2063591"/>
              <a:gd name="connsiteX1" fmla="*/ 3670299 w 3670299"/>
              <a:gd name="connsiteY1" fmla="*/ 0 h 2063591"/>
              <a:gd name="connsiteX2" fmla="*/ 3670299 w 3670299"/>
              <a:gd name="connsiteY2" fmla="*/ 2063591 h 2063591"/>
              <a:gd name="connsiteX3" fmla="*/ 0 w 3670299"/>
              <a:gd name="connsiteY3" fmla="*/ 2063591 h 2063591"/>
              <a:gd name="connsiteX4" fmla="*/ 0 w 3670299"/>
              <a:gd name="connsiteY4" fmla="*/ 0 h 206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063591">
                <a:moveTo>
                  <a:pt x="0" y="0"/>
                </a:moveTo>
                <a:lnTo>
                  <a:pt x="3670299" y="0"/>
                </a:lnTo>
                <a:lnTo>
                  <a:pt x="3670299" y="2063591"/>
                </a:lnTo>
                <a:lnTo>
                  <a:pt x="0" y="20635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8" name="TextBox 17"/>
          <p:cNvSpPr txBox="1"/>
          <p:nvPr/>
        </p:nvSpPr>
        <p:spPr>
          <a:xfrm>
            <a:off x="5773151" y="3777017"/>
            <a:ext cx="4859488" cy="1323439"/>
          </a:xfrm>
          <a:prstGeom prst="rect">
            <a:avLst/>
          </a:prstGeom>
          <a:solidFill>
            <a:srgbClr val="00FF00"/>
          </a:solidFill>
          <a:scene3d>
            <a:camera prst="orthographicFront"/>
            <a:lightRig rig="threePt" dir="t"/>
          </a:scene3d>
          <a:sp3d>
            <a:bevelT/>
          </a:sp3d>
        </p:spPr>
        <p:txBody>
          <a:bodyPr wrap="square" rtlCol="0">
            <a:spAutoFit/>
          </a:bodyPr>
          <a:lstStyle/>
          <a:p>
            <a:pPr algn="ctr"/>
            <a:r>
              <a:rPr lang="en-US" sz="3200" b="1" dirty="0"/>
              <a:t>Safety Comparator</a:t>
            </a:r>
          </a:p>
          <a:p>
            <a:pPr algn="ctr"/>
            <a:r>
              <a:rPr lang="en-US" sz="2400" dirty="0"/>
              <a:t>the change in safety units (SU) per dollar (millions)</a:t>
            </a:r>
          </a:p>
        </p:txBody>
      </p:sp>
      <p:grpSp>
        <p:nvGrpSpPr>
          <p:cNvPr id="3" name="Group 2"/>
          <p:cNvGrpSpPr/>
          <p:nvPr/>
        </p:nvGrpSpPr>
        <p:grpSpPr>
          <a:xfrm>
            <a:off x="325465" y="1845944"/>
            <a:ext cx="4793673" cy="2388407"/>
            <a:chOff x="325464" y="1613720"/>
            <a:chExt cx="6434719" cy="2388407"/>
          </a:xfrm>
        </p:grpSpPr>
        <p:sp>
          <p:nvSpPr>
            <p:cNvPr id="9" name="Rectangle 8"/>
            <p:cNvSpPr/>
            <p:nvPr/>
          </p:nvSpPr>
          <p:spPr>
            <a:xfrm>
              <a:off x="325464" y="1613720"/>
              <a:ext cx="6434719" cy="1965325"/>
            </a:xfrm>
            <a:prstGeom prst="rect">
              <a:avLst/>
            </a:prstGeom>
            <a:solidFill>
              <a:schemeClr val="accent3">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TextBox 12"/>
            <p:cNvSpPr txBox="1"/>
            <p:nvPr/>
          </p:nvSpPr>
          <p:spPr>
            <a:xfrm>
              <a:off x="739395" y="1693803"/>
              <a:ext cx="5795544" cy="2308324"/>
            </a:xfrm>
            <a:prstGeom prst="rect">
              <a:avLst/>
            </a:prstGeom>
            <a:noFill/>
          </p:spPr>
          <p:txBody>
            <a:bodyPr wrap="square" rtlCol="0">
              <a:spAutoFit/>
            </a:bodyPr>
            <a:lstStyle/>
            <a:p>
              <a:pPr marL="173038" indent="-173038">
                <a:buFont typeface="Arial" panose="020B0604020202020204" pitchFamily="34" charset="0"/>
                <a:buChar char="•"/>
              </a:pPr>
              <a:r>
                <a:rPr lang="en-US" sz="2400" dirty="0"/>
                <a:t>Pre-mitigation baseline risk EV</a:t>
              </a:r>
            </a:p>
            <a:p>
              <a:pPr marL="173038" indent="-173038">
                <a:buFont typeface="Arial" panose="020B0604020202020204" pitchFamily="34" charset="0"/>
                <a:buChar char="•"/>
              </a:pPr>
              <a:r>
                <a:rPr lang="en-US" sz="2400" dirty="0"/>
                <a:t>Post-mitigation EV</a:t>
              </a:r>
            </a:p>
            <a:p>
              <a:pPr marL="173038" lvl="0" indent="-173038">
                <a:buFont typeface="Arial" panose="020B0604020202020204" pitchFamily="34" charset="0"/>
                <a:buChar char="•"/>
              </a:pPr>
              <a:r>
                <a:rPr lang="en-US" sz="2400" dirty="0"/>
                <a:t>Useful Life of the Project</a:t>
              </a:r>
            </a:p>
            <a:p>
              <a:pPr marL="173038" lvl="0" indent="-173038">
                <a:buFont typeface="Arial" panose="020B0604020202020204" pitchFamily="34" charset="0"/>
                <a:buChar char="•"/>
              </a:pPr>
              <a:r>
                <a:rPr lang="en-US" sz="2400" dirty="0"/>
                <a:t>Capital Costs</a:t>
              </a:r>
            </a:p>
            <a:p>
              <a:pPr marL="173038" indent="-173038">
                <a:buFont typeface="Arial" panose="020B0604020202020204" pitchFamily="34" charset="0"/>
                <a:buChar char="•"/>
              </a:pPr>
              <a:r>
                <a:rPr lang="en-US" sz="2400" dirty="0"/>
                <a:t>O&amp;M Costs</a:t>
              </a:r>
            </a:p>
            <a:p>
              <a:pPr marL="173038" indent="-173038">
                <a:buFont typeface="Arial" panose="020B0604020202020204" pitchFamily="34" charset="0"/>
                <a:buChar char="•"/>
              </a:pPr>
              <a:endParaRPr lang="en-US" sz="2400" dirty="0"/>
            </a:p>
          </p:txBody>
        </p:sp>
        <p:sp>
          <p:nvSpPr>
            <p:cNvPr id="21" name="Rectangle 20"/>
            <p:cNvSpPr/>
            <p:nvPr/>
          </p:nvSpPr>
          <p:spPr>
            <a:xfrm>
              <a:off x="2042932" y="2323344"/>
              <a:ext cx="4253024" cy="461665"/>
            </a:xfrm>
            <a:prstGeom prst="rect">
              <a:avLst/>
            </a:prstGeom>
          </p:spPr>
          <p:txBody>
            <a:bodyPr wrap="square">
              <a:spAutoFit/>
            </a:bodyPr>
            <a:lstStyle/>
            <a:p>
              <a:pPr marL="173038" lvl="0" indent="-173038">
                <a:spcAft>
                  <a:spcPts val="1800"/>
                </a:spcAft>
                <a:buFont typeface="Arial" panose="020B0604020202020204" pitchFamily="34" charset="0"/>
                <a:buChar char="•"/>
              </a:pPr>
              <a:endParaRPr lang="en-US" sz="2400" b="1" dirty="0">
                <a:solidFill>
                  <a:srgbClr val="FF0000"/>
                </a:solidFill>
              </a:endParaRPr>
            </a:p>
          </p:txBody>
        </p:sp>
        <p:sp>
          <p:nvSpPr>
            <p:cNvPr id="22" name="Rectangle 21"/>
            <p:cNvSpPr/>
            <p:nvPr/>
          </p:nvSpPr>
          <p:spPr>
            <a:xfrm>
              <a:off x="2041025" y="2663299"/>
              <a:ext cx="359714" cy="369332"/>
            </a:xfrm>
            <a:prstGeom prst="rect">
              <a:avLst/>
            </a:prstGeom>
          </p:spPr>
          <p:txBody>
            <a:bodyPr wrap="none">
              <a:spAutoFit/>
            </a:bodyPr>
            <a:lstStyle/>
            <a:p>
              <a:pPr marL="173038" lvl="0" indent="-173038">
                <a:spcAft>
                  <a:spcPts val="1800"/>
                </a:spcAft>
                <a:buFont typeface="Arial" panose="020B0604020202020204" pitchFamily="34" charset="0"/>
                <a:buChar char="•"/>
              </a:pPr>
              <a:endParaRPr lang="en-US" dirty="0">
                <a:solidFill>
                  <a:prstClr val="black"/>
                </a:solidFill>
              </a:endParaRPr>
            </a:p>
          </p:txBody>
        </p:sp>
      </p:grpSp>
      <p:sp>
        <p:nvSpPr>
          <p:cNvPr id="7" name="Arc 6"/>
          <p:cNvSpPr/>
          <p:nvPr/>
        </p:nvSpPr>
        <p:spPr>
          <a:xfrm>
            <a:off x="3337119" y="2721497"/>
            <a:ext cx="3845169" cy="1719313"/>
          </a:xfrm>
          <a:prstGeom prst="arc">
            <a:avLst>
              <a:gd name="adj1" fmla="val 16200000"/>
              <a:gd name="adj2" fmla="val 123461"/>
            </a:avLst>
          </a:prstGeom>
          <a:ln w="76200">
            <a:solidFill>
              <a:srgbClr val="CC00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p:cNvSpPr/>
          <p:nvPr/>
        </p:nvSpPr>
        <p:spPr>
          <a:xfrm>
            <a:off x="10111732" y="191133"/>
            <a:ext cx="1751889" cy="303287"/>
          </a:xfrm>
          <a:prstGeom prst="ellipse">
            <a:avLst/>
          </a:prstGeom>
          <a:solidFill>
            <a:schemeClr val="accent1">
              <a:lumMod val="75000"/>
            </a:schemeClr>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28" name="Freeform: Shape 27"/>
          <p:cNvSpPr/>
          <p:nvPr/>
        </p:nvSpPr>
        <p:spPr>
          <a:xfrm>
            <a:off x="10210800" y="287260"/>
            <a:ext cx="1553754" cy="1795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200" b="1" kern="1200" dirty="0">
                <a:solidFill>
                  <a:schemeClr val="bg1"/>
                </a:solidFill>
                <a:effectLst>
                  <a:outerShdw blurRad="38100" dist="38100" dir="2700000" algn="tl">
                    <a:srgbClr val="000000">
                      <a:alpha val="43137"/>
                    </a:srgbClr>
                  </a:outerShdw>
                </a:effectLst>
              </a:rPr>
              <a:t>STEP 3</a:t>
            </a:r>
          </a:p>
        </p:txBody>
      </p:sp>
    </p:spTree>
    <p:extLst>
      <p:ext uri="{BB962C8B-B14F-4D97-AF65-F5344CB8AC3E}">
        <p14:creationId xmlns:p14="http://schemas.microsoft.com/office/powerpoint/2010/main" val="2415944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0218" y="3243049"/>
            <a:ext cx="11064271" cy="12610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60218" y="933986"/>
            <a:ext cx="11064271" cy="22543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192505" y="164108"/>
            <a:ext cx="11161295" cy="666615"/>
          </a:xfrm>
        </p:spPr>
        <p:txBody>
          <a:bodyPr anchor="t">
            <a:normAutofit/>
          </a:bodyPr>
          <a:lstStyle/>
          <a:p>
            <a:r>
              <a:rPr lang="en-US" sz="4000" dirty="0"/>
              <a:t>Example Safety Comparator: OH Conductor</a:t>
            </a:r>
            <a:endParaRPr lang="en-US" sz="4000" dirty="0">
              <a:solidFill>
                <a:srgbClr val="FF0000"/>
              </a:solidFill>
            </a:endParaRPr>
          </a:p>
        </p:txBody>
      </p:sp>
      <p:sp>
        <p:nvSpPr>
          <p:cNvPr id="5" name="Slide Number Placeholder 5"/>
          <p:cNvSpPr>
            <a:spLocks noGrp="1"/>
          </p:cNvSpPr>
          <p:nvPr>
            <p:ph type="sldNum" sz="quarter" idx="12"/>
          </p:nvPr>
        </p:nvSpPr>
        <p:spPr>
          <a:xfrm>
            <a:off x="8681289" y="6424043"/>
            <a:ext cx="2743200" cy="365125"/>
          </a:xfrm>
        </p:spPr>
        <p:txBody>
          <a:bodyPr/>
          <a:lstStyle/>
          <a:p>
            <a:fld id="{35F89DE3-BCAF-422B-AE3F-90715748FB99}" type="slidenum">
              <a:rPr lang="en-US" smtClean="0"/>
              <a:t>44</a:t>
            </a:fld>
            <a:endParaRPr lang="en-US" dirty="0"/>
          </a:p>
        </p:txBody>
      </p:sp>
      <p:grpSp>
        <p:nvGrpSpPr>
          <p:cNvPr id="21" name="Group 20"/>
          <p:cNvGrpSpPr/>
          <p:nvPr/>
        </p:nvGrpSpPr>
        <p:grpSpPr>
          <a:xfrm>
            <a:off x="1551715" y="2480282"/>
            <a:ext cx="9608654" cy="537094"/>
            <a:chOff x="983676" y="2411007"/>
            <a:chExt cx="9304022" cy="537094"/>
          </a:xfrm>
        </p:grpSpPr>
        <p:sp>
          <p:nvSpPr>
            <p:cNvPr id="9" name="TextBox 8"/>
            <p:cNvSpPr txBox="1"/>
            <p:nvPr/>
          </p:nvSpPr>
          <p:spPr>
            <a:xfrm>
              <a:off x="1032312" y="2424881"/>
              <a:ext cx="947411" cy="523220"/>
            </a:xfrm>
            <a:prstGeom prst="rect">
              <a:avLst/>
            </a:prstGeom>
            <a:noFill/>
          </p:spPr>
          <p:txBody>
            <a:bodyPr wrap="square" rtlCol="0">
              <a:spAutoFit/>
            </a:bodyPr>
            <a:lstStyle/>
            <a:p>
              <a:r>
                <a:rPr lang="en-US" sz="1400" b="1" dirty="0"/>
                <a:t>Baseline Risk Score</a:t>
              </a:r>
            </a:p>
          </p:txBody>
        </p:sp>
        <p:sp>
          <p:nvSpPr>
            <p:cNvPr id="11" name="TextBox 10"/>
            <p:cNvSpPr txBox="1"/>
            <p:nvPr/>
          </p:nvSpPr>
          <p:spPr>
            <a:xfrm>
              <a:off x="1906559" y="2467846"/>
              <a:ext cx="617501" cy="400110"/>
            </a:xfrm>
            <a:prstGeom prst="rect">
              <a:avLst/>
            </a:prstGeom>
            <a:noFill/>
          </p:spPr>
          <p:txBody>
            <a:bodyPr wrap="square" rtlCol="0" anchor="ctr">
              <a:spAutoFit/>
            </a:bodyPr>
            <a:lstStyle/>
            <a:p>
              <a:r>
                <a:rPr lang="en-US" sz="2000" b="1" dirty="0"/>
                <a:t>0.3</a:t>
              </a:r>
            </a:p>
          </p:txBody>
        </p:sp>
        <p:sp>
          <p:nvSpPr>
            <p:cNvPr id="14" name="TextBox 13"/>
            <p:cNvSpPr txBox="1"/>
            <p:nvPr/>
          </p:nvSpPr>
          <p:spPr>
            <a:xfrm>
              <a:off x="2944243" y="2417224"/>
              <a:ext cx="972581" cy="523220"/>
            </a:xfrm>
            <a:prstGeom prst="rect">
              <a:avLst/>
            </a:prstGeom>
            <a:noFill/>
          </p:spPr>
          <p:txBody>
            <a:bodyPr wrap="square" rtlCol="0">
              <a:spAutoFit/>
            </a:bodyPr>
            <a:lstStyle>
              <a:defPPr>
                <a:defRPr lang="en-US"/>
              </a:defPPr>
              <a:lvl1pPr>
                <a:defRPr sz="1400" b="1"/>
              </a:lvl1pPr>
            </a:lstStyle>
            <a:p>
              <a:r>
                <a:rPr lang="en-US" dirty="0"/>
                <a:t>Mitigation Risk Score</a:t>
              </a:r>
            </a:p>
          </p:txBody>
        </p:sp>
        <p:sp>
          <p:nvSpPr>
            <p:cNvPr id="16" name="TextBox 15"/>
            <p:cNvSpPr txBox="1"/>
            <p:nvPr/>
          </p:nvSpPr>
          <p:spPr>
            <a:xfrm>
              <a:off x="3813898" y="2480282"/>
              <a:ext cx="769625" cy="400110"/>
            </a:xfrm>
            <a:prstGeom prst="rect">
              <a:avLst/>
            </a:prstGeom>
            <a:noFill/>
          </p:spPr>
          <p:txBody>
            <a:bodyPr wrap="square" rtlCol="0" anchor="ctr">
              <a:spAutoFit/>
            </a:bodyPr>
            <a:lstStyle/>
            <a:p>
              <a:r>
                <a:rPr lang="en-US" sz="2000" b="1" dirty="0"/>
                <a:t>0.264</a:t>
              </a:r>
            </a:p>
          </p:txBody>
        </p:sp>
        <p:sp>
          <p:nvSpPr>
            <p:cNvPr id="45" name="Minus Sign 44"/>
            <p:cNvSpPr/>
            <p:nvPr/>
          </p:nvSpPr>
          <p:spPr>
            <a:xfrm>
              <a:off x="2460375" y="2470273"/>
              <a:ext cx="390054" cy="4144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Equals 45"/>
            <p:cNvSpPr/>
            <p:nvPr/>
          </p:nvSpPr>
          <p:spPr>
            <a:xfrm>
              <a:off x="6962203" y="2469004"/>
              <a:ext cx="404900" cy="3991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Double Bracket 48"/>
            <p:cNvSpPr/>
            <p:nvPr/>
          </p:nvSpPr>
          <p:spPr>
            <a:xfrm>
              <a:off x="983676" y="2411007"/>
              <a:ext cx="3634632" cy="527286"/>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Multiplication Sign 49"/>
            <p:cNvSpPr/>
            <p:nvPr/>
          </p:nvSpPr>
          <p:spPr>
            <a:xfrm>
              <a:off x="4779958" y="2456418"/>
              <a:ext cx="495836" cy="4682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5258288" y="2423955"/>
              <a:ext cx="1123842" cy="523220"/>
            </a:xfrm>
            <a:prstGeom prst="rect">
              <a:avLst/>
            </a:prstGeom>
            <a:noFill/>
          </p:spPr>
          <p:txBody>
            <a:bodyPr wrap="square" rtlCol="0">
              <a:spAutoFit/>
            </a:bodyPr>
            <a:lstStyle/>
            <a:p>
              <a:r>
                <a:rPr lang="en-US" sz="1400" b="1" dirty="0"/>
                <a:t>Life of Project </a:t>
              </a:r>
            </a:p>
          </p:txBody>
        </p:sp>
        <p:sp>
          <p:nvSpPr>
            <p:cNvPr id="54" name="TextBox 53"/>
            <p:cNvSpPr txBox="1"/>
            <p:nvPr/>
          </p:nvSpPr>
          <p:spPr>
            <a:xfrm>
              <a:off x="5885354" y="2465689"/>
              <a:ext cx="1122006" cy="400110"/>
            </a:xfrm>
            <a:prstGeom prst="rect">
              <a:avLst/>
            </a:prstGeom>
            <a:noFill/>
          </p:spPr>
          <p:txBody>
            <a:bodyPr wrap="square" rtlCol="0" anchor="ctr">
              <a:spAutoFit/>
            </a:bodyPr>
            <a:lstStyle/>
            <a:p>
              <a:r>
                <a:rPr lang="en-US" sz="2000" b="1" dirty="0"/>
                <a:t>40 years</a:t>
              </a:r>
            </a:p>
          </p:txBody>
        </p:sp>
        <p:sp>
          <p:nvSpPr>
            <p:cNvPr id="60" name="TextBox 59"/>
            <p:cNvSpPr txBox="1"/>
            <p:nvPr/>
          </p:nvSpPr>
          <p:spPr>
            <a:xfrm>
              <a:off x="7395763" y="2424881"/>
              <a:ext cx="928795" cy="523220"/>
            </a:xfrm>
            <a:prstGeom prst="rect">
              <a:avLst/>
            </a:prstGeom>
            <a:noFill/>
          </p:spPr>
          <p:txBody>
            <a:bodyPr wrap="square" rtlCol="0">
              <a:spAutoFit/>
            </a:bodyPr>
            <a:lstStyle/>
            <a:p>
              <a:r>
                <a:rPr lang="en-US" sz="1400" b="1" dirty="0"/>
                <a:t>TOTAL BENEFIT</a:t>
              </a:r>
            </a:p>
          </p:txBody>
        </p:sp>
        <p:sp>
          <p:nvSpPr>
            <p:cNvPr id="62" name="TextBox 61"/>
            <p:cNvSpPr txBox="1"/>
            <p:nvPr/>
          </p:nvSpPr>
          <p:spPr>
            <a:xfrm>
              <a:off x="8100310" y="2466744"/>
              <a:ext cx="2187388" cy="400110"/>
            </a:xfrm>
            <a:prstGeom prst="rect">
              <a:avLst/>
            </a:prstGeom>
            <a:noFill/>
          </p:spPr>
          <p:txBody>
            <a:bodyPr wrap="square" rtlCol="0" anchor="ctr">
              <a:spAutoFit/>
            </a:bodyPr>
            <a:lstStyle/>
            <a:p>
              <a:r>
                <a:rPr lang="en-US" sz="2000" b="1" dirty="0"/>
                <a:t>1.44 </a:t>
              </a:r>
              <a:r>
                <a:rPr lang="en-US" sz="1400" b="1" dirty="0"/>
                <a:t>Safety Units Avoided</a:t>
              </a:r>
              <a:endParaRPr lang="en-US" sz="2000" b="1" dirty="0"/>
            </a:p>
          </p:txBody>
        </p:sp>
      </p:grpSp>
      <p:sp>
        <p:nvSpPr>
          <p:cNvPr id="107" name="Rectangle 106"/>
          <p:cNvSpPr/>
          <p:nvPr/>
        </p:nvSpPr>
        <p:spPr>
          <a:xfrm>
            <a:off x="676416" y="933986"/>
            <a:ext cx="11611386" cy="1384995"/>
          </a:xfrm>
          <a:prstGeom prst="rect">
            <a:avLst/>
          </a:prstGeom>
        </p:spPr>
        <p:txBody>
          <a:bodyPr wrap="square">
            <a:noAutofit/>
          </a:bodyPr>
          <a:lstStyle/>
          <a:p>
            <a:pPr lvl="0" defTabSz="914400">
              <a:spcBef>
                <a:spcPts val="1000"/>
              </a:spcBef>
            </a:pPr>
            <a:r>
              <a:rPr lang="en-US" sz="2400" dirty="0">
                <a:ln w="0"/>
                <a:effectLst>
                  <a:outerShdw blurRad="38100" dist="19050" dir="2700000" algn="tl" rotWithShape="0">
                    <a:schemeClr val="dk1">
                      <a:alpha val="40000"/>
                    </a:schemeClr>
                  </a:outerShdw>
                </a:effectLst>
              </a:rPr>
              <a:t>Benefit: </a:t>
            </a:r>
          </a:p>
          <a:p>
            <a:pPr marL="519113" lvl="0" indent="-176213" defTabSz="914400">
              <a:spcBef>
                <a:spcPts val="600"/>
              </a:spcBef>
              <a:buFont typeface="Arial" panose="020B0604020202020204" pitchFamily="34" charset="0"/>
              <a:buChar char="•"/>
            </a:pPr>
            <a:r>
              <a:rPr lang="en-US" sz="1600" b="1" dirty="0">
                <a:solidFill>
                  <a:prstClr val="black"/>
                </a:solidFill>
              </a:rPr>
              <a:t>Targeted reconductoring of overhead conductor: </a:t>
            </a:r>
            <a:r>
              <a:rPr lang="en-US" sz="1600" dirty="0">
                <a:solidFill>
                  <a:prstClr val="black"/>
                </a:solidFill>
              </a:rPr>
              <a:t>$50M per year Capital spend, no O&amp;M</a:t>
            </a:r>
          </a:p>
          <a:p>
            <a:pPr marL="519113" lvl="0" indent="-176213" defTabSz="914400">
              <a:spcBef>
                <a:spcPts val="600"/>
              </a:spcBef>
              <a:buFont typeface="Arial" panose="020B0604020202020204" pitchFamily="34" charset="0"/>
              <a:buChar char="•"/>
            </a:pPr>
            <a:r>
              <a:rPr lang="en-US" sz="1600" b="1" dirty="0">
                <a:solidFill>
                  <a:prstClr val="black"/>
                </a:solidFill>
              </a:rPr>
              <a:t>Estimated benefit: </a:t>
            </a:r>
            <a:r>
              <a:rPr lang="en-US" sz="1600" dirty="0">
                <a:solidFill>
                  <a:prstClr val="black"/>
                </a:solidFill>
              </a:rPr>
              <a:t>reduce the risk likelihood by 15%</a:t>
            </a:r>
          </a:p>
          <a:p>
            <a:pPr marL="519113" lvl="0" indent="-176213" defTabSz="914400">
              <a:spcBef>
                <a:spcPts val="600"/>
              </a:spcBef>
              <a:buFont typeface="Arial" panose="020B0604020202020204" pitchFamily="34" charset="0"/>
              <a:buChar char="•"/>
            </a:pPr>
            <a:r>
              <a:rPr lang="en-US" sz="1600" b="1" dirty="0">
                <a:solidFill>
                  <a:prstClr val="black"/>
                </a:solidFill>
              </a:rPr>
              <a:t>Useful life of the project: </a:t>
            </a:r>
            <a:r>
              <a:rPr lang="en-US" sz="1600" dirty="0">
                <a:solidFill>
                  <a:prstClr val="black"/>
                </a:solidFill>
              </a:rPr>
              <a:t>40 years</a:t>
            </a:r>
          </a:p>
        </p:txBody>
      </p:sp>
      <p:sp>
        <p:nvSpPr>
          <p:cNvPr id="109" name="Rectangle 108"/>
          <p:cNvSpPr/>
          <p:nvPr/>
        </p:nvSpPr>
        <p:spPr>
          <a:xfrm>
            <a:off x="676416" y="3225824"/>
            <a:ext cx="2978829" cy="461665"/>
          </a:xfrm>
          <a:prstGeom prst="rect">
            <a:avLst/>
          </a:prstGeom>
        </p:spPr>
        <p:txBody>
          <a:bodyPr wrap="none">
            <a:spAutoFit/>
          </a:bodyPr>
          <a:lstStyle/>
          <a:p>
            <a:pPr lvl="0" defTabSz="914400">
              <a:spcBef>
                <a:spcPts val="1000"/>
              </a:spcBef>
            </a:pPr>
            <a:r>
              <a:rPr lang="en-US" sz="2400" dirty="0">
                <a:ln w="0"/>
                <a:effectLst>
                  <a:outerShdw blurRad="38100" dist="19050" dir="2700000" algn="tl" rotWithShape="0">
                    <a:schemeClr val="dk1">
                      <a:alpha val="40000"/>
                    </a:schemeClr>
                  </a:outerShdw>
                </a:effectLst>
              </a:rPr>
              <a:t>Cost:</a:t>
            </a:r>
            <a:r>
              <a:rPr lang="en-US" sz="1200" dirty="0">
                <a:ln w="0"/>
                <a:effectLst>
                  <a:outerShdw blurRad="38100" dist="19050" dir="2700000" algn="tl" rotWithShape="0">
                    <a:schemeClr val="dk1">
                      <a:alpha val="40000"/>
                    </a:schemeClr>
                  </a:outerShdw>
                </a:effectLst>
              </a:rPr>
              <a:t> (no net present value discounting)</a:t>
            </a:r>
            <a:endParaRPr lang="en-US" sz="2400" dirty="0">
              <a:ln w="0"/>
              <a:effectLst>
                <a:outerShdw blurRad="38100" dist="19050" dir="2700000" algn="tl" rotWithShape="0">
                  <a:schemeClr val="dk1">
                    <a:alpha val="40000"/>
                  </a:schemeClr>
                </a:outerShdw>
              </a:effectLst>
            </a:endParaRPr>
          </a:p>
        </p:txBody>
      </p:sp>
      <p:sp>
        <p:nvSpPr>
          <p:cNvPr id="71" name="TextBox 70"/>
          <p:cNvSpPr txBox="1"/>
          <p:nvPr/>
        </p:nvSpPr>
        <p:spPr>
          <a:xfrm>
            <a:off x="360219" y="3700059"/>
            <a:ext cx="1612474" cy="523220"/>
          </a:xfrm>
          <a:prstGeom prst="rect">
            <a:avLst/>
          </a:prstGeom>
          <a:noFill/>
        </p:spPr>
        <p:txBody>
          <a:bodyPr wrap="square" rtlCol="0">
            <a:spAutoFit/>
          </a:bodyPr>
          <a:lstStyle/>
          <a:p>
            <a:pPr algn="r"/>
            <a:r>
              <a:rPr lang="en-US" sz="1400" b="1" dirty="0"/>
              <a:t>Capital Cost</a:t>
            </a:r>
          </a:p>
          <a:p>
            <a:pPr algn="r"/>
            <a:r>
              <a:rPr lang="en-US" sz="1400" b="1" i="1" dirty="0"/>
              <a:t>over 3 years of GRC</a:t>
            </a:r>
            <a:endParaRPr lang="en-US" sz="1400" b="1" dirty="0"/>
          </a:p>
        </p:txBody>
      </p:sp>
      <p:sp>
        <p:nvSpPr>
          <p:cNvPr id="73" name="TextBox 72"/>
          <p:cNvSpPr txBox="1"/>
          <p:nvPr/>
        </p:nvSpPr>
        <p:spPr>
          <a:xfrm>
            <a:off x="1827029" y="3761368"/>
            <a:ext cx="1214213" cy="400110"/>
          </a:xfrm>
          <a:prstGeom prst="rect">
            <a:avLst/>
          </a:prstGeom>
          <a:noFill/>
        </p:spPr>
        <p:txBody>
          <a:bodyPr wrap="square" rtlCol="0" anchor="ctr">
            <a:spAutoFit/>
          </a:bodyPr>
          <a:lstStyle/>
          <a:p>
            <a:pPr algn="ctr"/>
            <a:r>
              <a:rPr lang="en-US" sz="2000" b="1" dirty="0"/>
              <a:t>$150M</a:t>
            </a:r>
            <a:endParaRPr lang="en-US" sz="2000" b="1" i="1" dirty="0"/>
          </a:p>
        </p:txBody>
      </p:sp>
      <p:sp>
        <p:nvSpPr>
          <p:cNvPr id="79" name="TextBox 78"/>
          <p:cNvSpPr txBox="1"/>
          <p:nvPr/>
        </p:nvSpPr>
        <p:spPr>
          <a:xfrm>
            <a:off x="3339509" y="3771851"/>
            <a:ext cx="1459172" cy="307777"/>
          </a:xfrm>
          <a:prstGeom prst="rect">
            <a:avLst/>
          </a:prstGeom>
          <a:noFill/>
        </p:spPr>
        <p:txBody>
          <a:bodyPr wrap="square" rtlCol="0">
            <a:spAutoFit/>
          </a:bodyPr>
          <a:lstStyle/>
          <a:p>
            <a:r>
              <a:rPr lang="en-US" sz="1400" b="1" dirty="0"/>
              <a:t>One Time O&amp;M</a:t>
            </a:r>
          </a:p>
        </p:txBody>
      </p:sp>
      <p:sp>
        <p:nvSpPr>
          <p:cNvPr id="81" name="TextBox 80"/>
          <p:cNvSpPr txBox="1"/>
          <p:nvPr/>
        </p:nvSpPr>
        <p:spPr>
          <a:xfrm>
            <a:off x="4616149" y="3731214"/>
            <a:ext cx="486770" cy="400110"/>
          </a:xfrm>
          <a:prstGeom prst="rect">
            <a:avLst/>
          </a:prstGeom>
          <a:noFill/>
        </p:spPr>
        <p:txBody>
          <a:bodyPr wrap="square" rtlCol="0" anchor="ctr">
            <a:spAutoFit/>
          </a:bodyPr>
          <a:lstStyle/>
          <a:p>
            <a:pPr algn="ctr"/>
            <a:r>
              <a:rPr lang="en-US" sz="2000" b="1" dirty="0"/>
              <a:t>$0</a:t>
            </a:r>
          </a:p>
        </p:txBody>
      </p:sp>
      <p:sp>
        <p:nvSpPr>
          <p:cNvPr id="86" name="TextBox 85"/>
          <p:cNvSpPr txBox="1"/>
          <p:nvPr/>
        </p:nvSpPr>
        <p:spPr>
          <a:xfrm>
            <a:off x="8428739" y="3782471"/>
            <a:ext cx="1257496" cy="307777"/>
          </a:xfrm>
          <a:prstGeom prst="rect">
            <a:avLst/>
          </a:prstGeom>
          <a:noFill/>
        </p:spPr>
        <p:txBody>
          <a:bodyPr wrap="square" rtlCol="0">
            <a:spAutoFit/>
          </a:bodyPr>
          <a:lstStyle/>
          <a:p>
            <a:r>
              <a:rPr lang="en-US" sz="1400" b="1" dirty="0"/>
              <a:t>TOTAL COST</a:t>
            </a:r>
          </a:p>
        </p:txBody>
      </p:sp>
      <p:sp>
        <p:nvSpPr>
          <p:cNvPr id="87" name="TextBox 86"/>
          <p:cNvSpPr txBox="1"/>
          <p:nvPr/>
        </p:nvSpPr>
        <p:spPr>
          <a:xfrm>
            <a:off x="9447899" y="3730286"/>
            <a:ext cx="1048578" cy="400110"/>
          </a:xfrm>
          <a:prstGeom prst="rect">
            <a:avLst/>
          </a:prstGeom>
          <a:noFill/>
        </p:spPr>
        <p:txBody>
          <a:bodyPr wrap="square" rtlCol="0" anchor="ctr">
            <a:spAutoFit/>
          </a:bodyPr>
          <a:lstStyle/>
          <a:p>
            <a:r>
              <a:rPr lang="en-US" sz="2000" b="1" dirty="0"/>
              <a:t>$150M</a:t>
            </a:r>
          </a:p>
        </p:txBody>
      </p:sp>
      <p:sp>
        <p:nvSpPr>
          <p:cNvPr id="98" name="TextBox 97"/>
          <p:cNvSpPr txBox="1"/>
          <p:nvPr/>
        </p:nvSpPr>
        <p:spPr>
          <a:xfrm>
            <a:off x="5589738" y="3664129"/>
            <a:ext cx="1994926" cy="523220"/>
          </a:xfrm>
          <a:prstGeom prst="rect">
            <a:avLst/>
          </a:prstGeom>
          <a:noFill/>
        </p:spPr>
        <p:txBody>
          <a:bodyPr wrap="square" rtlCol="0">
            <a:spAutoFit/>
          </a:bodyPr>
          <a:lstStyle/>
          <a:p>
            <a:r>
              <a:rPr lang="en-US" sz="1400" b="1" dirty="0"/>
              <a:t>Recurring Annual O&amp;M * Life of Project</a:t>
            </a:r>
          </a:p>
        </p:txBody>
      </p:sp>
      <p:sp>
        <p:nvSpPr>
          <p:cNvPr id="100" name="TextBox 99"/>
          <p:cNvSpPr txBox="1"/>
          <p:nvPr/>
        </p:nvSpPr>
        <p:spPr>
          <a:xfrm>
            <a:off x="7415384" y="3735311"/>
            <a:ext cx="486770" cy="400110"/>
          </a:xfrm>
          <a:prstGeom prst="rect">
            <a:avLst/>
          </a:prstGeom>
          <a:noFill/>
        </p:spPr>
        <p:txBody>
          <a:bodyPr wrap="square" rtlCol="0" anchor="ctr">
            <a:spAutoFit/>
          </a:bodyPr>
          <a:lstStyle/>
          <a:p>
            <a:pPr algn="ctr"/>
            <a:r>
              <a:rPr lang="en-US" sz="2000" b="1" dirty="0"/>
              <a:t>$0</a:t>
            </a:r>
          </a:p>
        </p:txBody>
      </p:sp>
      <p:sp>
        <p:nvSpPr>
          <p:cNvPr id="111" name="Equals 110"/>
          <p:cNvSpPr/>
          <p:nvPr/>
        </p:nvSpPr>
        <p:spPr>
          <a:xfrm>
            <a:off x="7942920" y="3738127"/>
            <a:ext cx="404900" cy="399139"/>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2" name="Plus Sign 111"/>
          <p:cNvSpPr/>
          <p:nvPr/>
        </p:nvSpPr>
        <p:spPr>
          <a:xfrm>
            <a:off x="2897735" y="3739406"/>
            <a:ext cx="420858" cy="41613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Plus Sign 112"/>
          <p:cNvSpPr/>
          <p:nvPr/>
        </p:nvSpPr>
        <p:spPr>
          <a:xfrm>
            <a:off x="5107113" y="3735142"/>
            <a:ext cx="420858" cy="41613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4828198" y="4797411"/>
            <a:ext cx="1656728" cy="88086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0.0096 </a:t>
            </a:r>
          </a:p>
          <a:p>
            <a:pPr algn="ctr"/>
            <a:r>
              <a:rPr lang="en-US" b="1" dirty="0">
                <a:solidFill>
                  <a:schemeClr val="tx1"/>
                </a:solidFill>
              </a:rPr>
              <a:t>Safety Units Avoided /$1M</a:t>
            </a:r>
          </a:p>
        </p:txBody>
      </p:sp>
      <p:sp>
        <p:nvSpPr>
          <p:cNvPr id="119" name="Equals 118"/>
          <p:cNvSpPr/>
          <p:nvPr/>
        </p:nvSpPr>
        <p:spPr>
          <a:xfrm>
            <a:off x="4310723" y="5010064"/>
            <a:ext cx="376211" cy="47379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2384052" y="4637835"/>
            <a:ext cx="1554306" cy="5266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2457925" y="4651908"/>
            <a:ext cx="1195797" cy="523220"/>
          </a:xfrm>
          <a:prstGeom prst="rect">
            <a:avLst/>
          </a:prstGeom>
          <a:noFill/>
        </p:spPr>
        <p:txBody>
          <a:bodyPr wrap="square" rtlCol="0">
            <a:spAutoFit/>
          </a:bodyPr>
          <a:lstStyle/>
          <a:p>
            <a:r>
              <a:rPr lang="en-US" sz="1400" b="1" dirty="0"/>
              <a:t>TOTAL BENEFIT</a:t>
            </a:r>
            <a:endParaRPr lang="en-US" sz="1400" dirty="0"/>
          </a:p>
        </p:txBody>
      </p:sp>
      <p:sp>
        <p:nvSpPr>
          <p:cNvPr id="122" name="Rectangle 121"/>
          <p:cNvSpPr/>
          <p:nvPr/>
        </p:nvSpPr>
        <p:spPr>
          <a:xfrm>
            <a:off x="2384052" y="5319193"/>
            <a:ext cx="1554306" cy="5790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p:cNvCxnSpPr/>
          <p:nvPr/>
        </p:nvCxnSpPr>
        <p:spPr>
          <a:xfrm>
            <a:off x="2147454" y="5246959"/>
            <a:ext cx="1981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488935" y="5349919"/>
            <a:ext cx="1012013" cy="523220"/>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TOTAL COST</a:t>
            </a:r>
            <a:endParaRPr lang="en-US" sz="1400" dirty="0">
              <a:solidFill>
                <a:schemeClr val="bg1"/>
              </a:solidFill>
              <a:effectLst>
                <a:outerShdw blurRad="38100" dist="38100" dir="2700000" algn="tl">
                  <a:srgbClr val="000000">
                    <a:alpha val="43137"/>
                  </a:srgbClr>
                </a:outerShdw>
              </a:effectLst>
            </a:endParaRPr>
          </a:p>
        </p:txBody>
      </p:sp>
      <p:sp>
        <p:nvSpPr>
          <p:cNvPr id="135" name="TextBox 134"/>
          <p:cNvSpPr txBox="1"/>
          <p:nvPr/>
        </p:nvSpPr>
        <p:spPr>
          <a:xfrm>
            <a:off x="3200122" y="4714256"/>
            <a:ext cx="696613" cy="400110"/>
          </a:xfrm>
          <a:prstGeom prst="rect">
            <a:avLst/>
          </a:prstGeom>
          <a:noFill/>
        </p:spPr>
        <p:txBody>
          <a:bodyPr wrap="square" rtlCol="0" anchor="ctr">
            <a:spAutoFit/>
          </a:bodyPr>
          <a:lstStyle/>
          <a:p>
            <a:r>
              <a:rPr lang="en-US" sz="2000" b="1" dirty="0"/>
              <a:t>1.44 </a:t>
            </a:r>
          </a:p>
        </p:txBody>
      </p:sp>
      <p:sp>
        <p:nvSpPr>
          <p:cNvPr id="136" name="TextBox 135"/>
          <p:cNvSpPr txBox="1"/>
          <p:nvPr/>
        </p:nvSpPr>
        <p:spPr>
          <a:xfrm>
            <a:off x="3241746" y="5404612"/>
            <a:ext cx="603862" cy="400110"/>
          </a:xfrm>
          <a:prstGeom prst="rect">
            <a:avLst/>
          </a:prstGeom>
          <a:noFill/>
        </p:spPr>
        <p:txBody>
          <a:bodyPr wrap="square" rtlCol="0" anchor="ctr">
            <a:spAutoFit/>
          </a:bodyPr>
          <a:lstStyle/>
          <a:p>
            <a:r>
              <a:rPr lang="en-US" sz="2000" b="1" dirty="0">
                <a:solidFill>
                  <a:schemeClr val="bg1"/>
                </a:solidFill>
              </a:rPr>
              <a:t>150</a:t>
            </a:r>
          </a:p>
        </p:txBody>
      </p:sp>
      <p:sp>
        <p:nvSpPr>
          <p:cNvPr id="42" name="Oval 41"/>
          <p:cNvSpPr/>
          <p:nvPr/>
        </p:nvSpPr>
        <p:spPr>
          <a:xfrm>
            <a:off x="10111732" y="191133"/>
            <a:ext cx="1751889" cy="303287"/>
          </a:xfrm>
          <a:prstGeom prst="ellipse">
            <a:avLst/>
          </a:prstGeom>
          <a:solidFill>
            <a:schemeClr val="accent1">
              <a:lumMod val="75000"/>
            </a:schemeClr>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3" name="Freeform: Shape 42"/>
          <p:cNvSpPr/>
          <p:nvPr/>
        </p:nvSpPr>
        <p:spPr>
          <a:xfrm>
            <a:off x="10210800" y="287260"/>
            <a:ext cx="1553754" cy="1795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200" b="1" kern="1200" dirty="0">
                <a:solidFill>
                  <a:schemeClr val="bg1"/>
                </a:solidFill>
                <a:effectLst>
                  <a:outerShdw blurRad="38100" dist="38100" dir="2700000" algn="tl">
                    <a:srgbClr val="000000">
                      <a:alpha val="43137"/>
                    </a:srgbClr>
                  </a:outerShdw>
                </a:effectLst>
              </a:rPr>
              <a:t>STEP 3</a:t>
            </a:r>
          </a:p>
        </p:txBody>
      </p:sp>
      <p:sp>
        <p:nvSpPr>
          <p:cNvPr id="44"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Tree>
    <p:extLst>
      <p:ext uri="{BB962C8B-B14F-4D97-AF65-F5344CB8AC3E}">
        <p14:creationId xmlns:p14="http://schemas.microsoft.com/office/powerpoint/2010/main" val="2161214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3295" y="4819144"/>
            <a:ext cx="10765410" cy="1207269"/>
          </a:xfrm>
        </p:spPr>
        <p:txBody>
          <a:bodyPr vert="horz" lIns="91440" tIns="45720" rIns="91440" bIns="45720" rtlCol="0" anchor="b">
            <a:normAutofit fontScale="90000"/>
          </a:bodyPr>
          <a:lstStyle/>
          <a:p>
            <a:r>
              <a:rPr lang="en-US" sz="4400" dirty="0">
                <a:effectLst>
                  <a:outerShdw blurRad="38100" dist="38100" dir="2700000" algn="tl">
                    <a:srgbClr val="000000">
                      <a:alpha val="43137"/>
                    </a:srgbClr>
                  </a:outerShdw>
                </a:effectLst>
              </a:rPr>
              <a:t>Step 4: Analyze Safety Comparators and Investigate Differences </a:t>
            </a:r>
            <a:r>
              <a:rPr lang="en-US" sz="4400" dirty="0"/>
              <a:t>(Compare, not Conclude)</a:t>
            </a:r>
            <a:endParaRPr lang="en-US" sz="4400" dirty="0">
              <a:effectLst>
                <a:outerShdw blurRad="38100" dist="38100" dir="2700000" algn="tl">
                  <a:srgbClr val="000000">
                    <a:alpha val="43137"/>
                  </a:srgbClr>
                </a:outerShdw>
              </a:effectLst>
            </a:endParaRPr>
          </a:p>
        </p:txBody>
      </p:sp>
      <p:grpSp>
        <p:nvGrpSpPr>
          <p:cNvPr id="51" name="Group 50"/>
          <p:cNvGrpSpPr/>
          <p:nvPr/>
        </p:nvGrpSpPr>
        <p:grpSpPr>
          <a:xfrm>
            <a:off x="2571703" y="523616"/>
            <a:ext cx="6729942" cy="3377246"/>
            <a:chOff x="2571703" y="523616"/>
            <a:chExt cx="6729942" cy="3377246"/>
          </a:xfrm>
        </p:grpSpPr>
        <p:sp>
          <p:nvSpPr>
            <p:cNvPr id="52" name="Freeform: Shape 51"/>
            <p:cNvSpPr/>
            <p:nvPr/>
          </p:nvSpPr>
          <p:spPr>
            <a:xfrm>
              <a:off x="5759384" y="1639654"/>
              <a:ext cx="1334756" cy="387341"/>
            </a:xfrm>
            <a:custGeom>
              <a:avLst/>
              <a:gdLst>
                <a:gd name="connsiteX0" fmla="*/ 0 w 2067763"/>
                <a:gd name="connsiteY0" fmla="*/ 0 h 600056"/>
                <a:gd name="connsiteX1" fmla="*/ 2067763 w 2067763"/>
                <a:gd name="connsiteY1" fmla="*/ 0 h 600056"/>
                <a:gd name="connsiteX2" fmla="*/ 2067763 w 2067763"/>
                <a:gd name="connsiteY2" fmla="*/ 600056 h 600056"/>
                <a:gd name="connsiteX3" fmla="*/ 0 w 2067763"/>
                <a:gd name="connsiteY3" fmla="*/ 600056 h 600056"/>
                <a:gd name="connsiteX4" fmla="*/ 0 w 2067763"/>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63" h="600056">
                  <a:moveTo>
                    <a:pt x="0" y="0"/>
                  </a:moveTo>
                  <a:lnTo>
                    <a:pt x="2067763" y="0"/>
                  </a:lnTo>
                  <a:lnTo>
                    <a:pt x="2067763"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53" name="Group 52"/>
            <p:cNvGrpSpPr/>
            <p:nvPr/>
          </p:nvGrpSpPr>
          <p:grpSpPr>
            <a:xfrm>
              <a:off x="2571703" y="694067"/>
              <a:ext cx="3086063" cy="2967322"/>
              <a:chOff x="1124766" y="989621"/>
              <a:chExt cx="4780834" cy="4596883"/>
            </a:xfrm>
          </p:grpSpPr>
          <p:sp>
            <p:nvSpPr>
              <p:cNvPr id="74" name="Freeform: Shape 73"/>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lvl="0" algn="ctr" defTabSz="1466850">
                  <a:lnSpc>
                    <a:spcPct val="90000"/>
                  </a:lnSpc>
                  <a:spcBef>
                    <a:spcPct val="0"/>
                  </a:spcBef>
                  <a:spcAft>
                    <a:spcPct val="35000"/>
                  </a:spcAft>
                </a:pPr>
                <a:r>
                  <a:rPr lang="en-US" b="1" dirty="0">
                    <a:effectLst>
                      <a:outerShdw blurRad="38100" dist="38100" dir="2700000" algn="tl">
                        <a:srgbClr val="000000">
                          <a:alpha val="43137"/>
                        </a:srgbClr>
                      </a:outerShdw>
                    </a:effectLst>
                  </a:rPr>
                  <a:t>Selecting Mitigations for RAMP</a:t>
                </a:r>
              </a:p>
            </p:txBody>
          </p:sp>
          <p:sp>
            <p:nvSpPr>
              <p:cNvPr id="75" name="Block Arc 74"/>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54" name="Group 53"/>
            <p:cNvGrpSpPr/>
            <p:nvPr/>
          </p:nvGrpSpPr>
          <p:grpSpPr>
            <a:xfrm>
              <a:off x="5127145" y="523616"/>
              <a:ext cx="2771939" cy="494173"/>
              <a:chOff x="5071675" y="608008"/>
              <a:chExt cx="4294202" cy="765557"/>
            </a:xfrm>
          </p:grpSpPr>
          <p:sp>
            <p:nvSpPr>
              <p:cNvPr id="72" name="Oval 71"/>
              <p:cNvSpPr/>
              <p:nvPr/>
            </p:nvSpPr>
            <p:spPr>
              <a:xfrm>
                <a:off x="5071675" y="608008"/>
                <a:ext cx="4294202" cy="765557"/>
              </a:xfrm>
              <a:prstGeom prst="ellipse">
                <a:avLst/>
              </a:prstGeom>
              <a:solidFill>
                <a:schemeClr val="bg1">
                  <a:lumMod val="5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3" name="Freeform: Shape 72"/>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55" name="Group 54"/>
            <p:cNvGrpSpPr/>
            <p:nvPr/>
          </p:nvGrpSpPr>
          <p:grpSpPr>
            <a:xfrm>
              <a:off x="5615249" y="742522"/>
              <a:ext cx="3686396" cy="984753"/>
              <a:chOff x="5657713" y="925864"/>
              <a:chExt cx="5710850" cy="1525549"/>
            </a:xfrm>
          </p:grpSpPr>
          <p:sp>
            <p:nvSpPr>
              <p:cNvPr id="69" name="Freeform: Shape 68"/>
              <p:cNvSpPr/>
              <p:nvPr/>
            </p:nvSpPr>
            <p:spPr>
              <a:xfrm>
                <a:off x="5657713" y="925864"/>
                <a:ext cx="2734259" cy="600056"/>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sp>
            <p:nvSpPr>
              <p:cNvPr id="70" name="Oval 69"/>
              <p:cNvSpPr/>
              <p:nvPr/>
            </p:nvSpPr>
            <p:spPr>
              <a:xfrm>
                <a:off x="5723579" y="1516316"/>
                <a:ext cx="5630083" cy="935097"/>
              </a:xfrm>
              <a:prstGeom prst="ellipse">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71" name="Freeform: Shape 70"/>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2</a:t>
                </a:r>
              </a:p>
              <a:p>
                <a:pPr marL="0" lvl="0" indent="0" algn="ctr" defTabSz="622300">
                  <a:lnSpc>
                    <a:spcPct val="90000"/>
                  </a:lnSpc>
                  <a:spcBef>
                    <a:spcPct val="0"/>
                  </a:spcBef>
                  <a:spcAft>
                    <a:spcPct val="10000"/>
                  </a:spcAft>
                  <a:buFont typeface="+mj-lt"/>
                  <a:buNone/>
                </a:pPr>
                <a:r>
                  <a:rPr lang="en-US" sz="900" kern="1200" dirty="0"/>
                  <a:t>Utilities complete templates using their own methodology and data</a:t>
                </a:r>
              </a:p>
            </p:txBody>
          </p:sp>
        </p:grpSp>
        <p:grpSp>
          <p:nvGrpSpPr>
            <p:cNvPr id="56" name="Group 55"/>
            <p:cNvGrpSpPr/>
            <p:nvPr/>
          </p:nvGrpSpPr>
          <p:grpSpPr>
            <a:xfrm>
              <a:off x="5877610" y="1917234"/>
              <a:ext cx="2636295" cy="456396"/>
              <a:chOff x="5159994" y="1532538"/>
              <a:chExt cx="2591523" cy="965815"/>
            </a:xfrm>
          </p:grpSpPr>
          <p:sp>
            <p:nvSpPr>
              <p:cNvPr id="67" name="Oval 66"/>
              <p:cNvSpPr/>
              <p:nvPr/>
            </p:nvSpPr>
            <p:spPr>
              <a:xfrm>
                <a:off x="5159994" y="1532538"/>
                <a:ext cx="2591523" cy="965815"/>
              </a:xfrm>
              <a:prstGeom prst="ellipse">
                <a:avLst/>
              </a:prstGeom>
              <a:solidFill>
                <a:schemeClr val="accent1">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8" name="Freeform: Shape 67"/>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Calculate </a:t>
                </a:r>
                <a:r>
                  <a:rPr lang="en-US" sz="900" dirty="0">
                    <a:solidFill>
                      <a:schemeClr val="bg1"/>
                    </a:solidFill>
                    <a:effectLst>
                      <a:outerShdw blurRad="38100" dist="38100" dir="2700000" algn="tl">
                        <a:srgbClr val="000000">
                          <a:alpha val="43137"/>
                        </a:srgbClr>
                      </a:outerShdw>
                    </a:effectLst>
                  </a:rPr>
                  <a:t>Safety </a:t>
                </a:r>
                <a:r>
                  <a:rPr lang="en-US" sz="900" kern="1200" dirty="0">
                    <a:solidFill>
                      <a:schemeClr val="bg1"/>
                    </a:solidFill>
                    <a:effectLst>
                      <a:outerShdw blurRad="38100" dist="38100" dir="2700000" algn="tl">
                        <a:srgbClr val="000000">
                          <a:alpha val="43137"/>
                        </a:srgbClr>
                      </a:outerShdw>
                    </a:effectLst>
                  </a:rPr>
                  <a:t>Comparators</a:t>
                </a:r>
              </a:p>
            </p:txBody>
          </p:sp>
        </p:grpSp>
        <p:grpSp>
          <p:nvGrpSpPr>
            <p:cNvPr id="57" name="Group 56"/>
            <p:cNvGrpSpPr/>
            <p:nvPr/>
          </p:nvGrpSpPr>
          <p:grpSpPr>
            <a:xfrm>
              <a:off x="5617436" y="2638738"/>
              <a:ext cx="2744327" cy="446323"/>
              <a:chOff x="5437812" y="3874059"/>
              <a:chExt cx="4251427" cy="691430"/>
            </a:xfrm>
          </p:grpSpPr>
          <p:sp>
            <p:nvSpPr>
              <p:cNvPr id="65" name="Oval 64"/>
              <p:cNvSpPr/>
              <p:nvPr/>
            </p:nvSpPr>
            <p:spPr>
              <a:xfrm>
                <a:off x="5500290" y="3874059"/>
                <a:ext cx="4137563" cy="691430"/>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6" name="Freeform: Shape 65"/>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4</a:t>
                </a:r>
              </a:p>
              <a:p>
                <a:pPr marL="0" lvl="0" indent="0" algn="ctr" defTabSz="622300">
                  <a:lnSpc>
                    <a:spcPct val="90000"/>
                  </a:lnSpc>
                  <a:spcBef>
                    <a:spcPct val="0"/>
                  </a:spcBef>
                  <a:spcAft>
                    <a:spcPct val="10000"/>
                  </a:spcAft>
                  <a:buFont typeface="+mj-lt"/>
                  <a:buNone/>
                </a:pPr>
                <a:r>
                  <a:rPr lang="en-US" sz="900" kern="1200" dirty="0"/>
                  <a:t>Analyze the Safety Comparators and </a:t>
                </a:r>
                <a:r>
                  <a:rPr lang="en-US" sz="900" dirty="0"/>
                  <a:t>Investigate Differences</a:t>
                </a:r>
                <a:endParaRPr lang="en-US" sz="900" kern="1200" dirty="0"/>
              </a:p>
            </p:txBody>
          </p:sp>
        </p:grpSp>
        <p:sp>
          <p:nvSpPr>
            <p:cNvPr id="58" name="Freeform: Shape 57"/>
            <p:cNvSpPr/>
            <p:nvPr/>
          </p:nvSpPr>
          <p:spPr>
            <a:xfrm>
              <a:off x="5608387" y="2631675"/>
              <a:ext cx="1764984" cy="387341"/>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59" name="Group 58"/>
            <p:cNvGrpSpPr/>
            <p:nvPr/>
          </p:nvGrpSpPr>
          <p:grpSpPr>
            <a:xfrm>
              <a:off x="5009470" y="3290329"/>
              <a:ext cx="2859071" cy="610533"/>
              <a:chOff x="4495969" y="5000444"/>
              <a:chExt cx="4429184" cy="945819"/>
            </a:xfrm>
          </p:grpSpPr>
          <p:sp>
            <p:nvSpPr>
              <p:cNvPr id="60" name="Oval 59"/>
              <p:cNvSpPr/>
              <p:nvPr/>
            </p:nvSpPr>
            <p:spPr>
              <a:xfrm>
                <a:off x="4495969" y="5021979"/>
                <a:ext cx="4391250" cy="924284"/>
              </a:xfrm>
              <a:prstGeom prst="ellipse">
                <a:avLst/>
              </a:prstGeom>
              <a:solidFill>
                <a:schemeClr val="accent2"/>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61" name="Freeform: Shape 60"/>
              <p:cNvSpPr/>
              <p:nvPr/>
            </p:nvSpPr>
            <p:spPr>
              <a:xfrm>
                <a:off x="4518836" y="5000444"/>
                <a:ext cx="4406317" cy="816610"/>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t>STEP </a:t>
                </a:r>
                <a:r>
                  <a:rPr lang="en-US" sz="900" b="1" dirty="0"/>
                  <a:t>5</a:t>
                </a:r>
                <a:endParaRPr lang="en-US" sz="900" b="1" kern="1200" dirty="0"/>
              </a:p>
              <a:p>
                <a:pPr marL="0" lvl="0" indent="0" algn="ctr" defTabSz="622300">
                  <a:lnSpc>
                    <a:spcPct val="90000"/>
                  </a:lnSpc>
                  <a:spcBef>
                    <a:spcPct val="0"/>
                  </a:spcBef>
                  <a:spcAft>
                    <a:spcPct val="10000"/>
                  </a:spcAft>
                  <a:buNone/>
                </a:pPr>
                <a:r>
                  <a:rPr lang="en-US" sz="900" dirty="0"/>
                  <a:t>Discuss &amp; </a:t>
                </a:r>
                <a:r>
                  <a:rPr lang="en-US" sz="900" kern="1200" dirty="0"/>
                  <a:t>Select Mitigations, considering:</a:t>
                </a:r>
              </a:p>
              <a:p>
                <a:pPr marL="0" lvl="0" indent="0" algn="ctr" defTabSz="622300">
                  <a:lnSpc>
                    <a:spcPct val="90000"/>
                  </a:lnSpc>
                  <a:spcBef>
                    <a:spcPct val="0"/>
                  </a:spcBef>
                  <a:spcAft>
                    <a:spcPct val="10000"/>
                  </a:spcAft>
                  <a:buNone/>
                </a:pPr>
                <a:endParaRPr lang="en-US" sz="900" kern="1200" dirty="0"/>
              </a:p>
            </p:txBody>
          </p:sp>
          <p:sp>
            <p:nvSpPr>
              <p:cNvPr id="62" name="Rectangle 61"/>
              <p:cNvSpPr/>
              <p:nvPr/>
            </p:nvSpPr>
            <p:spPr>
              <a:xfrm>
                <a:off x="7440302" y="5414483"/>
                <a:ext cx="1307221" cy="357598"/>
              </a:xfrm>
              <a:prstGeom prst="rect">
                <a:avLst/>
              </a:prstGeom>
            </p:spPr>
            <p:txBody>
              <a:bodyPr wrap="none">
                <a:spAutoFit/>
              </a:bodyPr>
              <a:lstStyle/>
              <a:p>
                <a:pPr marL="169863" indent="-115888">
                  <a:buFont typeface="Arial" panose="020B0604020202020204" pitchFamily="34" charset="0"/>
                  <a:buChar char="•"/>
                </a:pPr>
                <a:r>
                  <a:rPr lang="en-US" sz="900" dirty="0"/>
                  <a:t>Mandated</a:t>
                </a:r>
              </a:p>
            </p:txBody>
          </p:sp>
          <p:sp>
            <p:nvSpPr>
              <p:cNvPr id="63" name="Rectangle 62"/>
              <p:cNvSpPr/>
              <p:nvPr/>
            </p:nvSpPr>
            <p:spPr>
              <a:xfrm>
                <a:off x="4672381" y="5410930"/>
                <a:ext cx="1801403" cy="357598"/>
              </a:xfrm>
              <a:prstGeom prst="rect">
                <a:avLst/>
              </a:prstGeom>
            </p:spPr>
            <p:txBody>
              <a:bodyPr wrap="none">
                <a:spAutoFit/>
              </a:bodyPr>
              <a:lstStyle/>
              <a:p>
                <a:pPr marL="169863" indent="-115888">
                  <a:buFont typeface="Arial" panose="020B0604020202020204" pitchFamily="34" charset="0"/>
                  <a:buChar char="•"/>
                </a:pPr>
                <a:r>
                  <a:rPr lang="en-US" sz="900" dirty="0"/>
                  <a:t>Leading Practices</a:t>
                </a:r>
              </a:p>
            </p:txBody>
          </p:sp>
          <p:sp>
            <p:nvSpPr>
              <p:cNvPr id="64" name="Rectangle 63"/>
              <p:cNvSpPr/>
              <p:nvPr/>
            </p:nvSpPr>
            <p:spPr>
              <a:xfrm>
                <a:off x="6167243" y="5414483"/>
                <a:ext cx="1600253" cy="357598"/>
              </a:xfrm>
              <a:prstGeom prst="rect">
                <a:avLst/>
              </a:prstGeom>
            </p:spPr>
            <p:txBody>
              <a:bodyPr wrap="none">
                <a:spAutoFit/>
              </a:bodyPr>
              <a:lstStyle/>
              <a:p>
                <a:pPr marL="169863" indent="-115888">
                  <a:buFont typeface="Arial" panose="020B0604020202020204" pitchFamily="34" charset="0"/>
                  <a:buChar char="•"/>
                </a:pPr>
                <a:r>
                  <a:rPr lang="en-US" sz="900" dirty="0"/>
                  <a:t>Risk Tolerance</a:t>
                </a:r>
              </a:p>
            </p:txBody>
          </p:sp>
        </p:grpSp>
      </p:grpSp>
    </p:spTree>
    <p:extLst>
      <p:ext uri="{BB962C8B-B14F-4D97-AF65-F5344CB8AC3E}">
        <p14:creationId xmlns:p14="http://schemas.microsoft.com/office/powerpoint/2010/main" val="2678011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6" y="170128"/>
            <a:ext cx="10721467" cy="1325563"/>
          </a:xfrm>
        </p:spPr>
        <p:txBody>
          <a:bodyPr anchor="t">
            <a:normAutofit/>
          </a:bodyPr>
          <a:lstStyle/>
          <a:p>
            <a:r>
              <a:rPr lang="en-US" sz="3600" dirty="0"/>
              <a:t>Analyze Safety Comparators and Investigate Differences</a:t>
            </a:r>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46</a:t>
            </a:fld>
            <a:endParaRPr lang="en-US" dirty="0"/>
          </a:p>
        </p:txBody>
      </p:sp>
      <p:sp>
        <p:nvSpPr>
          <p:cNvPr id="5" name="Freeform: Shape 4"/>
          <p:cNvSpPr/>
          <p:nvPr/>
        </p:nvSpPr>
        <p:spPr>
          <a:xfrm>
            <a:off x="479222" y="965446"/>
            <a:ext cx="10316671" cy="1447560"/>
          </a:xfrm>
          <a:custGeom>
            <a:avLst/>
            <a:gdLst>
              <a:gd name="connsiteX0" fmla="*/ 0 w 9939434"/>
              <a:gd name="connsiteY0" fmla="*/ 361890 h 1447560"/>
              <a:gd name="connsiteX1" fmla="*/ 9215654 w 9939434"/>
              <a:gd name="connsiteY1" fmla="*/ 361890 h 1447560"/>
              <a:gd name="connsiteX2" fmla="*/ 9215654 w 9939434"/>
              <a:gd name="connsiteY2" fmla="*/ 0 h 1447560"/>
              <a:gd name="connsiteX3" fmla="*/ 9939434 w 9939434"/>
              <a:gd name="connsiteY3" fmla="*/ 723780 h 1447560"/>
              <a:gd name="connsiteX4" fmla="*/ 9215654 w 9939434"/>
              <a:gd name="connsiteY4" fmla="*/ 1447560 h 1447560"/>
              <a:gd name="connsiteX5" fmla="*/ 9215654 w 9939434"/>
              <a:gd name="connsiteY5" fmla="*/ 1085670 h 1447560"/>
              <a:gd name="connsiteX6" fmla="*/ 0 w 9939434"/>
              <a:gd name="connsiteY6" fmla="*/ 1085670 h 1447560"/>
              <a:gd name="connsiteX7" fmla="*/ 0 w 9939434"/>
              <a:gd name="connsiteY7" fmla="*/ 361890 h 14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9434" h="1447560">
                <a:moveTo>
                  <a:pt x="0" y="361890"/>
                </a:moveTo>
                <a:lnTo>
                  <a:pt x="9215654" y="361890"/>
                </a:lnTo>
                <a:lnTo>
                  <a:pt x="9215654" y="0"/>
                </a:lnTo>
                <a:lnTo>
                  <a:pt x="9939434" y="723780"/>
                </a:lnTo>
                <a:lnTo>
                  <a:pt x="9215654" y="1447560"/>
                </a:lnTo>
                <a:lnTo>
                  <a:pt x="9215654" y="1085670"/>
                </a:lnTo>
                <a:lnTo>
                  <a:pt x="0" y="1085670"/>
                </a:lnTo>
                <a:lnTo>
                  <a:pt x="0" y="361890"/>
                </a:lnTo>
                <a:close/>
              </a:path>
            </a:pathLst>
          </a:custGeom>
          <a:effectLst>
            <a:glow rad="139700">
              <a:schemeClr val="accent4">
                <a:satMod val="175000"/>
                <a:alpha val="40000"/>
              </a:schemeClr>
            </a:glow>
            <a:outerShdw blurRad="57150" dist="19050" dir="5400000" algn="ctr" rotWithShape="0">
              <a:srgbClr val="000000">
                <a:alpha val="63000"/>
              </a:srgbClr>
            </a:outerShdw>
          </a:effectLst>
        </p:spPr>
        <p:style>
          <a:lnRef idx="0">
            <a:schemeClr val="lt1">
              <a:hueOff val="0"/>
              <a:satOff val="0"/>
              <a:lumOff val="0"/>
              <a:alphaOff val="0"/>
            </a:schemeClr>
          </a:lnRef>
          <a:fillRef idx="3">
            <a:schemeClr val="accent5">
              <a:shade val="80000"/>
              <a:hueOff val="0"/>
              <a:satOff val="0"/>
              <a:lumOff val="0"/>
              <a:alphaOff val="0"/>
            </a:schemeClr>
          </a:fillRef>
          <a:effectRef idx="3">
            <a:schemeClr val="accent5">
              <a:shade val="80000"/>
              <a:hueOff val="0"/>
              <a:satOff val="0"/>
              <a:lumOff val="0"/>
              <a:alphaOff val="0"/>
            </a:schemeClr>
          </a:effectRef>
          <a:fontRef idx="minor">
            <a:schemeClr val="lt1"/>
          </a:fontRef>
        </p:style>
        <p:txBody>
          <a:bodyPr spcFirstLastPara="0" vert="horz" wrap="square" lIns="95250" tIns="457140" rIns="615890" bIns="591690" numCol="1" spcCol="1270" anchor="ctr" anchorCtr="0">
            <a:noAutofit/>
          </a:bodyPr>
          <a:lstStyle/>
          <a:p>
            <a:pPr marL="0" lvl="0" indent="0" algn="l" defTabSz="1111250">
              <a:lnSpc>
                <a:spcPct val="90000"/>
              </a:lnSpc>
              <a:spcBef>
                <a:spcPct val="0"/>
              </a:spcBef>
              <a:spcAft>
                <a:spcPct val="35000"/>
              </a:spcAft>
              <a:buNone/>
            </a:pPr>
            <a:r>
              <a:rPr lang="en-US" sz="2500" kern="1200" dirty="0"/>
              <a:t>Compare Risk and Mitigations</a:t>
            </a:r>
          </a:p>
        </p:txBody>
      </p:sp>
      <p:sp>
        <p:nvSpPr>
          <p:cNvPr id="6" name="Freeform: Shape 5"/>
          <p:cNvSpPr/>
          <p:nvPr/>
        </p:nvSpPr>
        <p:spPr>
          <a:xfrm>
            <a:off x="479222" y="2081724"/>
            <a:ext cx="3917053" cy="1296323"/>
          </a:xfrm>
          <a:custGeom>
            <a:avLst/>
            <a:gdLst>
              <a:gd name="connsiteX0" fmla="*/ 0 w 3061345"/>
              <a:gd name="connsiteY0" fmla="*/ 0 h 2788534"/>
              <a:gd name="connsiteX1" fmla="*/ 3061345 w 3061345"/>
              <a:gd name="connsiteY1" fmla="*/ 0 h 2788534"/>
              <a:gd name="connsiteX2" fmla="*/ 3061345 w 3061345"/>
              <a:gd name="connsiteY2" fmla="*/ 2788534 h 2788534"/>
              <a:gd name="connsiteX3" fmla="*/ 0 w 3061345"/>
              <a:gd name="connsiteY3" fmla="*/ 2788534 h 2788534"/>
              <a:gd name="connsiteX4" fmla="*/ 0 w 3061345"/>
              <a:gd name="connsiteY4" fmla="*/ 0 h 278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45" h="2788534">
                <a:moveTo>
                  <a:pt x="0" y="0"/>
                </a:moveTo>
                <a:lnTo>
                  <a:pt x="3061345" y="0"/>
                </a:lnTo>
                <a:lnTo>
                  <a:pt x="3061345" y="2788534"/>
                </a:lnTo>
                <a:lnTo>
                  <a:pt x="0" y="2788534"/>
                </a:lnTo>
                <a:lnTo>
                  <a:pt x="0" y="0"/>
                </a:lnTo>
                <a:close/>
              </a:path>
            </a:pathLst>
          </a:custGeom>
        </p:spPr>
        <p:style>
          <a:lnRef idx="1">
            <a:schemeClr val="accent5">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Risks </a:t>
            </a:r>
            <a:r>
              <a:rPr lang="en-US" sz="1600" kern="1200" dirty="0"/>
              <a:t>within </a:t>
            </a:r>
            <a:r>
              <a:rPr lang="en-US" sz="1600" b="1" i="1" kern="1200" dirty="0"/>
              <a:t>and </a:t>
            </a:r>
            <a:r>
              <a:rPr lang="en-US" sz="1600" kern="1200" dirty="0"/>
              <a:t>across utilities, and industry (where applicable)</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Safety Comparators </a:t>
            </a:r>
            <a:r>
              <a:rPr lang="en-US" sz="1600" kern="1200" dirty="0"/>
              <a:t>for each mitigation within the risk within and across utilities, and industry (where applicable)</a:t>
            </a:r>
          </a:p>
        </p:txBody>
      </p:sp>
      <p:sp>
        <p:nvSpPr>
          <p:cNvPr id="8" name="Freeform: Shape 7"/>
          <p:cNvSpPr/>
          <p:nvPr/>
        </p:nvSpPr>
        <p:spPr>
          <a:xfrm>
            <a:off x="4396276" y="1447967"/>
            <a:ext cx="6878088" cy="1447560"/>
          </a:xfrm>
          <a:custGeom>
            <a:avLst/>
            <a:gdLst>
              <a:gd name="connsiteX0" fmla="*/ 0 w 6878088"/>
              <a:gd name="connsiteY0" fmla="*/ 361890 h 1447560"/>
              <a:gd name="connsiteX1" fmla="*/ 6154308 w 6878088"/>
              <a:gd name="connsiteY1" fmla="*/ 361890 h 1447560"/>
              <a:gd name="connsiteX2" fmla="*/ 6154308 w 6878088"/>
              <a:gd name="connsiteY2" fmla="*/ 0 h 1447560"/>
              <a:gd name="connsiteX3" fmla="*/ 6878088 w 6878088"/>
              <a:gd name="connsiteY3" fmla="*/ 723780 h 1447560"/>
              <a:gd name="connsiteX4" fmla="*/ 6154308 w 6878088"/>
              <a:gd name="connsiteY4" fmla="*/ 1447560 h 1447560"/>
              <a:gd name="connsiteX5" fmla="*/ 6154308 w 6878088"/>
              <a:gd name="connsiteY5" fmla="*/ 1085670 h 1447560"/>
              <a:gd name="connsiteX6" fmla="*/ 0 w 6878088"/>
              <a:gd name="connsiteY6" fmla="*/ 1085670 h 1447560"/>
              <a:gd name="connsiteX7" fmla="*/ 0 w 6878088"/>
              <a:gd name="connsiteY7" fmla="*/ 361890 h 14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8088" h="1447560">
                <a:moveTo>
                  <a:pt x="0" y="361890"/>
                </a:moveTo>
                <a:lnTo>
                  <a:pt x="6154308" y="361890"/>
                </a:lnTo>
                <a:lnTo>
                  <a:pt x="6154308" y="0"/>
                </a:lnTo>
                <a:lnTo>
                  <a:pt x="6878088" y="723780"/>
                </a:lnTo>
                <a:lnTo>
                  <a:pt x="6154308" y="1447560"/>
                </a:lnTo>
                <a:lnTo>
                  <a:pt x="6154308" y="1085670"/>
                </a:lnTo>
                <a:lnTo>
                  <a:pt x="0" y="1085670"/>
                </a:lnTo>
                <a:lnTo>
                  <a:pt x="0" y="361890"/>
                </a:lnTo>
                <a:close/>
              </a:path>
            </a:pathLst>
          </a:custGeom>
          <a:effectLst>
            <a:glow rad="139700">
              <a:schemeClr val="accent2">
                <a:satMod val="175000"/>
                <a:alpha val="40000"/>
              </a:schemeClr>
            </a:glow>
            <a:outerShdw blurRad="57150" dist="19050" dir="5400000" algn="ctr" rotWithShape="0">
              <a:srgbClr val="000000">
                <a:alpha val="63000"/>
              </a:srgbClr>
            </a:outerShdw>
          </a:effectLst>
        </p:spPr>
        <p:style>
          <a:lnRef idx="0">
            <a:schemeClr val="lt1">
              <a:hueOff val="0"/>
              <a:satOff val="0"/>
              <a:lumOff val="0"/>
              <a:alphaOff val="0"/>
            </a:schemeClr>
          </a:lnRef>
          <a:fillRef idx="3">
            <a:schemeClr val="accent5">
              <a:shade val="80000"/>
              <a:hueOff val="174641"/>
              <a:satOff val="-3128"/>
              <a:lumOff val="13293"/>
              <a:alphaOff val="0"/>
            </a:schemeClr>
          </a:fillRef>
          <a:effectRef idx="3">
            <a:schemeClr val="accent5">
              <a:shade val="80000"/>
              <a:hueOff val="174641"/>
              <a:satOff val="-3128"/>
              <a:lumOff val="13293"/>
              <a:alphaOff val="0"/>
            </a:schemeClr>
          </a:effectRef>
          <a:fontRef idx="minor">
            <a:schemeClr val="lt1"/>
          </a:fontRef>
        </p:style>
        <p:txBody>
          <a:bodyPr spcFirstLastPara="0" vert="horz" wrap="square" lIns="95250" tIns="457140" rIns="615890" bIns="591690" numCol="1" spcCol="1270" anchor="ctr" anchorCtr="0">
            <a:noAutofit/>
          </a:bodyPr>
          <a:lstStyle/>
          <a:p>
            <a:pPr marL="0" lvl="0" indent="0" algn="l" defTabSz="1111250">
              <a:lnSpc>
                <a:spcPct val="90000"/>
              </a:lnSpc>
              <a:spcBef>
                <a:spcPct val="0"/>
              </a:spcBef>
              <a:spcAft>
                <a:spcPct val="35000"/>
              </a:spcAft>
              <a:buNone/>
            </a:pPr>
            <a:r>
              <a:rPr lang="en-US" sz="2500" kern="1200" dirty="0"/>
              <a:t>Estimated Benefits and Costs</a:t>
            </a:r>
          </a:p>
        </p:txBody>
      </p:sp>
      <p:sp>
        <p:nvSpPr>
          <p:cNvPr id="9" name="Freeform: Shape 8"/>
          <p:cNvSpPr/>
          <p:nvPr/>
        </p:nvSpPr>
        <p:spPr>
          <a:xfrm>
            <a:off x="4396276" y="2564244"/>
            <a:ext cx="3539819" cy="2788534"/>
          </a:xfrm>
          <a:custGeom>
            <a:avLst/>
            <a:gdLst>
              <a:gd name="connsiteX0" fmla="*/ 0 w 3061345"/>
              <a:gd name="connsiteY0" fmla="*/ 0 h 2788534"/>
              <a:gd name="connsiteX1" fmla="*/ 3061345 w 3061345"/>
              <a:gd name="connsiteY1" fmla="*/ 0 h 2788534"/>
              <a:gd name="connsiteX2" fmla="*/ 3061345 w 3061345"/>
              <a:gd name="connsiteY2" fmla="*/ 2788534 h 2788534"/>
              <a:gd name="connsiteX3" fmla="*/ 0 w 3061345"/>
              <a:gd name="connsiteY3" fmla="*/ 2788534 h 2788534"/>
              <a:gd name="connsiteX4" fmla="*/ 0 w 3061345"/>
              <a:gd name="connsiteY4" fmla="*/ 0 h 278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45" h="2788534">
                <a:moveTo>
                  <a:pt x="0" y="0"/>
                </a:moveTo>
                <a:lnTo>
                  <a:pt x="3061345" y="0"/>
                </a:lnTo>
                <a:lnTo>
                  <a:pt x="3061345" y="2788534"/>
                </a:lnTo>
                <a:lnTo>
                  <a:pt x="0" y="2788534"/>
                </a:lnTo>
                <a:lnTo>
                  <a:pt x="0" y="0"/>
                </a:lnTo>
                <a:close/>
              </a:path>
            </a:pathLst>
          </a:custGeom>
        </p:spPr>
        <p:style>
          <a:lnRef idx="1">
            <a:schemeClr val="accent5">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Scope of the Risks</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Baseline likelihood and consequence </a:t>
            </a:r>
            <a:r>
              <a:rPr lang="en-US" sz="1600" kern="1200" dirty="0"/>
              <a:t>of the risk</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Scope of the Mitigations</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Estimated mitigation effectiveness </a:t>
            </a:r>
            <a:r>
              <a:rPr lang="en-US" sz="1600" kern="1200" dirty="0"/>
              <a:t>at reducing likelihood and/or consequence</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Useful life </a:t>
            </a:r>
            <a:r>
              <a:rPr lang="en-US" sz="1600" kern="1200" dirty="0"/>
              <a:t>of the benefits</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Cost of mitigations </a:t>
            </a:r>
            <a:r>
              <a:rPr lang="en-US" sz="1600" kern="1200" dirty="0"/>
              <a:t>(amount and composition: capital and O&amp;M) </a:t>
            </a:r>
          </a:p>
        </p:txBody>
      </p:sp>
      <p:sp>
        <p:nvSpPr>
          <p:cNvPr id="10" name="Freeform: Shape 9"/>
          <p:cNvSpPr/>
          <p:nvPr/>
        </p:nvSpPr>
        <p:spPr>
          <a:xfrm>
            <a:off x="7936096" y="1930487"/>
            <a:ext cx="3816742" cy="1447560"/>
          </a:xfrm>
          <a:custGeom>
            <a:avLst/>
            <a:gdLst>
              <a:gd name="connsiteX0" fmla="*/ 0 w 3816742"/>
              <a:gd name="connsiteY0" fmla="*/ 361890 h 1447560"/>
              <a:gd name="connsiteX1" fmla="*/ 3092962 w 3816742"/>
              <a:gd name="connsiteY1" fmla="*/ 361890 h 1447560"/>
              <a:gd name="connsiteX2" fmla="*/ 3092962 w 3816742"/>
              <a:gd name="connsiteY2" fmla="*/ 0 h 1447560"/>
              <a:gd name="connsiteX3" fmla="*/ 3816742 w 3816742"/>
              <a:gd name="connsiteY3" fmla="*/ 723780 h 1447560"/>
              <a:gd name="connsiteX4" fmla="*/ 3092962 w 3816742"/>
              <a:gd name="connsiteY4" fmla="*/ 1447560 h 1447560"/>
              <a:gd name="connsiteX5" fmla="*/ 3092962 w 3816742"/>
              <a:gd name="connsiteY5" fmla="*/ 1085670 h 1447560"/>
              <a:gd name="connsiteX6" fmla="*/ 0 w 3816742"/>
              <a:gd name="connsiteY6" fmla="*/ 1085670 h 1447560"/>
              <a:gd name="connsiteX7" fmla="*/ 0 w 3816742"/>
              <a:gd name="connsiteY7" fmla="*/ 361890 h 14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6742" h="1447560">
                <a:moveTo>
                  <a:pt x="0" y="361890"/>
                </a:moveTo>
                <a:lnTo>
                  <a:pt x="3092962" y="361890"/>
                </a:lnTo>
                <a:lnTo>
                  <a:pt x="3092962" y="0"/>
                </a:lnTo>
                <a:lnTo>
                  <a:pt x="3816742" y="723780"/>
                </a:lnTo>
                <a:lnTo>
                  <a:pt x="3092962" y="1447560"/>
                </a:lnTo>
                <a:lnTo>
                  <a:pt x="3092962" y="1085670"/>
                </a:lnTo>
                <a:lnTo>
                  <a:pt x="0" y="1085670"/>
                </a:lnTo>
                <a:lnTo>
                  <a:pt x="0" y="361890"/>
                </a:lnTo>
                <a:close/>
              </a:path>
            </a:pathLst>
          </a:custGeom>
          <a:effectLst>
            <a:glow rad="228600">
              <a:schemeClr val="accent1">
                <a:satMod val="175000"/>
                <a:alpha val="40000"/>
              </a:schemeClr>
            </a:glow>
            <a:outerShdw blurRad="57150" dist="19050" dir="5400000" algn="ctr" rotWithShape="0">
              <a:srgbClr val="000000">
                <a:alpha val="63000"/>
              </a:srgbClr>
            </a:outerShdw>
          </a:effectLst>
        </p:spPr>
        <p:style>
          <a:lnRef idx="0">
            <a:schemeClr val="lt1">
              <a:hueOff val="0"/>
              <a:satOff val="0"/>
              <a:lumOff val="0"/>
              <a:alphaOff val="0"/>
            </a:schemeClr>
          </a:lnRef>
          <a:fillRef idx="3">
            <a:schemeClr val="accent5">
              <a:shade val="80000"/>
              <a:hueOff val="349283"/>
              <a:satOff val="-6256"/>
              <a:lumOff val="26585"/>
              <a:alphaOff val="0"/>
            </a:schemeClr>
          </a:fillRef>
          <a:effectRef idx="3">
            <a:schemeClr val="accent5">
              <a:shade val="80000"/>
              <a:hueOff val="349283"/>
              <a:satOff val="-6256"/>
              <a:lumOff val="26585"/>
              <a:alphaOff val="0"/>
            </a:schemeClr>
          </a:effectRef>
          <a:fontRef idx="minor">
            <a:schemeClr val="lt1"/>
          </a:fontRef>
        </p:style>
        <p:txBody>
          <a:bodyPr spcFirstLastPara="0" vert="horz" wrap="square" lIns="95250" tIns="457140" rIns="615890" bIns="591690" numCol="1" spcCol="1270" anchor="ctr" anchorCtr="0">
            <a:noAutofit/>
          </a:bodyPr>
          <a:lstStyle/>
          <a:p>
            <a:pPr marL="0" lvl="0" indent="0" algn="l" defTabSz="1111250">
              <a:lnSpc>
                <a:spcPct val="90000"/>
              </a:lnSpc>
              <a:spcBef>
                <a:spcPct val="0"/>
              </a:spcBef>
              <a:spcAft>
                <a:spcPct val="35000"/>
              </a:spcAft>
              <a:buNone/>
            </a:pPr>
            <a:r>
              <a:rPr lang="en-US" sz="2500" kern="1200" dirty="0"/>
              <a:t>Inputs and Assumptions</a:t>
            </a:r>
          </a:p>
        </p:txBody>
      </p:sp>
      <p:sp>
        <p:nvSpPr>
          <p:cNvPr id="11" name="Freeform: Shape 10"/>
          <p:cNvSpPr/>
          <p:nvPr/>
        </p:nvSpPr>
        <p:spPr>
          <a:xfrm>
            <a:off x="7936096" y="3046765"/>
            <a:ext cx="3061345" cy="1445927"/>
          </a:xfrm>
          <a:custGeom>
            <a:avLst/>
            <a:gdLst>
              <a:gd name="connsiteX0" fmla="*/ 0 w 3061345"/>
              <a:gd name="connsiteY0" fmla="*/ 0 h 2747723"/>
              <a:gd name="connsiteX1" fmla="*/ 3061345 w 3061345"/>
              <a:gd name="connsiteY1" fmla="*/ 0 h 2747723"/>
              <a:gd name="connsiteX2" fmla="*/ 3061345 w 3061345"/>
              <a:gd name="connsiteY2" fmla="*/ 2747723 h 2747723"/>
              <a:gd name="connsiteX3" fmla="*/ 0 w 3061345"/>
              <a:gd name="connsiteY3" fmla="*/ 2747723 h 2747723"/>
              <a:gd name="connsiteX4" fmla="*/ 0 w 3061345"/>
              <a:gd name="connsiteY4" fmla="*/ 0 h 274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45" h="2747723">
                <a:moveTo>
                  <a:pt x="0" y="0"/>
                </a:moveTo>
                <a:lnTo>
                  <a:pt x="3061345" y="0"/>
                </a:lnTo>
                <a:lnTo>
                  <a:pt x="3061345" y="2747723"/>
                </a:lnTo>
                <a:lnTo>
                  <a:pt x="0" y="2747723"/>
                </a:lnTo>
                <a:lnTo>
                  <a:pt x="0" y="0"/>
                </a:lnTo>
                <a:close/>
              </a:path>
            </a:pathLst>
          </a:custGeom>
        </p:spPr>
        <p:style>
          <a:lnRef idx="1">
            <a:schemeClr val="accent5">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Methodology</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Data sources</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t>Utility constraints </a:t>
            </a:r>
            <a:r>
              <a:rPr lang="en-US" sz="1600" kern="1200" dirty="0"/>
              <a:t>(geography, population density, etc.)</a:t>
            </a:r>
          </a:p>
          <a:p>
            <a:pPr marL="0" lvl="0" indent="0" algn="l" defTabSz="711200">
              <a:lnSpc>
                <a:spcPct val="90000"/>
              </a:lnSpc>
              <a:spcBef>
                <a:spcPct val="0"/>
              </a:spcBef>
              <a:spcAft>
                <a:spcPct val="35000"/>
              </a:spcAft>
              <a:buNone/>
            </a:pPr>
            <a:endParaRPr lang="en-US" sz="1600" kern="1200" dirty="0"/>
          </a:p>
        </p:txBody>
      </p:sp>
      <p:sp>
        <p:nvSpPr>
          <p:cNvPr id="12" name="Oval 11"/>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spTree>
    <p:extLst>
      <p:ext uri="{BB962C8B-B14F-4D97-AF65-F5344CB8AC3E}">
        <p14:creationId xmlns:p14="http://schemas.microsoft.com/office/powerpoint/2010/main" val="362116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9" y="192053"/>
            <a:ext cx="10787743" cy="1384499"/>
          </a:xfrm>
        </p:spPr>
        <p:txBody>
          <a:bodyPr anchor="t">
            <a:normAutofit/>
          </a:bodyPr>
          <a:lstStyle/>
          <a:p>
            <a:r>
              <a:rPr lang="en-US" dirty="0"/>
              <a:t>OH Conductor Comparability Details </a:t>
            </a:r>
            <a:br>
              <a:rPr lang="en-US" dirty="0"/>
            </a:br>
            <a:r>
              <a:rPr lang="en-US" sz="3200" i="1" dirty="0">
                <a:solidFill>
                  <a:srgbClr val="A50021"/>
                </a:solidFill>
                <a:ea typeface="+mn-ea"/>
                <a:cs typeface="+mn-cs"/>
              </a:rPr>
              <a:t>SDG&amp;E</a:t>
            </a:r>
            <a:r>
              <a:rPr lang="en-US" sz="3200" i="1" dirty="0">
                <a:ea typeface="+mn-ea"/>
                <a:cs typeface="+mn-cs"/>
              </a:rPr>
              <a:t>, </a:t>
            </a:r>
            <a:r>
              <a:rPr lang="en-US" sz="3200" i="1" dirty="0">
                <a:solidFill>
                  <a:schemeClr val="accent6">
                    <a:lumMod val="75000"/>
                  </a:schemeClr>
                </a:solidFill>
                <a:ea typeface="+mn-ea"/>
                <a:cs typeface="+mn-cs"/>
              </a:rPr>
              <a:t>SCE</a:t>
            </a:r>
            <a:r>
              <a:rPr lang="en-US" sz="3200" i="1" dirty="0">
                <a:ea typeface="+mn-ea"/>
                <a:cs typeface="+mn-cs"/>
              </a:rPr>
              <a:t>, and </a:t>
            </a:r>
            <a:r>
              <a:rPr lang="en-US" sz="3200" i="1" dirty="0">
                <a:solidFill>
                  <a:schemeClr val="accent2">
                    <a:lumMod val="75000"/>
                  </a:schemeClr>
                </a:solidFill>
                <a:ea typeface="+mn-ea"/>
                <a:cs typeface="+mn-cs"/>
              </a:rPr>
              <a:t>PG&amp;E</a:t>
            </a:r>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47</a:t>
            </a:fld>
            <a:endParaRPr lang="en-US" dirty="0"/>
          </a:p>
        </p:txBody>
      </p:sp>
      <p:sp>
        <p:nvSpPr>
          <p:cNvPr id="7" name="Oval 6"/>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9" name="Freeform: Shape 8"/>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graphicFrame>
        <p:nvGraphicFramePr>
          <p:cNvPr id="8" name="Table 7"/>
          <p:cNvGraphicFramePr>
            <a:graphicFrameLocks noGrp="1"/>
          </p:cNvGraphicFramePr>
          <p:nvPr>
            <p:extLst>
              <p:ext uri="{D42A27DB-BD31-4B8C-83A1-F6EECF244321}">
                <p14:modId xmlns:p14="http://schemas.microsoft.com/office/powerpoint/2010/main" val="3109492880"/>
              </p:ext>
            </p:extLst>
          </p:nvPr>
        </p:nvGraphicFramePr>
        <p:xfrm>
          <a:off x="693684" y="2035037"/>
          <a:ext cx="10932642" cy="2869703"/>
        </p:xfrm>
        <a:graphic>
          <a:graphicData uri="http://schemas.openxmlformats.org/drawingml/2006/table">
            <a:tbl>
              <a:tblPr firstRow="1" firstCol="1" bandRow="1"/>
              <a:tblGrid>
                <a:gridCol w="1123796">
                  <a:extLst>
                    <a:ext uri="{9D8B030D-6E8A-4147-A177-3AD203B41FA5}">
                      <a16:colId xmlns:a16="http://schemas.microsoft.com/office/drawing/2014/main" val="497062176"/>
                    </a:ext>
                  </a:extLst>
                </a:gridCol>
                <a:gridCol w="2659927">
                  <a:extLst>
                    <a:ext uri="{9D8B030D-6E8A-4147-A177-3AD203B41FA5}">
                      <a16:colId xmlns:a16="http://schemas.microsoft.com/office/drawing/2014/main" val="463875590"/>
                    </a:ext>
                  </a:extLst>
                </a:gridCol>
                <a:gridCol w="1434662">
                  <a:extLst>
                    <a:ext uri="{9D8B030D-6E8A-4147-A177-3AD203B41FA5}">
                      <a16:colId xmlns:a16="http://schemas.microsoft.com/office/drawing/2014/main" val="1029570694"/>
                    </a:ext>
                  </a:extLst>
                </a:gridCol>
                <a:gridCol w="1245476">
                  <a:extLst>
                    <a:ext uri="{9D8B030D-6E8A-4147-A177-3AD203B41FA5}">
                      <a16:colId xmlns:a16="http://schemas.microsoft.com/office/drawing/2014/main" val="1335897608"/>
                    </a:ext>
                  </a:extLst>
                </a:gridCol>
                <a:gridCol w="1497724">
                  <a:extLst>
                    <a:ext uri="{9D8B030D-6E8A-4147-A177-3AD203B41FA5}">
                      <a16:colId xmlns:a16="http://schemas.microsoft.com/office/drawing/2014/main" val="2127538977"/>
                    </a:ext>
                  </a:extLst>
                </a:gridCol>
                <a:gridCol w="914400">
                  <a:extLst>
                    <a:ext uri="{9D8B030D-6E8A-4147-A177-3AD203B41FA5}">
                      <a16:colId xmlns:a16="http://schemas.microsoft.com/office/drawing/2014/main" val="1456652732"/>
                    </a:ext>
                  </a:extLst>
                </a:gridCol>
                <a:gridCol w="885701">
                  <a:extLst>
                    <a:ext uri="{9D8B030D-6E8A-4147-A177-3AD203B41FA5}">
                      <a16:colId xmlns:a16="http://schemas.microsoft.com/office/drawing/2014/main" val="1219652683"/>
                    </a:ext>
                  </a:extLst>
                </a:gridCol>
                <a:gridCol w="1170956">
                  <a:extLst>
                    <a:ext uri="{9D8B030D-6E8A-4147-A177-3AD203B41FA5}">
                      <a16:colId xmlns:a16="http://schemas.microsoft.com/office/drawing/2014/main" val="3482969784"/>
                    </a:ext>
                  </a:extLst>
                </a:gridCol>
              </a:tblGrid>
              <a:tr h="263169">
                <a:tc>
                  <a:txBody>
                    <a:bodyPr/>
                    <a:lstStyle/>
                    <a:p>
                      <a:pPr algn="l" rtl="0" fontAlgn="ctr"/>
                      <a:endParaRPr lang="en-US" sz="2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l" rtl="0" fontAlgn="ctr"/>
                      <a:r>
                        <a:rPr lang="en-US" sz="16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Baseline Risk</a:t>
                      </a:r>
                      <a:r>
                        <a:rPr lang="en-US" sz="1600" b="1" i="0" u="none" strike="noStrike" baseline="0" dirty="0">
                          <a:solidFill>
                            <a:srgbClr val="FFFFFF"/>
                          </a:solidFill>
                          <a:effectLst/>
                          <a:latin typeface="Calibri" panose="020F0502020204030204" pitchFamily="34" charset="0"/>
                        </a:rPr>
                        <a:t> Score</a:t>
                      </a:r>
                    </a:p>
                    <a:p>
                      <a:pPr algn="ctr" rtl="0" fontAlgn="ctr"/>
                      <a:r>
                        <a:rPr lang="en-US" sz="1600" b="1" i="0" u="none" strike="noStrike" baseline="0" dirty="0">
                          <a:solidFill>
                            <a:srgbClr val="FFFFFF"/>
                          </a:solidFill>
                          <a:effectLst/>
                          <a:latin typeface="Calibri" panose="020F0502020204030204" pitchFamily="34" charset="0"/>
                        </a:rPr>
                        <a:t>(Expected Value)</a:t>
                      </a:r>
                      <a:endParaRPr lang="en-US"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Estimated 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Post</a:t>
                      </a:r>
                      <a:r>
                        <a:rPr lang="en-US" sz="1600" b="1" i="0" u="none" strike="noStrike" baseline="0" dirty="0">
                          <a:solidFill>
                            <a:srgbClr val="FFFFFF"/>
                          </a:solidFill>
                          <a:effectLst/>
                          <a:latin typeface="Calibri" panose="020F0502020204030204" pitchFamily="34" charset="0"/>
                        </a:rPr>
                        <a:t>-Mitigation Forecasted Score</a:t>
                      </a:r>
                      <a:endParaRPr lang="en-US"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Total</a:t>
                      </a:r>
                      <a:r>
                        <a:rPr lang="en-US" sz="1600" b="1" i="0" u="none" strike="noStrike" baseline="0" dirty="0">
                          <a:solidFill>
                            <a:srgbClr val="FFFFFF"/>
                          </a:solidFill>
                          <a:effectLst/>
                          <a:latin typeface="Calibri" panose="020F0502020204030204" pitchFamily="34" charset="0"/>
                        </a:rPr>
                        <a:t> Benefit</a:t>
                      </a:r>
                      <a:endParaRPr lang="en-US"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Total 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Calibri" panose="020F0502020204030204" pitchFamily="34" charset="0"/>
                        </a:rPr>
                        <a:t>Safety Comparator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extLst>
                  <a:ext uri="{0D108BD9-81ED-4DB2-BD59-A6C34878D82A}">
                    <a16:rowId xmlns:a16="http://schemas.microsoft.com/office/drawing/2014/main" val="3569336597"/>
                  </a:ext>
                </a:extLst>
              </a:tr>
              <a:tr h="259959">
                <a:tc rowSpan="2">
                  <a:txBody>
                    <a:bodyPr/>
                    <a:lstStyle/>
                    <a:p>
                      <a:pPr algn="ctr" rtl="0" fontAlgn="ctr"/>
                      <a:r>
                        <a:rPr lang="en-US" sz="2000" b="1" i="0" u="none" strike="noStrike" dirty="0">
                          <a:solidFill>
                            <a:srgbClr val="FFFFFF"/>
                          </a:solidFill>
                          <a:effectLst/>
                          <a:latin typeface="Calibri" panose="020F0502020204030204" pitchFamily="34" charset="0"/>
                        </a:rPr>
                        <a:t>SDG&amp;E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a:txBody>
                    <a:bodyPr/>
                    <a:lstStyle/>
                    <a:p>
                      <a:pPr algn="l" fontAlgn="ctr"/>
                      <a:r>
                        <a:rPr lang="en-US" sz="1200" b="0" i="0" u="none" strike="noStrike" dirty="0">
                          <a:solidFill>
                            <a:srgbClr val="000000"/>
                          </a:solidFill>
                          <a:effectLst/>
                          <a:latin typeface="Calibri" panose="020F0502020204030204" pitchFamily="34" charset="0"/>
                        </a:rPr>
                        <a:t>SDGE Targeted Reconductor - $50M/yr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algn="ctr" defTabSz="914400" rtl="0" eaLnBrk="1" fontAlgn="b" latinLnBrk="0" hangingPunct="1"/>
                      <a:r>
                        <a:rPr lang="en-US" sz="1800" b="1" i="0" u="none" strike="noStrike" kern="1200" dirty="0">
                          <a:solidFill>
                            <a:schemeClr val="tx1"/>
                          </a:solidFill>
                          <a:effectLst/>
                          <a:latin typeface="Calibri" panose="020F0502020204030204" pitchFamily="34" charset="0"/>
                          <a:ea typeface="+mn-ea"/>
                          <a:cs typeface="+mn-cs"/>
                        </a:rPr>
                        <a:t>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0.0101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95678"/>
                  </a:ext>
                </a:extLst>
              </a:tr>
              <a:tr h="260627">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200" b="0" i="0" u="none" strike="noStrike" dirty="0">
                          <a:solidFill>
                            <a:srgbClr val="000000"/>
                          </a:solidFill>
                          <a:effectLst/>
                          <a:latin typeface="Calibri" panose="020F0502020204030204" pitchFamily="34" charset="0"/>
                        </a:rPr>
                        <a:t>SDGE Targeted Reconductor - $150M/yr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0.0076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26654"/>
                  </a:ext>
                </a:extLst>
              </a:tr>
              <a:tr h="259959">
                <a:tc rowSpan="3">
                  <a:txBody>
                    <a:bodyPr/>
                    <a:lstStyle/>
                    <a:p>
                      <a:pPr algn="ctr" rtl="0" fontAlgn="ctr"/>
                      <a:r>
                        <a:rPr lang="en-US" sz="2000" b="1" i="0" u="none" strike="noStrike" dirty="0">
                          <a:solidFill>
                            <a:srgbClr val="FFFFFF"/>
                          </a:solidFill>
                          <a:effectLst/>
                          <a:latin typeface="Calibri" panose="020F0502020204030204" pitchFamily="34" charset="0"/>
                        </a:rPr>
                        <a:t>SCE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l"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SCE Targeted Reconductor at a $100M/yr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800" b="1" i="0" u="none" strike="noStrike" dirty="0">
                          <a:solidFill>
                            <a:srgbClr val="000000"/>
                          </a:solidFill>
                          <a:effectLst/>
                          <a:latin typeface="Calibri" panose="020F0502020204030204" pitchFamily="34" charset="0"/>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11.60%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b="1" i="0" u="none" strike="noStrike" kern="1200" dirty="0">
                          <a:solidFill>
                            <a:srgbClr val="000000"/>
                          </a:solidFill>
                          <a:effectLst/>
                          <a:latin typeface="Calibri" panose="020F0502020204030204" pitchFamily="34" charset="0"/>
                          <a:ea typeface="+mn-ea"/>
                          <a:cs typeface="+mn-cs"/>
                        </a:rPr>
                        <a:t>0.0175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916096"/>
                  </a:ext>
                </a:extLst>
              </a:tr>
              <a:tr h="259959">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SCE Targeted Reconductor at a $150M/yr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0.0145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603489"/>
                  </a:ext>
                </a:extLst>
              </a:tr>
              <a:tr h="259959">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SCE Targeted Reconductor at a $200M/yr</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0.0142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770695"/>
                  </a:ext>
                </a:extLst>
              </a:tr>
              <a:tr h="276065">
                <a:tc rowSpan="3">
                  <a:txBody>
                    <a:bodyPr/>
                    <a:lstStyle/>
                    <a:p>
                      <a:pPr algn="ctr" rtl="0" fontAlgn="ctr"/>
                      <a:r>
                        <a:rPr lang="en-US" sz="2000" b="1" i="0" u="none" strike="noStrike" dirty="0">
                          <a:solidFill>
                            <a:srgbClr val="FFFFFF"/>
                          </a:solidFill>
                          <a:effectLst/>
                          <a:latin typeface="Calibri" panose="020F0502020204030204" pitchFamily="34" charset="0"/>
                        </a:rPr>
                        <a:t>PGE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M1 - Targeted 4 ACSR</a:t>
                      </a:r>
                      <a:r>
                        <a:rPr lang="en-US" sz="1200" b="0" i="0" u="none" strike="noStrike" baseline="0" dirty="0">
                          <a:solidFill>
                            <a:srgbClr val="000000"/>
                          </a:solidFill>
                          <a:effectLst/>
                          <a:latin typeface="Calibri" panose="020F0502020204030204" pitchFamily="34" charset="0"/>
                        </a:rPr>
                        <a:t> Replacement</a:t>
                      </a:r>
                      <a:endParaRPr lang="en-US" sz="1200" b="0" i="0" u="none" strike="noStrike" dirty="0">
                        <a:solidFill>
                          <a:srgbClr val="000000"/>
                        </a:solidFill>
                        <a:effectLst/>
                        <a:latin typeface="Calibri" panose="020F0502020204030204" pitchFamily="34" charset="0"/>
                      </a:endParaRPr>
                    </a:p>
                  </a:txBody>
                  <a:tcPr marL="5584" marR="5584" marT="558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2.16%</a:t>
                      </a: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0.0028</a:t>
                      </a:r>
                    </a:p>
                  </a:txBody>
                  <a:tcPr marL="5584" marR="5584" marT="558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06738"/>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M2</a:t>
                      </a:r>
                      <a:r>
                        <a:rPr lang="en-US" sz="1200" b="0" i="0" u="none" strike="noStrike" baseline="0"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 Targeted</a:t>
                      </a:r>
                      <a:r>
                        <a:rPr lang="en-US" sz="1200" b="0" i="0" u="none" strike="noStrike" baseline="0"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OH to UG</a:t>
                      </a:r>
                    </a:p>
                  </a:txBody>
                  <a:tcPr marL="5584" marR="5584" marT="558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0.67%</a:t>
                      </a: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0.0016</a:t>
                      </a:r>
                    </a:p>
                  </a:txBody>
                  <a:tcPr marL="5584" marR="5584" marT="558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50614"/>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M3</a:t>
                      </a:r>
                      <a:r>
                        <a:rPr lang="en-US" sz="1200" b="0" i="0" u="none" strike="noStrike" baseline="0" dirty="0">
                          <a:solidFill>
                            <a:srgbClr val="000000"/>
                          </a:solidFill>
                          <a:effectLst/>
                          <a:latin typeface="Calibri" panose="020F0502020204030204" pitchFamily="34" charset="0"/>
                        </a:rPr>
                        <a:t> - Veg Canopy Clearing</a:t>
                      </a:r>
                      <a:endParaRPr lang="en-US" sz="1200" b="0" i="0" u="none" strike="noStrike" dirty="0">
                        <a:solidFill>
                          <a:srgbClr val="000000"/>
                        </a:solidFill>
                        <a:effectLst/>
                        <a:latin typeface="Calibri" panose="020F0502020204030204" pitchFamily="34" charset="0"/>
                      </a:endParaRPr>
                    </a:p>
                  </a:txBody>
                  <a:tcPr marL="5584" marR="5584" marT="558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0.43%</a:t>
                      </a:r>
                    </a:p>
                  </a:txBody>
                  <a:tcPr marL="5584" marR="5584" marT="5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0.0014</a:t>
                      </a:r>
                    </a:p>
                  </a:txBody>
                  <a:tcPr marL="5584" marR="5584" marT="558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915555"/>
                  </a:ext>
                </a:extLst>
              </a:tr>
            </a:tbl>
          </a:graphicData>
        </a:graphic>
      </p:graphicFrame>
      <p:sp>
        <p:nvSpPr>
          <p:cNvPr id="10"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1" name="TextBox 10"/>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616342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0"/>
            <a:ext cx="11121788" cy="1325563"/>
          </a:xfrm>
        </p:spPr>
        <p:txBody>
          <a:bodyPr/>
          <a:lstStyle/>
          <a:p>
            <a:r>
              <a:rPr lang="en-US" sz="4000" dirty="0"/>
              <a:t>Baseline Risk Expected Value Comparisons</a:t>
            </a:r>
            <a:br>
              <a:rPr lang="en-US" dirty="0"/>
            </a:br>
            <a:r>
              <a:rPr lang="en-US" sz="2400" i="1" dirty="0">
                <a:solidFill>
                  <a:schemeClr val="accent5"/>
                </a:solidFill>
                <a:ea typeface="+mn-ea"/>
                <a:cs typeface="+mn-cs"/>
              </a:rPr>
              <a:t>OH Conductor Highlight</a:t>
            </a:r>
          </a:p>
        </p:txBody>
      </p:sp>
      <p:sp>
        <p:nvSpPr>
          <p:cNvPr id="11" name="Slide Number Placeholder 5"/>
          <p:cNvSpPr>
            <a:spLocks noGrp="1"/>
          </p:cNvSpPr>
          <p:nvPr>
            <p:ph type="sldNum" sz="quarter" idx="12"/>
          </p:nvPr>
        </p:nvSpPr>
        <p:spPr/>
        <p:txBody>
          <a:bodyPr/>
          <a:lstStyle/>
          <a:p>
            <a:fld id="{35F89DE3-BCAF-422B-AE3F-90715748FB99}" type="slidenum">
              <a:rPr lang="en-US" smtClean="0"/>
              <a:t>48</a:t>
            </a:fld>
            <a:endParaRPr lang="en-US" dirty="0"/>
          </a:p>
        </p:txBody>
      </p:sp>
      <p:sp>
        <p:nvSpPr>
          <p:cNvPr id="7" name="Oval 6"/>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9" name="Freeform: Shape 8"/>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graphicFrame>
        <p:nvGraphicFramePr>
          <p:cNvPr id="10" name="Content Placeholder 4"/>
          <p:cNvGraphicFramePr>
            <a:graphicFrameLocks noGrp="1"/>
          </p:cNvGraphicFramePr>
          <p:nvPr>
            <p:ph sz="half" idx="1"/>
            <p:extLst>
              <p:ext uri="{D42A27DB-BD31-4B8C-83A1-F6EECF244321}">
                <p14:modId xmlns:p14="http://schemas.microsoft.com/office/powerpoint/2010/main" val="1730801983"/>
              </p:ext>
            </p:extLst>
          </p:nvPr>
        </p:nvGraphicFramePr>
        <p:xfrm>
          <a:off x="838200" y="1183674"/>
          <a:ext cx="10515600" cy="45981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2" name="TextBox 11"/>
          <p:cNvSpPr txBox="1"/>
          <p:nvPr/>
        </p:nvSpPr>
        <p:spPr>
          <a:xfrm>
            <a:off x="379453" y="5899786"/>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258199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0"/>
            <a:ext cx="11121788" cy="1325563"/>
          </a:xfrm>
        </p:spPr>
        <p:txBody>
          <a:bodyPr/>
          <a:lstStyle/>
          <a:p>
            <a:r>
              <a:rPr lang="en-US" sz="4000" dirty="0"/>
              <a:t>Safety Comparator Comparisons</a:t>
            </a:r>
            <a:br>
              <a:rPr lang="en-US" dirty="0"/>
            </a:br>
            <a:r>
              <a:rPr lang="en-US" sz="2400" i="1" dirty="0">
                <a:solidFill>
                  <a:schemeClr val="accent5"/>
                </a:solidFill>
                <a:ea typeface="+mn-ea"/>
                <a:cs typeface="+mn-cs"/>
              </a:rPr>
              <a:t>OH Conductor Highlight (Compare but not Conclude)</a:t>
            </a:r>
          </a:p>
        </p:txBody>
      </p:sp>
      <p:sp>
        <p:nvSpPr>
          <p:cNvPr id="11" name="Slide Number Placeholder 5"/>
          <p:cNvSpPr>
            <a:spLocks noGrp="1"/>
          </p:cNvSpPr>
          <p:nvPr>
            <p:ph type="sldNum" sz="quarter" idx="12"/>
          </p:nvPr>
        </p:nvSpPr>
        <p:spPr/>
        <p:txBody>
          <a:bodyPr/>
          <a:lstStyle/>
          <a:p>
            <a:fld id="{35F89DE3-BCAF-422B-AE3F-90715748FB99}" type="slidenum">
              <a:rPr lang="en-US" smtClean="0"/>
              <a:t>49</a:t>
            </a:fld>
            <a:endParaRPr lang="en-US" dirty="0"/>
          </a:p>
        </p:txBody>
      </p:sp>
      <p:graphicFrame>
        <p:nvGraphicFramePr>
          <p:cNvPr id="8" name="Content Placeholder 7">
            <a:extLst>
              <a:ext uri="{FF2B5EF4-FFF2-40B4-BE49-F238E27FC236}">
                <a16:creationId xmlns:a16="http://schemas.microsoft.com/office/drawing/2014/main" id="{2311C7F9-03B9-4CED-9FEB-2A00AB7908C5}"/>
              </a:ext>
            </a:extLst>
          </p:cNvPr>
          <p:cNvGraphicFramePr>
            <a:graphicFrameLocks noGrp="1"/>
          </p:cNvGraphicFramePr>
          <p:nvPr>
            <p:ph sz="half" idx="1"/>
            <p:extLst>
              <p:ext uri="{D42A27DB-BD31-4B8C-83A1-F6EECF244321}">
                <p14:modId xmlns:p14="http://schemas.microsoft.com/office/powerpoint/2010/main" val="233409934"/>
              </p:ext>
            </p:extLst>
          </p:nvPr>
        </p:nvGraphicFramePr>
        <p:xfrm>
          <a:off x="838200" y="1452650"/>
          <a:ext cx="10515600" cy="2626981"/>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9" name="Freeform: Shape 8"/>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sp>
        <p:nvSpPr>
          <p:cNvPr id="10"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2" name="TextBox 11"/>
          <p:cNvSpPr txBox="1"/>
          <p:nvPr/>
        </p:nvSpPr>
        <p:spPr>
          <a:xfrm>
            <a:off x="592015" y="592243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
        <p:nvSpPr>
          <p:cNvPr id="3" name="TextBox 2"/>
          <p:cNvSpPr txBox="1"/>
          <p:nvPr/>
        </p:nvSpPr>
        <p:spPr>
          <a:xfrm>
            <a:off x="838200" y="4231179"/>
            <a:ext cx="10515600" cy="1384995"/>
          </a:xfrm>
          <a:prstGeom prst="rect">
            <a:avLst/>
          </a:prstGeom>
          <a:noFill/>
          <a:ln>
            <a:solidFill>
              <a:schemeClr val="tx1"/>
            </a:solidFill>
          </a:ln>
        </p:spPr>
        <p:txBody>
          <a:bodyPr wrap="square" rtlCol="0">
            <a:spAutoFit/>
          </a:bodyPr>
          <a:lstStyle/>
          <a:p>
            <a:pPr lvl="0"/>
            <a:r>
              <a:rPr lang="en-US" sz="1400" b="1" dirty="0"/>
              <a:t>Considerations:</a:t>
            </a:r>
          </a:p>
          <a:p>
            <a:pPr marL="285750" lvl="0" indent="-285750">
              <a:buFont typeface="Arial" panose="020B0604020202020204" pitchFamily="34" charset="0"/>
              <a:buChar char="•"/>
            </a:pPr>
            <a:r>
              <a:rPr lang="en-US" sz="1400" dirty="0"/>
              <a:t>Makeup of electric systems vary between utilities (e.g. % of undergrounded wire vs. % of overhead wire)</a:t>
            </a:r>
          </a:p>
          <a:p>
            <a:pPr marL="742950" lvl="1" indent="-285750">
              <a:buFont typeface="Arial" panose="020B0604020202020204" pitchFamily="34" charset="0"/>
              <a:buChar char="•"/>
            </a:pPr>
            <a:r>
              <a:rPr lang="en-US" sz="1400" dirty="0"/>
              <a:t>Historically different standards have led to differences in systems (i.e. how connectors are used, etc.)</a:t>
            </a:r>
          </a:p>
          <a:p>
            <a:pPr marL="285750" lvl="0" indent="-285750">
              <a:buFont typeface="Arial" panose="020B0604020202020204" pitchFamily="34" charset="0"/>
              <a:buChar char="•"/>
            </a:pPr>
            <a:r>
              <a:rPr lang="en-US" sz="1400" dirty="0"/>
              <a:t>Location of overhead circuits differ across utilities that lead to differences in risk scores (e.g. urban vs. rural); and potential cost differences depending on area</a:t>
            </a:r>
          </a:p>
          <a:p>
            <a:pPr marL="285750" lvl="0" indent="-285750">
              <a:buFont typeface="Arial" panose="020B0604020202020204" pitchFamily="34" charset="0"/>
              <a:buChar char="•"/>
            </a:pPr>
            <a:r>
              <a:rPr lang="en-US" sz="1400" dirty="0"/>
              <a:t>Granularity of risk scoring and maturity of data collection varies across utilities (e.g. circuit-level scoring vs. system-wide scoring)</a:t>
            </a:r>
          </a:p>
        </p:txBody>
      </p:sp>
    </p:spTree>
    <p:extLst>
      <p:ext uri="{BB962C8B-B14F-4D97-AF65-F5344CB8AC3E}">
        <p14:creationId xmlns:p14="http://schemas.microsoft.com/office/powerpoint/2010/main" val="117584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a:t>
            </a:fld>
            <a:endParaRPr lang="en-US" dirty="0"/>
          </a:p>
        </p:txBody>
      </p:sp>
      <p:sp>
        <p:nvSpPr>
          <p:cNvPr id="3" name="Content Placeholder 2"/>
          <p:cNvSpPr>
            <a:spLocks noGrp="1"/>
          </p:cNvSpPr>
          <p:nvPr>
            <p:ph idx="1"/>
          </p:nvPr>
        </p:nvSpPr>
        <p:spPr>
          <a:xfrm>
            <a:off x="838200" y="939620"/>
            <a:ext cx="10515600" cy="668463"/>
          </a:xfrm>
        </p:spPr>
        <p:txBody>
          <a:bodyPr/>
          <a:lstStyle/>
          <a:p>
            <a:r>
              <a:rPr lang="en-US" dirty="0"/>
              <a:t>Defining the measures and why they work. </a:t>
            </a:r>
          </a:p>
        </p:txBody>
      </p:sp>
      <p:sp>
        <p:nvSpPr>
          <p:cNvPr id="4" name="Rectangle 3"/>
          <p:cNvSpPr/>
          <p:nvPr/>
        </p:nvSpPr>
        <p:spPr>
          <a:xfrm>
            <a:off x="838508" y="1608082"/>
            <a:ext cx="3828085" cy="1002931"/>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JUA Safety Attribute</a:t>
            </a:r>
          </a:p>
          <a:p>
            <a:pPr algn="ctr"/>
            <a:r>
              <a:rPr lang="en-US" sz="2800" b="1" dirty="0"/>
              <a:t>(Safety Comparator)</a:t>
            </a:r>
          </a:p>
        </p:txBody>
      </p:sp>
      <p:sp>
        <p:nvSpPr>
          <p:cNvPr id="18" name="Rectangle 17"/>
          <p:cNvSpPr/>
          <p:nvPr/>
        </p:nvSpPr>
        <p:spPr>
          <a:xfrm>
            <a:off x="7546434" y="1608082"/>
            <a:ext cx="3953904" cy="9976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JUA MAUT</a:t>
            </a:r>
          </a:p>
          <a:p>
            <a:pPr algn="ctr"/>
            <a:r>
              <a:rPr lang="en-US" sz="2800" b="1" dirty="0"/>
              <a:t>(Risk Spend Efficiency)</a:t>
            </a:r>
          </a:p>
        </p:txBody>
      </p:sp>
      <p:sp>
        <p:nvSpPr>
          <p:cNvPr id="7" name="Rectangle 6"/>
          <p:cNvSpPr/>
          <p:nvPr/>
        </p:nvSpPr>
        <p:spPr>
          <a:xfrm>
            <a:off x="838200" y="2763411"/>
            <a:ext cx="3828085" cy="2617482"/>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What is it?</a:t>
            </a:r>
          </a:p>
          <a:p>
            <a:pPr marL="285750" indent="-285750">
              <a:buFont typeface="Arial" panose="020B0604020202020204" pitchFamily="34" charset="0"/>
              <a:buChar char="•"/>
            </a:pPr>
            <a:r>
              <a:rPr lang="en-US" sz="1600" dirty="0"/>
              <a:t>Measure of safety risks at a point in time and safety risk reduction per mitigation</a:t>
            </a:r>
          </a:p>
          <a:p>
            <a:r>
              <a:rPr lang="en-US" sz="600" dirty="0"/>
              <a:t> </a:t>
            </a:r>
            <a:endParaRPr lang="en-US" sz="1600" dirty="0"/>
          </a:p>
          <a:p>
            <a:r>
              <a:rPr lang="en-US" sz="1600" dirty="0"/>
              <a:t>Why does it work?</a:t>
            </a:r>
          </a:p>
          <a:p>
            <a:pPr marL="285750" indent="-285750">
              <a:buFont typeface="Arial" panose="020B0604020202020204" pitchFamily="34" charset="0"/>
              <a:buChar char="•"/>
            </a:pPr>
            <a:r>
              <a:rPr lang="en-US" sz="1600" dirty="0"/>
              <a:t>Quantifies Safety Risks</a:t>
            </a:r>
          </a:p>
          <a:p>
            <a:pPr marL="285750" indent="-285750">
              <a:buFont typeface="Arial" panose="020B0604020202020204" pitchFamily="34" charset="0"/>
              <a:buChar char="•"/>
            </a:pPr>
            <a:r>
              <a:rPr lang="en-US" sz="1600" dirty="0"/>
              <a:t>Uses Natural Units (i.e., Safety Units: injuries and fatalities)</a:t>
            </a:r>
          </a:p>
          <a:p>
            <a:pPr marL="285750" indent="-285750">
              <a:buFont typeface="Arial" panose="020B0604020202020204" pitchFamily="34" charset="0"/>
              <a:buChar char="•"/>
            </a:pPr>
            <a:r>
              <a:rPr lang="en-US" sz="1600" dirty="0"/>
              <a:t>When normalized, allows for comparisons to other mitigations across risks and across utilities</a:t>
            </a:r>
          </a:p>
        </p:txBody>
      </p:sp>
      <p:sp>
        <p:nvSpPr>
          <p:cNvPr id="20" name="Rectangle 19"/>
          <p:cNvSpPr/>
          <p:nvPr/>
        </p:nvSpPr>
        <p:spPr>
          <a:xfrm>
            <a:off x="7546434" y="2783906"/>
            <a:ext cx="3953904" cy="25969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bg1"/>
                </a:solidFill>
              </a:rPr>
              <a:t>What is it?</a:t>
            </a:r>
          </a:p>
          <a:p>
            <a:pPr marL="342900" indent="-342900">
              <a:buFont typeface="Arial" panose="020B0604020202020204" pitchFamily="34" charset="0"/>
              <a:buChar char="•"/>
            </a:pPr>
            <a:r>
              <a:rPr lang="en-US" sz="1600" dirty="0">
                <a:solidFill>
                  <a:schemeClr val="bg1"/>
                </a:solidFill>
              </a:rPr>
              <a:t>Utility’s overall risk reduction per mitigation</a:t>
            </a:r>
          </a:p>
          <a:p>
            <a:r>
              <a:rPr lang="en-US" sz="600" dirty="0">
                <a:solidFill>
                  <a:schemeClr val="bg1"/>
                </a:solidFill>
              </a:rPr>
              <a:t> </a:t>
            </a:r>
            <a:r>
              <a:rPr lang="en-US" sz="100" dirty="0">
                <a:solidFill>
                  <a:schemeClr val="bg1"/>
                </a:solidFill>
              </a:rPr>
              <a:t> </a:t>
            </a:r>
          </a:p>
          <a:p>
            <a:r>
              <a:rPr lang="en-US" sz="1600" dirty="0">
                <a:solidFill>
                  <a:schemeClr val="bg1"/>
                </a:solidFill>
              </a:rPr>
              <a:t>Why does it work?</a:t>
            </a:r>
          </a:p>
          <a:p>
            <a:pPr marL="285750" indent="-285750">
              <a:buFont typeface="Arial" panose="020B0604020202020204" pitchFamily="34" charset="0"/>
              <a:buChar char="•"/>
            </a:pPr>
            <a:r>
              <a:rPr lang="en-US" sz="1600" dirty="0">
                <a:solidFill>
                  <a:schemeClr val="bg1"/>
                </a:solidFill>
              </a:rPr>
              <a:t>Quantifies risks across multiple attributes</a:t>
            </a:r>
          </a:p>
          <a:p>
            <a:pPr marL="285750" indent="-285750">
              <a:buFont typeface="Arial" panose="020B0604020202020204" pitchFamily="34" charset="0"/>
              <a:buChar char="•"/>
            </a:pPr>
            <a:r>
              <a:rPr lang="en-US" sz="1600" dirty="0">
                <a:solidFill>
                  <a:schemeClr val="bg1"/>
                </a:solidFill>
              </a:rPr>
              <a:t>Captures risk reduction from likelihood and consequence across multiple attributes</a:t>
            </a:r>
          </a:p>
          <a:p>
            <a:pPr marL="285750" indent="-285750">
              <a:buFont typeface="Arial" panose="020B0604020202020204" pitchFamily="34" charset="0"/>
              <a:buChar char="•"/>
            </a:pPr>
            <a:r>
              <a:rPr lang="en-US" sz="1600" dirty="0">
                <a:solidFill>
                  <a:schemeClr val="bg1"/>
                </a:solidFill>
              </a:rPr>
              <a:t>Presents mitigation spend efficiency suitable for  resource decision-making</a:t>
            </a:r>
          </a:p>
        </p:txBody>
      </p:sp>
      <p:sp>
        <p:nvSpPr>
          <p:cNvPr id="5" name="TextBox 4"/>
          <p:cNvSpPr txBox="1"/>
          <p:nvPr/>
        </p:nvSpPr>
        <p:spPr>
          <a:xfrm>
            <a:off x="1873011" y="5380892"/>
            <a:ext cx="1758461" cy="830997"/>
          </a:xfrm>
          <a:prstGeom prst="rect">
            <a:avLst/>
          </a:prstGeom>
          <a:noFill/>
        </p:spPr>
        <p:txBody>
          <a:bodyPr wrap="square" rtlCol="0">
            <a:spAutoFit/>
          </a:bodyPr>
          <a:lstStyle/>
          <a:p>
            <a:pPr algn="ctr"/>
            <a:r>
              <a:rPr lang="en-US" sz="2400" b="1" dirty="0"/>
              <a:t>September Workshop</a:t>
            </a:r>
          </a:p>
        </p:txBody>
      </p:sp>
      <p:sp>
        <p:nvSpPr>
          <p:cNvPr id="11" name="TextBox 10"/>
          <p:cNvSpPr txBox="1"/>
          <p:nvPr/>
        </p:nvSpPr>
        <p:spPr>
          <a:xfrm>
            <a:off x="8751277" y="5380893"/>
            <a:ext cx="1758461" cy="830997"/>
          </a:xfrm>
          <a:prstGeom prst="rect">
            <a:avLst/>
          </a:prstGeom>
          <a:noFill/>
        </p:spPr>
        <p:txBody>
          <a:bodyPr wrap="square" rtlCol="0">
            <a:spAutoFit/>
          </a:bodyPr>
          <a:lstStyle/>
          <a:p>
            <a:pPr algn="ctr"/>
            <a:r>
              <a:rPr lang="en-US" sz="2400" b="1" dirty="0"/>
              <a:t>October Workshop</a:t>
            </a:r>
          </a:p>
        </p:txBody>
      </p:sp>
      <p:sp>
        <p:nvSpPr>
          <p:cNvPr id="13" name="Title 1"/>
          <p:cNvSpPr>
            <a:spLocks noGrp="1"/>
          </p:cNvSpPr>
          <p:nvPr>
            <p:ph type="title"/>
          </p:nvPr>
        </p:nvSpPr>
        <p:spPr>
          <a:xfrm>
            <a:off x="210878" y="156379"/>
            <a:ext cx="11565485" cy="1041588"/>
          </a:xfrm>
        </p:spPr>
        <p:txBody>
          <a:bodyPr anchor="t">
            <a:normAutofit fontScale="90000"/>
          </a:bodyPr>
          <a:lstStyle/>
          <a:p>
            <a:r>
              <a:rPr lang="en-US" sz="4000" dirty="0"/>
              <a:t>The Approach – A Safety Attribute &amp; MAUT for RAMP Risks</a:t>
            </a:r>
          </a:p>
        </p:txBody>
      </p:sp>
      <p:sp>
        <p:nvSpPr>
          <p:cNvPr id="12" name="TextBox 11"/>
          <p:cNvSpPr txBox="1"/>
          <p:nvPr/>
        </p:nvSpPr>
        <p:spPr>
          <a:xfrm>
            <a:off x="5403508" y="2106918"/>
            <a:ext cx="1405395" cy="2215991"/>
          </a:xfrm>
          <a:prstGeom prst="rect">
            <a:avLst/>
          </a:prstGeom>
          <a:noFill/>
        </p:spPr>
        <p:txBody>
          <a:bodyPr wrap="square" rtlCol="0">
            <a:spAutoFit/>
          </a:bodyPr>
          <a:lstStyle/>
          <a:p>
            <a:r>
              <a:rPr lang="en-US" sz="13800" dirty="0">
                <a:ln>
                  <a:solidFill>
                    <a:schemeClr val="tx1"/>
                  </a:solidFill>
                </a:ln>
                <a:solidFill>
                  <a:schemeClr val="accent4">
                    <a:lumMod val="60000"/>
                    <a:lumOff val="40000"/>
                  </a:schemeClr>
                </a:solidFill>
                <a:latin typeface="Arial" panose="020B0604020202020204" pitchFamily="34" charset="0"/>
                <a:cs typeface="Arial" panose="020B0604020202020204" pitchFamily="34" charset="0"/>
              </a:rPr>
              <a:t>&amp;</a:t>
            </a:r>
            <a:endParaRPr lang="en-US" dirty="0">
              <a:ln>
                <a:solidFill>
                  <a:schemeClr val="tx1"/>
                </a:solidFill>
              </a:ln>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487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24" y="134370"/>
            <a:ext cx="10546876" cy="1325563"/>
          </a:xfrm>
        </p:spPr>
        <p:txBody>
          <a:bodyPr>
            <a:normAutofit/>
          </a:bodyPr>
          <a:lstStyle/>
          <a:p>
            <a:r>
              <a:rPr lang="en-US" sz="3200" dirty="0"/>
              <a:t>Applying JUA Methodology</a:t>
            </a:r>
            <a:br>
              <a:rPr lang="en-US" sz="3200" dirty="0"/>
            </a:br>
            <a:r>
              <a:rPr lang="en-US" sz="2400" i="1" dirty="0">
                <a:solidFill>
                  <a:schemeClr val="accent5"/>
                </a:solidFill>
                <a:ea typeface="+mn-ea"/>
                <a:cs typeface="+mn-cs"/>
              </a:rPr>
              <a:t>Alternative mitigations, different scales of the same approach</a:t>
            </a:r>
          </a:p>
        </p:txBody>
      </p:sp>
      <p:sp>
        <p:nvSpPr>
          <p:cNvPr id="3" name="Content Placeholder 2"/>
          <p:cNvSpPr>
            <a:spLocks noGrp="1"/>
          </p:cNvSpPr>
          <p:nvPr>
            <p:ph idx="1"/>
          </p:nvPr>
        </p:nvSpPr>
        <p:spPr/>
        <p:txBody>
          <a:bodyPr>
            <a:noAutofit/>
          </a:bodyPr>
          <a:lstStyle/>
          <a:p>
            <a:endParaRPr lang="en-US" sz="2400" dirty="0"/>
          </a:p>
          <a:p>
            <a:endParaRPr lang="en-US" sz="2400" dirty="0"/>
          </a:p>
          <a:p>
            <a:endParaRPr lang="en-US" sz="2400" dirty="0"/>
          </a:p>
          <a:p>
            <a:endParaRPr lang="en-US" sz="2400" dirty="0"/>
          </a:p>
          <a:p>
            <a:pPr lvl="1"/>
            <a:endParaRPr lang="en-US" sz="20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8215172"/>
              </p:ext>
            </p:extLst>
          </p:nvPr>
        </p:nvGraphicFramePr>
        <p:xfrm>
          <a:off x="1611087" y="1644076"/>
          <a:ext cx="7721600" cy="1778331"/>
        </p:xfrm>
        <a:graphic>
          <a:graphicData uri="http://schemas.openxmlformats.org/drawingml/2006/table">
            <a:tbl>
              <a:tblPr firstRow="1" firstCol="1" bandRow="1">
                <a:tableStyleId>{5C22544A-7EE6-4342-B048-85BDC9FD1C3A}</a:tableStyleId>
              </a:tblPr>
              <a:tblGrid>
                <a:gridCol w="769257">
                  <a:extLst>
                    <a:ext uri="{9D8B030D-6E8A-4147-A177-3AD203B41FA5}">
                      <a16:colId xmlns:a16="http://schemas.microsoft.com/office/drawing/2014/main" val="2713634813"/>
                    </a:ext>
                  </a:extLst>
                </a:gridCol>
                <a:gridCol w="2365828">
                  <a:extLst>
                    <a:ext uri="{9D8B030D-6E8A-4147-A177-3AD203B41FA5}">
                      <a16:colId xmlns:a16="http://schemas.microsoft.com/office/drawing/2014/main" val="3287909858"/>
                    </a:ext>
                  </a:extLst>
                </a:gridCol>
                <a:gridCol w="1364343">
                  <a:extLst>
                    <a:ext uri="{9D8B030D-6E8A-4147-A177-3AD203B41FA5}">
                      <a16:colId xmlns:a16="http://schemas.microsoft.com/office/drawing/2014/main" val="4033255891"/>
                    </a:ext>
                  </a:extLst>
                </a:gridCol>
                <a:gridCol w="1349829">
                  <a:extLst>
                    <a:ext uri="{9D8B030D-6E8A-4147-A177-3AD203B41FA5}">
                      <a16:colId xmlns:a16="http://schemas.microsoft.com/office/drawing/2014/main" val="335321742"/>
                    </a:ext>
                  </a:extLst>
                </a:gridCol>
                <a:gridCol w="798286">
                  <a:extLst>
                    <a:ext uri="{9D8B030D-6E8A-4147-A177-3AD203B41FA5}">
                      <a16:colId xmlns:a16="http://schemas.microsoft.com/office/drawing/2014/main" val="168965407"/>
                    </a:ext>
                  </a:extLst>
                </a:gridCol>
                <a:gridCol w="1074057">
                  <a:extLst>
                    <a:ext uri="{9D8B030D-6E8A-4147-A177-3AD203B41FA5}">
                      <a16:colId xmlns:a16="http://schemas.microsoft.com/office/drawing/2014/main" val="4006585438"/>
                    </a:ext>
                  </a:extLst>
                </a:gridCol>
              </a:tblGrid>
              <a:tr h="615148">
                <a:tc>
                  <a:txBody>
                    <a:bodyPr/>
                    <a:lstStyle/>
                    <a:p>
                      <a:pPr algn="l"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ctr"/>
                      <a:r>
                        <a:rPr lang="en-US" sz="1200" u="none" strike="noStrike" dirty="0">
                          <a:effectLst/>
                        </a:rPr>
                        <a:t>Mitigation</a:t>
                      </a:r>
                      <a:endParaRPr lang="en-US" sz="12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rtl="0" fontAlgn="ctr"/>
                      <a:r>
                        <a:rPr lang="en-US" sz="1400" b="1" i="0" u="none" strike="noStrike" dirty="0">
                          <a:solidFill>
                            <a:srgbClr val="FFFFFF"/>
                          </a:solidFill>
                          <a:effectLst/>
                          <a:latin typeface="Calibri" panose="020F0502020204030204" pitchFamily="34" charset="0"/>
                        </a:rPr>
                        <a:t>Likelihood Reduction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rtl="0" fontAlgn="ctr"/>
                      <a:r>
                        <a:rPr lang="en-US" sz="1400" u="none" strike="noStrike" dirty="0">
                          <a:effectLst/>
                        </a:rPr>
                        <a:t>Benefits (40 year life of project)</a:t>
                      </a:r>
                      <a:endParaRPr lang="en-US"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rtl="0" fontAlgn="ctr"/>
                      <a:r>
                        <a:rPr lang="en-US" sz="1400" u="none" strike="noStrike" dirty="0">
                          <a:effectLst/>
                        </a:rPr>
                        <a:t>Cost ($M)</a:t>
                      </a:r>
                      <a:endParaRPr lang="en-US"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rtl="0" fontAlgn="ctr"/>
                      <a:r>
                        <a:rPr lang="en-US" sz="1600" u="none" strike="noStrike" dirty="0">
                          <a:effectLst/>
                        </a:rPr>
                        <a:t>Safety Comparator</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99188142"/>
                  </a:ext>
                </a:extLst>
              </a:tr>
              <a:tr h="615148">
                <a:tc rowSpan="2">
                  <a:txBody>
                    <a:bodyPr/>
                    <a:lstStyle/>
                    <a:p>
                      <a:pPr algn="ctr" rtl="0" fontAlgn="ctr"/>
                      <a:r>
                        <a:rPr lang="en-US" sz="1800" u="none" strike="noStrike" dirty="0">
                          <a:effectLst/>
                        </a:rPr>
                        <a:t>SDG&amp;E</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a:txBody>
                    <a:bodyPr/>
                    <a:lstStyle/>
                    <a:p>
                      <a:pPr algn="l" rtl="0" fontAlgn="ctr"/>
                      <a:r>
                        <a:rPr lang="en-US" sz="1400" u="none" strike="noStrike" dirty="0">
                          <a:effectLst/>
                        </a:rPr>
                        <a:t>Targeted Reconductor - $50M/yr</a:t>
                      </a: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ctr"/>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600" b="0" i="0" u="none" strike="noStrike" dirty="0">
                          <a:solidFill>
                            <a:schemeClr val="dk1"/>
                          </a:solidFill>
                          <a:effectLst/>
                          <a:latin typeface="+mn-lt"/>
                        </a:rPr>
                        <a:t>1.52</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600" u="none" strike="noStrike" dirty="0">
                          <a:effectLst/>
                        </a:rPr>
                        <a:t>150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600" u="none" strike="noStrike" dirty="0">
                          <a:effectLst/>
                        </a:rPr>
                        <a:t>0.010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0257097"/>
                  </a:ext>
                </a:extLst>
              </a:tr>
              <a:tr h="548035">
                <a:tc vMerge="1">
                  <a:txBody>
                    <a:bodyPr/>
                    <a:lstStyle/>
                    <a:p>
                      <a:endParaRPr lang="en-US"/>
                    </a:p>
                  </a:txBody>
                  <a:tcPr/>
                </a:tc>
                <a:tc>
                  <a:txBody>
                    <a:bodyPr/>
                    <a:lstStyle/>
                    <a:p>
                      <a:pPr algn="l" rtl="0" fontAlgn="ctr"/>
                      <a:r>
                        <a:rPr lang="en-US" sz="1400" u="none" strike="noStrike" dirty="0">
                          <a:effectLst/>
                        </a:rPr>
                        <a:t>Targeted Reconductor - $150M/yr</a:t>
                      </a:r>
                      <a:endParaRPr lang="en-US" sz="1400" b="0" i="0" u="none" strike="noStrike" dirty="0">
                        <a:solidFill>
                          <a:srgbClr val="000000"/>
                        </a:solidFill>
                        <a:effectLst/>
                        <a:latin typeface="Calibri" panose="020F050202020403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600" b="0" i="0" u="none" strike="noStrike" dirty="0">
                          <a:solidFill>
                            <a:schemeClr val="dk1"/>
                          </a:solidFill>
                          <a:effectLst/>
                          <a:latin typeface="+mn-lt"/>
                        </a:rPr>
                        <a:t>3.40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600" u="none" strike="noStrike" dirty="0">
                          <a:effectLst/>
                        </a:rPr>
                        <a:t>450</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600" u="none" strike="noStrike" dirty="0">
                          <a:effectLst/>
                        </a:rPr>
                        <a:t>0.008</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2446485"/>
                  </a:ext>
                </a:extLst>
              </a:tr>
            </a:tbl>
          </a:graphicData>
        </a:graphic>
      </p:graphicFrame>
      <p:sp>
        <p:nvSpPr>
          <p:cNvPr id="8" name="Rectangle 7"/>
          <p:cNvSpPr/>
          <p:nvPr/>
        </p:nvSpPr>
        <p:spPr>
          <a:xfrm>
            <a:off x="387824" y="3751263"/>
            <a:ext cx="11570858" cy="1785104"/>
          </a:xfrm>
          <a:prstGeom prst="rect">
            <a:avLst/>
          </a:prstGeom>
        </p:spPr>
        <p:txBody>
          <a:bodyPr wrap="square">
            <a:spAutoFit/>
          </a:bodyPr>
          <a:lstStyle/>
          <a:p>
            <a:pPr marL="57150" lvl="1">
              <a:spcAft>
                <a:spcPts val="1200"/>
              </a:spcAft>
            </a:pPr>
            <a:r>
              <a:rPr lang="en-US" sz="2000" b="1" dirty="0"/>
              <a:t>SDG&amp;E is considering two mitigations for OH Conductor risk</a:t>
            </a:r>
          </a:p>
          <a:p>
            <a:pPr marL="520700" lvl="1" indent="-238125">
              <a:buFont typeface="Arial" panose="020B0604020202020204" pitchFamily="34" charset="0"/>
              <a:buChar char="•"/>
            </a:pPr>
            <a:r>
              <a:rPr lang="en-US" sz="2000" b="1" dirty="0">
                <a:solidFill>
                  <a:schemeClr val="accent4"/>
                </a:solidFill>
                <a:effectLst>
                  <a:outerShdw blurRad="38100" dist="38100" dir="2700000" algn="tl">
                    <a:srgbClr val="000000">
                      <a:alpha val="43137"/>
                    </a:srgbClr>
                  </a:outerShdw>
                </a:effectLst>
              </a:rPr>
              <a:t>OPTION 2 </a:t>
            </a:r>
            <a:r>
              <a:rPr lang="en-US" sz="2000" dirty="0"/>
              <a:t>costs 3x the first, but its effectiveness is only 2x the first (indicating diminishing returns attributable to targeting the riskiest circuits first)</a:t>
            </a:r>
          </a:p>
          <a:p>
            <a:pPr marL="520700" lvl="1" indent="-238125">
              <a:buFont typeface="Arial" panose="020B0604020202020204" pitchFamily="34" charset="0"/>
              <a:buChar char="•"/>
            </a:pPr>
            <a:r>
              <a:rPr lang="en-US" sz="2000" dirty="0"/>
              <a:t>Therefore, </a:t>
            </a:r>
            <a:r>
              <a:rPr lang="en-US" sz="2000" b="1" i="1" dirty="0"/>
              <a:t>Safety Comparator is higher </a:t>
            </a:r>
            <a:r>
              <a:rPr lang="en-US" sz="2000" dirty="0"/>
              <a:t>for </a:t>
            </a:r>
            <a:r>
              <a:rPr lang="en-US" sz="2000" b="1" dirty="0">
                <a:solidFill>
                  <a:schemeClr val="accent2"/>
                </a:solidFill>
                <a:effectLst>
                  <a:outerShdw blurRad="38100" dist="38100" dir="2700000" algn="tl">
                    <a:srgbClr val="000000">
                      <a:alpha val="43137"/>
                    </a:srgbClr>
                  </a:outerShdw>
                </a:effectLst>
              </a:rPr>
              <a:t>OPTION 1</a:t>
            </a:r>
            <a:endParaRPr lang="en-US" sz="2000" b="1" dirty="0">
              <a:solidFill>
                <a:schemeClr val="accent4"/>
              </a:solidFill>
              <a:effectLst>
                <a:outerShdw blurRad="38100" dist="38100" dir="2700000" algn="tl">
                  <a:srgbClr val="000000">
                    <a:alpha val="43137"/>
                  </a:srgbClr>
                </a:outerShdw>
              </a:effectLst>
            </a:endParaRPr>
          </a:p>
          <a:p>
            <a:pPr marL="520700" lvl="1" indent="-238125">
              <a:buFont typeface="Arial" panose="020B0604020202020204" pitchFamily="34" charset="0"/>
              <a:buChar char="•"/>
            </a:pPr>
            <a:r>
              <a:rPr lang="en-US" sz="2000" dirty="0"/>
              <a:t>SDG&amp;E may still select </a:t>
            </a:r>
            <a:r>
              <a:rPr lang="en-US" sz="2000" b="1" dirty="0">
                <a:solidFill>
                  <a:schemeClr val="accent4"/>
                </a:solidFill>
                <a:effectLst>
                  <a:outerShdw blurRad="38100" dist="38100" dir="2700000" algn="tl">
                    <a:srgbClr val="000000">
                      <a:alpha val="43137"/>
                    </a:srgbClr>
                  </a:outerShdw>
                </a:effectLst>
              </a:rPr>
              <a:t>OPTION 2</a:t>
            </a:r>
            <a:r>
              <a:rPr lang="en-US" sz="2000" dirty="0"/>
              <a:t>, however, as more risk is being reduced per year</a:t>
            </a:r>
            <a:endParaRPr lang="en-US" sz="2000" dirty="0">
              <a:highlight>
                <a:srgbClr val="00FF00"/>
              </a:highlight>
            </a:endParaRPr>
          </a:p>
        </p:txBody>
      </p:sp>
      <p:sp>
        <p:nvSpPr>
          <p:cNvPr id="4" name="TextBox 3"/>
          <p:cNvSpPr txBox="1"/>
          <p:nvPr/>
        </p:nvSpPr>
        <p:spPr>
          <a:xfrm>
            <a:off x="2612572" y="4192686"/>
            <a:ext cx="362857" cy="420914"/>
          </a:xfrm>
          <a:prstGeom prst="rect">
            <a:avLst/>
          </a:prstGeom>
          <a:noFill/>
          <a:ln>
            <a:solidFill>
              <a:srgbClr val="FF0000"/>
            </a:solidFill>
          </a:ln>
        </p:spPr>
        <p:txBody>
          <a:bodyPr wrap="square" rtlCol="0">
            <a:spAutoFit/>
          </a:bodyPr>
          <a:lstStyle/>
          <a:p>
            <a:endParaRPr lang="en-US" dirty="0"/>
          </a:p>
        </p:txBody>
      </p:sp>
      <p:sp>
        <p:nvSpPr>
          <p:cNvPr id="9" name="TextBox 8"/>
          <p:cNvSpPr txBox="1"/>
          <p:nvPr/>
        </p:nvSpPr>
        <p:spPr>
          <a:xfrm>
            <a:off x="7424058" y="1598589"/>
            <a:ext cx="805542" cy="1823817"/>
          </a:xfrm>
          <a:prstGeom prst="rect">
            <a:avLst/>
          </a:prstGeom>
          <a:noFill/>
          <a:ln w="28575">
            <a:solidFill>
              <a:srgbClr val="FF0000"/>
            </a:solidFill>
          </a:ln>
        </p:spPr>
        <p:txBody>
          <a:bodyPr wrap="square" rtlCol="0">
            <a:spAutoFit/>
          </a:bodyPr>
          <a:lstStyle/>
          <a:p>
            <a:endParaRPr lang="en-US" dirty="0"/>
          </a:p>
        </p:txBody>
      </p:sp>
      <p:sp>
        <p:nvSpPr>
          <p:cNvPr id="10" name="TextBox 9"/>
          <p:cNvSpPr txBox="1"/>
          <p:nvPr/>
        </p:nvSpPr>
        <p:spPr>
          <a:xfrm>
            <a:off x="6649357" y="4206444"/>
            <a:ext cx="362857" cy="420914"/>
          </a:xfrm>
          <a:prstGeom prst="rect">
            <a:avLst/>
          </a:prstGeom>
          <a:noFill/>
          <a:ln>
            <a:solidFill>
              <a:srgbClr val="00B0F0"/>
            </a:solidFill>
          </a:ln>
        </p:spPr>
        <p:txBody>
          <a:bodyPr wrap="square" rtlCol="0">
            <a:spAutoFit/>
          </a:bodyPr>
          <a:lstStyle/>
          <a:p>
            <a:endParaRPr lang="en-US" dirty="0"/>
          </a:p>
        </p:txBody>
      </p:sp>
      <p:sp>
        <p:nvSpPr>
          <p:cNvPr id="11" name="TextBox 10"/>
          <p:cNvSpPr txBox="1"/>
          <p:nvPr/>
        </p:nvSpPr>
        <p:spPr>
          <a:xfrm>
            <a:off x="4688114" y="1644076"/>
            <a:ext cx="1494972" cy="1778330"/>
          </a:xfrm>
          <a:prstGeom prst="rect">
            <a:avLst/>
          </a:prstGeom>
          <a:noFill/>
          <a:ln w="28575">
            <a:solidFill>
              <a:srgbClr val="00B0F0"/>
            </a:solidFill>
          </a:ln>
        </p:spPr>
        <p:txBody>
          <a:bodyPr wrap="square" rtlCol="0">
            <a:spAutoFit/>
          </a:bodyPr>
          <a:lstStyle/>
          <a:p>
            <a:endParaRPr lang="en-US" dirty="0"/>
          </a:p>
        </p:txBody>
      </p:sp>
      <p:sp>
        <p:nvSpPr>
          <p:cNvPr id="12" name="TextBox 11"/>
          <p:cNvSpPr txBox="1"/>
          <p:nvPr/>
        </p:nvSpPr>
        <p:spPr>
          <a:xfrm>
            <a:off x="2082801" y="4844566"/>
            <a:ext cx="3045011" cy="420914"/>
          </a:xfrm>
          <a:prstGeom prst="rect">
            <a:avLst/>
          </a:prstGeom>
          <a:noFill/>
          <a:ln>
            <a:solidFill>
              <a:srgbClr val="00FF00"/>
            </a:solidFill>
          </a:ln>
        </p:spPr>
        <p:txBody>
          <a:bodyPr wrap="square" rtlCol="0">
            <a:spAutoFit/>
          </a:bodyPr>
          <a:lstStyle/>
          <a:p>
            <a:endParaRPr lang="en-US" dirty="0"/>
          </a:p>
        </p:txBody>
      </p:sp>
      <p:sp>
        <p:nvSpPr>
          <p:cNvPr id="13" name="TextBox 12"/>
          <p:cNvSpPr txBox="1"/>
          <p:nvPr/>
        </p:nvSpPr>
        <p:spPr>
          <a:xfrm>
            <a:off x="8229599" y="1644075"/>
            <a:ext cx="1103087" cy="1778331"/>
          </a:xfrm>
          <a:prstGeom prst="rect">
            <a:avLst/>
          </a:prstGeom>
          <a:noFill/>
          <a:ln w="28575">
            <a:solidFill>
              <a:srgbClr val="00FF00"/>
            </a:solidFill>
          </a:ln>
        </p:spPr>
        <p:txBody>
          <a:bodyPr wrap="square" rtlCol="0">
            <a:spAutoFit/>
          </a:bodyPr>
          <a:lstStyle/>
          <a:p>
            <a:endParaRPr lang="en-US" dirty="0"/>
          </a:p>
        </p:txBody>
      </p:sp>
      <p:sp>
        <p:nvSpPr>
          <p:cNvPr id="1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50</a:t>
            </a:fld>
            <a:endParaRPr lang="en-US" dirty="0"/>
          </a:p>
        </p:txBody>
      </p:sp>
      <p:sp>
        <p:nvSpPr>
          <p:cNvPr id="16" name="Oval 15"/>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7" name="Freeform: Shape 16"/>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sp>
        <p:nvSpPr>
          <p:cNvPr id="15"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18" name="TextBox 17"/>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210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1"/>
            <a:ext cx="11000232" cy="1325563"/>
          </a:xfrm>
        </p:spPr>
        <p:txBody>
          <a:bodyPr>
            <a:noAutofit/>
          </a:bodyPr>
          <a:lstStyle/>
          <a:p>
            <a:r>
              <a:rPr lang="en-US" sz="3600" dirty="0"/>
              <a:t>Applying JUA Methodology</a:t>
            </a:r>
            <a:br>
              <a:rPr lang="en-US" sz="3600" dirty="0"/>
            </a:br>
            <a:r>
              <a:rPr lang="en-US" sz="2700" i="1" dirty="0">
                <a:solidFill>
                  <a:schemeClr val="accent5"/>
                </a:solidFill>
                <a:ea typeface="+mn-ea"/>
                <a:cs typeface="+mn-cs"/>
              </a:rPr>
              <a:t>Comparing mitigations across utilities</a:t>
            </a:r>
          </a:p>
        </p:txBody>
      </p:sp>
      <p:sp>
        <p:nvSpPr>
          <p:cNvPr id="3" name="Content Placeholder 2"/>
          <p:cNvSpPr>
            <a:spLocks noGrp="1"/>
          </p:cNvSpPr>
          <p:nvPr>
            <p:ph idx="1"/>
          </p:nvPr>
        </p:nvSpPr>
        <p:spPr>
          <a:xfrm>
            <a:off x="556984" y="3390906"/>
            <a:ext cx="11172561" cy="2095494"/>
          </a:xfrm>
        </p:spPr>
        <p:txBody>
          <a:bodyPr>
            <a:noAutofit/>
          </a:bodyPr>
          <a:lstStyle/>
          <a:p>
            <a:pPr marL="228600" lvl="1"/>
            <a:r>
              <a:rPr lang="en-US" b="1" dirty="0"/>
              <a:t>Costs: $450M each</a:t>
            </a:r>
            <a:endParaRPr lang="en-US" b="1" dirty="0">
              <a:highlight>
                <a:srgbClr val="00FF00"/>
              </a:highlight>
            </a:endParaRPr>
          </a:p>
          <a:p>
            <a:pPr marL="228600" lvl="1"/>
            <a:r>
              <a:rPr lang="en-US" b="1" dirty="0"/>
              <a:t>Likelihood Reduction (Effectiveness): </a:t>
            </a:r>
            <a:r>
              <a:rPr lang="en-US" b="1" dirty="0">
                <a:solidFill>
                  <a:srgbClr val="A50021"/>
                </a:solidFill>
              </a:rPr>
              <a:t>14%</a:t>
            </a:r>
            <a:r>
              <a:rPr lang="en-US" b="1" dirty="0"/>
              <a:t> vs </a:t>
            </a:r>
            <a:r>
              <a:rPr lang="en-US" b="1" dirty="0">
                <a:solidFill>
                  <a:schemeClr val="accent6">
                    <a:lumMod val="75000"/>
                  </a:schemeClr>
                </a:solidFill>
              </a:rPr>
              <a:t>30%</a:t>
            </a:r>
          </a:p>
          <a:p>
            <a:pPr marL="228600" lvl="1"/>
            <a:r>
              <a:rPr lang="en-US" b="1" dirty="0"/>
              <a:t>Baseline Risk Score: </a:t>
            </a:r>
            <a:r>
              <a:rPr lang="en-US" b="1" dirty="0">
                <a:solidFill>
                  <a:srgbClr val="C00000"/>
                </a:solidFill>
              </a:rPr>
              <a:t>0.302</a:t>
            </a:r>
            <a:r>
              <a:rPr lang="en-US" b="1" dirty="0"/>
              <a:t> vs </a:t>
            </a:r>
            <a:r>
              <a:rPr lang="en-US" b="1" dirty="0">
                <a:solidFill>
                  <a:schemeClr val="accent6">
                    <a:lumMod val="75000"/>
                  </a:schemeClr>
                </a:solidFill>
              </a:rPr>
              <a:t>1.145</a:t>
            </a:r>
            <a:r>
              <a:rPr lang="en-US" b="1" dirty="0"/>
              <a:t> </a:t>
            </a:r>
          </a:p>
          <a:p>
            <a:pPr marL="228600" lvl="1"/>
            <a:r>
              <a:rPr lang="en-US" b="1" dirty="0"/>
              <a:t>Safety Comparator: </a:t>
            </a:r>
            <a:r>
              <a:rPr lang="en-US" b="1" dirty="0">
                <a:solidFill>
                  <a:srgbClr val="A50021"/>
                </a:solidFill>
              </a:rPr>
              <a:t>0.008</a:t>
            </a:r>
            <a:r>
              <a:rPr lang="en-US" b="1" dirty="0"/>
              <a:t> vs </a:t>
            </a:r>
            <a:r>
              <a:rPr lang="en-US" b="1" dirty="0">
                <a:solidFill>
                  <a:schemeClr val="accent6">
                    <a:lumMod val="75000"/>
                  </a:schemeClr>
                </a:solidFill>
              </a:rPr>
              <a:t>0.015</a:t>
            </a:r>
          </a:p>
          <a:p>
            <a:pPr marL="228600" lvl="1"/>
            <a:endParaRPr lang="en-US" dirty="0"/>
          </a:p>
        </p:txBody>
      </p:sp>
      <p:sp>
        <p:nvSpPr>
          <p:cNvPr id="5"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51</a:t>
            </a:fld>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262115864"/>
              </p:ext>
            </p:extLst>
          </p:nvPr>
        </p:nvGraphicFramePr>
        <p:xfrm>
          <a:off x="348686" y="1286047"/>
          <a:ext cx="11064239" cy="1400175"/>
        </p:xfrm>
        <a:graphic>
          <a:graphicData uri="http://schemas.openxmlformats.org/drawingml/2006/table">
            <a:tbl>
              <a:tblPr firstRow="1" firstCol="1" bandRow="1"/>
              <a:tblGrid>
                <a:gridCol w="952754">
                  <a:extLst>
                    <a:ext uri="{9D8B030D-6E8A-4147-A177-3AD203B41FA5}">
                      <a16:colId xmlns:a16="http://schemas.microsoft.com/office/drawing/2014/main" val="497062176"/>
                    </a:ext>
                  </a:extLst>
                </a:gridCol>
                <a:gridCol w="1583650">
                  <a:extLst>
                    <a:ext uri="{9D8B030D-6E8A-4147-A177-3AD203B41FA5}">
                      <a16:colId xmlns:a16="http://schemas.microsoft.com/office/drawing/2014/main" val="463875590"/>
                    </a:ext>
                  </a:extLst>
                </a:gridCol>
                <a:gridCol w="1056289">
                  <a:extLst>
                    <a:ext uri="{9D8B030D-6E8A-4147-A177-3AD203B41FA5}">
                      <a16:colId xmlns:a16="http://schemas.microsoft.com/office/drawing/2014/main" val="1737528489"/>
                    </a:ext>
                  </a:extLst>
                </a:gridCol>
                <a:gridCol w="977462">
                  <a:extLst>
                    <a:ext uri="{9D8B030D-6E8A-4147-A177-3AD203B41FA5}">
                      <a16:colId xmlns:a16="http://schemas.microsoft.com/office/drawing/2014/main" val="1029570694"/>
                    </a:ext>
                  </a:extLst>
                </a:gridCol>
                <a:gridCol w="1229711">
                  <a:extLst>
                    <a:ext uri="{9D8B030D-6E8A-4147-A177-3AD203B41FA5}">
                      <a16:colId xmlns:a16="http://schemas.microsoft.com/office/drawing/2014/main" val="1335897608"/>
                    </a:ext>
                  </a:extLst>
                </a:gridCol>
                <a:gridCol w="1659017">
                  <a:extLst>
                    <a:ext uri="{9D8B030D-6E8A-4147-A177-3AD203B41FA5}">
                      <a16:colId xmlns:a16="http://schemas.microsoft.com/office/drawing/2014/main" val="1456652732"/>
                    </a:ext>
                  </a:extLst>
                </a:gridCol>
                <a:gridCol w="691662">
                  <a:extLst>
                    <a:ext uri="{9D8B030D-6E8A-4147-A177-3AD203B41FA5}">
                      <a16:colId xmlns:a16="http://schemas.microsoft.com/office/drawing/2014/main" val="1219652683"/>
                    </a:ext>
                  </a:extLst>
                </a:gridCol>
                <a:gridCol w="1101969">
                  <a:extLst>
                    <a:ext uri="{9D8B030D-6E8A-4147-A177-3AD203B41FA5}">
                      <a16:colId xmlns:a16="http://schemas.microsoft.com/office/drawing/2014/main" val="375009538"/>
                    </a:ext>
                  </a:extLst>
                </a:gridCol>
                <a:gridCol w="890954">
                  <a:extLst>
                    <a:ext uri="{9D8B030D-6E8A-4147-A177-3AD203B41FA5}">
                      <a16:colId xmlns:a16="http://schemas.microsoft.com/office/drawing/2014/main" val="2536532798"/>
                    </a:ext>
                  </a:extLst>
                </a:gridCol>
                <a:gridCol w="920771">
                  <a:extLst>
                    <a:ext uri="{9D8B030D-6E8A-4147-A177-3AD203B41FA5}">
                      <a16:colId xmlns:a16="http://schemas.microsoft.com/office/drawing/2014/main" val="3482969784"/>
                    </a:ext>
                  </a:extLst>
                </a:gridCol>
              </a:tblGrid>
              <a:tr h="263169">
                <a:tc>
                  <a:txBody>
                    <a:bodyPr/>
                    <a:lstStyle/>
                    <a:p>
                      <a:pPr algn="l"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rtl="0" fontAlgn="ctr"/>
                      <a:r>
                        <a:rPr lang="en-US" sz="14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Baseline Risk Basis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Baseline Risk</a:t>
                      </a:r>
                      <a:r>
                        <a:rPr lang="en-US" sz="1400" b="1" i="0" u="none" strike="noStrike" baseline="0" dirty="0">
                          <a:solidFill>
                            <a:srgbClr val="FFFFFF"/>
                          </a:solidFill>
                          <a:effectLst/>
                          <a:latin typeface="Calibri" panose="020F0502020204030204" pitchFamily="34" charset="0"/>
                        </a:rPr>
                        <a:t> Score</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Benefits (Safety Units reduced per 40-year life of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Cost Breakdown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Miles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Safety Comparator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69336597"/>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SDG&amp;E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l" rtl="0" fontAlgn="ctr"/>
                      <a:r>
                        <a:rPr lang="en-US" sz="1200" b="0" i="0" u="none" strike="noStrike" dirty="0">
                          <a:solidFill>
                            <a:srgbClr val="000000"/>
                          </a:solidFill>
                          <a:effectLst/>
                          <a:latin typeface="Calibri" panose="020F0502020204030204" pitchFamily="34" charset="0"/>
                        </a:rPr>
                        <a:t>Targeted Reconductor - $150M/yr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80 events / 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$686k per mile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656mi (10% of Distrib</a:t>
                      </a:r>
                      <a:r>
                        <a:rPr lang="en-US" sz="1200" b="0" i="0" u="none" strike="noStrike" baseline="0" dirty="0">
                          <a:solidFill>
                            <a:srgbClr val="000000"/>
                          </a:solidFill>
                          <a:effectLst/>
                          <a:latin typeface="Calibri" panose="020F0502020204030204" pitchFamily="34" charset="0"/>
                        </a:rPr>
                        <a:t> OH</a:t>
                      </a:r>
                      <a:r>
                        <a:rPr lang="en-US" sz="12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916096"/>
                  </a:ext>
                </a:extLst>
              </a:tr>
              <a:tr h="276065">
                <a:tc>
                  <a:txBody>
                    <a:bodyPr/>
                    <a:lstStyle/>
                    <a:p>
                      <a:pPr algn="ctr" rtl="0" fontAlgn="ctr"/>
                      <a:r>
                        <a:rPr lang="en-US" sz="1800" b="1" i="0" u="none" strike="noStrike" dirty="0">
                          <a:solidFill>
                            <a:srgbClr val="FFFFFF"/>
                          </a:solidFill>
                          <a:effectLst/>
                          <a:latin typeface="Calibri" panose="020F0502020204030204" pitchFamily="34" charset="0"/>
                        </a:rPr>
                        <a:t>SCE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rtl="0" fontAlgn="ctr"/>
                      <a:r>
                        <a:rPr lang="en-US" sz="1200" b="0" i="0" u="none" strike="noStrike" dirty="0">
                          <a:solidFill>
                            <a:srgbClr val="000000"/>
                          </a:solidFill>
                          <a:effectLst/>
                          <a:latin typeface="Calibri" panose="020F0502020204030204" pitchFamily="34" charset="0"/>
                        </a:rPr>
                        <a:t>Targeted Reconductor - $150M/yr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860 events / 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$447k per mile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998mi (2.8% of Distrib</a:t>
                      </a:r>
                      <a:r>
                        <a:rPr lang="en-US" sz="1200" b="0" i="0" u="none" strike="noStrike" baseline="0" dirty="0">
                          <a:solidFill>
                            <a:srgbClr val="000000"/>
                          </a:solidFill>
                          <a:effectLst/>
                          <a:latin typeface="Calibri" panose="020F0502020204030204" pitchFamily="34" charset="0"/>
                        </a:rPr>
                        <a:t> OH</a:t>
                      </a:r>
                      <a:r>
                        <a:rPr lang="en-US" sz="12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915555"/>
                  </a:ext>
                </a:extLst>
              </a:tr>
            </a:tbl>
          </a:graphicData>
        </a:graphic>
      </p:graphicFrame>
      <p:sp>
        <p:nvSpPr>
          <p:cNvPr id="7" name="TextBox 6"/>
          <p:cNvSpPr txBox="1"/>
          <p:nvPr/>
        </p:nvSpPr>
        <p:spPr>
          <a:xfrm flipH="1">
            <a:off x="1693532" y="3426609"/>
            <a:ext cx="1692001" cy="354192"/>
          </a:xfrm>
          <a:prstGeom prst="rect">
            <a:avLst/>
          </a:prstGeom>
          <a:noFill/>
          <a:ln>
            <a:solidFill>
              <a:srgbClr val="FF0000"/>
            </a:solidFill>
          </a:ln>
        </p:spPr>
        <p:txBody>
          <a:bodyPr wrap="square" rtlCol="0">
            <a:spAutoFit/>
          </a:bodyPr>
          <a:lstStyle/>
          <a:p>
            <a:endParaRPr lang="en-US" dirty="0"/>
          </a:p>
        </p:txBody>
      </p:sp>
      <p:sp>
        <p:nvSpPr>
          <p:cNvPr id="21" name="TextBox 20"/>
          <p:cNvSpPr txBox="1"/>
          <p:nvPr/>
        </p:nvSpPr>
        <p:spPr>
          <a:xfrm>
            <a:off x="7779257" y="1284296"/>
            <a:ext cx="717710" cy="1454842"/>
          </a:xfrm>
          <a:prstGeom prst="rect">
            <a:avLst/>
          </a:prstGeom>
          <a:noFill/>
          <a:ln w="28575">
            <a:solidFill>
              <a:srgbClr val="FF0000"/>
            </a:solidFill>
          </a:ln>
        </p:spPr>
        <p:txBody>
          <a:bodyPr wrap="square" rtlCol="0">
            <a:spAutoFit/>
          </a:bodyPr>
          <a:lstStyle/>
          <a:p>
            <a:endParaRPr lang="en-US" dirty="0"/>
          </a:p>
        </p:txBody>
      </p:sp>
      <p:sp>
        <p:nvSpPr>
          <p:cNvPr id="24" name="TextBox 23"/>
          <p:cNvSpPr txBox="1"/>
          <p:nvPr/>
        </p:nvSpPr>
        <p:spPr>
          <a:xfrm>
            <a:off x="3348816" y="4243453"/>
            <a:ext cx="2123544" cy="433565"/>
          </a:xfrm>
          <a:prstGeom prst="rect">
            <a:avLst/>
          </a:prstGeom>
          <a:noFill/>
          <a:ln>
            <a:solidFill>
              <a:srgbClr val="00FF00"/>
            </a:solidFill>
          </a:ln>
        </p:spPr>
        <p:txBody>
          <a:bodyPr wrap="square" rtlCol="0">
            <a:spAutoFit/>
          </a:bodyPr>
          <a:lstStyle/>
          <a:p>
            <a:endParaRPr lang="en-US" dirty="0"/>
          </a:p>
        </p:txBody>
      </p:sp>
      <p:sp>
        <p:nvSpPr>
          <p:cNvPr id="25" name="TextBox 24"/>
          <p:cNvSpPr txBox="1"/>
          <p:nvPr/>
        </p:nvSpPr>
        <p:spPr>
          <a:xfrm>
            <a:off x="3932687" y="1336168"/>
            <a:ext cx="989737" cy="1391703"/>
          </a:xfrm>
          <a:prstGeom prst="rect">
            <a:avLst/>
          </a:prstGeom>
          <a:noFill/>
          <a:ln w="28575">
            <a:solidFill>
              <a:srgbClr val="00FF00"/>
            </a:solidFill>
          </a:ln>
        </p:spPr>
        <p:txBody>
          <a:bodyPr wrap="square" rtlCol="0">
            <a:spAutoFit/>
          </a:bodyPr>
          <a:lstStyle/>
          <a:p>
            <a:endParaRPr lang="en-US" dirty="0"/>
          </a:p>
        </p:txBody>
      </p:sp>
      <p:sp>
        <p:nvSpPr>
          <p:cNvPr id="26" name="TextBox 25"/>
          <p:cNvSpPr txBox="1"/>
          <p:nvPr/>
        </p:nvSpPr>
        <p:spPr>
          <a:xfrm>
            <a:off x="3348816" y="4729934"/>
            <a:ext cx="1948069" cy="347332"/>
          </a:xfrm>
          <a:prstGeom prst="rect">
            <a:avLst/>
          </a:prstGeom>
          <a:noFill/>
          <a:ln>
            <a:solidFill>
              <a:srgbClr val="7030A0"/>
            </a:solidFill>
          </a:ln>
        </p:spPr>
        <p:txBody>
          <a:bodyPr wrap="square" rtlCol="0">
            <a:spAutoFit/>
          </a:bodyPr>
          <a:lstStyle/>
          <a:p>
            <a:endParaRPr lang="en-US" dirty="0"/>
          </a:p>
        </p:txBody>
      </p:sp>
      <p:sp>
        <p:nvSpPr>
          <p:cNvPr id="27" name="TextBox 26"/>
          <p:cNvSpPr txBox="1"/>
          <p:nvPr/>
        </p:nvSpPr>
        <p:spPr>
          <a:xfrm>
            <a:off x="10468708" y="1305245"/>
            <a:ext cx="938842" cy="1380976"/>
          </a:xfrm>
          <a:prstGeom prst="rect">
            <a:avLst/>
          </a:prstGeom>
          <a:noFill/>
          <a:ln w="28575">
            <a:solidFill>
              <a:srgbClr val="7030A0"/>
            </a:solidFill>
          </a:ln>
        </p:spPr>
        <p:txBody>
          <a:bodyPr wrap="square" rtlCol="0">
            <a:spAutoFit/>
          </a:bodyPr>
          <a:lstStyle/>
          <a:p>
            <a:endParaRPr lang="en-US" dirty="0"/>
          </a:p>
        </p:txBody>
      </p:sp>
      <p:sp>
        <p:nvSpPr>
          <p:cNvPr id="15" name="TextBox 14"/>
          <p:cNvSpPr txBox="1"/>
          <p:nvPr/>
        </p:nvSpPr>
        <p:spPr>
          <a:xfrm>
            <a:off x="5472360" y="3896947"/>
            <a:ext cx="2102046" cy="386168"/>
          </a:xfrm>
          <a:prstGeom prst="rect">
            <a:avLst/>
          </a:prstGeom>
          <a:noFill/>
          <a:ln>
            <a:solidFill>
              <a:srgbClr val="00B0F0"/>
            </a:solidFill>
          </a:ln>
        </p:spPr>
        <p:txBody>
          <a:bodyPr wrap="square" rtlCol="0">
            <a:spAutoFit/>
          </a:bodyPr>
          <a:lstStyle/>
          <a:p>
            <a:endParaRPr lang="en-US" dirty="0"/>
          </a:p>
        </p:txBody>
      </p:sp>
      <p:sp>
        <p:nvSpPr>
          <p:cNvPr id="16" name="TextBox 15"/>
          <p:cNvSpPr txBox="1"/>
          <p:nvPr/>
        </p:nvSpPr>
        <p:spPr>
          <a:xfrm>
            <a:off x="4966716" y="1325564"/>
            <a:ext cx="1181836" cy="1413574"/>
          </a:xfrm>
          <a:prstGeom prst="rect">
            <a:avLst/>
          </a:prstGeom>
          <a:noFill/>
          <a:ln w="28575">
            <a:solidFill>
              <a:srgbClr val="00B0F0"/>
            </a:solidFill>
          </a:ln>
        </p:spPr>
        <p:txBody>
          <a:bodyPr wrap="square" rtlCol="0">
            <a:spAutoFit/>
          </a:bodyPr>
          <a:lstStyle/>
          <a:p>
            <a:endParaRPr lang="en-US" dirty="0"/>
          </a:p>
        </p:txBody>
      </p:sp>
      <p:sp>
        <p:nvSpPr>
          <p:cNvPr id="18" name="Oval 17"/>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20" name="Freeform: Shape 19"/>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sp>
        <p:nvSpPr>
          <p:cNvPr id="4" name="TextBox 3"/>
          <p:cNvSpPr txBox="1"/>
          <p:nvPr/>
        </p:nvSpPr>
        <p:spPr>
          <a:xfrm>
            <a:off x="348686" y="2881224"/>
            <a:ext cx="8148281" cy="584775"/>
          </a:xfrm>
          <a:prstGeom prst="rect">
            <a:avLst/>
          </a:prstGeom>
          <a:noFill/>
        </p:spPr>
        <p:txBody>
          <a:bodyPr wrap="square" rtlCol="0">
            <a:spAutoFit/>
          </a:bodyPr>
          <a:lstStyle/>
          <a:p>
            <a:r>
              <a:rPr lang="en-US" sz="3200" b="1" dirty="0"/>
              <a:t>How to compare across utilities:</a:t>
            </a:r>
          </a:p>
        </p:txBody>
      </p:sp>
      <p:sp>
        <p:nvSpPr>
          <p:cNvPr id="17"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22" name="TextBox 21"/>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5588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4" grpId="0" animBg="1"/>
      <p:bldP spid="25" grpId="0" animBg="1"/>
      <p:bldP spid="26" grpId="0" animBg="1"/>
      <p:bldP spid="27"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16" y="1"/>
            <a:ext cx="11207584" cy="1325563"/>
          </a:xfrm>
        </p:spPr>
        <p:txBody>
          <a:bodyPr>
            <a:normAutofit/>
          </a:bodyPr>
          <a:lstStyle/>
          <a:p>
            <a:r>
              <a:rPr lang="en-US" sz="3600" dirty="0"/>
              <a:t>Applying JUA Methodology</a:t>
            </a:r>
            <a:br>
              <a:rPr lang="en-US" sz="3600" dirty="0"/>
            </a:br>
            <a:r>
              <a:rPr lang="en-US" sz="2800" i="1" dirty="0">
                <a:solidFill>
                  <a:schemeClr val="accent5"/>
                </a:solidFill>
                <a:ea typeface="+mn-ea"/>
                <a:cs typeface="+mn-cs"/>
              </a:rPr>
              <a:t>Alternative mitigations, different activities and scope within a risk</a:t>
            </a:r>
            <a:endParaRPr lang="en-US" sz="3000" i="1" dirty="0">
              <a:solidFill>
                <a:schemeClr val="accent5"/>
              </a:solidFill>
              <a:ea typeface="+mn-ea"/>
              <a:cs typeface="+mn-cs"/>
            </a:endParaRPr>
          </a:p>
        </p:txBody>
      </p:sp>
      <p:sp>
        <p:nvSpPr>
          <p:cNvPr id="3" name="Content Placeholder 2"/>
          <p:cNvSpPr>
            <a:spLocks noGrp="1"/>
          </p:cNvSpPr>
          <p:nvPr>
            <p:ph idx="1"/>
          </p:nvPr>
        </p:nvSpPr>
        <p:spPr>
          <a:xfrm>
            <a:off x="5856805" y="2571857"/>
            <a:ext cx="5909526" cy="3295543"/>
          </a:xfrm>
        </p:spPr>
        <p:txBody>
          <a:bodyPr>
            <a:normAutofit lnSpcReduction="10000"/>
          </a:bodyPr>
          <a:lstStyle/>
          <a:p>
            <a:r>
              <a:rPr lang="en-US" sz="2200" dirty="0"/>
              <a:t>PGE offers three different mitigations that present alternatives to each other using different approaches to treat the same risk</a:t>
            </a:r>
          </a:p>
          <a:p>
            <a:r>
              <a:rPr lang="en-US" sz="2200" dirty="0"/>
              <a:t>Each mitigation presents different risk reduction effectiveness, useful life of the project, and different costs required to achieve risk reduction</a:t>
            </a:r>
          </a:p>
          <a:p>
            <a:r>
              <a:rPr lang="en-US" sz="2200" dirty="0"/>
              <a:t>By applying Safety Comparators, the utility can see which mitigation alternative provides the most safety improvement per dollar</a:t>
            </a:r>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1275659"/>
              </p:ext>
            </p:extLst>
          </p:nvPr>
        </p:nvGraphicFramePr>
        <p:xfrm>
          <a:off x="690914" y="1246294"/>
          <a:ext cx="10662886" cy="1099460"/>
        </p:xfrm>
        <a:graphic>
          <a:graphicData uri="http://schemas.openxmlformats.org/drawingml/2006/table">
            <a:tbl>
              <a:tblPr firstRow="1" firstCol="1" bandRow="1"/>
              <a:tblGrid>
                <a:gridCol w="471386">
                  <a:extLst>
                    <a:ext uri="{9D8B030D-6E8A-4147-A177-3AD203B41FA5}">
                      <a16:colId xmlns:a16="http://schemas.microsoft.com/office/drawing/2014/main" val="3135592084"/>
                    </a:ext>
                  </a:extLst>
                </a:gridCol>
                <a:gridCol w="2304935">
                  <a:extLst>
                    <a:ext uri="{9D8B030D-6E8A-4147-A177-3AD203B41FA5}">
                      <a16:colId xmlns:a16="http://schemas.microsoft.com/office/drawing/2014/main" val="1197320277"/>
                    </a:ext>
                  </a:extLst>
                </a:gridCol>
                <a:gridCol w="1117239">
                  <a:extLst>
                    <a:ext uri="{9D8B030D-6E8A-4147-A177-3AD203B41FA5}">
                      <a16:colId xmlns:a16="http://schemas.microsoft.com/office/drawing/2014/main" val="3518379919"/>
                    </a:ext>
                  </a:extLst>
                </a:gridCol>
                <a:gridCol w="2063369">
                  <a:extLst>
                    <a:ext uri="{9D8B030D-6E8A-4147-A177-3AD203B41FA5}">
                      <a16:colId xmlns:a16="http://schemas.microsoft.com/office/drawing/2014/main" val="3342041990"/>
                    </a:ext>
                  </a:extLst>
                </a:gridCol>
                <a:gridCol w="2345196">
                  <a:extLst>
                    <a:ext uri="{9D8B030D-6E8A-4147-A177-3AD203B41FA5}">
                      <a16:colId xmlns:a16="http://schemas.microsoft.com/office/drawing/2014/main" val="3408227462"/>
                    </a:ext>
                  </a:extLst>
                </a:gridCol>
                <a:gridCol w="948130">
                  <a:extLst>
                    <a:ext uri="{9D8B030D-6E8A-4147-A177-3AD203B41FA5}">
                      <a16:colId xmlns:a16="http://schemas.microsoft.com/office/drawing/2014/main" val="1899214974"/>
                    </a:ext>
                  </a:extLst>
                </a:gridCol>
                <a:gridCol w="1412631">
                  <a:extLst>
                    <a:ext uri="{9D8B030D-6E8A-4147-A177-3AD203B41FA5}">
                      <a16:colId xmlns:a16="http://schemas.microsoft.com/office/drawing/2014/main" val="2571673926"/>
                    </a:ext>
                  </a:extLst>
                </a:gridCol>
              </a:tblGrid>
              <a:tr h="162981">
                <a:tc>
                  <a:txBody>
                    <a:bodyPr/>
                    <a:lstStyle/>
                    <a:p>
                      <a:pPr algn="l" rtl="0" fontAlgn="ctr"/>
                      <a:endParaRPr lang="en-US"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rtl="0" fontAlgn="ctr"/>
                      <a:r>
                        <a:rPr lang="en-US" sz="14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Useful life of the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Benefits (for</a:t>
                      </a:r>
                      <a:r>
                        <a:rPr lang="en-US" sz="1400" b="1" i="0" u="none" strike="noStrike" baseline="0" dirty="0">
                          <a:solidFill>
                            <a:srgbClr val="FFFFFF"/>
                          </a:solidFill>
                          <a:effectLst/>
                          <a:latin typeface="Calibri" panose="020F0502020204030204" pitchFamily="34" charset="0"/>
                        </a:rPr>
                        <a:t> Life of Project)</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Safety Comparator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107598856"/>
                  </a:ext>
                </a:extLst>
              </a:tr>
              <a:tr h="235405">
                <a:tc rowSpan="3">
                  <a:txBody>
                    <a:bodyPr/>
                    <a:lstStyle/>
                    <a:p>
                      <a:pPr algn="ctr" rtl="0" fontAlgn="ctr"/>
                      <a:r>
                        <a:rPr lang="en-US" sz="1800" b="1" i="0" u="none" strike="noStrike" dirty="0">
                          <a:solidFill>
                            <a:srgbClr val="FFFFFF"/>
                          </a:solidFill>
                          <a:effectLst/>
                          <a:latin typeface="Calibri" panose="020F0502020204030204" pitchFamily="34" charset="0"/>
                        </a:rPr>
                        <a:t>PGE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rtl="0" fontAlgn="ctr"/>
                      <a:r>
                        <a:rPr lang="en-US" sz="1200" b="0" i="0" u="none" strike="noStrike" dirty="0">
                          <a:solidFill>
                            <a:srgbClr val="000000"/>
                          </a:solidFill>
                          <a:effectLst/>
                          <a:latin typeface="Calibri" panose="020F0502020204030204" pitchFamily="34" charset="0"/>
                        </a:rPr>
                        <a:t>Targeted Reconductor - $111M/yr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666829"/>
                  </a:ext>
                </a:extLst>
              </a:tr>
              <a:tr h="235405">
                <a:tc vMerge="1">
                  <a:txBody>
                    <a:bodyPr/>
                    <a:lstStyle/>
                    <a:p>
                      <a:endParaRPr lang="en-US"/>
                    </a:p>
                  </a:txBody>
                  <a:tcPr/>
                </a:tc>
                <a:tc>
                  <a:txBody>
                    <a:bodyPr/>
                    <a:lstStyle/>
                    <a:p>
                      <a:pPr algn="l" rtl="0" fontAlgn="ctr"/>
                      <a:r>
                        <a:rPr lang="en-US" sz="1200" b="0" i="0" u="none" strike="noStrike" dirty="0">
                          <a:solidFill>
                            <a:srgbClr val="000000"/>
                          </a:solidFill>
                          <a:effectLst/>
                          <a:latin typeface="Calibri" panose="020F0502020204030204" pitchFamily="34" charset="0"/>
                        </a:rPr>
                        <a:t>Targeted Underground Conversion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109896"/>
                  </a:ext>
                </a:extLst>
              </a:tr>
              <a:tr h="158395">
                <a:tc vMerge="1">
                  <a:txBody>
                    <a:bodyPr/>
                    <a:lstStyle/>
                    <a:p>
                      <a:endParaRPr lang="en-US"/>
                    </a:p>
                  </a:txBody>
                  <a:tcPr/>
                </a:tc>
                <a:tc>
                  <a:txBody>
                    <a:bodyPr/>
                    <a:lstStyle/>
                    <a:p>
                      <a:pPr algn="l" rtl="0" fontAlgn="ctr"/>
                      <a:r>
                        <a:rPr lang="en-US" sz="1200" b="0" i="0" u="none" strike="noStrike" dirty="0">
                          <a:solidFill>
                            <a:srgbClr val="000000"/>
                          </a:solidFill>
                          <a:effectLst/>
                          <a:latin typeface="Calibri" panose="020F0502020204030204" pitchFamily="34" charset="0"/>
                        </a:rPr>
                        <a:t>Vegetation Canopy Clearing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081796"/>
                  </a:ext>
                </a:extLst>
              </a:tr>
            </a:tbl>
          </a:graphicData>
        </a:graphic>
      </p:graphicFrame>
      <p:grpSp>
        <p:nvGrpSpPr>
          <p:cNvPr id="8" name="Group 7"/>
          <p:cNvGrpSpPr/>
          <p:nvPr/>
        </p:nvGrpSpPr>
        <p:grpSpPr>
          <a:xfrm>
            <a:off x="146216" y="2832513"/>
            <a:ext cx="5902891" cy="2864902"/>
            <a:chOff x="355933" y="4018548"/>
            <a:chExt cx="5832541" cy="2016890"/>
          </a:xfrm>
        </p:grpSpPr>
        <p:sp>
          <p:nvSpPr>
            <p:cNvPr id="9" name="Rectangle 8"/>
            <p:cNvSpPr/>
            <p:nvPr/>
          </p:nvSpPr>
          <p:spPr>
            <a:xfrm>
              <a:off x="355933" y="4018548"/>
              <a:ext cx="5498933" cy="201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496054" y="4181109"/>
              <a:ext cx="5692420" cy="1854328"/>
              <a:chOff x="997140" y="4056063"/>
              <a:chExt cx="5692420" cy="1854328"/>
            </a:xfrm>
          </p:grpSpPr>
          <p:sp>
            <p:nvSpPr>
              <p:cNvPr id="11" name="Shape 10"/>
              <p:cNvSpPr/>
              <p:nvPr/>
            </p:nvSpPr>
            <p:spPr>
              <a:xfrm>
                <a:off x="997140" y="4056063"/>
                <a:ext cx="2712720" cy="1695450"/>
              </a:xfrm>
              <a:prstGeom prst="swooshArrow">
                <a:avLst>
                  <a:gd name="adj1" fmla="val 25000"/>
                  <a:gd name="adj2" fmla="val 25000"/>
                </a:avLst>
              </a:prstGeom>
              <a:effectLst>
                <a:outerShdw blurRad="63500" sx="102000" sy="102000" algn="ctr" rotWithShape="0">
                  <a:prstClr val="black">
                    <a:alpha val="40000"/>
                  </a:prst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p:cNvSpPr/>
              <p:nvPr/>
            </p:nvSpPr>
            <p:spPr>
              <a:xfrm>
                <a:off x="1395226" y="5167024"/>
                <a:ext cx="881634" cy="723957"/>
              </a:xfrm>
              <a:custGeom>
                <a:avLst/>
                <a:gdLst>
                  <a:gd name="connsiteX0" fmla="*/ 0 w 881634"/>
                  <a:gd name="connsiteY0" fmla="*/ 0 h 723957"/>
                  <a:gd name="connsiteX1" fmla="*/ 881634 w 881634"/>
                  <a:gd name="connsiteY1" fmla="*/ 0 h 723957"/>
                  <a:gd name="connsiteX2" fmla="*/ 881634 w 881634"/>
                  <a:gd name="connsiteY2" fmla="*/ 723957 h 723957"/>
                  <a:gd name="connsiteX3" fmla="*/ 0 w 881634"/>
                  <a:gd name="connsiteY3" fmla="*/ 723957 h 723957"/>
                  <a:gd name="connsiteX4" fmla="*/ 0 w 881634"/>
                  <a:gd name="connsiteY4" fmla="*/ 0 h 72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34" h="723957">
                    <a:moveTo>
                      <a:pt x="0" y="0"/>
                    </a:moveTo>
                    <a:lnTo>
                      <a:pt x="881634" y="0"/>
                    </a:lnTo>
                    <a:lnTo>
                      <a:pt x="881634" y="723957"/>
                    </a:lnTo>
                    <a:lnTo>
                      <a:pt x="0" y="723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309" tIns="0" rIns="0" bIns="0" numCol="1" spcCol="1270" anchor="t" anchorCtr="0">
                <a:noAutofit/>
              </a:bodyPr>
              <a:lstStyle/>
              <a:p>
                <a:pPr marL="0" lvl="0" indent="0" algn="l" defTabSz="5334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rPr>
                  <a:t>Inputs</a:t>
                </a:r>
              </a:p>
            </p:txBody>
          </p:sp>
          <p:sp>
            <p:nvSpPr>
              <p:cNvPr id="13" name="Oval 12"/>
              <p:cNvSpPr/>
              <p:nvPr/>
            </p:nvSpPr>
            <p:spPr>
              <a:xfrm>
                <a:off x="1498523" y="4997145"/>
                <a:ext cx="185896" cy="1627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p:cNvSpPr/>
              <p:nvPr/>
            </p:nvSpPr>
            <p:spPr>
              <a:xfrm>
                <a:off x="2156646" y="4788004"/>
                <a:ext cx="1495074" cy="1122387"/>
              </a:xfrm>
              <a:custGeom>
                <a:avLst/>
                <a:gdLst>
                  <a:gd name="connsiteX0" fmla="*/ 0 w 881634"/>
                  <a:gd name="connsiteY0" fmla="*/ 0 h 1122387"/>
                  <a:gd name="connsiteX1" fmla="*/ 881634 w 881634"/>
                  <a:gd name="connsiteY1" fmla="*/ 0 h 1122387"/>
                  <a:gd name="connsiteX2" fmla="*/ 881634 w 881634"/>
                  <a:gd name="connsiteY2" fmla="*/ 1122387 h 1122387"/>
                  <a:gd name="connsiteX3" fmla="*/ 0 w 881634"/>
                  <a:gd name="connsiteY3" fmla="*/ 1122387 h 1122387"/>
                  <a:gd name="connsiteX4" fmla="*/ 0 w 881634"/>
                  <a:gd name="connsiteY4" fmla="*/ 0 h 11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34" h="1122387">
                    <a:moveTo>
                      <a:pt x="0" y="0"/>
                    </a:moveTo>
                    <a:lnTo>
                      <a:pt x="881634" y="0"/>
                    </a:lnTo>
                    <a:lnTo>
                      <a:pt x="881634" y="1122387"/>
                    </a:lnTo>
                    <a:lnTo>
                      <a:pt x="0" y="11223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245" tIns="0" rIns="0" bIns="0" numCol="1" spcCol="1270" anchor="t" anchorCtr="0">
                <a:noAutofit/>
              </a:bodyPr>
              <a:lstStyle/>
              <a:p>
                <a:pPr marL="0" lvl="0" indent="0" algn="l" defTabSz="5334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rPr>
                  <a:t>Assumptions</a:t>
                </a:r>
              </a:p>
            </p:txBody>
          </p:sp>
          <p:sp>
            <p:nvSpPr>
              <p:cNvPr id="15" name="Oval 14"/>
              <p:cNvSpPr/>
              <p:nvPr/>
            </p:nvSpPr>
            <p:spPr>
              <a:xfrm>
                <a:off x="2167604" y="4631968"/>
                <a:ext cx="185896" cy="1627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p:cNvSpPr/>
              <p:nvPr/>
            </p:nvSpPr>
            <p:spPr>
              <a:xfrm>
                <a:off x="3644281" y="4255556"/>
                <a:ext cx="3045279" cy="273002"/>
              </a:xfrm>
              <a:custGeom>
                <a:avLst/>
                <a:gdLst>
                  <a:gd name="connsiteX0" fmla="*/ 0 w 881634"/>
                  <a:gd name="connsiteY0" fmla="*/ 0 h 1122387"/>
                  <a:gd name="connsiteX1" fmla="*/ 881634 w 881634"/>
                  <a:gd name="connsiteY1" fmla="*/ 0 h 1122387"/>
                  <a:gd name="connsiteX2" fmla="*/ 881634 w 881634"/>
                  <a:gd name="connsiteY2" fmla="*/ 1122387 h 1122387"/>
                  <a:gd name="connsiteX3" fmla="*/ 0 w 881634"/>
                  <a:gd name="connsiteY3" fmla="*/ 1122387 h 1122387"/>
                  <a:gd name="connsiteX4" fmla="*/ 0 w 881634"/>
                  <a:gd name="connsiteY4" fmla="*/ 0 h 11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34" h="1122387">
                    <a:moveTo>
                      <a:pt x="0" y="0"/>
                    </a:moveTo>
                    <a:lnTo>
                      <a:pt x="881634" y="0"/>
                    </a:lnTo>
                    <a:lnTo>
                      <a:pt x="881634" y="1122387"/>
                    </a:lnTo>
                    <a:lnTo>
                      <a:pt x="0" y="11223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245" tIns="0" rIns="0" bIns="0" numCol="1" spcCol="1270" anchor="t" anchorCtr="0">
                <a:noAutofit/>
              </a:bodyPr>
              <a:lstStyle/>
              <a:p>
                <a:pPr marL="0" lvl="0" indent="0" algn="l" defTabSz="5334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rPr>
                  <a:t>Estimated Effectiveness</a:t>
                </a:r>
              </a:p>
            </p:txBody>
          </p:sp>
        </p:grpSp>
      </p:grpSp>
      <p:sp>
        <p:nvSpPr>
          <p:cNvPr id="17" name="Oval 16"/>
          <p:cNvSpPr/>
          <p:nvPr/>
        </p:nvSpPr>
        <p:spPr>
          <a:xfrm>
            <a:off x="10532717" y="175399"/>
            <a:ext cx="1483293" cy="408027"/>
          </a:xfrm>
          <a:prstGeom prst="ellipse">
            <a:avLst/>
          </a:prstGeom>
          <a:solidFill>
            <a:schemeClr val="accent6">
              <a:lumMod val="60000"/>
              <a:lumOff val="40000"/>
            </a:schemeClr>
          </a:solidFill>
          <a:ln>
            <a:solidFill>
              <a:schemeClr val="dk1">
                <a:hueOff val="0"/>
                <a:satOff val="0"/>
                <a:lumOff val="0"/>
              </a:schemeClr>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9" name="Freeform: Shape 18"/>
          <p:cNvSpPr/>
          <p:nvPr/>
        </p:nvSpPr>
        <p:spPr>
          <a:xfrm>
            <a:off x="10525067" y="302485"/>
            <a:ext cx="1524113" cy="159282"/>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1100" b="1" kern="1200" dirty="0"/>
              <a:t>STEP 4</a:t>
            </a:r>
          </a:p>
        </p:txBody>
      </p:sp>
      <p:sp>
        <p:nvSpPr>
          <p:cNvPr id="18"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20" name="TextBox 19"/>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3068076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011" y="4851962"/>
            <a:ext cx="10765410" cy="1207269"/>
          </a:xfrm>
        </p:spPr>
        <p:txBody>
          <a:bodyPr vert="horz" lIns="91440" tIns="45720" rIns="91440" bIns="45720" rtlCol="0" anchor="b">
            <a:normAutofit fontScale="90000"/>
          </a:bodyPr>
          <a:lstStyle/>
          <a:p>
            <a:r>
              <a:rPr lang="en-US" sz="4400" dirty="0">
                <a:effectLst>
                  <a:outerShdw blurRad="38100" dist="38100" dir="2700000" algn="tl">
                    <a:srgbClr val="000000">
                      <a:alpha val="43137"/>
                    </a:srgbClr>
                  </a:outerShdw>
                </a:effectLst>
              </a:rPr>
              <a:t>Step 5: Discuss and Select Mitigations for RAMP</a:t>
            </a:r>
          </a:p>
        </p:txBody>
      </p:sp>
      <p:grpSp>
        <p:nvGrpSpPr>
          <p:cNvPr id="3" name="Group 2"/>
          <p:cNvGrpSpPr/>
          <p:nvPr/>
        </p:nvGrpSpPr>
        <p:grpSpPr>
          <a:xfrm>
            <a:off x="2571703" y="523616"/>
            <a:ext cx="6729942" cy="3377246"/>
            <a:chOff x="2571703" y="523616"/>
            <a:chExt cx="6729942" cy="3377246"/>
          </a:xfrm>
        </p:grpSpPr>
        <p:sp>
          <p:nvSpPr>
            <p:cNvPr id="15" name="Freeform: Shape 14"/>
            <p:cNvSpPr/>
            <p:nvPr/>
          </p:nvSpPr>
          <p:spPr>
            <a:xfrm>
              <a:off x="5759384" y="1639654"/>
              <a:ext cx="1334756" cy="387341"/>
            </a:xfrm>
            <a:custGeom>
              <a:avLst/>
              <a:gdLst>
                <a:gd name="connsiteX0" fmla="*/ 0 w 2067763"/>
                <a:gd name="connsiteY0" fmla="*/ 0 h 600056"/>
                <a:gd name="connsiteX1" fmla="*/ 2067763 w 2067763"/>
                <a:gd name="connsiteY1" fmla="*/ 0 h 600056"/>
                <a:gd name="connsiteX2" fmla="*/ 2067763 w 2067763"/>
                <a:gd name="connsiteY2" fmla="*/ 600056 h 600056"/>
                <a:gd name="connsiteX3" fmla="*/ 0 w 2067763"/>
                <a:gd name="connsiteY3" fmla="*/ 600056 h 600056"/>
                <a:gd name="connsiteX4" fmla="*/ 0 w 2067763"/>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63" h="600056">
                  <a:moveTo>
                    <a:pt x="0" y="0"/>
                  </a:moveTo>
                  <a:lnTo>
                    <a:pt x="2067763" y="0"/>
                  </a:lnTo>
                  <a:lnTo>
                    <a:pt x="2067763"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16" name="Group 15"/>
            <p:cNvGrpSpPr/>
            <p:nvPr/>
          </p:nvGrpSpPr>
          <p:grpSpPr>
            <a:xfrm>
              <a:off x="2571703" y="694067"/>
              <a:ext cx="3086063" cy="2967322"/>
              <a:chOff x="1124766" y="989621"/>
              <a:chExt cx="4780834" cy="4596883"/>
            </a:xfrm>
          </p:grpSpPr>
          <p:sp>
            <p:nvSpPr>
              <p:cNvPr id="49" name="Freeform: Shape 48"/>
              <p:cNvSpPr/>
              <p:nvPr/>
            </p:nvSpPr>
            <p:spPr>
              <a:xfrm>
                <a:off x="2158410" y="1689557"/>
                <a:ext cx="3148832" cy="3084461"/>
              </a:xfrm>
              <a:custGeom>
                <a:avLst/>
                <a:gdLst>
                  <a:gd name="connsiteX0" fmla="*/ 0 w 2371962"/>
                  <a:gd name="connsiteY0" fmla="*/ 1185875 h 2371750"/>
                  <a:gd name="connsiteX1" fmla="*/ 1185981 w 2371962"/>
                  <a:gd name="connsiteY1" fmla="*/ 0 h 2371750"/>
                  <a:gd name="connsiteX2" fmla="*/ 2371962 w 2371962"/>
                  <a:gd name="connsiteY2" fmla="*/ 1185875 h 2371750"/>
                  <a:gd name="connsiteX3" fmla="*/ 1185981 w 2371962"/>
                  <a:gd name="connsiteY3" fmla="*/ 2371750 h 2371750"/>
                  <a:gd name="connsiteX4" fmla="*/ 0 w 2371962"/>
                  <a:gd name="connsiteY4" fmla="*/ 1185875 h 23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962" h="2371750">
                    <a:moveTo>
                      <a:pt x="0" y="1185875"/>
                    </a:moveTo>
                    <a:cubicBezTo>
                      <a:pt x="0" y="530934"/>
                      <a:pt x="530982" y="0"/>
                      <a:pt x="1185981" y="0"/>
                    </a:cubicBezTo>
                    <a:cubicBezTo>
                      <a:pt x="1840980" y="0"/>
                      <a:pt x="2371962" y="530934"/>
                      <a:pt x="2371962" y="1185875"/>
                    </a:cubicBezTo>
                    <a:cubicBezTo>
                      <a:pt x="2371962" y="1840816"/>
                      <a:pt x="1840980" y="2371750"/>
                      <a:pt x="1185981" y="2371750"/>
                    </a:cubicBezTo>
                    <a:cubicBezTo>
                      <a:pt x="530982" y="2371750"/>
                      <a:pt x="0" y="1840816"/>
                      <a:pt x="0" y="1185875"/>
                    </a:cubicBezTo>
                    <a:close/>
                  </a:path>
                </a:pathLst>
              </a:custGeom>
              <a:solidFill>
                <a:schemeClr val="accent6">
                  <a:lumMod val="75000"/>
                </a:schemeClr>
              </a:solidFill>
              <a:ln w="38100">
                <a:solidFill>
                  <a:schemeClr val="accent6">
                    <a:lumMod val="5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89276" tIns="389245" rIns="389276" bIns="389245" numCol="1" spcCol="1270" anchor="ctr" anchorCtr="0">
                <a:noAutofit/>
              </a:bodyPr>
              <a:lstStyle/>
              <a:p>
                <a:pPr lvl="0" algn="ctr" defTabSz="1466850">
                  <a:lnSpc>
                    <a:spcPct val="90000"/>
                  </a:lnSpc>
                  <a:spcBef>
                    <a:spcPct val="0"/>
                  </a:spcBef>
                  <a:spcAft>
                    <a:spcPct val="35000"/>
                  </a:spcAft>
                </a:pPr>
                <a:r>
                  <a:rPr lang="en-US" b="1" dirty="0">
                    <a:effectLst>
                      <a:outerShdw blurRad="38100" dist="38100" dir="2700000" algn="tl">
                        <a:srgbClr val="000000">
                          <a:alpha val="43137"/>
                        </a:srgbClr>
                      </a:outerShdw>
                    </a:effectLst>
                  </a:rPr>
                  <a:t>Selecting Mitigations for RAMP</a:t>
                </a:r>
              </a:p>
            </p:txBody>
          </p:sp>
          <p:sp>
            <p:nvSpPr>
              <p:cNvPr id="50" name="Block Arc 49"/>
              <p:cNvSpPr/>
              <p:nvPr/>
            </p:nvSpPr>
            <p:spPr>
              <a:xfrm>
                <a:off x="1124766" y="989621"/>
                <a:ext cx="4780834" cy="4596883"/>
              </a:xfrm>
              <a:prstGeom prst="blockArc">
                <a:avLst>
                  <a:gd name="adj1" fmla="val 16509444"/>
                  <a:gd name="adj2" fmla="val 5088054"/>
                  <a:gd name="adj3" fmla="val 52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grpSp>
          <p:nvGrpSpPr>
            <p:cNvPr id="17" name="Group 16"/>
            <p:cNvGrpSpPr/>
            <p:nvPr/>
          </p:nvGrpSpPr>
          <p:grpSpPr>
            <a:xfrm>
              <a:off x="5127145" y="523616"/>
              <a:ext cx="2771939" cy="494173"/>
              <a:chOff x="5071675" y="608008"/>
              <a:chExt cx="4294202" cy="765557"/>
            </a:xfrm>
          </p:grpSpPr>
          <p:sp>
            <p:nvSpPr>
              <p:cNvPr id="47" name="Oval 46"/>
              <p:cNvSpPr/>
              <p:nvPr/>
            </p:nvSpPr>
            <p:spPr>
              <a:xfrm>
                <a:off x="5071675" y="608008"/>
                <a:ext cx="4294202" cy="765557"/>
              </a:xfrm>
              <a:prstGeom prst="ellipse">
                <a:avLst/>
              </a:prstGeom>
              <a:solidFill>
                <a:schemeClr val="bg1">
                  <a:lumMod val="5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8" name="Freeform: Shape 47"/>
              <p:cNvSpPr/>
              <p:nvPr/>
            </p:nvSpPr>
            <p:spPr>
              <a:xfrm>
                <a:off x="5509373" y="673956"/>
                <a:ext cx="3427406" cy="546943"/>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1</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Distribute comparability templates to utilities</a:t>
                </a:r>
              </a:p>
            </p:txBody>
          </p:sp>
        </p:grpSp>
        <p:grpSp>
          <p:nvGrpSpPr>
            <p:cNvPr id="27" name="Group 26"/>
            <p:cNvGrpSpPr/>
            <p:nvPr/>
          </p:nvGrpSpPr>
          <p:grpSpPr>
            <a:xfrm>
              <a:off x="5615249" y="742522"/>
              <a:ext cx="3686396" cy="984753"/>
              <a:chOff x="5657713" y="925864"/>
              <a:chExt cx="5710850" cy="1525549"/>
            </a:xfrm>
          </p:grpSpPr>
          <p:sp>
            <p:nvSpPr>
              <p:cNvPr id="44" name="Freeform: Shape 43"/>
              <p:cNvSpPr/>
              <p:nvPr/>
            </p:nvSpPr>
            <p:spPr>
              <a:xfrm>
                <a:off x="5657713" y="925864"/>
                <a:ext cx="2734259" cy="600056"/>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sp>
            <p:nvSpPr>
              <p:cNvPr id="45" name="Oval 44"/>
              <p:cNvSpPr/>
              <p:nvPr/>
            </p:nvSpPr>
            <p:spPr>
              <a:xfrm>
                <a:off x="5723579" y="1516316"/>
                <a:ext cx="5630083" cy="935097"/>
              </a:xfrm>
              <a:prstGeom prst="ellipse">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2462990"/>
                  <a:satOff val="-4332"/>
                  <a:lumOff val="-557"/>
                  <a:alphaOff val="0"/>
                </a:schemeClr>
              </a:fillRef>
              <a:effectRef idx="1">
                <a:schemeClr val="accent5">
                  <a:tint val="50000"/>
                  <a:hueOff val="-2462990"/>
                  <a:satOff val="-4332"/>
                  <a:lumOff val="-557"/>
                  <a:alphaOff val="0"/>
                </a:schemeClr>
              </a:effectRef>
              <a:fontRef idx="minor">
                <a:schemeClr val="lt1">
                  <a:hueOff val="0"/>
                  <a:satOff val="0"/>
                  <a:lumOff val="0"/>
                  <a:alphaOff val="0"/>
                </a:schemeClr>
              </a:fontRef>
            </p:style>
          </p:sp>
          <p:sp>
            <p:nvSpPr>
              <p:cNvPr id="46" name="Freeform: Shape 45"/>
              <p:cNvSpPr/>
              <p:nvPr/>
            </p:nvSpPr>
            <p:spPr>
              <a:xfrm>
                <a:off x="5723579" y="1669611"/>
                <a:ext cx="5644984" cy="57707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2</a:t>
                </a:r>
              </a:p>
              <a:p>
                <a:pPr marL="0" lvl="0" indent="0" algn="ctr" defTabSz="622300">
                  <a:lnSpc>
                    <a:spcPct val="90000"/>
                  </a:lnSpc>
                  <a:spcBef>
                    <a:spcPct val="0"/>
                  </a:spcBef>
                  <a:spcAft>
                    <a:spcPct val="10000"/>
                  </a:spcAft>
                  <a:buFont typeface="+mj-lt"/>
                  <a:buNone/>
                </a:pPr>
                <a:r>
                  <a:rPr lang="en-US" sz="900" kern="1200" dirty="0"/>
                  <a:t>Utilities complete templates using their own methodology and data</a:t>
                </a:r>
              </a:p>
            </p:txBody>
          </p:sp>
        </p:grpSp>
        <p:grpSp>
          <p:nvGrpSpPr>
            <p:cNvPr id="28" name="Group 27"/>
            <p:cNvGrpSpPr/>
            <p:nvPr/>
          </p:nvGrpSpPr>
          <p:grpSpPr>
            <a:xfrm>
              <a:off x="5877610" y="1917234"/>
              <a:ext cx="2636295" cy="456396"/>
              <a:chOff x="5159994" y="1532538"/>
              <a:chExt cx="2591523" cy="965815"/>
            </a:xfrm>
          </p:grpSpPr>
          <p:sp>
            <p:nvSpPr>
              <p:cNvPr id="42" name="Oval 41"/>
              <p:cNvSpPr/>
              <p:nvPr/>
            </p:nvSpPr>
            <p:spPr>
              <a:xfrm>
                <a:off x="5159994" y="1532538"/>
                <a:ext cx="2591523" cy="965815"/>
              </a:xfrm>
              <a:prstGeom prst="ellipse">
                <a:avLst/>
              </a:prstGeom>
              <a:solidFill>
                <a:schemeClr val="accent1">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3" name="Freeform: Shape 42"/>
              <p:cNvSpPr/>
              <p:nvPr/>
            </p:nvSpPr>
            <p:spPr>
              <a:xfrm>
                <a:off x="5270021" y="1735090"/>
                <a:ext cx="2298427" cy="571878"/>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solidFill>
                      <a:schemeClr val="bg1"/>
                    </a:solidFill>
                    <a:effectLst>
                      <a:outerShdw blurRad="38100" dist="38100" dir="2700000" algn="tl">
                        <a:srgbClr val="000000">
                          <a:alpha val="43137"/>
                        </a:srgbClr>
                      </a:outerShdw>
                    </a:effectLst>
                  </a:rPr>
                  <a:t>STEP 3</a:t>
                </a:r>
              </a:p>
              <a:p>
                <a:pPr marL="0" lvl="0" indent="0" algn="ctr" defTabSz="622300">
                  <a:lnSpc>
                    <a:spcPct val="90000"/>
                  </a:lnSpc>
                  <a:spcBef>
                    <a:spcPct val="0"/>
                  </a:spcBef>
                  <a:spcAft>
                    <a:spcPct val="10000"/>
                  </a:spcAft>
                  <a:buNone/>
                </a:pPr>
                <a:r>
                  <a:rPr lang="en-US" sz="900" kern="1200" dirty="0">
                    <a:solidFill>
                      <a:schemeClr val="bg1"/>
                    </a:solidFill>
                    <a:effectLst>
                      <a:outerShdw blurRad="38100" dist="38100" dir="2700000" algn="tl">
                        <a:srgbClr val="000000">
                          <a:alpha val="43137"/>
                        </a:srgbClr>
                      </a:outerShdw>
                    </a:effectLst>
                  </a:rPr>
                  <a:t>Calculate </a:t>
                </a:r>
                <a:r>
                  <a:rPr lang="en-US" sz="900" dirty="0">
                    <a:solidFill>
                      <a:schemeClr val="bg1"/>
                    </a:solidFill>
                    <a:effectLst>
                      <a:outerShdw blurRad="38100" dist="38100" dir="2700000" algn="tl">
                        <a:srgbClr val="000000">
                          <a:alpha val="43137"/>
                        </a:srgbClr>
                      </a:outerShdw>
                    </a:effectLst>
                  </a:rPr>
                  <a:t>Safety </a:t>
                </a:r>
                <a:r>
                  <a:rPr lang="en-US" sz="900" kern="1200" dirty="0">
                    <a:solidFill>
                      <a:schemeClr val="bg1"/>
                    </a:solidFill>
                    <a:effectLst>
                      <a:outerShdw blurRad="38100" dist="38100" dir="2700000" algn="tl">
                        <a:srgbClr val="000000">
                          <a:alpha val="43137"/>
                        </a:srgbClr>
                      </a:outerShdw>
                    </a:effectLst>
                  </a:rPr>
                  <a:t>Comparators</a:t>
                </a:r>
              </a:p>
            </p:txBody>
          </p:sp>
        </p:grpSp>
        <p:grpSp>
          <p:nvGrpSpPr>
            <p:cNvPr id="29" name="Group 28"/>
            <p:cNvGrpSpPr/>
            <p:nvPr/>
          </p:nvGrpSpPr>
          <p:grpSpPr>
            <a:xfrm>
              <a:off x="5617436" y="2638738"/>
              <a:ext cx="2744327" cy="446323"/>
              <a:chOff x="5437812" y="3874059"/>
              <a:chExt cx="4251427" cy="691430"/>
            </a:xfrm>
          </p:grpSpPr>
          <p:sp>
            <p:nvSpPr>
              <p:cNvPr id="40" name="Oval 39"/>
              <p:cNvSpPr/>
              <p:nvPr/>
            </p:nvSpPr>
            <p:spPr>
              <a:xfrm>
                <a:off x="5500290" y="3874059"/>
                <a:ext cx="4137563" cy="691430"/>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41" name="Freeform: Shape 40"/>
              <p:cNvSpPr/>
              <p:nvPr/>
            </p:nvSpPr>
            <p:spPr>
              <a:xfrm>
                <a:off x="5437812" y="4070937"/>
                <a:ext cx="4251427" cy="269915"/>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Font typeface="+mj-lt"/>
                  <a:buNone/>
                </a:pPr>
                <a:r>
                  <a:rPr lang="en-US" sz="900" b="1" kern="1200" dirty="0"/>
                  <a:t>STEP 4</a:t>
                </a:r>
              </a:p>
              <a:p>
                <a:pPr marL="0" lvl="0" indent="0" algn="ctr" defTabSz="622300">
                  <a:lnSpc>
                    <a:spcPct val="90000"/>
                  </a:lnSpc>
                  <a:spcBef>
                    <a:spcPct val="0"/>
                  </a:spcBef>
                  <a:spcAft>
                    <a:spcPct val="10000"/>
                  </a:spcAft>
                  <a:buFont typeface="+mj-lt"/>
                  <a:buNone/>
                </a:pPr>
                <a:r>
                  <a:rPr lang="en-US" sz="900" kern="1200" dirty="0"/>
                  <a:t>Analyze the Safety Comparators and </a:t>
                </a:r>
                <a:r>
                  <a:rPr lang="en-US" sz="900" dirty="0"/>
                  <a:t>Investigate Differences</a:t>
                </a:r>
                <a:endParaRPr lang="en-US" sz="900" kern="1200" dirty="0"/>
              </a:p>
            </p:txBody>
          </p:sp>
        </p:grpSp>
        <p:sp>
          <p:nvSpPr>
            <p:cNvPr id="37" name="Freeform: Shape 36"/>
            <p:cNvSpPr/>
            <p:nvPr/>
          </p:nvSpPr>
          <p:spPr>
            <a:xfrm>
              <a:off x="5608387" y="2631675"/>
              <a:ext cx="1764984" cy="387341"/>
            </a:xfrm>
            <a:custGeom>
              <a:avLst/>
              <a:gdLst>
                <a:gd name="connsiteX0" fmla="*/ 0 w 2734259"/>
                <a:gd name="connsiteY0" fmla="*/ 0 h 600056"/>
                <a:gd name="connsiteX1" fmla="*/ 2734259 w 2734259"/>
                <a:gd name="connsiteY1" fmla="*/ 0 h 600056"/>
                <a:gd name="connsiteX2" fmla="*/ 2734259 w 2734259"/>
                <a:gd name="connsiteY2" fmla="*/ 600056 h 600056"/>
                <a:gd name="connsiteX3" fmla="*/ 0 w 2734259"/>
                <a:gd name="connsiteY3" fmla="*/ 600056 h 600056"/>
                <a:gd name="connsiteX4" fmla="*/ 0 w 2734259"/>
                <a:gd name="connsiteY4" fmla="*/ 0 h 60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59" h="600056">
                  <a:moveTo>
                    <a:pt x="0" y="0"/>
                  </a:moveTo>
                  <a:lnTo>
                    <a:pt x="2734259" y="0"/>
                  </a:lnTo>
                  <a:lnTo>
                    <a:pt x="2734259" y="600056"/>
                  </a:lnTo>
                  <a:lnTo>
                    <a:pt x="0" y="600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911350">
                <a:lnSpc>
                  <a:spcPct val="90000"/>
                </a:lnSpc>
                <a:spcBef>
                  <a:spcPct val="0"/>
                </a:spcBef>
                <a:spcAft>
                  <a:spcPct val="35000"/>
                </a:spcAft>
                <a:buNone/>
              </a:pPr>
              <a:endParaRPr lang="en-US" sz="2400" kern="1200" dirty="0"/>
            </a:p>
          </p:txBody>
        </p:sp>
        <p:grpSp>
          <p:nvGrpSpPr>
            <p:cNvPr id="31" name="Group 30"/>
            <p:cNvGrpSpPr/>
            <p:nvPr/>
          </p:nvGrpSpPr>
          <p:grpSpPr>
            <a:xfrm>
              <a:off x="5009470" y="3290329"/>
              <a:ext cx="2859071" cy="610533"/>
              <a:chOff x="4495969" y="5000444"/>
              <a:chExt cx="4429184" cy="945819"/>
            </a:xfrm>
          </p:grpSpPr>
          <p:sp>
            <p:nvSpPr>
              <p:cNvPr id="32" name="Oval 31"/>
              <p:cNvSpPr/>
              <p:nvPr/>
            </p:nvSpPr>
            <p:spPr>
              <a:xfrm>
                <a:off x="4495969" y="5021979"/>
                <a:ext cx="4391250" cy="924284"/>
              </a:xfrm>
              <a:prstGeom prst="ellipse">
                <a:avLst/>
              </a:prstGeom>
              <a:solidFill>
                <a:schemeClr val="accent2"/>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33" name="Freeform: Shape 32"/>
              <p:cNvSpPr/>
              <p:nvPr/>
            </p:nvSpPr>
            <p:spPr>
              <a:xfrm>
                <a:off x="4518836" y="5000444"/>
                <a:ext cx="4406317" cy="816610"/>
              </a:xfrm>
              <a:custGeom>
                <a:avLst/>
                <a:gdLst>
                  <a:gd name="connsiteX0" fmla="*/ 0 w 1701322"/>
                  <a:gd name="connsiteY0" fmla="*/ 0 h 1230037"/>
                  <a:gd name="connsiteX1" fmla="*/ 1701322 w 1701322"/>
                  <a:gd name="connsiteY1" fmla="*/ 0 h 1230037"/>
                  <a:gd name="connsiteX2" fmla="*/ 1701322 w 1701322"/>
                  <a:gd name="connsiteY2" fmla="*/ 1230037 h 1230037"/>
                  <a:gd name="connsiteX3" fmla="*/ 0 w 1701322"/>
                  <a:gd name="connsiteY3" fmla="*/ 1230037 h 1230037"/>
                  <a:gd name="connsiteX4" fmla="*/ 0 w 1701322"/>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22" h="1230037">
                    <a:moveTo>
                      <a:pt x="0" y="0"/>
                    </a:moveTo>
                    <a:lnTo>
                      <a:pt x="1701322" y="0"/>
                    </a:lnTo>
                    <a:lnTo>
                      <a:pt x="1701322" y="1230037"/>
                    </a:lnTo>
                    <a:lnTo>
                      <a:pt x="0" y="123003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900" b="1" kern="1200" dirty="0"/>
                  <a:t>STEP </a:t>
                </a:r>
                <a:r>
                  <a:rPr lang="en-US" sz="900" b="1" dirty="0"/>
                  <a:t>5</a:t>
                </a:r>
                <a:endParaRPr lang="en-US" sz="900" b="1" kern="1200" dirty="0"/>
              </a:p>
              <a:p>
                <a:pPr marL="0" lvl="0" indent="0" algn="ctr" defTabSz="622300">
                  <a:lnSpc>
                    <a:spcPct val="90000"/>
                  </a:lnSpc>
                  <a:spcBef>
                    <a:spcPct val="0"/>
                  </a:spcBef>
                  <a:spcAft>
                    <a:spcPct val="10000"/>
                  </a:spcAft>
                  <a:buNone/>
                </a:pPr>
                <a:r>
                  <a:rPr lang="en-US" sz="900" dirty="0"/>
                  <a:t>Discuss &amp; </a:t>
                </a:r>
                <a:r>
                  <a:rPr lang="en-US" sz="900" kern="1200" dirty="0"/>
                  <a:t>Select Mitigations, considering:</a:t>
                </a:r>
              </a:p>
              <a:p>
                <a:pPr marL="0" lvl="0" indent="0" algn="ctr" defTabSz="622300">
                  <a:lnSpc>
                    <a:spcPct val="90000"/>
                  </a:lnSpc>
                  <a:spcBef>
                    <a:spcPct val="0"/>
                  </a:spcBef>
                  <a:spcAft>
                    <a:spcPct val="10000"/>
                  </a:spcAft>
                  <a:buNone/>
                </a:pPr>
                <a:endParaRPr lang="en-US" sz="900" kern="1200" dirty="0"/>
              </a:p>
            </p:txBody>
          </p:sp>
          <p:sp>
            <p:nvSpPr>
              <p:cNvPr id="34" name="Rectangle 33"/>
              <p:cNvSpPr/>
              <p:nvPr/>
            </p:nvSpPr>
            <p:spPr>
              <a:xfrm>
                <a:off x="7463912" y="5414483"/>
                <a:ext cx="1307221" cy="357598"/>
              </a:xfrm>
              <a:prstGeom prst="rect">
                <a:avLst/>
              </a:prstGeom>
            </p:spPr>
            <p:txBody>
              <a:bodyPr wrap="none">
                <a:spAutoFit/>
              </a:bodyPr>
              <a:lstStyle/>
              <a:p>
                <a:pPr marL="169863" indent="-115888">
                  <a:buFont typeface="Arial" panose="020B0604020202020204" pitchFamily="34" charset="0"/>
                  <a:buChar char="•"/>
                </a:pPr>
                <a:r>
                  <a:rPr lang="en-US" sz="900" dirty="0"/>
                  <a:t>Mandated</a:t>
                </a:r>
              </a:p>
            </p:txBody>
          </p:sp>
          <p:sp>
            <p:nvSpPr>
              <p:cNvPr id="35" name="Rectangle 34"/>
              <p:cNvSpPr/>
              <p:nvPr/>
            </p:nvSpPr>
            <p:spPr>
              <a:xfrm>
                <a:off x="4672381" y="5410930"/>
                <a:ext cx="1803885" cy="357598"/>
              </a:xfrm>
              <a:prstGeom prst="rect">
                <a:avLst/>
              </a:prstGeom>
            </p:spPr>
            <p:txBody>
              <a:bodyPr wrap="none">
                <a:spAutoFit/>
              </a:bodyPr>
              <a:lstStyle/>
              <a:p>
                <a:pPr marL="169863" indent="-115888">
                  <a:buFont typeface="Arial" panose="020B0604020202020204" pitchFamily="34" charset="0"/>
                  <a:buChar char="•"/>
                </a:pPr>
                <a:r>
                  <a:rPr lang="en-US" sz="900" dirty="0"/>
                  <a:t>Leading Practices</a:t>
                </a:r>
              </a:p>
            </p:txBody>
          </p:sp>
          <p:sp>
            <p:nvSpPr>
              <p:cNvPr id="36" name="Rectangle 35"/>
              <p:cNvSpPr/>
              <p:nvPr/>
            </p:nvSpPr>
            <p:spPr>
              <a:xfrm>
                <a:off x="6190853" y="5414483"/>
                <a:ext cx="1600253" cy="357598"/>
              </a:xfrm>
              <a:prstGeom prst="rect">
                <a:avLst/>
              </a:prstGeom>
            </p:spPr>
            <p:txBody>
              <a:bodyPr wrap="none">
                <a:spAutoFit/>
              </a:bodyPr>
              <a:lstStyle/>
              <a:p>
                <a:pPr marL="169863" indent="-115888">
                  <a:buFont typeface="Arial" panose="020B0604020202020204" pitchFamily="34" charset="0"/>
                  <a:buChar char="•"/>
                </a:pPr>
                <a:r>
                  <a:rPr lang="en-US" sz="900" dirty="0"/>
                  <a:t>Risk Tolerance</a:t>
                </a:r>
              </a:p>
            </p:txBody>
          </p:sp>
        </p:grpSp>
      </p:grpSp>
    </p:spTree>
    <p:extLst>
      <p:ext uri="{BB962C8B-B14F-4D97-AF65-F5344CB8AC3E}">
        <p14:creationId xmlns:p14="http://schemas.microsoft.com/office/powerpoint/2010/main" val="3237875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Selecting Mitigations for RAMP</a:t>
            </a:r>
          </a:p>
        </p:txBody>
      </p:sp>
      <p:sp>
        <p:nvSpPr>
          <p:cNvPr id="5" name="Content Placeholder 4"/>
          <p:cNvSpPr>
            <a:spLocks noGrp="1"/>
          </p:cNvSpPr>
          <p:nvPr>
            <p:ph idx="1"/>
          </p:nvPr>
        </p:nvSpPr>
        <p:spPr/>
        <p:txBody>
          <a:bodyPr>
            <a:normAutofit/>
          </a:bodyPr>
          <a:lstStyle/>
          <a:p>
            <a:r>
              <a:rPr lang="en-US" dirty="0"/>
              <a:t>Dialogue</a:t>
            </a:r>
          </a:p>
          <a:p>
            <a:pPr lvl="1"/>
            <a:r>
              <a:rPr lang="en-US" dirty="0"/>
              <a:t>Selection of Alternative Mitigations vs. Complementary Mitigations</a:t>
            </a:r>
          </a:p>
          <a:p>
            <a:pPr lvl="1"/>
            <a:r>
              <a:rPr lang="en-US" dirty="0"/>
              <a:t>Safety Comparator Scores</a:t>
            </a:r>
          </a:p>
          <a:p>
            <a:pPr lvl="1"/>
            <a:r>
              <a:rPr lang="en-US" dirty="0"/>
              <a:t>Risk Tolerance</a:t>
            </a:r>
          </a:p>
          <a:p>
            <a:pPr lvl="1"/>
            <a:r>
              <a:rPr lang="en-US" dirty="0"/>
              <a:t>Comparison to other Utilities (database)</a:t>
            </a:r>
          </a:p>
          <a:p>
            <a:pPr lvl="1"/>
            <a:r>
              <a:rPr lang="en-US" dirty="0"/>
              <a:t>Considering leading practices</a:t>
            </a:r>
          </a:p>
          <a:p>
            <a:pPr lvl="1"/>
            <a:r>
              <a:rPr lang="en-US" dirty="0"/>
              <a:t>Other demographic factors</a:t>
            </a:r>
          </a:p>
          <a:p>
            <a:pPr lvl="1"/>
            <a:r>
              <a:rPr lang="en-US" dirty="0"/>
              <a:t>Other third party information</a:t>
            </a:r>
            <a:endParaRPr lang="en-US" dirty="0">
              <a:solidFill>
                <a:srgbClr val="FF0000"/>
              </a:solidFill>
            </a:endParaRPr>
          </a:p>
          <a:p>
            <a:endParaRPr lang="en-US" dirty="0"/>
          </a:p>
        </p:txBody>
      </p:sp>
      <p:sp>
        <p:nvSpPr>
          <p:cNvPr id="6" name="Oval 5"/>
          <p:cNvSpPr/>
          <p:nvPr/>
        </p:nvSpPr>
        <p:spPr>
          <a:xfrm>
            <a:off x="10319657" y="198172"/>
            <a:ext cx="1559368" cy="585599"/>
          </a:xfrm>
          <a:prstGeom prst="ellipse">
            <a:avLst/>
          </a:prstGeom>
          <a:solidFill>
            <a:schemeClr val="accent2"/>
          </a:solidFill>
          <a:ln>
            <a:solidFill>
              <a:srgbClr val="FF0000"/>
            </a:solidFill>
          </a:ln>
          <a:effectLst>
            <a:glow rad="127000">
              <a:srgbClr val="FF0000"/>
            </a:glo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 name="Rectangle 6"/>
          <p:cNvSpPr/>
          <p:nvPr/>
        </p:nvSpPr>
        <p:spPr>
          <a:xfrm>
            <a:off x="10460739" y="365648"/>
            <a:ext cx="1219146" cy="307777"/>
          </a:xfrm>
          <a:prstGeom prst="rect">
            <a:avLst/>
          </a:prstGeom>
        </p:spPr>
        <p:txBody>
          <a:bodyPr wrap="square">
            <a:spAutoFit/>
          </a:bodyPr>
          <a:lstStyle/>
          <a:p>
            <a:pPr marL="53975" algn="ctr"/>
            <a:r>
              <a:rPr lang="en-US" sz="1400" dirty="0"/>
              <a:t>Step 5</a:t>
            </a:r>
          </a:p>
        </p:txBody>
      </p:sp>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54</a:t>
            </a:fld>
            <a:endParaRPr lang="en-US" dirty="0"/>
          </a:p>
        </p:txBody>
      </p:sp>
    </p:spTree>
    <p:extLst>
      <p:ext uri="{BB962C8B-B14F-4D97-AF65-F5344CB8AC3E}">
        <p14:creationId xmlns:p14="http://schemas.microsoft.com/office/powerpoint/2010/main" val="1258864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3384" y="1134085"/>
            <a:ext cx="10750062" cy="4739176"/>
          </a:xfrm>
        </p:spPr>
        <p:txBody>
          <a:bodyPr/>
          <a:lstStyle/>
          <a:p>
            <a:r>
              <a:rPr lang="en-US" dirty="0"/>
              <a:t>Summarizing the Improvements Offered by the JUA Methodology</a:t>
            </a:r>
          </a:p>
        </p:txBody>
      </p:sp>
    </p:spTree>
    <p:extLst>
      <p:ext uri="{BB962C8B-B14F-4D97-AF65-F5344CB8AC3E}">
        <p14:creationId xmlns:p14="http://schemas.microsoft.com/office/powerpoint/2010/main" val="3091997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760133" y="4516627"/>
            <a:ext cx="4453467" cy="510612"/>
          </a:xfrm>
          <a:prstGeom prst="roundRect">
            <a:avLst/>
          </a:prstGeom>
          <a:solidFill>
            <a:schemeClr val="accent3">
              <a:lumMod val="20000"/>
              <a:lumOff val="80000"/>
            </a:schemeClr>
          </a:solidFill>
          <a:ln>
            <a:solidFill>
              <a:schemeClr val="accent5"/>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Calculate common safety comparators for mitigations</a:t>
            </a:r>
          </a:p>
        </p:txBody>
      </p:sp>
      <p:sp>
        <p:nvSpPr>
          <p:cNvPr id="7" name="Rounded Rectangle 6"/>
          <p:cNvSpPr/>
          <p:nvPr/>
        </p:nvSpPr>
        <p:spPr>
          <a:xfrm>
            <a:off x="2760134" y="3828212"/>
            <a:ext cx="4453467" cy="510612"/>
          </a:xfrm>
          <a:prstGeom prst="roundRect">
            <a:avLst/>
          </a:prstGeom>
          <a:solidFill>
            <a:schemeClr val="accent3">
              <a:lumMod val="20000"/>
              <a:lumOff val="80000"/>
            </a:schemeClr>
          </a:solidFill>
          <a:ln>
            <a:solidFill>
              <a:schemeClr val="accent5"/>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  Transparently communicate safety exposure for each risk in a common language</a:t>
            </a:r>
          </a:p>
        </p:txBody>
      </p:sp>
      <p:sp>
        <p:nvSpPr>
          <p:cNvPr id="2" name="Title 1"/>
          <p:cNvSpPr>
            <a:spLocks noGrp="1"/>
          </p:cNvSpPr>
          <p:nvPr>
            <p:ph type="title"/>
          </p:nvPr>
        </p:nvSpPr>
        <p:spPr>
          <a:xfrm>
            <a:off x="331307" y="122308"/>
            <a:ext cx="11449625" cy="1036270"/>
          </a:xfrm>
        </p:spPr>
        <p:txBody>
          <a:bodyPr>
            <a:normAutofit/>
          </a:bodyPr>
          <a:lstStyle/>
          <a:p>
            <a:r>
              <a:rPr lang="en-US" sz="3600" dirty="0"/>
              <a:t>JUA Safety Attribute Applications in future RAMPs</a:t>
            </a:r>
          </a:p>
        </p:txBody>
      </p:sp>
      <p:sp>
        <p:nvSpPr>
          <p:cNvPr id="4" name="Rounded Rectangle 3"/>
          <p:cNvSpPr/>
          <p:nvPr/>
        </p:nvSpPr>
        <p:spPr>
          <a:xfrm>
            <a:off x="331306" y="3816774"/>
            <a:ext cx="2428829" cy="57703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t>Safety Reporting</a:t>
            </a:r>
          </a:p>
        </p:txBody>
      </p:sp>
      <p:sp>
        <p:nvSpPr>
          <p:cNvPr id="6" name="Rounded Rectangle 5"/>
          <p:cNvSpPr/>
          <p:nvPr/>
        </p:nvSpPr>
        <p:spPr>
          <a:xfrm>
            <a:off x="331305" y="4517453"/>
            <a:ext cx="2428829" cy="5647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t>Safety Comparator</a:t>
            </a:r>
          </a:p>
        </p:txBody>
      </p:sp>
      <p:sp>
        <p:nvSpPr>
          <p:cNvPr id="12" name="Rounded Rectangle 11"/>
          <p:cNvSpPr/>
          <p:nvPr/>
        </p:nvSpPr>
        <p:spPr>
          <a:xfrm>
            <a:off x="7465029" y="3828212"/>
            <a:ext cx="4422489" cy="510612"/>
          </a:xfrm>
          <a:prstGeom prst="roundRect">
            <a:avLst/>
          </a:prstGeom>
          <a:solidFill>
            <a:schemeClr val="accent1">
              <a:lumMod val="20000"/>
              <a:lumOff val="80000"/>
            </a:schemeClr>
          </a:solidFill>
          <a:ln>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Enables commission and parties to compare aspects of utilities’ safety risk exposure</a:t>
            </a:r>
          </a:p>
        </p:txBody>
      </p:sp>
      <p:sp>
        <p:nvSpPr>
          <p:cNvPr id="14" name="Rounded Rectangle 13"/>
          <p:cNvSpPr/>
          <p:nvPr/>
        </p:nvSpPr>
        <p:spPr>
          <a:xfrm>
            <a:off x="7465025" y="4516627"/>
            <a:ext cx="4422489" cy="510612"/>
          </a:xfrm>
          <a:prstGeom prst="roundRect">
            <a:avLst/>
          </a:prstGeom>
          <a:solidFill>
            <a:schemeClr val="accent1">
              <a:lumMod val="20000"/>
              <a:lumOff val="80000"/>
            </a:schemeClr>
          </a:solidFill>
          <a:ln>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Enables commission and parties to compare utilities’ safety mitigations</a:t>
            </a:r>
          </a:p>
        </p:txBody>
      </p:sp>
      <p:sp>
        <p:nvSpPr>
          <p:cNvPr id="16" name="Rounded Rectangle 15"/>
          <p:cNvSpPr/>
          <p:nvPr/>
        </p:nvSpPr>
        <p:spPr>
          <a:xfrm>
            <a:off x="2760131" y="3130806"/>
            <a:ext cx="4453467" cy="510612"/>
          </a:xfrm>
          <a:prstGeom prst="roundRect">
            <a:avLst/>
          </a:prstGeom>
          <a:solidFill>
            <a:schemeClr val="accent3">
              <a:lumMod val="20000"/>
              <a:lumOff val="80000"/>
            </a:schemeClr>
          </a:solidFill>
          <a:ln>
            <a:solidFill>
              <a:schemeClr val="accent5"/>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  Develop common safety risk scores using natural units</a:t>
            </a:r>
          </a:p>
        </p:txBody>
      </p:sp>
      <p:sp>
        <p:nvSpPr>
          <p:cNvPr id="19" name="Rounded Rectangle 18"/>
          <p:cNvSpPr/>
          <p:nvPr/>
        </p:nvSpPr>
        <p:spPr>
          <a:xfrm>
            <a:off x="331302" y="3115988"/>
            <a:ext cx="2428829" cy="5634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t>Safety Risk Scoring</a:t>
            </a:r>
          </a:p>
        </p:txBody>
      </p:sp>
      <p:sp>
        <p:nvSpPr>
          <p:cNvPr id="20" name="Rounded Rectangle 19"/>
          <p:cNvSpPr/>
          <p:nvPr/>
        </p:nvSpPr>
        <p:spPr>
          <a:xfrm>
            <a:off x="7465022" y="3115988"/>
            <a:ext cx="4422489" cy="510612"/>
          </a:xfrm>
          <a:prstGeom prst="roundRect">
            <a:avLst/>
          </a:prstGeom>
          <a:solidFill>
            <a:schemeClr val="accent1">
              <a:lumMod val="20000"/>
              <a:lumOff val="80000"/>
            </a:schemeClr>
          </a:solidFill>
          <a:ln>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r"/>
            <a:r>
              <a:rPr lang="en-US" sz="1400" b="1" i="1" dirty="0">
                <a:solidFill>
                  <a:schemeClr val="tx1"/>
                </a:solidFill>
              </a:rPr>
              <a:t>Enables commission and parties to compare utilities’ safety risk profiles</a:t>
            </a:r>
          </a:p>
        </p:txBody>
      </p:sp>
      <p:sp>
        <p:nvSpPr>
          <p:cNvPr id="17" name="Content Placeholder 2"/>
          <p:cNvSpPr>
            <a:spLocks noGrp="1"/>
          </p:cNvSpPr>
          <p:nvPr>
            <p:ph idx="1"/>
          </p:nvPr>
        </p:nvSpPr>
        <p:spPr>
          <a:xfrm>
            <a:off x="299363" y="1132379"/>
            <a:ext cx="11588148" cy="1859965"/>
          </a:xfrm>
        </p:spPr>
        <p:txBody>
          <a:bodyPr>
            <a:normAutofit fontScale="92500" lnSpcReduction="20000"/>
          </a:bodyPr>
          <a:lstStyle/>
          <a:p>
            <a:r>
              <a:rPr lang="en-US" sz="2600" dirty="0"/>
              <a:t>As we demonstrated in today’s presentation, the JUA Safety Attribute framework enables the Commission to compare safety risks and mitigations within and across utilities </a:t>
            </a:r>
          </a:p>
          <a:p>
            <a:r>
              <a:rPr lang="en-US" sz="2600" dirty="0"/>
              <a:t>Joint utilities recommend that the JUA Safety Attribute framework be adopted as the common framework that utilities shall use to determine top risks to be included in each utilities’ RAMP filing</a:t>
            </a:r>
          </a:p>
        </p:txBody>
      </p:sp>
      <p:sp>
        <p:nvSpPr>
          <p:cNvPr id="15"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56</a:t>
            </a:fld>
            <a:endParaRPr lang="en-US" dirty="0"/>
          </a:p>
        </p:txBody>
      </p:sp>
    </p:spTree>
    <p:extLst>
      <p:ext uri="{BB962C8B-B14F-4D97-AF65-F5344CB8AC3E}">
        <p14:creationId xmlns:p14="http://schemas.microsoft.com/office/powerpoint/2010/main" val="465529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5" y="202019"/>
            <a:ext cx="12046688" cy="944156"/>
          </a:xfrm>
        </p:spPr>
        <p:txBody>
          <a:bodyPr>
            <a:normAutofit/>
          </a:bodyPr>
          <a:lstStyle/>
          <a:p>
            <a:r>
              <a:rPr lang="en-US" sz="4000" dirty="0"/>
              <a:t>Summary of Improvements for the Commission</a:t>
            </a:r>
          </a:p>
        </p:txBody>
      </p:sp>
      <p:sp>
        <p:nvSpPr>
          <p:cNvPr id="3" name="Content Placeholder 2"/>
          <p:cNvSpPr>
            <a:spLocks noGrp="1"/>
          </p:cNvSpPr>
          <p:nvPr>
            <p:ph idx="1"/>
          </p:nvPr>
        </p:nvSpPr>
        <p:spPr>
          <a:xfrm>
            <a:off x="517358" y="1146175"/>
            <a:ext cx="10836442" cy="5030788"/>
          </a:xfrm>
        </p:spPr>
        <p:txBody>
          <a:bodyPr>
            <a:normAutofit fontScale="77500" lnSpcReduction="20000"/>
          </a:bodyPr>
          <a:lstStyle/>
          <a:p>
            <a:r>
              <a:rPr lang="en-US" dirty="0"/>
              <a:t>Allows utility to grow and innovate their approaches to risk</a:t>
            </a:r>
          </a:p>
          <a:p>
            <a:pPr lvl="1"/>
            <a:r>
              <a:rPr lang="en-US" dirty="0"/>
              <a:t>Adopt better and more sophisticated techniques</a:t>
            </a:r>
          </a:p>
          <a:p>
            <a:pPr lvl="1"/>
            <a:r>
              <a:rPr lang="en-US" dirty="0"/>
              <a:t>Incorporate nuances particular to the category of risk </a:t>
            </a:r>
          </a:p>
          <a:p>
            <a:r>
              <a:rPr lang="en-US" dirty="0"/>
              <a:t>Simple and transparent</a:t>
            </a:r>
          </a:p>
          <a:p>
            <a:r>
              <a:rPr lang="en-US" dirty="0"/>
              <a:t>Able to be implemented immediately</a:t>
            </a:r>
          </a:p>
          <a:p>
            <a:pPr lvl="1"/>
            <a:r>
              <a:rPr lang="en-US" dirty="0"/>
              <a:t>Useful for GRCs but not limited to GRC timeline</a:t>
            </a:r>
          </a:p>
          <a:p>
            <a:r>
              <a:rPr lang="en-US" dirty="0"/>
              <a:t>Data collection will support improved risk reduction</a:t>
            </a:r>
          </a:p>
          <a:p>
            <a:r>
              <a:rPr lang="en-US" dirty="0"/>
              <a:t>Help target where additional data and advanced models are most effective</a:t>
            </a:r>
          </a:p>
          <a:p>
            <a:r>
              <a:rPr lang="en-US" dirty="0"/>
              <a:t>Flexible</a:t>
            </a:r>
          </a:p>
          <a:p>
            <a:pPr lvl="1"/>
            <a:r>
              <a:rPr lang="en-US" dirty="0"/>
              <a:t>Each utility can use appropriate methodology/data/assumptions/weights</a:t>
            </a:r>
          </a:p>
          <a:p>
            <a:pPr lvl="1"/>
            <a:r>
              <a:rPr lang="en-US" dirty="0"/>
              <a:t>Commission can compare effectiveness over time</a:t>
            </a:r>
          </a:p>
          <a:p>
            <a:r>
              <a:rPr lang="en-US" dirty="0"/>
              <a:t>Increased collaboration across all parties</a:t>
            </a:r>
          </a:p>
          <a:p>
            <a:r>
              <a:rPr lang="en-US" dirty="0"/>
              <a:t>Informed Analysis of alternative mitigations</a:t>
            </a:r>
          </a:p>
          <a:p>
            <a:r>
              <a:rPr lang="en-US" dirty="0"/>
              <a:t>Help improve evidentiary showings in future RAMP and GRCs</a:t>
            </a:r>
          </a:p>
          <a:p>
            <a:endParaRPr lang="en-US" dirty="0"/>
          </a:p>
          <a:p>
            <a:endParaRPr lang="en-US" dirty="0"/>
          </a:p>
        </p:txBody>
      </p:sp>
      <p:sp>
        <p:nvSpPr>
          <p:cNvPr id="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57</a:t>
            </a:fld>
            <a:endParaRPr lang="en-US" dirty="0"/>
          </a:p>
        </p:txBody>
      </p:sp>
    </p:spTree>
    <p:extLst>
      <p:ext uri="{BB962C8B-B14F-4D97-AF65-F5344CB8AC3E}">
        <p14:creationId xmlns:p14="http://schemas.microsoft.com/office/powerpoint/2010/main" val="2028881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1851" y="1709740"/>
            <a:ext cx="10515600" cy="3878260"/>
          </a:xfrm>
        </p:spPr>
        <p:txBody>
          <a:bodyPr/>
          <a:lstStyle/>
          <a:p>
            <a:r>
              <a:rPr lang="en-US" dirty="0"/>
              <a:t>Results of Other Test Drives</a:t>
            </a:r>
          </a:p>
        </p:txBody>
      </p:sp>
    </p:spTree>
    <p:extLst>
      <p:ext uri="{BB962C8B-B14F-4D97-AF65-F5344CB8AC3E}">
        <p14:creationId xmlns:p14="http://schemas.microsoft.com/office/powerpoint/2010/main" val="2750092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Planning</a:t>
            </a:r>
          </a:p>
        </p:txBody>
      </p:sp>
      <p:graphicFrame>
        <p:nvGraphicFramePr>
          <p:cNvPr id="4" name="Table 3"/>
          <p:cNvGraphicFramePr>
            <a:graphicFrameLocks noGrp="1"/>
          </p:cNvGraphicFramePr>
          <p:nvPr>
            <p:extLst>
              <p:ext uri="{D42A27DB-BD31-4B8C-83A1-F6EECF244321}">
                <p14:modId xmlns:p14="http://schemas.microsoft.com/office/powerpoint/2010/main" val="2135920948"/>
              </p:ext>
            </p:extLst>
          </p:nvPr>
        </p:nvGraphicFramePr>
        <p:xfrm>
          <a:off x="556981" y="1287305"/>
          <a:ext cx="9407633" cy="3163565"/>
        </p:xfrm>
        <a:graphic>
          <a:graphicData uri="http://schemas.openxmlformats.org/drawingml/2006/table">
            <a:tbl>
              <a:tblPr firstRow="1" firstCol="1" bandRow="1"/>
              <a:tblGrid>
                <a:gridCol w="1087766">
                  <a:extLst>
                    <a:ext uri="{9D8B030D-6E8A-4147-A177-3AD203B41FA5}">
                      <a16:colId xmlns:a16="http://schemas.microsoft.com/office/drawing/2014/main" val="497062176"/>
                    </a:ext>
                  </a:extLst>
                </a:gridCol>
                <a:gridCol w="2462815">
                  <a:extLst>
                    <a:ext uri="{9D8B030D-6E8A-4147-A177-3AD203B41FA5}">
                      <a16:colId xmlns:a16="http://schemas.microsoft.com/office/drawing/2014/main" val="463875590"/>
                    </a:ext>
                  </a:extLst>
                </a:gridCol>
                <a:gridCol w="1265693">
                  <a:extLst>
                    <a:ext uri="{9D8B030D-6E8A-4147-A177-3AD203B41FA5}">
                      <a16:colId xmlns:a16="http://schemas.microsoft.com/office/drawing/2014/main" val="1029570694"/>
                    </a:ext>
                  </a:extLst>
                </a:gridCol>
                <a:gridCol w="998676">
                  <a:extLst>
                    <a:ext uri="{9D8B030D-6E8A-4147-A177-3AD203B41FA5}">
                      <a16:colId xmlns:a16="http://schemas.microsoft.com/office/drawing/2014/main" val="1335897608"/>
                    </a:ext>
                  </a:extLst>
                </a:gridCol>
                <a:gridCol w="1776736">
                  <a:extLst>
                    <a:ext uri="{9D8B030D-6E8A-4147-A177-3AD203B41FA5}">
                      <a16:colId xmlns:a16="http://schemas.microsoft.com/office/drawing/2014/main" val="1456652732"/>
                    </a:ext>
                  </a:extLst>
                </a:gridCol>
                <a:gridCol w="881773">
                  <a:extLst>
                    <a:ext uri="{9D8B030D-6E8A-4147-A177-3AD203B41FA5}">
                      <a16:colId xmlns:a16="http://schemas.microsoft.com/office/drawing/2014/main" val="1219652683"/>
                    </a:ext>
                  </a:extLst>
                </a:gridCol>
                <a:gridCol w="934174">
                  <a:extLst>
                    <a:ext uri="{9D8B030D-6E8A-4147-A177-3AD203B41FA5}">
                      <a16:colId xmlns:a16="http://schemas.microsoft.com/office/drawing/2014/main" val="3482969784"/>
                    </a:ext>
                  </a:extLst>
                </a:gridCol>
              </a:tblGrid>
              <a:tr h="263169">
                <a:tc>
                  <a:txBody>
                    <a:bodyPr/>
                    <a:lstStyle/>
                    <a:p>
                      <a:pPr algn="l"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rtl="0" fontAlgn="ctr"/>
                      <a:r>
                        <a:rPr lang="en-US" sz="14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Baseline Risk</a:t>
                      </a:r>
                      <a:r>
                        <a:rPr lang="en-US" sz="1400" b="1" i="0" u="none" strike="noStrike" baseline="0" dirty="0">
                          <a:solidFill>
                            <a:srgbClr val="FFFFFF"/>
                          </a:solidFill>
                          <a:effectLst/>
                          <a:latin typeface="Calibri" panose="020F0502020204030204" pitchFamily="34" charset="0"/>
                        </a:rPr>
                        <a:t> Score (EV Only)</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Estimated 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a:t>
                      </a:r>
                      <a:r>
                        <a:rPr lang="en-US" sz="1400" b="1" i="0" u="none" strike="noStrike" baseline="0" dirty="0">
                          <a:solidFill>
                            <a:srgbClr val="FFFFFF"/>
                          </a:solidFill>
                          <a:effectLst/>
                          <a:latin typeface="Calibri" panose="020F0502020204030204" pitchFamily="34" charset="0"/>
                        </a:rPr>
                        <a:t> Benefit</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 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Safety Comparator </a:t>
                      </a:r>
                      <a:r>
                        <a:rPr lang="en-US" sz="1400" b="1" i="0" u="none" strike="noStrike" baseline="0" dirty="0">
                          <a:solidFill>
                            <a:srgbClr val="FFFFFF"/>
                          </a:solidFill>
                          <a:effectLst/>
                          <a:latin typeface="Calibri" panose="020F0502020204030204" pitchFamily="34" charset="0"/>
                        </a:rPr>
                        <a:t>(EV Only)</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69336597"/>
                  </a:ext>
                </a:extLst>
              </a:tr>
              <a:tr h="259959">
                <a:tc rowSpan="2">
                  <a:txBody>
                    <a:bodyPr/>
                    <a:lstStyle/>
                    <a:p>
                      <a:pPr algn="ctr" rtl="0" fontAlgn="ctr"/>
                      <a:r>
                        <a:rPr lang="en-US" sz="1800" b="1" i="0" u="none" strike="noStrike" dirty="0">
                          <a:solidFill>
                            <a:srgbClr val="FFFFFF"/>
                          </a:solidFill>
                          <a:effectLst/>
                          <a:latin typeface="Calibri" panose="020F0502020204030204" pitchFamily="34" charset="0"/>
                        </a:rPr>
                        <a:t>SoCalGas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200" b="0" i="0" u="none" strike="noStrike" dirty="0">
                          <a:solidFill>
                            <a:srgbClr val="000000"/>
                          </a:solidFill>
                          <a:effectLst/>
                          <a:latin typeface="Calibri" panose="020F0502020204030204" pitchFamily="34" charset="0"/>
                        </a:rPr>
                        <a:t>SCG Employee, Training, Knowledge Transfer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1200" b="0" i="0" u="none" strike="noStrike" dirty="0">
                          <a:solidFill>
                            <a:srgbClr val="000000"/>
                          </a:solidFill>
                          <a:effectLst/>
                          <a:latin typeface="Calibri" panose="020F0502020204030204" pitchFamily="34" charset="0"/>
                        </a:rPr>
                        <a:t>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95678"/>
                  </a:ext>
                </a:extLst>
              </a:tr>
              <a:tr h="259959">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200" b="0" i="0" u="none" strike="noStrike" dirty="0">
                          <a:solidFill>
                            <a:srgbClr val="000000"/>
                          </a:solidFill>
                          <a:effectLst/>
                          <a:latin typeface="Calibri" panose="020F0502020204030204" pitchFamily="34" charset="0"/>
                        </a:rPr>
                        <a:t>SCG Employee, Training, Knowledge Transfer (30%)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26654"/>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SDG&amp;E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l" rtl="0" fontAlgn="ctr"/>
                      <a:r>
                        <a:rPr lang="en-US" sz="1200" b="0" i="0" u="none" strike="noStrike" dirty="0">
                          <a:solidFill>
                            <a:srgbClr val="000000"/>
                          </a:solidFill>
                          <a:effectLst/>
                          <a:latin typeface="Calibri" panose="020F0502020204030204" pitchFamily="34" charset="0"/>
                        </a:rPr>
                        <a:t>Improvement from SDGE Employee, Training, Knowledge Transfer (44%)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500415"/>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rtl="0" fontAlgn="ctr"/>
                      <a:r>
                        <a:rPr lang="en-US" sz="1200" b="0" i="0" u="none" strike="noStrike" dirty="0">
                          <a:solidFill>
                            <a:srgbClr val="000000"/>
                          </a:solidFill>
                          <a:effectLst/>
                          <a:latin typeface="Calibri" panose="020F0502020204030204" pitchFamily="34" charset="0"/>
                        </a:rPr>
                        <a:t>SCE Safety-Related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916096"/>
                  </a:ext>
                </a:extLst>
              </a:tr>
              <a:tr h="276065">
                <a:tc rowSpan="4">
                  <a:txBody>
                    <a:bodyPr/>
                    <a:lstStyle/>
                    <a:p>
                      <a:pPr algn="ctr" rtl="0" fontAlgn="ctr"/>
                      <a:r>
                        <a:rPr lang="en-US" sz="1800" b="1" i="0" u="none" strike="noStrike" dirty="0">
                          <a:solidFill>
                            <a:srgbClr val="FFFFFF"/>
                          </a:solidFill>
                          <a:effectLst/>
                          <a:latin typeface="Calibri" panose="020F0502020204030204" pitchFamily="34" charset="0"/>
                        </a:rPr>
                        <a:t>PG&amp;E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M1-Port Tech 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en-US" sz="1200" b="0" i="0" u="none" strike="noStrike" dirty="0">
                          <a:solidFill>
                            <a:schemeClr val="tx1"/>
                          </a:solidFill>
                          <a:effectLst/>
                          <a:latin typeface="Calibri" panose="020F0502020204030204" pitchFamily="34" charset="0"/>
                        </a:rPr>
                        <a:t>0.185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06738"/>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M2-Port Tech Some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115632"/>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M3-Port Tech QS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0.036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50614"/>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M4-24-7 Tech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915555"/>
                  </a:ext>
                </a:extLst>
              </a:tr>
            </a:tbl>
          </a:graphicData>
        </a:graphic>
      </p:graphicFrame>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59</a:t>
            </a:fld>
            <a:endParaRPr lang="en-US" dirty="0"/>
          </a:p>
        </p:txBody>
      </p:sp>
      <p:sp>
        <p:nvSpPr>
          <p:cNvPr id="5"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6" name="TextBox 5"/>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55018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458" y="2"/>
            <a:ext cx="10966342" cy="1221816"/>
          </a:xfrm>
        </p:spPr>
        <p:txBody>
          <a:bodyPr anchor="ctr">
            <a:normAutofit/>
          </a:bodyPr>
          <a:lstStyle/>
          <a:p>
            <a:r>
              <a:rPr lang="en-US" sz="3600" b="1" dirty="0"/>
              <a:t>Safety Attribute: Natural Units and Weighting </a:t>
            </a:r>
          </a:p>
        </p:txBody>
      </p:sp>
      <p:sp>
        <p:nvSpPr>
          <p:cNvPr id="2" name="Content Placeholder 1"/>
          <p:cNvSpPr>
            <a:spLocks noGrp="1"/>
          </p:cNvSpPr>
          <p:nvPr>
            <p:ph idx="1"/>
          </p:nvPr>
        </p:nvSpPr>
        <p:spPr>
          <a:xfrm>
            <a:off x="838200" y="959370"/>
            <a:ext cx="10515600" cy="2491615"/>
          </a:xfrm>
        </p:spPr>
        <p:txBody>
          <a:bodyPr>
            <a:normAutofit fontScale="70000" lnSpcReduction="20000"/>
          </a:bodyPr>
          <a:lstStyle/>
          <a:p>
            <a:r>
              <a:rPr lang="en-US" dirty="0"/>
              <a:t>In Great Britain, the Health and Safety Executive (HSE) is the government body that regulates workplace health, safety, and welfare.  One of its areas of regulation is gas supply and installation.</a:t>
            </a:r>
          </a:p>
          <a:p>
            <a:r>
              <a:rPr lang="en-US" dirty="0"/>
              <a:t>The HSE commissions an </a:t>
            </a:r>
            <a:r>
              <a:rPr lang="en-US" dirty="0">
                <a:hlinkClick r:id="rId2"/>
              </a:rPr>
              <a:t>appraisal</a:t>
            </a:r>
            <a:r>
              <a:rPr lang="en-US" dirty="0"/>
              <a:t> of the costs to society from workplace injuries and work-related illnesses in two categories: </a:t>
            </a:r>
          </a:p>
          <a:p>
            <a:pPr lvl="1"/>
            <a:r>
              <a:rPr lang="en-US" dirty="0"/>
              <a:t>Human costs – those that affect an individual’s quality of life and those that come about from the loss of life </a:t>
            </a:r>
          </a:p>
          <a:p>
            <a:pPr lvl="1"/>
            <a:r>
              <a:rPr lang="en-US" dirty="0"/>
              <a:t>Financial costs – secondary impacts, like healthcare and productivity costs</a:t>
            </a:r>
          </a:p>
          <a:p>
            <a:r>
              <a:rPr lang="en-US" dirty="0"/>
              <a:t>These costs for fatality and injury informed how the JUA calculated Safety Units: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0338877"/>
              </p:ext>
            </p:extLst>
          </p:nvPr>
        </p:nvGraphicFramePr>
        <p:xfrm>
          <a:off x="838200" y="4173527"/>
          <a:ext cx="8259581" cy="1097280"/>
        </p:xfrm>
        <a:graphic>
          <a:graphicData uri="http://schemas.openxmlformats.org/drawingml/2006/table">
            <a:tbl>
              <a:tblPr firstRow="1" bandRow="1">
                <a:tableStyleId>{5FD0F851-EC5A-4D38-B0AD-8093EC10F338}</a:tableStyleId>
              </a:tblPr>
              <a:tblGrid>
                <a:gridCol w="914401">
                  <a:extLst>
                    <a:ext uri="{9D8B030D-6E8A-4147-A177-3AD203B41FA5}">
                      <a16:colId xmlns:a16="http://schemas.microsoft.com/office/drawing/2014/main" val="20000"/>
                    </a:ext>
                  </a:extLst>
                </a:gridCol>
                <a:gridCol w="1214204">
                  <a:extLst>
                    <a:ext uri="{9D8B030D-6E8A-4147-A177-3AD203B41FA5}">
                      <a16:colId xmlns:a16="http://schemas.microsoft.com/office/drawing/2014/main" val="20001"/>
                    </a:ext>
                  </a:extLst>
                </a:gridCol>
                <a:gridCol w="1888760">
                  <a:extLst>
                    <a:ext uri="{9D8B030D-6E8A-4147-A177-3AD203B41FA5}">
                      <a16:colId xmlns:a16="http://schemas.microsoft.com/office/drawing/2014/main" val="20002"/>
                    </a:ext>
                  </a:extLst>
                </a:gridCol>
                <a:gridCol w="1873771">
                  <a:extLst>
                    <a:ext uri="{9D8B030D-6E8A-4147-A177-3AD203B41FA5}">
                      <a16:colId xmlns:a16="http://schemas.microsoft.com/office/drawing/2014/main" val="20003"/>
                    </a:ext>
                  </a:extLst>
                </a:gridCol>
                <a:gridCol w="2368445">
                  <a:extLst>
                    <a:ext uri="{9D8B030D-6E8A-4147-A177-3AD203B41FA5}">
                      <a16:colId xmlns:a16="http://schemas.microsoft.com/office/drawing/2014/main" val="20004"/>
                    </a:ext>
                  </a:extLst>
                </a:gridCol>
              </a:tblGrid>
              <a:tr h="0">
                <a:tc>
                  <a:txBody>
                    <a:bodyPr/>
                    <a:lstStyle/>
                    <a:p>
                      <a:endParaRPr lang="en-US" dirty="0"/>
                    </a:p>
                  </a:txBody>
                  <a:tcPr marL="116115" marR="116115"/>
                </a:tc>
                <a:tc>
                  <a:txBody>
                    <a:bodyPr/>
                    <a:lstStyle/>
                    <a:p>
                      <a:r>
                        <a:rPr lang="en-US" dirty="0"/>
                        <a:t>Weighting</a:t>
                      </a:r>
                      <a:endParaRPr lang="en-US" dirty="0">
                        <a:solidFill>
                          <a:srgbClr val="000000"/>
                        </a:solidFill>
                      </a:endParaRPr>
                    </a:p>
                  </a:txBody>
                  <a:tcPr marL="116115" marR="116115"/>
                </a:tc>
                <a:tc>
                  <a:txBody>
                    <a:bodyPr/>
                    <a:lstStyle/>
                    <a:p>
                      <a:r>
                        <a:rPr lang="en-US" dirty="0"/>
                        <a:t>Employee</a:t>
                      </a:r>
                      <a:endParaRPr lang="en-US" dirty="0">
                        <a:solidFill>
                          <a:srgbClr val="000000"/>
                        </a:solidFill>
                      </a:endParaRPr>
                    </a:p>
                  </a:txBody>
                  <a:tcPr marL="116115" marR="116115"/>
                </a:tc>
                <a:tc>
                  <a:txBody>
                    <a:bodyPr/>
                    <a:lstStyle/>
                    <a:p>
                      <a:r>
                        <a:rPr lang="en-US" dirty="0"/>
                        <a:t>Contractor</a:t>
                      </a:r>
                      <a:endParaRPr lang="en-US" dirty="0">
                        <a:solidFill>
                          <a:srgbClr val="000000"/>
                        </a:solidFill>
                      </a:endParaRPr>
                    </a:p>
                  </a:txBody>
                  <a:tcPr marL="116115" marR="116115"/>
                </a:tc>
                <a:tc>
                  <a:txBody>
                    <a:bodyPr/>
                    <a:lstStyle/>
                    <a:p>
                      <a:r>
                        <a:rPr lang="en-US" dirty="0"/>
                        <a:t>Public</a:t>
                      </a:r>
                      <a:endParaRPr lang="en-US" dirty="0">
                        <a:solidFill>
                          <a:srgbClr val="000000"/>
                        </a:solidFill>
                      </a:endParaRPr>
                    </a:p>
                  </a:txBody>
                  <a:tcPr marL="116115" marR="116115"/>
                </a:tc>
                <a:extLst>
                  <a:ext uri="{0D108BD9-81ED-4DB2-BD59-A6C34878D82A}">
                    <a16:rowId xmlns:a16="http://schemas.microsoft.com/office/drawing/2014/main" val="10000"/>
                  </a:ext>
                </a:extLst>
              </a:tr>
              <a:tr h="0">
                <a:tc>
                  <a:txBody>
                    <a:bodyPr/>
                    <a:lstStyle/>
                    <a:p>
                      <a:r>
                        <a:rPr lang="en-US" dirty="0"/>
                        <a:t>Fatality</a:t>
                      </a:r>
                      <a:endParaRPr lang="en-US" b="1" dirty="0">
                        <a:solidFill>
                          <a:srgbClr val="000000"/>
                        </a:solidFill>
                      </a:endParaRPr>
                    </a:p>
                  </a:txBody>
                  <a:tcPr marL="116115" marR="116115"/>
                </a:tc>
                <a:tc>
                  <a:txBody>
                    <a:bodyPr/>
                    <a:lstStyle/>
                    <a:p>
                      <a:r>
                        <a:rPr lang="en-US" dirty="0"/>
                        <a:t>1</a:t>
                      </a:r>
                      <a:endParaRPr lang="en-US" dirty="0">
                        <a:solidFill>
                          <a:srgbClr val="000000"/>
                        </a:solidFill>
                      </a:endParaRPr>
                    </a:p>
                  </a:txBody>
                  <a:tcPr marL="116115" marR="116115"/>
                </a:tc>
                <a:tc>
                  <a:txBody>
                    <a:bodyPr/>
                    <a:lstStyle/>
                    <a:p>
                      <a:r>
                        <a:rPr lang="en-US" dirty="0"/>
                        <a:t>OSHA Recordable</a:t>
                      </a:r>
                      <a:endParaRPr lang="en-US" dirty="0">
                        <a:solidFill>
                          <a:srgbClr val="000000"/>
                        </a:solidFill>
                      </a:endParaRPr>
                    </a:p>
                  </a:txBody>
                  <a:tcPr marL="116115" marR="116115"/>
                </a:tc>
                <a:tc>
                  <a:txBody>
                    <a:bodyPr/>
                    <a:lstStyle/>
                    <a:p>
                      <a:r>
                        <a:rPr lang="en-US" dirty="0"/>
                        <a:t>OSHA Recordable</a:t>
                      </a:r>
                      <a:endParaRPr lang="en-US" dirty="0">
                        <a:solidFill>
                          <a:srgbClr val="000000"/>
                        </a:solidFill>
                      </a:endParaRPr>
                    </a:p>
                  </a:txBody>
                  <a:tcPr marL="116115" marR="116115"/>
                </a:tc>
                <a:tc>
                  <a:txBody>
                    <a:bodyPr/>
                    <a:lstStyle/>
                    <a:p>
                      <a:r>
                        <a:rPr lang="en-US" dirty="0"/>
                        <a:t>CPUC Reportable</a:t>
                      </a:r>
                      <a:endParaRPr lang="en-US" dirty="0">
                        <a:solidFill>
                          <a:srgbClr val="000000"/>
                        </a:solidFill>
                      </a:endParaRPr>
                    </a:p>
                  </a:txBody>
                  <a:tcPr marL="116115" marR="116115"/>
                </a:tc>
                <a:extLst>
                  <a:ext uri="{0D108BD9-81ED-4DB2-BD59-A6C34878D82A}">
                    <a16:rowId xmlns:a16="http://schemas.microsoft.com/office/drawing/2014/main" val="10001"/>
                  </a:ext>
                </a:extLst>
              </a:tr>
              <a:tr h="0">
                <a:tc>
                  <a:txBody>
                    <a:bodyPr/>
                    <a:lstStyle/>
                    <a:p>
                      <a:r>
                        <a:rPr lang="en-US" dirty="0"/>
                        <a:t>Injury</a:t>
                      </a:r>
                      <a:endParaRPr lang="en-US" b="1" dirty="0">
                        <a:solidFill>
                          <a:srgbClr val="000000"/>
                        </a:solidFill>
                      </a:endParaRPr>
                    </a:p>
                  </a:txBody>
                  <a:tcPr marL="116115" marR="116115"/>
                </a:tc>
                <a:tc>
                  <a:txBody>
                    <a:bodyPr/>
                    <a:lstStyle/>
                    <a:p>
                      <a:r>
                        <a:rPr lang="en-US" dirty="0"/>
                        <a:t>0.01</a:t>
                      </a:r>
                      <a:endParaRPr lang="en-US" dirty="0">
                        <a:solidFill>
                          <a:srgbClr val="000000"/>
                        </a:solidFill>
                      </a:endParaRPr>
                    </a:p>
                  </a:txBody>
                  <a:tcPr marL="116115" marR="1161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OSHA Recordable</a:t>
                      </a:r>
                      <a:endParaRPr lang="en-US" dirty="0">
                        <a:solidFill>
                          <a:srgbClr val="000000"/>
                        </a:solidFill>
                      </a:endParaRPr>
                    </a:p>
                  </a:txBody>
                  <a:tcPr marL="116115" marR="1161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OSHA Recordable</a:t>
                      </a:r>
                      <a:endParaRPr lang="en-US" dirty="0">
                        <a:solidFill>
                          <a:srgbClr val="000000"/>
                        </a:solidFill>
                      </a:endParaRPr>
                    </a:p>
                  </a:txBody>
                  <a:tcPr marL="116115" marR="116115"/>
                </a:tc>
                <a:tc>
                  <a:txBody>
                    <a:bodyPr/>
                    <a:lstStyle/>
                    <a:p>
                      <a:r>
                        <a:rPr lang="en-US" dirty="0"/>
                        <a:t>CPUC</a:t>
                      </a:r>
                      <a:r>
                        <a:rPr lang="en-US" baseline="0" dirty="0"/>
                        <a:t> Reportable</a:t>
                      </a:r>
                      <a:endParaRPr lang="en-US" dirty="0">
                        <a:solidFill>
                          <a:srgbClr val="000000"/>
                        </a:solidFill>
                      </a:endParaRPr>
                    </a:p>
                  </a:txBody>
                  <a:tcPr marL="116115" marR="116115"/>
                </a:tc>
                <a:extLst>
                  <a:ext uri="{0D108BD9-81ED-4DB2-BD59-A6C34878D82A}">
                    <a16:rowId xmlns:a16="http://schemas.microsoft.com/office/drawing/2014/main" val="10002"/>
                  </a:ext>
                </a:extLst>
              </a:tr>
            </a:tbl>
          </a:graphicData>
        </a:graphic>
      </p:graphicFrame>
      <p:sp>
        <p:nvSpPr>
          <p:cNvPr id="5" name="TextBox 4"/>
          <p:cNvSpPr txBox="1"/>
          <p:nvPr/>
        </p:nvSpPr>
        <p:spPr>
          <a:xfrm>
            <a:off x="838200" y="5355791"/>
            <a:ext cx="8259581" cy="646331"/>
          </a:xfrm>
          <a:prstGeom prst="rect">
            <a:avLst/>
          </a:prstGeom>
          <a:noFill/>
          <a:ln>
            <a:noFill/>
          </a:ln>
        </p:spPr>
        <p:txBody>
          <a:bodyPr wrap="square" lIns="0" tIns="0" rIns="0" bIns="0" rtlCol="0">
            <a:spAutoFit/>
          </a:bodyPr>
          <a:lstStyle/>
          <a:p>
            <a:r>
              <a:rPr lang="en-US" sz="1400" b="1" i="1" dirty="0">
                <a:solidFill>
                  <a:srgbClr val="000000"/>
                </a:solidFill>
              </a:rPr>
              <a:t>Note: The table above shows the preferred source of data for each category of safety incidents. These sources of data may be supplemented by data from the insurance industry, other utilities, national public data, or subject matter experts.</a:t>
            </a:r>
            <a:endParaRPr lang="en-US" sz="1400" b="1" i="1" dirty="0">
              <a:solidFill>
                <a:srgbClr val="000000"/>
              </a:solidFill>
              <a:sym typeface="+mn-lt"/>
            </a:endParaRPr>
          </a:p>
        </p:txBody>
      </p:sp>
      <p:sp>
        <p:nvSpPr>
          <p:cNvPr id="7" name="TextBox 6"/>
          <p:cNvSpPr txBox="1"/>
          <p:nvPr/>
        </p:nvSpPr>
        <p:spPr>
          <a:xfrm>
            <a:off x="838200" y="3791984"/>
            <a:ext cx="4319965" cy="307777"/>
          </a:xfrm>
          <a:prstGeom prst="rect">
            <a:avLst/>
          </a:prstGeom>
          <a:noFill/>
          <a:ln>
            <a:noFill/>
          </a:ln>
        </p:spPr>
        <p:txBody>
          <a:bodyPr wrap="none" lIns="0" tIns="0" rIns="0" bIns="0" rtlCol="0">
            <a:spAutoFit/>
          </a:bodyPr>
          <a:lstStyle/>
          <a:p>
            <a:r>
              <a:rPr lang="en-US" sz="2000" b="1" dirty="0">
                <a:solidFill>
                  <a:srgbClr val="000000"/>
                </a:solidFill>
                <a:sym typeface="+mn-lt"/>
              </a:rPr>
              <a:t>JUA Safety Attribute and Sources of Data</a:t>
            </a:r>
          </a:p>
        </p:txBody>
      </p:sp>
      <p:sp>
        <p:nvSpPr>
          <p:cNvPr id="6" name="TextBox 5"/>
          <p:cNvSpPr txBox="1"/>
          <p:nvPr/>
        </p:nvSpPr>
        <p:spPr>
          <a:xfrm>
            <a:off x="1189470" y="3126623"/>
            <a:ext cx="6904967" cy="369332"/>
          </a:xfrm>
          <a:prstGeom prst="rect">
            <a:avLst/>
          </a:prstGeom>
          <a:noFill/>
          <a:ln>
            <a:noFill/>
          </a:ln>
        </p:spPr>
        <p:txBody>
          <a:bodyPr wrap="none" lIns="0" tIns="0" rIns="0" bIns="0" rtlCol="0">
            <a:spAutoFit/>
          </a:bodyPr>
          <a:lstStyle/>
          <a:p>
            <a:r>
              <a:rPr lang="en-US" sz="2400" b="1" dirty="0">
                <a:solidFill>
                  <a:srgbClr val="000000"/>
                </a:solidFill>
                <a:sym typeface="+mn-lt"/>
              </a:rPr>
              <a:t>Safety Unit = # of fatalities * (1) + # of injuries * (0.01) </a:t>
            </a:r>
          </a:p>
        </p:txBody>
      </p:sp>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6</a:t>
            </a:fld>
            <a:endParaRPr lang="en-US" dirty="0"/>
          </a:p>
        </p:txBody>
      </p:sp>
    </p:spTree>
    <p:extLst>
      <p:ext uri="{BB962C8B-B14F-4D97-AF65-F5344CB8AC3E}">
        <p14:creationId xmlns:p14="http://schemas.microsoft.com/office/powerpoint/2010/main" val="3102440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graphicFrame>
        <p:nvGraphicFramePr>
          <p:cNvPr id="4" name="Table 3"/>
          <p:cNvGraphicFramePr>
            <a:graphicFrameLocks noGrp="1"/>
          </p:cNvGraphicFramePr>
          <p:nvPr>
            <p:extLst>
              <p:ext uri="{D42A27DB-BD31-4B8C-83A1-F6EECF244321}">
                <p14:modId xmlns:p14="http://schemas.microsoft.com/office/powerpoint/2010/main" val="416384927"/>
              </p:ext>
            </p:extLst>
          </p:nvPr>
        </p:nvGraphicFramePr>
        <p:xfrm>
          <a:off x="556980" y="1287305"/>
          <a:ext cx="9255234" cy="1684020"/>
        </p:xfrm>
        <a:graphic>
          <a:graphicData uri="http://schemas.openxmlformats.org/drawingml/2006/table">
            <a:tbl>
              <a:tblPr firstRow="1" firstCol="1" bandRow="1"/>
              <a:tblGrid>
                <a:gridCol w="1070145">
                  <a:extLst>
                    <a:ext uri="{9D8B030D-6E8A-4147-A177-3AD203B41FA5}">
                      <a16:colId xmlns:a16="http://schemas.microsoft.com/office/drawing/2014/main" val="497062176"/>
                    </a:ext>
                  </a:extLst>
                </a:gridCol>
                <a:gridCol w="2422918">
                  <a:extLst>
                    <a:ext uri="{9D8B030D-6E8A-4147-A177-3AD203B41FA5}">
                      <a16:colId xmlns:a16="http://schemas.microsoft.com/office/drawing/2014/main" val="463875590"/>
                    </a:ext>
                  </a:extLst>
                </a:gridCol>
                <a:gridCol w="1245189">
                  <a:extLst>
                    <a:ext uri="{9D8B030D-6E8A-4147-A177-3AD203B41FA5}">
                      <a16:colId xmlns:a16="http://schemas.microsoft.com/office/drawing/2014/main" val="1029570694"/>
                    </a:ext>
                  </a:extLst>
                </a:gridCol>
                <a:gridCol w="982498">
                  <a:extLst>
                    <a:ext uri="{9D8B030D-6E8A-4147-A177-3AD203B41FA5}">
                      <a16:colId xmlns:a16="http://schemas.microsoft.com/office/drawing/2014/main" val="1335897608"/>
                    </a:ext>
                  </a:extLst>
                </a:gridCol>
                <a:gridCol w="1747954">
                  <a:extLst>
                    <a:ext uri="{9D8B030D-6E8A-4147-A177-3AD203B41FA5}">
                      <a16:colId xmlns:a16="http://schemas.microsoft.com/office/drawing/2014/main" val="1456652732"/>
                    </a:ext>
                  </a:extLst>
                </a:gridCol>
                <a:gridCol w="867489">
                  <a:extLst>
                    <a:ext uri="{9D8B030D-6E8A-4147-A177-3AD203B41FA5}">
                      <a16:colId xmlns:a16="http://schemas.microsoft.com/office/drawing/2014/main" val="1219652683"/>
                    </a:ext>
                  </a:extLst>
                </a:gridCol>
                <a:gridCol w="919041">
                  <a:extLst>
                    <a:ext uri="{9D8B030D-6E8A-4147-A177-3AD203B41FA5}">
                      <a16:colId xmlns:a16="http://schemas.microsoft.com/office/drawing/2014/main" val="3482969784"/>
                    </a:ext>
                  </a:extLst>
                </a:gridCol>
              </a:tblGrid>
              <a:tr h="263169">
                <a:tc>
                  <a:txBody>
                    <a:bodyPr/>
                    <a:lstStyle/>
                    <a:p>
                      <a:pPr algn="l"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rtl="0" fontAlgn="ctr"/>
                      <a:r>
                        <a:rPr lang="en-US" sz="14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Baseline Risk</a:t>
                      </a:r>
                      <a:r>
                        <a:rPr lang="en-US" sz="1400" b="1" i="0" u="none" strike="noStrike" baseline="0" dirty="0">
                          <a:solidFill>
                            <a:srgbClr val="FFFFFF"/>
                          </a:solidFill>
                          <a:effectLst/>
                          <a:latin typeface="Calibri" panose="020F0502020204030204" pitchFamily="34" charset="0"/>
                        </a:rPr>
                        <a:t> Score</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Estimated 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a:t>
                      </a:r>
                      <a:r>
                        <a:rPr lang="en-US" sz="1400" b="1" i="0" u="none" strike="noStrike" baseline="0" dirty="0">
                          <a:solidFill>
                            <a:srgbClr val="FFFFFF"/>
                          </a:solidFill>
                          <a:effectLst/>
                          <a:latin typeface="Calibri" panose="020F0502020204030204" pitchFamily="34" charset="0"/>
                        </a:rPr>
                        <a:t> Benefit</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 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Safety Comparator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69336597"/>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SDG&amp;E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l" rtl="0" fontAlgn="ctr"/>
                      <a:r>
                        <a:rPr lang="en-US" sz="1200" b="0" i="0" u="none" strike="noStrike" dirty="0">
                          <a:solidFill>
                            <a:srgbClr val="000000"/>
                          </a:solidFill>
                          <a:effectLst/>
                          <a:latin typeface="Calibri" panose="020F0502020204030204" pitchFamily="34" charset="0"/>
                        </a:rPr>
                        <a:t>SDG&amp;E Workplace Violence 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chemeClr val="tx1"/>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907825"/>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SoCalGas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rtl="0" fontAlgn="ctr"/>
                      <a:r>
                        <a:rPr lang="en-US" sz="1200" b="0" i="0" u="none" strike="noStrike" dirty="0">
                          <a:solidFill>
                            <a:srgbClr val="000000"/>
                          </a:solidFill>
                          <a:effectLst/>
                          <a:latin typeface="Calibri" panose="020F0502020204030204" pitchFamily="34" charset="0"/>
                        </a:rPr>
                        <a:t>SoCalGas Workplace Violence 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chemeClr val="tx1"/>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550494"/>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rtl="0" fontAlgn="ctr"/>
                      <a:r>
                        <a:rPr lang="en-US" sz="1200" b="0" i="0" u="none" strike="noStrike" dirty="0">
                          <a:solidFill>
                            <a:srgbClr val="000000"/>
                          </a:solidFill>
                          <a:effectLst/>
                          <a:latin typeface="Calibri" panose="020F0502020204030204" pitchFamily="34" charset="0"/>
                        </a:rPr>
                        <a:t>SCE Active shooter training and additional security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chemeClr val="tx1"/>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0.0014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916096"/>
                  </a:ext>
                </a:extLst>
              </a:tr>
            </a:tbl>
          </a:graphicData>
        </a:graphic>
      </p:graphicFrame>
      <p:sp>
        <p:nvSpPr>
          <p:cNvPr id="6"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60</a:t>
            </a:fld>
            <a:endParaRPr lang="en-US" dirty="0"/>
          </a:p>
        </p:txBody>
      </p:sp>
      <p:sp>
        <p:nvSpPr>
          <p:cNvPr id="5"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7" name="TextBox 6"/>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863721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Pressure Gas Transmission Pipeline</a:t>
            </a:r>
          </a:p>
        </p:txBody>
      </p:sp>
      <p:graphicFrame>
        <p:nvGraphicFramePr>
          <p:cNvPr id="4" name="Table 3"/>
          <p:cNvGraphicFramePr>
            <a:graphicFrameLocks noGrp="1"/>
          </p:cNvGraphicFramePr>
          <p:nvPr>
            <p:extLst>
              <p:ext uri="{D42A27DB-BD31-4B8C-83A1-F6EECF244321}">
                <p14:modId xmlns:p14="http://schemas.microsoft.com/office/powerpoint/2010/main" val="366505861"/>
              </p:ext>
            </p:extLst>
          </p:nvPr>
        </p:nvGraphicFramePr>
        <p:xfrm>
          <a:off x="556982" y="1287305"/>
          <a:ext cx="9700709" cy="2879720"/>
        </p:xfrm>
        <a:graphic>
          <a:graphicData uri="http://schemas.openxmlformats.org/drawingml/2006/table">
            <a:tbl>
              <a:tblPr firstRow="1" firstCol="1" bandRow="1"/>
              <a:tblGrid>
                <a:gridCol w="1121653">
                  <a:extLst>
                    <a:ext uri="{9D8B030D-6E8A-4147-A177-3AD203B41FA5}">
                      <a16:colId xmlns:a16="http://schemas.microsoft.com/office/drawing/2014/main" val="497062176"/>
                    </a:ext>
                  </a:extLst>
                </a:gridCol>
                <a:gridCol w="2539539">
                  <a:extLst>
                    <a:ext uri="{9D8B030D-6E8A-4147-A177-3AD203B41FA5}">
                      <a16:colId xmlns:a16="http://schemas.microsoft.com/office/drawing/2014/main" val="463875590"/>
                    </a:ext>
                  </a:extLst>
                </a:gridCol>
                <a:gridCol w="1305123">
                  <a:extLst>
                    <a:ext uri="{9D8B030D-6E8A-4147-A177-3AD203B41FA5}">
                      <a16:colId xmlns:a16="http://schemas.microsoft.com/office/drawing/2014/main" val="1029570694"/>
                    </a:ext>
                  </a:extLst>
                </a:gridCol>
                <a:gridCol w="1029788">
                  <a:extLst>
                    <a:ext uri="{9D8B030D-6E8A-4147-A177-3AD203B41FA5}">
                      <a16:colId xmlns:a16="http://schemas.microsoft.com/office/drawing/2014/main" val="1335897608"/>
                    </a:ext>
                  </a:extLst>
                </a:gridCol>
                <a:gridCol w="1832087">
                  <a:extLst>
                    <a:ext uri="{9D8B030D-6E8A-4147-A177-3AD203B41FA5}">
                      <a16:colId xmlns:a16="http://schemas.microsoft.com/office/drawing/2014/main" val="1456652732"/>
                    </a:ext>
                  </a:extLst>
                </a:gridCol>
                <a:gridCol w="909243">
                  <a:extLst>
                    <a:ext uri="{9D8B030D-6E8A-4147-A177-3AD203B41FA5}">
                      <a16:colId xmlns:a16="http://schemas.microsoft.com/office/drawing/2014/main" val="1219652683"/>
                    </a:ext>
                  </a:extLst>
                </a:gridCol>
                <a:gridCol w="963276">
                  <a:extLst>
                    <a:ext uri="{9D8B030D-6E8A-4147-A177-3AD203B41FA5}">
                      <a16:colId xmlns:a16="http://schemas.microsoft.com/office/drawing/2014/main" val="3482969784"/>
                    </a:ext>
                  </a:extLst>
                </a:gridCol>
              </a:tblGrid>
              <a:tr h="263169">
                <a:tc>
                  <a:txBody>
                    <a:bodyPr/>
                    <a:lstStyle/>
                    <a:p>
                      <a:pPr algn="l"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rtl="0" fontAlgn="ctr"/>
                      <a:r>
                        <a:rPr lang="en-US" sz="1400" b="1" i="0" u="none" strike="noStrike" dirty="0">
                          <a:solidFill>
                            <a:srgbClr val="FFFFFF"/>
                          </a:solidFill>
                          <a:effectLst/>
                          <a:latin typeface="Calibri" panose="020F0502020204030204" pitchFamily="34" charset="0"/>
                        </a:rPr>
                        <a:t>Mitigation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Baseline Risk</a:t>
                      </a:r>
                      <a:r>
                        <a:rPr lang="en-US" sz="1400" b="1" i="0" u="none" strike="noStrike" baseline="0" dirty="0">
                          <a:solidFill>
                            <a:srgbClr val="FFFFFF"/>
                          </a:solidFill>
                          <a:effectLst/>
                          <a:latin typeface="Calibri" panose="020F0502020204030204" pitchFamily="34" charset="0"/>
                        </a:rPr>
                        <a:t> Score</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Estimated Likelihood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a:t>
                      </a:r>
                      <a:r>
                        <a:rPr lang="en-US" sz="1400" b="1" i="0" u="none" strike="noStrike" baseline="0" dirty="0">
                          <a:solidFill>
                            <a:srgbClr val="FFFFFF"/>
                          </a:solidFill>
                          <a:effectLst/>
                          <a:latin typeface="Calibri" panose="020F0502020204030204" pitchFamily="34" charset="0"/>
                        </a:rPr>
                        <a:t> Benefit</a:t>
                      </a:r>
                      <a:endParaRPr lang="en-US" sz="14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 Cost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400" b="1" i="0" u="none" strike="noStrike" dirty="0">
                          <a:solidFill>
                            <a:srgbClr val="FFFFFF"/>
                          </a:solidFill>
                          <a:effectLst/>
                          <a:latin typeface="Calibri" panose="020F0502020204030204" pitchFamily="34" charset="0"/>
                        </a:rPr>
                        <a:t>Safety Comparator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69336597"/>
                  </a:ext>
                </a:extLst>
              </a:tr>
              <a:tr h="259959">
                <a:tc rowSpan="2">
                  <a:txBody>
                    <a:bodyPr/>
                    <a:lstStyle/>
                    <a:p>
                      <a:pPr algn="ctr" rtl="0" fontAlgn="ctr"/>
                      <a:r>
                        <a:rPr lang="en-US" sz="1800" b="1" i="0" u="none" strike="noStrike" dirty="0">
                          <a:solidFill>
                            <a:srgbClr val="FFFFFF"/>
                          </a:solidFill>
                          <a:effectLst/>
                          <a:latin typeface="Calibri" panose="020F0502020204030204" pitchFamily="34" charset="0"/>
                        </a:rPr>
                        <a:t>SoCalGas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rtl="0" fontAlgn="ctr"/>
                      <a:r>
                        <a:rPr lang="en-US" sz="1200" b="0" i="0" u="none" strike="noStrike" dirty="0">
                          <a:solidFill>
                            <a:srgbClr val="000000"/>
                          </a:solidFill>
                          <a:effectLst/>
                          <a:latin typeface="Calibri" panose="020F0502020204030204" pitchFamily="34" charset="0"/>
                        </a:rPr>
                        <a:t>SCG Pipe Replacement (30 miles of worst performing)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1200" b="0" i="0" u="none" strike="noStrike" dirty="0">
                          <a:solidFill>
                            <a:srgbClr val="000000"/>
                          </a:solidFill>
                          <a:effectLst/>
                          <a:latin typeface="Calibri" panose="020F0502020204030204" pitchFamily="34" charset="0"/>
                        </a:rPr>
                        <a:t>0.062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95678"/>
                  </a:ext>
                </a:extLst>
              </a:tr>
              <a:tr h="259959">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rtl="0" fontAlgn="ctr"/>
                      <a:r>
                        <a:rPr lang="en-US" sz="1200" b="0" i="0" u="none" strike="noStrike" dirty="0">
                          <a:solidFill>
                            <a:srgbClr val="000000"/>
                          </a:solidFill>
                          <a:effectLst/>
                          <a:latin typeface="Calibri" panose="020F0502020204030204" pitchFamily="34" charset="0"/>
                        </a:rPr>
                        <a:t>SCG Pipe Replacement (300 miles of worst performing)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26654"/>
                  </a:ext>
                </a:extLst>
              </a:tr>
              <a:tr h="259959">
                <a:tc>
                  <a:txBody>
                    <a:bodyPr/>
                    <a:lstStyle/>
                    <a:p>
                      <a:pPr algn="ctr" rtl="0" fontAlgn="ctr"/>
                      <a:r>
                        <a:rPr lang="en-US" sz="1800" b="1" i="0" u="none" strike="noStrike" dirty="0">
                          <a:solidFill>
                            <a:srgbClr val="FFFFFF"/>
                          </a:solidFill>
                          <a:effectLst/>
                          <a:latin typeface="Calibri" panose="020F0502020204030204" pitchFamily="34" charset="0"/>
                        </a:rPr>
                        <a:t>SDG&amp;E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l" rtl="0" fontAlgn="ctr"/>
                      <a:r>
                        <a:rPr lang="en-US" sz="1200" b="0" i="0" u="none" strike="noStrike" dirty="0">
                          <a:solidFill>
                            <a:srgbClr val="000000"/>
                          </a:solidFill>
                          <a:effectLst/>
                          <a:latin typeface="Calibri" panose="020F0502020204030204" pitchFamily="34" charset="0"/>
                        </a:rPr>
                        <a:t>SDGE Pipe Replacement (30 miles of worst performing)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20249"/>
                  </a:ext>
                </a:extLst>
              </a:tr>
              <a:tr h="276065">
                <a:tc rowSpan="4">
                  <a:txBody>
                    <a:bodyPr/>
                    <a:lstStyle/>
                    <a:p>
                      <a:pPr algn="ctr" rtl="0" fontAlgn="ctr"/>
                      <a:r>
                        <a:rPr lang="en-US" sz="1800" b="1" i="0" u="none" strike="noStrike" dirty="0">
                          <a:solidFill>
                            <a:srgbClr val="FFFFFF"/>
                          </a:solidFill>
                          <a:effectLst/>
                          <a:latin typeface="Calibri" panose="020F0502020204030204" pitchFamily="34" charset="0"/>
                        </a:rPr>
                        <a:t>PG&amp;E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Valve Automation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en-US" sz="1200" b="0" i="0" u="none" strike="noStrike" dirty="0">
                          <a:solidFill>
                            <a:srgbClr val="000000"/>
                          </a:solidFill>
                          <a:effectLst/>
                          <a:latin typeface="Calibri" panose="020F0502020204030204" pitchFamily="34" charset="0"/>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22926"/>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Vintage Pipe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181.7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06738"/>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Strength Test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358.8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115632"/>
                  </a:ext>
                </a:extLst>
              </a:tr>
              <a:tr h="276065">
                <a:tc vMerge="1">
                  <a:txBody>
                    <a:bodyPr/>
                    <a:lstStyle/>
                    <a:p>
                      <a:pPr algn="ctr" rtl="0" fontAlgn="ctr"/>
                      <a:endParaRPr lang="en-US" sz="1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ctr"/>
                      <a:r>
                        <a:rPr lang="en-US" sz="1200" b="0" i="0" u="none" strike="noStrike" dirty="0">
                          <a:solidFill>
                            <a:srgbClr val="000000"/>
                          </a:solidFill>
                          <a:effectLst/>
                          <a:latin typeface="Calibri" panose="020F0502020204030204" pitchFamily="34" charset="0"/>
                        </a:rPr>
                        <a:t>PGE 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984.5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panose="020F0502020204030204" pitchFamily="34" charset="0"/>
                        </a:rPr>
                        <a:t>0.0001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50614"/>
                  </a:ext>
                </a:extLst>
              </a:tr>
            </a:tbl>
          </a:graphicData>
        </a:graphic>
      </p:graphicFrame>
      <p:sp>
        <p:nvSpPr>
          <p:cNvPr id="5"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61</a:t>
            </a:fld>
            <a:endParaRPr lang="en-US" dirty="0"/>
          </a:p>
        </p:txBody>
      </p:sp>
      <p:sp>
        <p:nvSpPr>
          <p:cNvPr id="6" name="TextBox 15"/>
          <p:cNvSpPr txBox="1"/>
          <p:nvPr/>
        </p:nvSpPr>
        <p:spPr>
          <a:xfrm>
            <a:off x="2865277" y="-52707"/>
            <a:ext cx="310100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bg1">
                    <a:lumMod val="65000"/>
                  </a:schemeClr>
                </a:solidFill>
              </a:rPr>
              <a:t>Illustrative</a:t>
            </a:r>
          </a:p>
        </p:txBody>
      </p:sp>
      <p:sp>
        <p:nvSpPr>
          <p:cNvPr id="7" name="TextBox 6"/>
          <p:cNvSpPr txBox="1"/>
          <p:nvPr/>
        </p:nvSpPr>
        <p:spPr>
          <a:xfrm>
            <a:off x="379453" y="5827077"/>
            <a:ext cx="1181254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Projects and dollar amounts are illustrative only.  Expenditures are ongoing in an attempt to maintain current levels of safety.</a:t>
            </a:r>
          </a:p>
        </p:txBody>
      </p:sp>
    </p:spTree>
    <p:extLst>
      <p:ext uri="{BB962C8B-B14F-4D97-AF65-F5344CB8AC3E}">
        <p14:creationId xmlns:p14="http://schemas.microsoft.com/office/powerpoint/2010/main" val="2688150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1851" y="1709740"/>
            <a:ext cx="10515600" cy="3611560"/>
          </a:xfrm>
        </p:spPr>
        <p:txBody>
          <a:bodyPr/>
          <a:lstStyle/>
          <a:p>
            <a:r>
              <a:rPr lang="en-US" dirty="0"/>
              <a:t>Next Steps</a:t>
            </a:r>
          </a:p>
        </p:txBody>
      </p:sp>
    </p:spTree>
    <p:extLst>
      <p:ext uri="{BB962C8B-B14F-4D97-AF65-F5344CB8AC3E}">
        <p14:creationId xmlns:p14="http://schemas.microsoft.com/office/powerpoint/2010/main" val="623598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40" y="154549"/>
            <a:ext cx="10515600" cy="734095"/>
          </a:xfrm>
        </p:spPr>
        <p:txBody>
          <a:bodyPr/>
          <a:lstStyle/>
          <a:p>
            <a:r>
              <a:rPr lang="en-US" dirty="0"/>
              <a:t>Roadmap for S-MAP Timeline</a:t>
            </a:r>
          </a:p>
        </p:txBody>
      </p:sp>
      <p:sp>
        <p:nvSpPr>
          <p:cNvPr id="5" name="Rectangle 4"/>
          <p:cNvSpPr/>
          <p:nvPr/>
        </p:nvSpPr>
        <p:spPr>
          <a:xfrm>
            <a:off x="595841" y="1194977"/>
            <a:ext cx="3626275" cy="47366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2400" b="1" dirty="0">
                <a:solidFill>
                  <a:schemeClr val="tx1"/>
                </a:solidFill>
              </a:rPr>
              <a:t>2017 Actions</a:t>
            </a:r>
          </a:p>
          <a:p>
            <a:pPr marL="285750" indent="-285750">
              <a:spcAft>
                <a:spcPts val="600"/>
              </a:spcAft>
              <a:buFont typeface="Wingdings" panose="05000000000000000000" pitchFamily="2" charset="2"/>
              <a:buChar char="§"/>
            </a:pPr>
            <a:r>
              <a:rPr lang="en-US" dirty="0">
                <a:solidFill>
                  <a:schemeClr val="tx1"/>
                </a:solidFill>
              </a:rPr>
              <a:t>Continue to support JIA test drives</a:t>
            </a:r>
          </a:p>
          <a:p>
            <a:pPr marL="285750" indent="-285750">
              <a:spcAft>
                <a:spcPts val="600"/>
              </a:spcAft>
              <a:buFont typeface="Wingdings" panose="05000000000000000000" pitchFamily="2" charset="2"/>
              <a:buChar char="§"/>
            </a:pPr>
            <a:r>
              <a:rPr lang="en-US" dirty="0">
                <a:solidFill>
                  <a:schemeClr val="tx1"/>
                </a:solidFill>
              </a:rPr>
              <a:t>Meet and confer with parties</a:t>
            </a:r>
          </a:p>
          <a:p>
            <a:pPr marL="285750" indent="-285750">
              <a:spcAft>
                <a:spcPts val="600"/>
              </a:spcAft>
              <a:buFont typeface="Wingdings" panose="05000000000000000000" pitchFamily="2" charset="2"/>
              <a:buChar char="§"/>
            </a:pPr>
            <a:r>
              <a:rPr lang="en-US" dirty="0">
                <a:solidFill>
                  <a:schemeClr val="tx1"/>
                </a:solidFill>
              </a:rPr>
              <a:t>Continue the use of the tiered modeling approach</a:t>
            </a:r>
          </a:p>
          <a:p>
            <a:pPr marL="285750" indent="-285750">
              <a:spcAft>
                <a:spcPts val="600"/>
              </a:spcAft>
              <a:buFont typeface="Wingdings" panose="05000000000000000000" pitchFamily="2" charset="2"/>
              <a:buChar char="§"/>
            </a:pPr>
            <a:r>
              <a:rPr lang="en-US" dirty="0">
                <a:solidFill>
                  <a:schemeClr val="tx1"/>
                </a:solidFill>
              </a:rPr>
              <a:t>Finalize JIA test drive</a:t>
            </a:r>
          </a:p>
          <a:p>
            <a:pPr marL="285750" indent="-285750">
              <a:spcAft>
                <a:spcPts val="600"/>
              </a:spcAft>
              <a:buFont typeface="Wingdings" panose="05000000000000000000" pitchFamily="2" charset="2"/>
              <a:buChar char="§"/>
            </a:pPr>
            <a:r>
              <a:rPr lang="en-US" dirty="0">
                <a:solidFill>
                  <a:schemeClr val="tx1"/>
                </a:solidFill>
              </a:rPr>
              <a:t>Finalize JUA test drive</a:t>
            </a:r>
          </a:p>
        </p:txBody>
      </p:sp>
      <p:sp>
        <p:nvSpPr>
          <p:cNvPr id="6" name="Rectangle 5"/>
          <p:cNvSpPr/>
          <p:nvPr/>
        </p:nvSpPr>
        <p:spPr>
          <a:xfrm>
            <a:off x="4232157" y="1194978"/>
            <a:ext cx="3626275" cy="4736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2400" b="1" dirty="0">
                <a:solidFill>
                  <a:schemeClr val="tx1"/>
                </a:solidFill>
              </a:rPr>
              <a:t>2018 Actions</a:t>
            </a:r>
          </a:p>
          <a:p>
            <a:pPr marL="285750" indent="-285750">
              <a:spcAft>
                <a:spcPts val="600"/>
              </a:spcAft>
              <a:buFont typeface="Wingdings" panose="05000000000000000000" pitchFamily="2" charset="2"/>
              <a:buChar char="§"/>
            </a:pPr>
            <a:r>
              <a:rPr lang="en-US" dirty="0">
                <a:solidFill>
                  <a:schemeClr val="tx1"/>
                </a:solidFill>
              </a:rPr>
              <a:t>CPUC issues S-MAP Phase 2 decision</a:t>
            </a:r>
          </a:p>
          <a:p>
            <a:pPr marL="285750" indent="-285750">
              <a:spcAft>
                <a:spcPts val="600"/>
              </a:spcAft>
              <a:buFont typeface="Wingdings" panose="05000000000000000000" pitchFamily="2" charset="2"/>
              <a:buChar char="§"/>
            </a:pPr>
            <a:r>
              <a:rPr lang="en-US" dirty="0">
                <a:solidFill>
                  <a:schemeClr val="tx1"/>
                </a:solidFill>
              </a:rPr>
              <a:t>Continue SME calibration and common risk profiles among the IOUs</a:t>
            </a:r>
          </a:p>
          <a:p>
            <a:pPr marL="285750" indent="-285750">
              <a:spcAft>
                <a:spcPts val="600"/>
              </a:spcAft>
              <a:buFont typeface="Wingdings" panose="05000000000000000000" pitchFamily="2" charset="2"/>
              <a:buChar char="§"/>
            </a:pPr>
            <a:r>
              <a:rPr lang="en-US" dirty="0">
                <a:solidFill>
                  <a:schemeClr val="tx1"/>
                </a:solidFill>
              </a:rPr>
              <a:t>Begin discussion on incorporation of risk tolerance</a:t>
            </a:r>
          </a:p>
          <a:p>
            <a:pPr marL="285750" indent="-285750">
              <a:spcAft>
                <a:spcPts val="600"/>
              </a:spcAft>
              <a:buFont typeface="Wingdings" panose="05000000000000000000" pitchFamily="2" charset="2"/>
              <a:buChar char="§"/>
            </a:pPr>
            <a:r>
              <a:rPr lang="en-US" dirty="0">
                <a:solidFill>
                  <a:schemeClr val="tx1"/>
                </a:solidFill>
              </a:rPr>
              <a:t>Develop a common risk taxonomy</a:t>
            </a:r>
          </a:p>
          <a:p>
            <a:pPr marL="285750" indent="-285750">
              <a:spcAft>
                <a:spcPts val="600"/>
              </a:spcAft>
              <a:buFont typeface="Wingdings" panose="05000000000000000000" pitchFamily="2" charset="2"/>
              <a:buChar char="§"/>
            </a:pPr>
            <a:r>
              <a:rPr lang="en-US" dirty="0">
                <a:solidFill>
                  <a:schemeClr val="tx1"/>
                </a:solidFill>
              </a:rPr>
              <a:t>Incorporate CPUC decisions into future S-MAP, RAMP and GRC filings</a:t>
            </a:r>
          </a:p>
          <a:p>
            <a:pPr marL="285750" indent="-285750">
              <a:spcAft>
                <a:spcPts val="600"/>
              </a:spcAft>
              <a:buFont typeface="Wingdings" panose="05000000000000000000" pitchFamily="2" charset="2"/>
              <a:buChar char="§"/>
            </a:pPr>
            <a:r>
              <a:rPr lang="en-US" dirty="0">
                <a:solidFill>
                  <a:schemeClr val="tx1"/>
                </a:solidFill>
              </a:rPr>
              <a:t>Utilities file second S-MAP applications</a:t>
            </a:r>
          </a:p>
          <a:p>
            <a:pPr marL="285750" indent="-285750">
              <a:spcAft>
                <a:spcPts val="600"/>
              </a:spcAft>
              <a:buFont typeface="Wingdings" panose="05000000000000000000" pitchFamily="2" charset="2"/>
              <a:buChar char="§"/>
            </a:pPr>
            <a:endParaRPr lang="en-US" dirty="0">
              <a:solidFill>
                <a:schemeClr val="tx1"/>
              </a:solidFill>
            </a:endParaRPr>
          </a:p>
          <a:p>
            <a:pPr marL="285750" indent="-285750">
              <a:spcAft>
                <a:spcPts val="600"/>
              </a:spcAft>
              <a:buFont typeface="Wingdings" panose="05000000000000000000" pitchFamily="2" charset="2"/>
              <a:buChar char="§"/>
            </a:pPr>
            <a:endParaRPr lang="en-US" dirty="0">
              <a:solidFill>
                <a:schemeClr val="tx1"/>
              </a:solidFill>
            </a:endParaRPr>
          </a:p>
          <a:p>
            <a:pPr marL="285750" indent="-285750">
              <a:spcAft>
                <a:spcPts val="600"/>
              </a:spcAft>
              <a:buFont typeface="Wingdings" panose="05000000000000000000" pitchFamily="2" charset="2"/>
              <a:buChar char="§"/>
            </a:pPr>
            <a:endParaRPr lang="en-US" sz="1600" dirty="0">
              <a:solidFill>
                <a:schemeClr val="tx1"/>
              </a:solidFill>
            </a:endParaRPr>
          </a:p>
        </p:txBody>
      </p:sp>
      <p:sp>
        <p:nvSpPr>
          <p:cNvPr id="7" name="Rectangle 6"/>
          <p:cNvSpPr/>
          <p:nvPr/>
        </p:nvSpPr>
        <p:spPr>
          <a:xfrm>
            <a:off x="7868477" y="1194977"/>
            <a:ext cx="3626275" cy="47366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spcAft>
                <a:spcPts val="600"/>
              </a:spcAft>
            </a:pPr>
            <a:r>
              <a:rPr lang="en-US" sz="2400" b="1" dirty="0">
                <a:solidFill>
                  <a:schemeClr val="tx1"/>
                </a:solidFill>
              </a:rPr>
              <a:t>2019 Actions</a:t>
            </a:r>
          </a:p>
          <a:p>
            <a:pPr marL="285750" indent="-285750">
              <a:spcAft>
                <a:spcPts val="600"/>
              </a:spcAft>
              <a:buFont typeface="Wingdings" panose="05000000000000000000" pitchFamily="2" charset="2"/>
              <a:buChar char="§"/>
            </a:pPr>
            <a:r>
              <a:rPr lang="en-US" dirty="0">
                <a:solidFill>
                  <a:schemeClr val="tx1"/>
                </a:solidFill>
              </a:rPr>
              <a:t>Continued evolution risk methodologies</a:t>
            </a:r>
          </a:p>
          <a:p>
            <a:pPr marL="285750" indent="-285750">
              <a:spcAft>
                <a:spcPts val="600"/>
              </a:spcAft>
              <a:buFont typeface="Wingdings" panose="05000000000000000000" pitchFamily="2" charset="2"/>
              <a:buChar char="§"/>
            </a:pPr>
            <a:r>
              <a:rPr lang="en-US" dirty="0">
                <a:solidFill>
                  <a:schemeClr val="tx1"/>
                </a:solidFill>
              </a:rPr>
              <a:t>Continued workshops associated with the S-MAP</a:t>
            </a:r>
          </a:p>
          <a:p>
            <a:pPr marL="285750" indent="-285750">
              <a:spcAft>
                <a:spcPts val="600"/>
              </a:spcAft>
              <a:buFont typeface="Wingdings" panose="05000000000000000000" pitchFamily="2" charset="2"/>
              <a:buChar char="§"/>
            </a:pPr>
            <a:r>
              <a:rPr lang="en-US" dirty="0">
                <a:solidFill>
                  <a:schemeClr val="tx1"/>
                </a:solidFill>
              </a:rPr>
              <a:t>Incorporate CPUC decisions into filings</a:t>
            </a:r>
          </a:p>
        </p:txBody>
      </p:sp>
      <p:sp>
        <p:nvSpPr>
          <p:cNvPr id="8"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63</a:t>
            </a:fld>
            <a:endParaRPr lang="en-US" dirty="0"/>
          </a:p>
        </p:txBody>
      </p:sp>
    </p:spTree>
    <p:extLst>
      <p:ext uri="{BB962C8B-B14F-4D97-AF65-F5344CB8AC3E}">
        <p14:creationId xmlns:p14="http://schemas.microsoft.com/office/powerpoint/2010/main" val="21506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 y="2"/>
            <a:ext cx="11154508" cy="855784"/>
          </a:xfrm>
        </p:spPr>
        <p:txBody>
          <a:bodyPr>
            <a:normAutofit fontScale="90000"/>
          </a:bodyPr>
          <a:lstStyle/>
          <a:p>
            <a:r>
              <a:rPr lang="en-US" dirty="0"/>
              <a:t>How JUA Methodology Feeds into RAMP &amp; GRC</a:t>
            </a:r>
          </a:p>
        </p:txBody>
      </p:sp>
      <p:sp>
        <p:nvSpPr>
          <p:cNvPr id="34" name="TextBox 33"/>
          <p:cNvSpPr txBox="1"/>
          <p:nvPr/>
        </p:nvSpPr>
        <p:spPr>
          <a:xfrm>
            <a:off x="2627122" y="2274278"/>
            <a:ext cx="1661747" cy="1169551"/>
          </a:xfrm>
          <a:prstGeom prst="rect">
            <a:avLst/>
          </a:prstGeom>
          <a:noFill/>
        </p:spPr>
        <p:txBody>
          <a:bodyPr wrap="square" rtlCol="0">
            <a:spAutoFit/>
          </a:bodyPr>
          <a:lstStyle/>
          <a:p>
            <a:pPr marL="117475" indent="-117475">
              <a:buFont typeface="Arial" panose="020B0604020202020204" pitchFamily="34" charset="0"/>
              <a:buChar char="•"/>
            </a:pPr>
            <a:r>
              <a:rPr lang="en-US" sz="1400" dirty="0">
                <a:solidFill>
                  <a:schemeClr val="tx2">
                    <a:lumMod val="75000"/>
                  </a:schemeClr>
                </a:solidFill>
              </a:rPr>
              <a:t>OH Conductor Wires Down</a:t>
            </a:r>
          </a:p>
          <a:p>
            <a:pPr marL="117475" indent="-117475">
              <a:buFont typeface="Arial" panose="020B0604020202020204" pitchFamily="34" charset="0"/>
              <a:buChar char="•"/>
            </a:pPr>
            <a:r>
              <a:rPr lang="en-US" sz="1400" dirty="0">
                <a:solidFill>
                  <a:schemeClr val="accent2">
                    <a:lumMod val="50000"/>
                  </a:schemeClr>
                </a:solidFill>
              </a:rPr>
              <a:t>High Pressure Pipeline Failure</a:t>
            </a:r>
          </a:p>
          <a:p>
            <a:pPr marL="117475" indent="-117475">
              <a:buFont typeface="Arial" panose="020B0604020202020204" pitchFamily="34" charset="0"/>
              <a:buChar char="•"/>
            </a:pPr>
            <a:r>
              <a:rPr lang="en-US" sz="1400" dirty="0"/>
              <a:t>etc.</a:t>
            </a:r>
          </a:p>
        </p:txBody>
      </p:sp>
      <p:sp>
        <p:nvSpPr>
          <p:cNvPr id="36" name="TextBox 35"/>
          <p:cNvSpPr txBox="1"/>
          <p:nvPr/>
        </p:nvSpPr>
        <p:spPr>
          <a:xfrm>
            <a:off x="4623760" y="2274277"/>
            <a:ext cx="1569429" cy="1169551"/>
          </a:xfrm>
          <a:prstGeom prst="rect">
            <a:avLst/>
          </a:prstGeom>
          <a:noFill/>
        </p:spPr>
        <p:txBody>
          <a:bodyPr wrap="square" rtlCol="0">
            <a:spAutoFit/>
          </a:bodyPr>
          <a:lstStyle/>
          <a:p>
            <a:pPr marL="117475" indent="-117475">
              <a:buFont typeface="Arial" panose="020B0604020202020204" pitchFamily="34" charset="0"/>
              <a:buChar char="•"/>
            </a:pPr>
            <a:r>
              <a:rPr lang="en-US" sz="1400" dirty="0">
                <a:solidFill>
                  <a:schemeClr val="tx2">
                    <a:lumMod val="50000"/>
                  </a:schemeClr>
                </a:solidFill>
              </a:rPr>
              <a:t>SDGE OHC 1, 2, 3</a:t>
            </a:r>
          </a:p>
          <a:p>
            <a:pPr marL="117475" indent="-117475">
              <a:buFont typeface="Arial" panose="020B0604020202020204" pitchFamily="34" charset="0"/>
              <a:buChar char="•"/>
            </a:pPr>
            <a:r>
              <a:rPr lang="en-US" sz="1400" dirty="0">
                <a:solidFill>
                  <a:schemeClr val="tx2">
                    <a:lumMod val="50000"/>
                  </a:schemeClr>
                </a:solidFill>
              </a:rPr>
              <a:t>SCE OHC 1, 2, 3</a:t>
            </a:r>
          </a:p>
          <a:p>
            <a:pPr marL="117475" indent="-117475">
              <a:buFont typeface="Arial" panose="020B0604020202020204" pitchFamily="34" charset="0"/>
              <a:buChar char="•"/>
            </a:pPr>
            <a:r>
              <a:rPr lang="en-US" sz="1400" dirty="0">
                <a:solidFill>
                  <a:schemeClr val="tx2">
                    <a:lumMod val="50000"/>
                  </a:schemeClr>
                </a:solidFill>
              </a:rPr>
              <a:t>PGE OHC 1, 2</a:t>
            </a:r>
          </a:p>
          <a:p>
            <a:pPr marL="117475" indent="-117475">
              <a:buFont typeface="Arial" panose="020B0604020202020204" pitchFamily="34" charset="0"/>
              <a:buChar char="•"/>
            </a:pPr>
            <a:r>
              <a:rPr lang="en-US" sz="1400" dirty="0">
                <a:solidFill>
                  <a:schemeClr val="accent2">
                    <a:lumMod val="50000"/>
                  </a:schemeClr>
                </a:solidFill>
              </a:rPr>
              <a:t>SDGE HP 1, 2</a:t>
            </a:r>
          </a:p>
          <a:p>
            <a:pPr marL="117475" indent="-117475">
              <a:buFont typeface="Arial" panose="020B0604020202020204" pitchFamily="34" charset="0"/>
              <a:buChar char="•"/>
            </a:pPr>
            <a:r>
              <a:rPr lang="en-US" sz="1400" dirty="0"/>
              <a:t>etc. </a:t>
            </a:r>
          </a:p>
        </p:txBody>
      </p:sp>
      <p:graphicFrame>
        <p:nvGraphicFramePr>
          <p:cNvPr id="37" name="Table 36"/>
          <p:cNvGraphicFramePr>
            <a:graphicFrameLocks noGrp="1"/>
          </p:cNvGraphicFramePr>
          <p:nvPr>
            <p:extLst>
              <p:ext uri="{D42A27DB-BD31-4B8C-83A1-F6EECF244321}">
                <p14:modId xmlns:p14="http://schemas.microsoft.com/office/powerpoint/2010/main" val="1542823336"/>
              </p:ext>
            </p:extLst>
          </p:nvPr>
        </p:nvGraphicFramePr>
        <p:xfrm>
          <a:off x="1542915" y="3977910"/>
          <a:ext cx="3915349" cy="1828800"/>
        </p:xfrm>
        <a:graphic>
          <a:graphicData uri="http://schemas.openxmlformats.org/drawingml/2006/table">
            <a:tbl>
              <a:tblPr firstRow="1" bandRow="1">
                <a:tableStyleId>{073A0DAA-6AF3-43AB-8588-CEC1D06C72B9}</a:tableStyleId>
              </a:tblPr>
              <a:tblGrid>
                <a:gridCol w="949411">
                  <a:extLst>
                    <a:ext uri="{9D8B030D-6E8A-4147-A177-3AD203B41FA5}">
                      <a16:colId xmlns:a16="http://schemas.microsoft.com/office/drawing/2014/main" val="1403462915"/>
                    </a:ext>
                  </a:extLst>
                </a:gridCol>
                <a:gridCol w="993023">
                  <a:extLst>
                    <a:ext uri="{9D8B030D-6E8A-4147-A177-3AD203B41FA5}">
                      <a16:colId xmlns:a16="http://schemas.microsoft.com/office/drawing/2014/main" val="1614366046"/>
                    </a:ext>
                  </a:extLst>
                </a:gridCol>
                <a:gridCol w="941284">
                  <a:extLst>
                    <a:ext uri="{9D8B030D-6E8A-4147-A177-3AD203B41FA5}">
                      <a16:colId xmlns:a16="http://schemas.microsoft.com/office/drawing/2014/main" val="973278985"/>
                    </a:ext>
                  </a:extLst>
                </a:gridCol>
                <a:gridCol w="1031631">
                  <a:extLst>
                    <a:ext uri="{9D8B030D-6E8A-4147-A177-3AD203B41FA5}">
                      <a16:colId xmlns:a16="http://schemas.microsoft.com/office/drawing/2014/main" val="2077779283"/>
                    </a:ext>
                  </a:extLst>
                </a:gridCol>
              </a:tblGrid>
              <a:tr h="184317">
                <a:tc gridSpan="2">
                  <a:txBody>
                    <a:bodyPr/>
                    <a:lstStyle/>
                    <a:p>
                      <a:pPr algn="ctr"/>
                      <a:r>
                        <a:rPr lang="en-US" sz="1200" dirty="0"/>
                        <a:t>SDGE</a:t>
                      </a:r>
                    </a:p>
                  </a:txBody>
                  <a:tcPr>
                    <a:solidFill>
                      <a:schemeClr val="accent1">
                        <a:lumMod val="50000"/>
                      </a:schemeClr>
                    </a:solidFill>
                  </a:tcPr>
                </a:tc>
                <a:tc hMerge="1">
                  <a:txBody>
                    <a:bodyPr/>
                    <a:lstStyle/>
                    <a:p>
                      <a:endParaRPr lang="en-US" sz="1200" dirty="0"/>
                    </a:p>
                  </a:txBody>
                  <a:tcPr/>
                </a:tc>
                <a:tc gridSpan="2">
                  <a:txBody>
                    <a:bodyPr/>
                    <a:lstStyle/>
                    <a:p>
                      <a:pPr algn="ctr"/>
                      <a:r>
                        <a:rPr lang="en-US" sz="1200" dirty="0"/>
                        <a:t>SCE</a:t>
                      </a:r>
                    </a:p>
                  </a:txBody>
                  <a:tcPr>
                    <a:solidFill>
                      <a:schemeClr val="accent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28790976"/>
                  </a:ext>
                </a:extLst>
              </a:tr>
              <a:tr h="184317">
                <a:tc>
                  <a:txBody>
                    <a:bodyPr/>
                    <a:lstStyle/>
                    <a:p>
                      <a:pPr algn="ctr"/>
                      <a:r>
                        <a:rPr lang="en-US" sz="1200" dirty="0">
                          <a:solidFill>
                            <a:schemeClr val="bg1"/>
                          </a:solidFill>
                        </a:rPr>
                        <a:t>SDGE Mitigations</a:t>
                      </a:r>
                    </a:p>
                  </a:txBody>
                  <a:tcPr>
                    <a:solidFill>
                      <a:schemeClr val="accent1">
                        <a:lumMod val="75000"/>
                      </a:schemeClr>
                    </a:solidFill>
                  </a:tcPr>
                </a:tc>
                <a:tc>
                  <a:txBody>
                    <a:bodyPr/>
                    <a:lstStyle/>
                    <a:p>
                      <a:pPr algn="ctr"/>
                      <a:r>
                        <a:rPr lang="en-US" sz="1200" dirty="0">
                          <a:solidFill>
                            <a:schemeClr val="bg1"/>
                          </a:solidFill>
                        </a:rPr>
                        <a:t>Safety Comparator</a:t>
                      </a:r>
                    </a:p>
                  </a:txBody>
                  <a:tcPr>
                    <a:solidFill>
                      <a:schemeClr val="accent1">
                        <a:lumMod val="75000"/>
                      </a:schemeClr>
                    </a:solidFill>
                  </a:tcPr>
                </a:tc>
                <a:tc>
                  <a:txBody>
                    <a:bodyPr/>
                    <a:lstStyle/>
                    <a:p>
                      <a:pPr algn="ctr"/>
                      <a:r>
                        <a:rPr lang="en-US" sz="1200" dirty="0">
                          <a:solidFill>
                            <a:schemeClr val="bg1"/>
                          </a:solidFill>
                        </a:rPr>
                        <a:t>SCE Mitigations</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Safety Comparator</a:t>
                      </a:r>
                    </a:p>
                  </a:txBody>
                  <a:tcPr>
                    <a:solidFill>
                      <a:schemeClr val="accent1">
                        <a:lumMod val="75000"/>
                      </a:schemeClr>
                    </a:solidFill>
                  </a:tcPr>
                </a:tc>
                <a:extLst>
                  <a:ext uri="{0D108BD9-81ED-4DB2-BD59-A6C34878D82A}">
                    <a16:rowId xmlns:a16="http://schemas.microsoft.com/office/drawing/2014/main" val="873570774"/>
                  </a:ext>
                </a:extLst>
              </a:tr>
              <a:tr h="193612">
                <a:tc>
                  <a:txBody>
                    <a:bodyPr/>
                    <a:lstStyle/>
                    <a:p>
                      <a:pPr marL="0" indent="0" algn="ctr">
                        <a:buFont typeface="Arial" panose="020B0604020202020204" pitchFamily="34" charset="0"/>
                        <a:buNone/>
                      </a:pPr>
                      <a:r>
                        <a:rPr lang="en-US" sz="1200" dirty="0"/>
                        <a:t>SDGE OHC 1</a:t>
                      </a:r>
                      <a:endParaRPr lang="en-US" sz="1200" dirty="0">
                        <a:solidFill>
                          <a:schemeClr val="tx2">
                            <a:lumMod val="50000"/>
                          </a:schemeClr>
                        </a:solidFill>
                      </a:endParaRPr>
                    </a:p>
                  </a:txBody>
                  <a:tcPr/>
                </a:tc>
                <a:tc>
                  <a:txBody>
                    <a:bodyPr/>
                    <a:lstStyle/>
                    <a:p>
                      <a:pPr algn="ctr"/>
                      <a:r>
                        <a:rPr lang="en-US" sz="1200" dirty="0"/>
                        <a:t>4.0</a:t>
                      </a:r>
                    </a:p>
                  </a:txBody>
                  <a:tcPr>
                    <a:solidFill>
                      <a:srgbClr val="FFFF00"/>
                    </a:solidFill>
                  </a:tcPr>
                </a:tc>
                <a:tc>
                  <a:txBody>
                    <a:bodyPr/>
                    <a:lstStyle/>
                    <a:p>
                      <a:pPr algn="ctr"/>
                      <a:r>
                        <a:rPr lang="en-US" sz="1200" dirty="0"/>
                        <a:t>SCE OHC 1</a:t>
                      </a:r>
                    </a:p>
                  </a:txBody>
                  <a:tcPr/>
                </a:tc>
                <a:tc>
                  <a:txBody>
                    <a:bodyPr/>
                    <a:lstStyle/>
                    <a:p>
                      <a:pPr algn="ctr"/>
                      <a:r>
                        <a:rPr lang="en-US" sz="1200" dirty="0"/>
                        <a:t>4.5</a:t>
                      </a:r>
                    </a:p>
                  </a:txBody>
                  <a:tcPr>
                    <a:solidFill>
                      <a:srgbClr val="FFFF00"/>
                    </a:solidFill>
                  </a:tcPr>
                </a:tc>
                <a:extLst>
                  <a:ext uri="{0D108BD9-81ED-4DB2-BD59-A6C34878D82A}">
                    <a16:rowId xmlns:a16="http://schemas.microsoft.com/office/drawing/2014/main" val="1035774974"/>
                  </a:ext>
                </a:extLst>
              </a:tr>
              <a:tr h="19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SDGE OHC 2</a:t>
                      </a:r>
                    </a:p>
                  </a:txBody>
                  <a:tcPr/>
                </a:tc>
                <a:tc>
                  <a:txBody>
                    <a:bodyPr/>
                    <a:lstStyle/>
                    <a:p>
                      <a:pPr algn="ctr"/>
                      <a:r>
                        <a:rPr lang="en-US" sz="1200" dirty="0"/>
                        <a:t>3.2</a:t>
                      </a:r>
                    </a:p>
                  </a:txBody>
                  <a:tcPr>
                    <a:solidFill>
                      <a:srgbClr val="FFFF00"/>
                    </a:solidFill>
                  </a:tcPr>
                </a:tc>
                <a:tc>
                  <a:txBody>
                    <a:bodyPr/>
                    <a:lstStyle/>
                    <a:p>
                      <a:pPr algn="ctr"/>
                      <a:r>
                        <a:rPr lang="en-US" sz="1200" dirty="0"/>
                        <a:t>SCE OHC 2</a:t>
                      </a:r>
                    </a:p>
                  </a:txBody>
                  <a:tcPr/>
                </a:tc>
                <a:tc>
                  <a:txBody>
                    <a:bodyPr/>
                    <a:lstStyle/>
                    <a:p>
                      <a:pPr algn="ctr"/>
                      <a:r>
                        <a:rPr lang="en-US" sz="1200" dirty="0"/>
                        <a:t>1.5</a:t>
                      </a:r>
                    </a:p>
                  </a:txBody>
                  <a:tcPr/>
                </a:tc>
                <a:extLst>
                  <a:ext uri="{0D108BD9-81ED-4DB2-BD59-A6C34878D82A}">
                    <a16:rowId xmlns:a16="http://schemas.microsoft.com/office/drawing/2014/main" val="2706325639"/>
                  </a:ext>
                </a:extLst>
              </a:tr>
              <a:tr h="19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SDGE OHC 3</a:t>
                      </a:r>
                      <a:endParaRPr lang="en-US" sz="1200" dirty="0">
                        <a:solidFill>
                          <a:schemeClr val="tx2">
                            <a:lumMod val="50000"/>
                          </a:schemeClr>
                        </a:solidFill>
                      </a:endParaRPr>
                    </a:p>
                  </a:txBody>
                  <a:tcPr/>
                </a:tc>
                <a:tc>
                  <a:txBody>
                    <a:bodyPr/>
                    <a:lstStyle/>
                    <a:p>
                      <a:pPr algn="ctr"/>
                      <a:r>
                        <a:rPr lang="en-US" sz="1200" dirty="0"/>
                        <a:t>2.0</a:t>
                      </a:r>
                    </a:p>
                  </a:txBody>
                  <a:tcPr/>
                </a:tc>
                <a:tc>
                  <a:txBody>
                    <a:bodyPr/>
                    <a:lstStyle/>
                    <a:p>
                      <a:pPr algn="ctr"/>
                      <a:r>
                        <a:rPr lang="en-US" sz="1200" dirty="0"/>
                        <a:t>SCE OHC 3</a:t>
                      </a:r>
                    </a:p>
                  </a:txBody>
                  <a:tcPr/>
                </a:tc>
                <a:tc>
                  <a:txBody>
                    <a:bodyPr/>
                    <a:lstStyle/>
                    <a:p>
                      <a:pPr algn="ctr"/>
                      <a:r>
                        <a:rPr lang="en-US" sz="1200" dirty="0"/>
                        <a:t>1.3</a:t>
                      </a:r>
                    </a:p>
                  </a:txBody>
                  <a:tcPr/>
                </a:tc>
                <a:extLst>
                  <a:ext uri="{0D108BD9-81ED-4DB2-BD59-A6C34878D82A}">
                    <a16:rowId xmlns:a16="http://schemas.microsoft.com/office/drawing/2014/main" val="3450036780"/>
                  </a:ext>
                </a:extLst>
              </a:tr>
              <a:tr h="19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endParaRPr lang="en-US" sz="1200" dirty="0">
                        <a:solidFill>
                          <a:schemeClr val="tx1"/>
                        </a:solidFill>
                      </a:endParaRPr>
                    </a:p>
                  </a:txBody>
                  <a:tcPr/>
                </a:tc>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428535564"/>
                  </a:ext>
                </a:extLst>
              </a:tr>
            </a:tbl>
          </a:graphicData>
        </a:graphic>
      </p:graphicFrame>
      <p:sp>
        <p:nvSpPr>
          <p:cNvPr id="38" name="TextBox 37"/>
          <p:cNvSpPr txBox="1"/>
          <p:nvPr/>
        </p:nvSpPr>
        <p:spPr>
          <a:xfrm>
            <a:off x="1356962" y="3608578"/>
            <a:ext cx="4281544" cy="369332"/>
          </a:xfrm>
          <a:prstGeom prst="rect">
            <a:avLst/>
          </a:prstGeom>
          <a:noFill/>
        </p:spPr>
        <p:txBody>
          <a:bodyPr wrap="square" rtlCol="0">
            <a:spAutoFit/>
          </a:bodyPr>
          <a:lstStyle/>
          <a:p>
            <a:pPr algn="ctr"/>
            <a:r>
              <a:rPr lang="en-US" dirty="0"/>
              <a:t>Illustrative Sample Comparison</a:t>
            </a:r>
          </a:p>
        </p:txBody>
      </p:sp>
      <p:graphicFrame>
        <p:nvGraphicFramePr>
          <p:cNvPr id="39" name="Table 38"/>
          <p:cNvGraphicFramePr>
            <a:graphicFrameLocks noGrp="1"/>
          </p:cNvGraphicFramePr>
          <p:nvPr>
            <p:extLst>
              <p:ext uri="{D42A27DB-BD31-4B8C-83A1-F6EECF244321}">
                <p14:modId xmlns:p14="http://schemas.microsoft.com/office/powerpoint/2010/main" val="618064454"/>
              </p:ext>
            </p:extLst>
          </p:nvPr>
        </p:nvGraphicFramePr>
        <p:xfrm>
          <a:off x="8194429" y="3429270"/>
          <a:ext cx="2870692" cy="2377440"/>
        </p:xfrm>
        <a:graphic>
          <a:graphicData uri="http://schemas.openxmlformats.org/drawingml/2006/table">
            <a:tbl>
              <a:tblPr firstRow="1" bandRow="1">
                <a:tableStyleId>{073A0DAA-6AF3-43AB-8588-CEC1D06C72B9}</a:tableStyleId>
              </a:tblPr>
              <a:tblGrid>
                <a:gridCol w="1053614">
                  <a:extLst>
                    <a:ext uri="{9D8B030D-6E8A-4147-A177-3AD203B41FA5}">
                      <a16:colId xmlns:a16="http://schemas.microsoft.com/office/drawing/2014/main" val="1403462915"/>
                    </a:ext>
                  </a:extLst>
                </a:gridCol>
                <a:gridCol w="1055077">
                  <a:extLst>
                    <a:ext uri="{9D8B030D-6E8A-4147-A177-3AD203B41FA5}">
                      <a16:colId xmlns:a16="http://schemas.microsoft.com/office/drawing/2014/main" val="1614366046"/>
                    </a:ext>
                  </a:extLst>
                </a:gridCol>
                <a:gridCol w="762001">
                  <a:extLst>
                    <a:ext uri="{9D8B030D-6E8A-4147-A177-3AD203B41FA5}">
                      <a16:colId xmlns:a16="http://schemas.microsoft.com/office/drawing/2014/main" val="4024209881"/>
                    </a:ext>
                  </a:extLst>
                </a:gridCol>
              </a:tblGrid>
              <a:tr h="215391">
                <a:tc gridSpan="3">
                  <a:txBody>
                    <a:bodyPr/>
                    <a:lstStyle/>
                    <a:p>
                      <a:pPr algn="ctr"/>
                      <a:r>
                        <a:rPr lang="en-US" sz="1200" dirty="0"/>
                        <a:t>SDGE</a:t>
                      </a:r>
                    </a:p>
                  </a:txBody>
                  <a:tcPr>
                    <a:solidFill>
                      <a:srgbClr val="12203A"/>
                    </a:solidFill>
                  </a:tcPr>
                </a:tc>
                <a:tc hMerge="1">
                  <a:txBody>
                    <a:bodyPr/>
                    <a:lstStyle/>
                    <a:p>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8790976"/>
                  </a:ext>
                </a:extLst>
              </a:tr>
              <a:tr h="358986">
                <a:tc>
                  <a:txBody>
                    <a:bodyPr/>
                    <a:lstStyle/>
                    <a:p>
                      <a:pPr algn="ctr"/>
                      <a:r>
                        <a:rPr lang="en-US" sz="1200" dirty="0">
                          <a:solidFill>
                            <a:schemeClr val="bg1"/>
                          </a:solidFill>
                        </a:rPr>
                        <a:t>SDGE Mitigations</a:t>
                      </a:r>
                    </a:p>
                  </a:txBody>
                  <a:tcPr>
                    <a:solidFill>
                      <a:schemeClr val="accent5">
                        <a:lumMod val="50000"/>
                      </a:schemeClr>
                    </a:solidFill>
                  </a:tcPr>
                </a:tc>
                <a:tc>
                  <a:txBody>
                    <a:bodyPr/>
                    <a:lstStyle/>
                    <a:p>
                      <a:pPr algn="ctr"/>
                      <a:r>
                        <a:rPr lang="en-US" sz="1200" dirty="0">
                          <a:solidFill>
                            <a:schemeClr val="bg1"/>
                          </a:solidFill>
                        </a:rPr>
                        <a:t>Safety Comparator</a:t>
                      </a:r>
                    </a:p>
                  </a:txBody>
                  <a:tcPr>
                    <a:solidFill>
                      <a:schemeClr val="accent5">
                        <a:lumMod val="50000"/>
                      </a:schemeClr>
                    </a:solidFill>
                  </a:tcPr>
                </a:tc>
                <a:tc>
                  <a:txBody>
                    <a:bodyPr/>
                    <a:lstStyle/>
                    <a:p>
                      <a:pPr algn="ctr"/>
                      <a:r>
                        <a:rPr lang="en-US" sz="1200" dirty="0">
                          <a:solidFill>
                            <a:schemeClr val="bg1"/>
                          </a:solidFill>
                        </a:rPr>
                        <a:t>MAUT</a:t>
                      </a:r>
                      <a:r>
                        <a:rPr lang="en-US" sz="1200" baseline="0" dirty="0">
                          <a:solidFill>
                            <a:schemeClr val="bg1"/>
                          </a:solidFill>
                        </a:rPr>
                        <a:t> RSE</a:t>
                      </a:r>
                      <a:endParaRPr lang="en-US" sz="1200" dirty="0">
                        <a:solidFill>
                          <a:schemeClr val="bg1"/>
                        </a:solidFill>
                      </a:endParaRPr>
                    </a:p>
                  </a:txBody>
                  <a:tcPr anchor="b">
                    <a:solidFill>
                      <a:schemeClr val="accent5">
                        <a:lumMod val="50000"/>
                      </a:schemeClr>
                    </a:solidFill>
                  </a:tcPr>
                </a:tc>
                <a:extLst>
                  <a:ext uri="{0D108BD9-81ED-4DB2-BD59-A6C34878D82A}">
                    <a16:rowId xmlns:a16="http://schemas.microsoft.com/office/drawing/2014/main" val="873570774"/>
                  </a:ext>
                </a:extLst>
              </a:tr>
              <a:tr h="215391">
                <a:tc>
                  <a:txBody>
                    <a:bodyPr/>
                    <a:lstStyle/>
                    <a:p>
                      <a:pPr marL="0" indent="0" algn="ctr">
                        <a:buFont typeface="Arial" panose="020B0604020202020204" pitchFamily="34" charset="0"/>
                        <a:buNone/>
                      </a:pPr>
                      <a:r>
                        <a:rPr lang="en-US" sz="1200" dirty="0"/>
                        <a:t>SDGE OHC 1</a:t>
                      </a:r>
                      <a:endParaRPr lang="en-US" sz="1200" dirty="0">
                        <a:solidFill>
                          <a:schemeClr val="tx2">
                            <a:lumMod val="50000"/>
                          </a:schemeClr>
                        </a:solidFill>
                      </a:endParaRPr>
                    </a:p>
                  </a:txBody>
                  <a:tcPr/>
                </a:tc>
                <a:tc>
                  <a:txBody>
                    <a:bodyPr/>
                    <a:lstStyle/>
                    <a:p>
                      <a:pPr marL="0" algn="ctr" defTabSz="914400" rtl="0" eaLnBrk="1" latinLnBrk="0" hangingPunct="1"/>
                      <a:r>
                        <a:rPr lang="en-US" sz="1200" kern="1200" dirty="0">
                          <a:solidFill>
                            <a:schemeClr val="dk1"/>
                          </a:solidFill>
                          <a:latin typeface="+mn-lt"/>
                          <a:ea typeface="+mn-ea"/>
                          <a:cs typeface="+mn-cs"/>
                        </a:rPr>
                        <a:t>4.0</a:t>
                      </a:r>
                    </a:p>
                  </a:txBody>
                  <a:tcPr>
                    <a:solidFill>
                      <a:schemeClr val="bg2"/>
                    </a:solidFill>
                  </a:tcPr>
                </a:tc>
                <a:tc>
                  <a:txBody>
                    <a:bodyPr/>
                    <a:lstStyle/>
                    <a:p>
                      <a:pPr marL="0" algn="ctr" defTabSz="914400" rtl="0" eaLnBrk="1" latinLnBrk="0" hangingPunct="1"/>
                      <a:r>
                        <a:rPr lang="en-US" sz="1200" kern="1200" dirty="0">
                          <a:solidFill>
                            <a:schemeClr val="dk1"/>
                          </a:solidFill>
                          <a:latin typeface="+mn-lt"/>
                          <a:ea typeface="+mn-ea"/>
                          <a:cs typeface="+mn-cs"/>
                        </a:rPr>
                        <a:t>2.1</a:t>
                      </a:r>
                    </a:p>
                  </a:txBody>
                  <a:tcPr>
                    <a:solidFill>
                      <a:schemeClr val="bg2"/>
                    </a:solidFill>
                  </a:tcPr>
                </a:tc>
                <a:extLst>
                  <a:ext uri="{0D108BD9-81ED-4DB2-BD59-A6C34878D82A}">
                    <a16:rowId xmlns:a16="http://schemas.microsoft.com/office/drawing/2014/main" val="1035774974"/>
                  </a:ext>
                </a:extLst>
              </a:tr>
              <a:tr h="215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SDGE OHC 2</a:t>
                      </a:r>
                    </a:p>
                  </a:txBody>
                  <a:tcPr/>
                </a:tc>
                <a:tc>
                  <a:txBody>
                    <a:bodyPr/>
                    <a:lstStyle/>
                    <a:p>
                      <a:pPr marL="0" algn="ctr" defTabSz="914400" rtl="0" eaLnBrk="1" latinLnBrk="0" hangingPunct="1"/>
                      <a:r>
                        <a:rPr lang="en-US" sz="1200" kern="1200" dirty="0">
                          <a:solidFill>
                            <a:schemeClr val="dk1"/>
                          </a:solidFill>
                          <a:latin typeface="+mn-lt"/>
                          <a:ea typeface="+mn-ea"/>
                          <a:cs typeface="+mn-cs"/>
                        </a:rPr>
                        <a:t>3.2</a:t>
                      </a:r>
                    </a:p>
                  </a:txBody>
                  <a:tcPr>
                    <a:solidFill>
                      <a:schemeClr val="bg2">
                        <a:lumMod val="9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2.0</a:t>
                      </a:r>
                    </a:p>
                  </a:txBody>
                  <a:tcPr>
                    <a:solidFill>
                      <a:schemeClr val="bg2">
                        <a:lumMod val="90000"/>
                      </a:schemeClr>
                    </a:solidFill>
                  </a:tcPr>
                </a:tc>
                <a:extLst>
                  <a:ext uri="{0D108BD9-81ED-4DB2-BD59-A6C34878D82A}">
                    <a16:rowId xmlns:a16="http://schemas.microsoft.com/office/drawing/2014/main" val="2706325639"/>
                  </a:ext>
                </a:extLst>
              </a:tr>
              <a:tr h="215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SDGE OHC 3</a:t>
                      </a:r>
                      <a:endParaRPr lang="en-US" sz="1200" dirty="0">
                        <a:solidFill>
                          <a:schemeClr val="tx2">
                            <a:lumMod val="50000"/>
                          </a:schemeClr>
                        </a:solidFill>
                      </a:endParaRPr>
                    </a:p>
                  </a:txBody>
                  <a:tcPr/>
                </a:tc>
                <a:tc>
                  <a:txBody>
                    <a:bodyPr/>
                    <a:lstStyle/>
                    <a:p>
                      <a:pPr algn="ctr"/>
                      <a:r>
                        <a:rPr lang="en-US" sz="1200" dirty="0"/>
                        <a:t>2.0</a:t>
                      </a:r>
                    </a:p>
                  </a:txBody>
                  <a:tcPr/>
                </a:tc>
                <a:tc>
                  <a:txBody>
                    <a:bodyPr/>
                    <a:lstStyle/>
                    <a:p>
                      <a:pPr algn="ctr"/>
                      <a:r>
                        <a:rPr lang="en-US" sz="1200" dirty="0"/>
                        <a:t>6.0</a:t>
                      </a:r>
                    </a:p>
                  </a:txBody>
                  <a:tcPr>
                    <a:solidFill>
                      <a:srgbClr val="FFFF00"/>
                    </a:solidFill>
                  </a:tcPr>
                </a:tc>
                <a:extLst>
                  <a:ext uri="{0D108BD9-81ED-4DB2-BD59-A6C34878D82A}">
                    <a16:rowId xmlns:a16="http://schemas.microsoft.com/office/drawing/2014/main" val="3450036780"/>
                  </a:ext>
                </a:extLst>
              </a:tr>
              <a:tr h="215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50000"/>
                            </a:schemeClr>
                          </a:solidFill>
                        </a:rPr>
                        <a:t>SDGE HP 1</a:t>
                      </a:r>
                    </a:p>
                  </a:txBody>
                  <a:tcPr/>
                </a:tc>
                <a:tc>
                  <a:txBody>
                    <a:bodyPr/>
                    <a:lstStyle/>
                    <a:p>
                      <a:pPr algn="ctr"/>
                      <a:r>
                        <a:rPr lang="en-US" sz="1200" dirty="0"/>
                        <a:t>1.0</a:t>
                      </a:r>
                    </a:p>
                  </a:txBody>
                  <a:tcPr/>
                </a:tc>
                <a:tc>
                  <a:txBody>
                    <a:bodyPr/>
                    <a:lstStyle/>
                    <a:p>
                      <a:pPr algn="ctr"/>
                      <a:r>
                        <a:rPr lang="en-US" sz="1200" dirty="0"/>
                        <a:t>3.0</a:t>
                      </a:r>
                    </a:p>
                  </a:txBody>
                  <a:tcPr/>
                </a:tc>
                <a:extLst>
                  <a:ext uri="{0D108BD9-81ED-4DB2-BD59-A6C34878D82A}">
                    <a16:rowId xmlns:a16="http://schemas.microsoft.com/office/drawing/2014/main" val="4047855407"/>
                  </a:ext>
                </a:extLst>
              </a:tr>
              <a:tr h="215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50000"/>
                            </a:schemeClr>
                          </a:solidFill>
                        </a:rPr>
                        <a:t>SDGE HP 2</a:t>
                      </a:r>
                    </a:p>
                  </a:txBody>
                  <a:tcPr/>
                </a:tc>
                <a:tc>
                  <a:txBody>
                    <a:bodyPr/>
                    <a:lstStyle/>
                    <a:p>
                      <a:pPr algn="ctr"/>
                      <a:r>
                        <a:rPr lang="en-US" sz="1200" dirty="0"/>
                        <a:t>0.2</a:t>
                      </a:r>
                    </a:p>
                  </a:txBody>
                  <a:tcPr>
                    <a:solidFill>
                      <a:srgbClr val="FF0000"/>
                    </a:solidFill>
                  </a:tcPr>
                </a:tc>
                <a:tc>
                  <a:txBody>
                    <a:bodyPr/>
                    <a:lstStyle/>
                    <a:p>
                      <a:pPr algn="ctr"/>
                      <a:r>
                        <a:rPr lang="en-US" sz="1200" dirty="0"/>
                        <a:t>5.2</a:t>
                      </a:r>
                    </a:p>
                  </a:txBody>
                  <a:tcPr/>
                </a:tc>
                <a:extLst>
                  <a:ext uri="{0D108BD9-81ED-4DB2-BD59-A6C34878D82A}">
                    <a16:rowId xmlns:a16="http://schemas.microsoft.com/office/drawing/2014/main" val="2440919845"/>
                  </a:ext>
                </a:extLst>
              </a:tr>
              <a:tr h="215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endParaRPr lang="en-US" sz="1200" dirty="0">
                        <a:solidFill>
                          <a:schemeClr val="tx1"/>
                        </a:solidFill>
                      </a:endParaRP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428535564"/>
                  </a:ext>
                </a:extLst>
              </a:tr>
            </a:tbl>
          </a:graphicData>
        </a:graphic>
      </p:graphicFrame>
      <p:sp>
        <p:nvSpPr>
          <p:cNvPr id="40" name="TextBox 39"/>
          <p:cNvSpPr txBox="1"/>
          <p:nvPr/>
        </p:nvSpPr>
        <p:spPr>
          <a:xfrm>
            <a:off x="7658943" y="3054559"/>
            <a:ext cx="3946684" cy="369332"/>
          </a:xfrm>
          <a:prstGeom prst="rect">
            <a:avLst/>
          </a:prstGeom>
          <a:noFill/>
        </p:spPr>
        <p:txBody>
          <a:bodyPr wrap="square" rtlCol="0">
            <a:spAutoFit/>
          </a:bodyPr>
          <a:lstStyle/>
          <a:p>
            <a:pPr algn="ctr"/>
            <a:r>
              <a:rPr lang="en-US" dirty="0"/>
              <a:t>Illustrative Sample Comparison</a:t>
            </a:r>
          </a:p>
        </p:txBody>
      </p:sp>
      <p:sp>
        <p:nvSpPr>
          <p:cNvPr id="22"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7</a:t>
            </a:fld>
            <a:endParaRPr lang="en-US" dirty="0"/>
          </a:p>
        </p:txBody>
      </p:sp>
      <p:sp>
        <p:nvSpPr>
          <p:cNvPr id="30" name="TextBox 29"/>
          <p:cNvSpPr txBox="1"/>
          <p:nvPr/>
        </p:nvSpPr>
        <p:spPr>
          <a:xfrm>
            <a:off x="2087354" y="5808645"/>
            <a:ext cx="3000462" cy="461665"/>
          </a:xfrm>
          <a:prstGeom prst="rect">
            <a:avLst/>
          </a:prstGeom>
          <a:noFill/>
        </p:spPr>
        <p:txBody>
          <a:bodyPr wrap="square" rtlCol="0">
            <a:spAutoFit/>
          </a:bodyPr>
          <a:lstStyle/>
          <a:p>
            <a:r>
              <a:rPr lang="en-US" sz="2400" b="1" dirty="0"/>
              <a:t>September Workshop</a:t>
            </a:r>
          </a:p>
        </p:txBody>
      </p:sp>
      <p:sp>
        <p:nvSpPr>
          <p:cNvPr id="31" name="TextBox 30"/>
          <p:cNvSpPr txBox="1"/>
          <p:nvPr/>
        </p:nvSpPr>
        <p:spPr>
          <a:xfrm>
            <a:off x="8445746" y="5783319"/>
            <a:ext cx="2710958" cy="461665"/>
          </a:xfrm>
          <a:prstGeom prst="rect">
            <a:avLst/>
          </a:prstGeom>
          <a:noFill/>
        </p:spPr>
        <p:txBody>
          <a:bodyPr wrap="square" rtlCol="0">
            <a:spAutoFit/>
          </a:bodyPr>
          <a:lstStyle/>
          <a:p>
            <a:r>
              <a:rPr lang="en-US" sz="2400" b="1" dirty="0"/>
              <a:t>October Workshop</a:t>
            </a:r>
          </a:p>
        </p:txBody>
      </p:sp>
      <p:grpSp>
        <p:nvGrpSpPr>
          <p:cNvPr id="14" name="Group 13"/>
          <p:cNvGrpSpPr/>
          <p:nvPr/>
        </p:nvGrpSpPr>
        <p:grpSpPr>
          <a:xfrm>
            <a:off x="4693166" y="4279735"/>
            <a:ext cx="4050444" cy="1355752"/>
            <a:chOff x="4693166" y="4279735"/>
            <a:chExt cx="4050444" cy="1355752"/>
          </a:xfrm>
        </p:grpSpPr>
        <p:grpSp>
          <p:nvGrpSpPr>
            <p:cNvPr id="10" name="Group 9"/>
            <p:cNvGrpSpPr/>
            <p:nvPr/>
          </p:nvGrpSpPr>
          <p:grpSpPr>
            <a:xfrm>
              <a:off x="6215036" y="4358111"/>
              <a:ext cx="2528574" cy="1277376"/>
              <a:chOff x="286679" y="4762102"/>
              <a:chExt cx="2528574" cy="1277376"/>
            </a:xfrm>
          </p:grpSpPr>
          <p:sp>
            <p:nvSpPr>
              <p:cNvPr id="3" name="TextBox 2"/>
              <p:cNvSpPr txBox="1"/>
              <p:nvPr/>
            </p:nvSpPr>
            <p:spPr>
              <a:xfrm>
                <a:off x="671554" y="4929380"/>
                <a:ext cx="1043354" cy="369332"/>
              </a:xfrm>
              <a:prstGeom prst="rect">
                <a:avLst/>
              </a:prstGeom>
              <a:noFill/>
            </p:spPr>
            <p:txBody>
              <a:bodyPr wrap="square" rtlCol="0">
                <a:spAutoFit/>
              </a:bodyPr>
              <a:lstStyle/>
              <a:p>
                <a:r>
                  <a:rPr lang="en-US" dirty="0"/>
                  <a:t>Db</a:t>
                </a:r>
              </a:p>
            </p:txBody>
          </p:sp>
          <p:grpSp>
            <p:nvGrpSpPr>
              <p:cNvPr id="9" name="Group 8"/>
              <p:cNvGrpSpPr/>
              <p:nvPr/>
            </p:nvGrpSpPr>
            <p:grpSpPr>
              <a:xfrm>
                <a:off x="286679" y="4762102"/>
                <a:ext cx="2528574" cy="1277376"/>
                <a:chOff x="286679" y="4762102"/>
                <a:chExt cx="2528574" cy="1277376"/>
              </a:xfrm>
            </p:grpSpPr>
            <p:pic>
              <p:nvPicPr>
                <p:cNvPr id="10244" name="Picture 4" descr="https://cdn3.iconfinder.com/data/icons/streamline-icon-set-free-pack/48/Streamline-77-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9" y="482027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Arc 4"/>
                <p:cNvSpPr/>
                <p:nvPr/>
              </p:nvSpPr>
              <p:spPr>
                <a:xfrm rot="11469133" flipV="1">
                  <a:off x="1116215" y="4762102"/>
                  <a:ext cx="1699038" cy="951067"/>
                </a:xfrm>
                <a:prstGeom prst="arc">
                  <a:avLst>
                    <a:gd name="adj1" fmla="val 16200000"/>
                    <a:gd name="adj2" fmla="val 115580"/>
                  </a:avLst>
                </a:prstGeom>
                <a:ln w="76200">
                  <a:solidFill>
                    <a:schemeClr val="tx1">
                      <a:lumMod val="65000"/>
                      <a:lumOff val="3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32" name="Arc 31"/>
            <p:cNvSpPr/>
            <p:nvPr/>
          </p:nvSpPr>
          <p:spPr>
            <a:xfrm rot="10563394" flipH="1" flipV="1">
              <a:off x="4693166" y="4279735"/>
              <a:ext cx="1845044" cy="951067"/>
            </a:xfrm>
            <a:prstGeom prst="arc">
              <a:avLst>
                <a:gd name="adj1" fmla="val 16200000"/>
                <a:gd name="adj2" fmla="val 115580"/>
              </a:avLst>
            </a:prstGeom>
            <a:ln w="76200">
              <a:solidFill>
                <a:schemeClr val="tx1">
                  <a:lumMod val="65000"/>
                  <a:lumOff val="3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3" name="Group 22"/>
          <p:cNvGrpSpPr/>
          <p:nvPr/>
        </p:nvGrpSpPr>
        <p:grpSpPr>
          <a:xfrm>
            <a:off x="1059135" y="734480"/>
            <a:ext cx="10016038" cy="1968546"/>
            <a:chOff x="1962296" y="734480"/>
            <a:chExt cx="9744395" cy="1968546"/>
          </a:xfrm>
        </p:grpSpPr>
        <p:cxnSp>
          <p:nvCxnSpPr>
            <p:cNvPr id="16" name="Straight Arrow Connector 15"/>
            <p:cNvCxnSpPr>
              <a:stCxn id="26" idx="3"/>
              <a:endCxn id="33" idx="1"/>
            </p:cNvCxnSpPr>
            <p:nvPr/>
          </p:nvCxnSpPr>
          <p:spPr>
            <a:xfrm flipV="1">
              <a:off x="4795921" y="1088423"/>
              <a:ext cx="4429721" cy="196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62296" y="1559169"/>
              <a:ext cx="1055077" cy="713173"/>
            </a:xfrm>
            <a:prstGeom prst="rect">
              <a:avLst/>
            </a:prstGeom>
            <a:solidFill>
              <a:schemeClr val="accent1">
                <a:lumMod val="20000"/>
                <a:lumOff val="8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ysClr val="windowText" lastClr="000000"/>
                  </a:solidFill>
                </a:rPr>
                <a:t>JUA</a:t>
              </a:r>
            </a:p>
          </p:txBody>
        </p:sp>
        <p:sp>
          <p:nvSpPr>
            <p:cNvPr id="7" name="Rectangle 6"/>
            <p:cNvSpPr/>
            <p:nvPr/>
          </p:nvSpPr>
          <p:spPr>
            <a:xfrm>
              <a:off x="3429679" y="1559168"/>
              <a:ext cx="1484428" cy="713175"/>
            </a:xfrm>
            <a:prstGeom prst="rect">
              <a:avLst/>
            </a:prstGeom>
            <a:solidFill>
              <a:schemeClr val="accent1">
                <a:lumMod val="40000"/>
                <a:lumOff val="6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tx1"/>
                  </a:solidFill>
                </a:rPr>
                <a:t>Top Safety Risks</a:t>
              </a:r>
            </a:p>
            <a:p>
              <a:pPr algn="ctr"/>
              <a:r>
                <a:rPr lang="en-US" sz="800" b="1" dirty="0">
                  <a:solidFill>
                    <a:schemeClr val="tx1"/>
                  </a:solidFill>
                </a:rPr>
                <a:t>(based on stochastic models)</a:t>
              </a:r>
            </a:p>
          </p:txBody>
        </p:sp>
        <p:sp>
          <p:nvSpPr>
            <p:cNvPr id="8" name="Rectangle 7"/>
            <p:cNvSpPr/>
            <p:nvPr/>
          </p:nvSpPr>
          <p:spPr>
            <a:xfrm>
              <a:off x="5326410" y="1559168"/>
              <a:ext cx="1764316" cy="713174"/>
            </a:xfrm>
            <a:prstGeom prst="rect">
              <a:avLst/>
            </a:prstGeom>
            <a:solidFill>
              <a:schemeClr val="accent1">
                <a:lumMod val="75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Mitigations &amp; Alternatives</a:t>
              </a:r>
            </a:p>
          </p:txBody>
        </p:sp>
        <p:sp>
          <p:nvSpPr>
            <p:cNvPr id="11" name="Rectangle 10"/>
            <p:cNvSpPr/>
            <p:nvPr/>
          </p:nvSpPr>
          <p:spPr>
            <a:xfrm>
              <a:off x="7481105" y="1559168"/>
              <a:ext cx="1899139" cy="1143858"/>
            </a:xfrm>
            <a:prstGeom prst="rect">
              <a:avLst/>
            </a:prstGeom>
            <a:solidFill>
              <a:schemeClr val="accent1">
                <a:lumMod val="50000"/>
              </a:schemeClr>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Discussion: </a:t>
              </a:r>
              <a:r>
                <a:rPr lang="en-US" sz="1600" b="1" dirty="0"/>
                <a:t>Mitigations, Risk Tolerance, and Leading Practices</a:t>
              </a:r>
              <a:endParaRPr lang="en-US" sz="2400" b="1" dirty="0"/>
            </a:p>
          </p:txBody>
        </p:sp>
        <p:sp>
          <p:nvSpPr>
            <p:cNvPr id="13" name="Rectangle 12"/>
            <p:cNvSpPr/>
            <p:nvPr/>
          </p:nvSpPr>
          <p:spPr>
            <a:xfrm>
              <a:off x="9807552" y="1547444"/>
              <a:ext cx="1899139" cy="724898"/>
            </a:xfrm>
            <a:prstGeom prst="rect">
              <a:avLst/>
            </a:prstGeom>
            <a:solidFill>
              <a:srgbClr val="12203A"/>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Input to Resource Decisions</a:t>
              </a:r>
            </a:p>
          </p:txBody>
        </p:sp>
        <p:sp>
          <p:nvSpPr>
            <p:cNvPr id="26" name="TextBox 25"/>
            <p:cNvSpPr txBox="1"/>
            <p:nvPr/>
          </p:nvSpPr>
          <p:spPr>
            <a:xfrm>
              <a:off x="3225029" y="754102"/>
              <a:ext cx="1570892" cy="707886"/>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4000" b="1" dirty="0">
                  <a:solidFill>
                    <a:srgbClr val="0070C0"/>
                  </a:solidFill>
                </a:rPr>
                <a:t>RAMP</a:t>
              </a:r>
            </a:p>
          </p:txBody>
        </p:sp>
        <p:sp>
          <p:nvSpPr>
            <p:cNvPr id="33" name="TextBox 32"/>
            <p:cNvSpPr txBox="1"/>
            <p:nvPr/>
          </p:nvSpPr>
          <p:spPr>
            <a:xfrm>
              <a:off x="9225643" y="734480"/>
              <a:ext cx="1151164" cy="707886"/>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4000" b="1" dirty="0">
                  <a:solidFill>
                    <a:schemeClr val="accent5">
                      <a:lumMod val="50000"/>
                    </a:schemeClr>
                  </a:solidFill>
                </a:rPr>
                <a:t>GRC</a:t>
              </a:r>
            </a:p>
          </p:txBody>
        </p:sp>
      </p:grpSp>
      <p:cxnSp>
        <p:nvCxnSpPr>
          <p:cNvPr id="42" name="Straight Arrow Connector 41"/>
          <p:cNvCxnSpPr>
            <a:stCxn id="6" idx="3"/>
            <a:endCxn id="7" idx="1"/>
          </p:cNvCxnSpPr>
          <p:nvPr/>
        </p:nvCxnSpPr>
        <p:spPr>
          <a:xfrm>
            <a:off x="2143624" y="1915756"/>
            <a:ext cx="4238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p:cNvCxnSpPr>
          <p:nvPr/>
        </p:nvCxnSpPr>
        <p:spPr>
          <a:xfrm>
            <a:off x="6330530" y="1915755"/>
            <a:ext cx="423797" cy="47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098389" y="1915755"/>
            <a:ext cx="412303"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3" idx="1"/>
          </p:cNvCxnSpPr>
          <p:nvPr/>
        </p:nvCxnSpPr>
        <p:spPr>
          <a:xfrm flipV="1">
            <a:off x="8683872" y="1909893"/>
            <a:ext cx="439220" cy="58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58" y="18510"/>
            <a:ext cx="10515600" cy="1325563"/>
          </a:xfrm>
        </p:spPr>
        <p:txBody>
          <a:bodyPr/>
          <a:lstStyle/>
          <a:p>
            <a:r>
              <a:rPr lang="en-US" dirty="0"/>
              <a:t>JUA Activity Timeline (2017)</a:t>
            </a:r>
          </a:p>
        </p:txBody>
      </p:sp>
      <p:sp>
        <p:nvSpPr>
          <p:cNvPr id="16"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8</a:t>
            </a:fld>
            <a:endParaRPr lang="en-US" dirty="0"/>
          </a:p>
        </p:txBody>
      </p:sp>
      <p:grpSp>
        <p:nvGrpSpPr>
          <p:cNvPr id="3" name="Group 2"/>
          <p:cNvGrpSpPr/>
          <p:nvPr/>
        </p:nvGrpSpPr>
        <p:grpSpPr>
          <a:xfrm>
            <a:off x="213341" y="2282096"/>
            <a:ext cx="11657984" cy="2491445"/>
            <a:chOff x="124441" y="810134"/>
            <a:chExt cx="11657984" cy="2491445"/>
          </a:xfrm>
        </p:grpSpPr>
        <p:grpSp>
          <p:nvGrpSpPr>
            <p:cNvPr id="23" name="Group 22"/>
            <p:cNvGrpSpPr/>
            <p:nvPr/>
          </p:nvGrpSpPr>
          <p:grpSpPr>
            <a:xfrm>
              <a:off x="124441" y="810250"/>
              <a:ext cx="11657984" cy="2491329"/>
              <a:chOff x="124441" y="810250"/>
              <a:chExt cx="11657984" cy="2491329"/>
            </a:xfrm>
          </p:grpSpPr>
          <p:sp>
            <p:nvSpPr>
              <p:cNvPr id="24" name="TextBox 23"/>
              <p:cNvSpPr txBox="1"/>
              <p:nvPr/>
            </p:nvSpPr>
            <p:spPr>
              <a:xfrm>
                <a:off x="9926042" y="1513193"/>
                <a:ext cx="1324982" cy="646331"/>
              </a:xfrm>
              <a:prstGeom prst="rect">
                <a:avLst/>
              </a:prstGeom>
              <a:solidFill>
                <a:schemeClr val="accent2">
                  <a:lumMod val="40000"/>
                  <a:lumOff val="60000"/>
                </a:schemeClr>
              </a:solidFill>
            </p:spPr>
            <p:txBody>
              <a:bodyPr wrap="square" lIns="0" rIns="0" rtlCol="0">
                <a:spAutoFit/>
              </a:bodyPr>
              <a:lstStyle>
                <a:defPPr>
                  <a:defRPr lang="en-US"/>
                </a:defPPr>
                <a:lvl1pPr algn="ctr">
                  <a:defRPr sz="1400" b="1"/>
                </a:lvl1pPr>
              </a:lstStyle>
              <a:p>
                <a:pPr marL="120650" indent="-120650" algn="l">
                  <a:buFont typeface="Arial" panose="020B0604020202020204" pitchFamily="34" charset="0"/>
                  <a:buChar char="•"/>
                </a:pPr>
                <a:r>
                  <a:rPr lang="en-US" sz="1200" dirty="0"/>
                  <a:t>MAUT Report</a:t>
                </a:r>
              </a:p>
              <a:p>
                <a:pPr marL="120650" indent="-120650" algn="l">
                  <a:buFont typeface="Arial" panose="020B0604020202020204" pitchFamily="34" charset="0"/>
                  <a:buChar char="•"/>
                </a:pPr>
                <a:r>
                  <a:rPr lang="en-US" sz="1200" dirty="0"/>
                  <a:t>MAUT Workshop</a:t>
                </a:r>
              </a:p>
              <a:p>
                <a:pPr marL="57150" algn="l"/>
                <a:endParaRPr lang="en-US" sz="1200" dirty="0"/>
              </a:p>
            </p:txBody>
          </p:sp>
          <p:sp>
            <p:nvSpPr>
              <p:cNvPr id="25" name="TextBox 24"/>
              <p:cNvSpPr txBox="1"/>
              <p:nvPr/>
            </p:nvSpPr>
            <p:spPr>
              <a:xfrm>
                <a:off x="8429946" y="1547253"/>
                <a:ext cx="1417571" cy="1754326"/>
              </a:xfrm>
              <a:prstGeom prst="rect">
                <a:avLst/>
              </a:prstGeom>
              <a:solidFill>
                <a:schemeClr val="accent5">
                  <a:lumMod val="20000"/>
                  <a:lumOff val="80000"/>
                </a:schemeClr>
              </a:solidFill>
            </p:spPr>
            <p:txBody>
              <a:bodyPr wrap="square" lIns="0" rIns="0" rtlCol="0">
                <a:spAutoFit/>
              </a:bodyPr>
              <a:lstStyle>
                <a:defPPr>
                  <a:defRPr lang="en-US"/>
                </a:defPPr>
                <a:lvl1pPr algn="ctr">
                  <a:defRPr sz="1400" b="1"/>
                </a:lvl1pPr>
              </a:lstStyle>
              <a:p>
                <a:pPr marL="114300" indent="-114300" algn="l">
                  <a:buFont typeface="Arial" panose="020B0604020202020204" pitchFamily="34" charset="0"/>
                  <a:buChar char="•"/>
                </a:pPr>
                <a:r>
                  <a:rPr lang="en-US" sz="1200" dirty="0"/>
                  <a:t>Inputs to Safety Attribute</a:t>
                </a:r>
              </a:p>
              <a:p>
                <a:pPr marL="114300" indent="-114300" algn="l">
                  <a:buFont typeface="Arial" panose="020B0604020202020204" pitchFamily="34" charset="0"/>
                  <a:buChar char="•"/>
                </a:pPr>
                <a:r>
                  <a:rPr lang="en-US" sz="1200" dirty="0"/>
                  <a:t>Updated Safety Attribute Summary Report with Results</a:t>
                </a:r>
              </a:p>
              <a:p>
                <a:pPr marL="114300" indent="-114300" algn="l">
                  <a:buFont typeface="Arial" panose="020B0604020202020204" pitchFamily="34" charset="0"/>
                  <a:buChar char="•"/>
                </a:pPr>
                <a:r>
                  <a:rPr lang="en-US" sz="1200" dirty="0"/>
                  <a:t>Safety Attribute Workshop </a:t>
                </a:r>
              </a:p>
              <a:p>
                <a:pPr marL="114300" indent="-114300" algn="l">
                  <a:buFont typeface="Arial" panose="020B0604020202020204" pitchFamily="34" charset="0"/>
                  <a:buChar char="•"/>
                </a:pPr>
                <a:r>
                  <a:rPr lang="en-US" sz="1200" dirty="0"/>
                  <a:t>Inputs on MAUT req’d</a:t>
                </a:r>
              </a:p>
            </p:txBody>
          </p:sp>
          <p:cxnSp>
            <p:nvCxnSpPr>
              <p:cNvPr id="26" name="Straight Connector 25"/>
              <p:cNvCxnSpPr/>
              <p:nvPr/>
            </p:nvCxnSpPr>
            <p:spPr>
              <a:xfrm flipV="1">
                <a:off x="124441" y="1394691"/>
                <a:ext cx="11657984" cy="15802"/>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48905" y="1517821"/>
                <a:ext cx="4891748" cy="647627"/>
              </a:xfrm>
              <a:prstGeom prst="rect">
                <a:avLst/>
              </a:prstGeom>
              <a:solidFill>
                <a:schemeClr val="accent6">
                  <a:lumMod val="20000"/>
                  <a:lumOff val="80000"/>
                </a:schemeClr>
              </a:solidFill>
            </p:spPr>
            <p:txBody>
              <a:bodyPr wrap="square" lIns="1463040" rIns="0" rtlCol="0">
                <a:noAutofit/>
              </a:bodyPr>
              <a:lstStyle/>
              <a:p>
                <a:r>
                  <a:rPr lang="en-US" sz="1200" b="1" dirty="0"/>
                  <a:t>Meet &amp; Confer Sessions</a:t>
                </a:r>
              </a:p>
            </p:txBody>
          </p:sp>
          <p:sp>
            <p:nvSpPr>
              <p:cNvPr id="28" name="TextBox 27"/>
              <p:cNvSpPr txBox="1"/>
              <p:nvPr/>
            </p:nvSpPr>
            <p:spPr>
              <a:xfrm>
                <a:off x="5952606" y="1506898"/>
                <a:ext cx="1194109" cy="644482"/>
              </a:xfrm>
              <a:prstGeom prst="rect">
                <a:avLst/>
              </a:prstGeom>
              <a:solidFill>
                <a:schemeClr val="accent4">
                  <a:lumMod val="20000"/>
                  <a:lumOff val="80000"/>
                </a:schemeClr>
              </a:solidFill>
            </p:spPr>
            <p:txBody>
              <a:bodyPr wrap="square" lIns="0" rIns="0" rtlCol="0">
                <a:noAutofit/>
              </a:bodyPr>
              <a:lstStyle>
                <a:defPPr>
                  <a:defRPr lang="en-US"/>
                </a:defPPr>
                <a:lvl1pPr algn="ctr">
                  <a:defRPr sz="1400" b="1"/>
                </a:lvl1pPr>
              </a:lstStyle>
              <a:p>
                <a:r>
                  <a:rPr lang="en-US" sz="1200" dirty="0"/>
                  <a:t>Revised </a:t>
                </a:r>
              </a:p>
              <a:p>
                <a:r>
                  <a:rPr lang="en-US" sz="1200" dirty="0"/>
                  <a:t>Schedule</a:t>
                </a:r>
              </a:p>
            </p:txBody>
          </p:sp>
          <p:sp>
            <p:nvSpPr>
              <p:cNvPr id="29" name="Rectangle 28"/>
              <p:cNvSpPr/>
              <p:nvPr/>
            </p:nvSpPr>
            <p:spPr>
              <a:xfrm>
                <a:off x="8466755" y="1287857"/>
                <a:ext cx="1389435" cy="285447"/>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8466755" y="1311694"/>
                <a:ext cx="1380762"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September</a:t>
                </a:r>
                <a:endParaRPr lang="en-US" sz="1100"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4498116" y="1500269"/>
                <a:ext cx="1426354" cy="461665"/>
              </a:xfrm>
              <a:prstGeom prst="rect">
                <a:avLst/>
              </a:prstGeom>
              <a:noFill/>
            </p:spPr>
            <p:txBody>
              <a:bodyPr wrap="square" rtlCol="0">
                <a:spAutoFit/>
              </a:bodyPr>
              <a:lstStyle/>
              <a:p>
                <a:pPr algn="r"/>
                <a:r>
                  <a:rPr lang="en-US" sz="1200" b="1" dirty="0"/>
                  <a:t>Summary</a:t>
                </a:r>
              </a:p>
              <a:p>
                <a:pPr algn="r"/>
                <a:r>
                  <a:rPr lang="en-US" sz="1200" b="1" dirty="0"/>
                  <a:t>Report</a:t>
                </a:r>
              </a:p>
            </p:txBody>
          </p:sp>
          <p:grpSp>
            <p:nvGrpSpPr>
              <p:cNvPr id="32" name="Group 31"/>
              <p:cNvGrpSpPr/>
              <p:nvPr/>
            </p:nvGrpSpPr>
            <p:grpSpPr>
              <a:xfrm>
                <a:off x="1041471" y="1272092"/>
                <a:ext cx="1250664" cy="276999"/>
                <a:chOff x="1041471" y="1272092"/>
                <a:chExt cx="1250664" cy="276999"/>
              </a:xfrm>
            </p:grpSpPr>
            <p:sp>
              <p:nvSpPr>
                <p:cNvPr id="66" name="Rectangle 65"/>
                <p:cNvSpPr/>
                <p:nvPr/>
              </p:nvSpPr>
              <p:spPr>
                <a:xfrm>
                  <a:off x="1048905" y="1322673"/>
                  <a:ext cx="1180434" cy="218893"/>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1041471" y="1272092"/>
                  <a:ext cx="1250664"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March</a:t>
                  </a:r>
                  <a:endParaRPr lang="en-US" sz="1200" dirty="0">
                    <a:solidFill>
                      <a:schemeClr val="bg1"/>
                    </a:solidFill>
                    <a:effectLst>
                      <a:outerShdw blurRad="38100" dist="38100" dir="2700000" algn="tl">
                        <a:srgbClr val="000000">
                          <a:alpha val="43137"/>
                        </a:srgbClr>
                      </a:outerShdw>
                    </a:effectLst>
                  </a:endParaRPr>
                </a:p>
              </p:txBody>
            </p:sp>
          </p:grpSp>
          <p:sp>
            <p:nvSpPr>
              <p:cNvPr id="33" name="Teardrop 32"/>
              <p:cNvSpPr/>
              <p:nvPr/>
            </p:nvSpPr>
            <p:spPr>
              <a:xfrm rot="8176206">
                <a:off x="8328614" y="836851"/>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8354598" y="904781"/>
                <a:ext cx="314727"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1</a:t>
                </a:r>
              </a:p>
            </p:txBody>
          </p:sp>
          <p:grpSp>
            <p:nvGrpSpPr>
              <p:cNvPr id="35" name="Group 34"/>
              <p:cNvGrpSpPr/>
              <p:nvPr/>
            </p:nvGrpSpPr>
            <p:grpSpPr>
              <a:xfrm>
                <a:off x="8644544" y="845394"/>
                <a:ext cx="394855" cy="387927"/>
                <a:chOff x="10036806" y="845394"/>
                <a:chExt cx="394855" cy="387927"/>
              </a:xfrm>
            </p:grpSpPr>
            <p:sp>
              <p:nvSpPr>
                <p:cNvPr id="64" name="Teardrop 63"/>
                <p:cNvSpPr/>
                <p:nvPr/>
              </p:nvSpPr>
              <p:spPr>
                <a:xfrm rot="8176206">
                  <a:off x="10036806" y="845394"/>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10084178" y="904518"/>
                  <a:ext cx="314727"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8</a:t>
                  </a:r>
                </a:p>
              </p:txBody>
            </p:sp>
          </p:grpSp>
          <p:grpSp>
            <p:nvGrpSpPr>
              <p:cNvPr id="36" name="Group 35"/>
              <p:cNvGrpSpPr/>
              <p:nvPr/>
            </p:nvGrpSpPr>
            <p:grpSpPr>
              <a:xfrm>
                <a:off x="5730670" y="856577"/>
                <a:ext cx="517878" cy="387927"/>
                <a:chOff x="6691484" y="853373"/>
                <a:chExt cx="517878" cy="387927"/>
              </a:xfrm>
            </p:grpSpPr>
            <p:sp>
              <p:nvSpPr>
                <p:cNvPr id="62" name="Teardrop 61"/>
                <p:cNvSpPr/>
                <p:nvPr/>
              </p:nvSpPr>
              <p:spPr>
                <a:xfrm rot="8176206">
                  <a:off x="6691484" y="853373"/>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6711169" y="922986"/>
                  <a:ext cx="498193"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30</a:t>
                  </a:r>
                </a:p>
              </p:txBody>
            </p:sp>
          </p:grpSp>
          <p:sp>
            <p:nvSpPr>
              <p:cNvPr id="37" name="Teardrop 36"/>
              <p:cNvSpPr/>
              <p:nvPr/>
            </p:nvSpPr>
            <p:spPr>
              <a:xfrm rot="8176206">
                <a:off x="9445956" y="810250"/>
                <a:ext cx="460541" cy="477624"/>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9487602" y="820894"/>
                <a:ext cx="499543" cy="523220"/>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28-29</a:t>
                </a:r>
              </a:p>
            </p:txBody>
          </p:sp>
          <p:sp>
            <p:nvSpPr>
              <p:cNvPr id="39" name="Rectangle 38"/>
              <p:cNvSpPr/>
              <p:nvPr/>
            </p:nvSpPr>
            <p:spPr>
              <a:xfrm>
                <a:off x="373208" y="1325310"/>
                <a:ext cx="643810" cy="179963"/>
              </a:xfrm>
              <a:prstGeom prst="rect">
                <a:avLst/>
              </a:prstGeom>
              <a:solidFill>
                <a:srgbClr val="A500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rot="8176206">
                <a:off x="409286" y="854244"/>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72727" y="1492573"/>
                <a:ext cx="748790" cy="430887"/>
              </a:xfrm>
              <a:prstGeom prst="rect">
                <a:avLst/>
              </a:prstGeom>
              <a:noFill/>
            </p:spPr>
            <p:txBody>
              <a:bodyPr wrap="square" lIns="0" rIns="0" rtlCol="0">
                <a:spAutoFit/>
              </a:bodyPr>
              <a:lstStyle/>
              <a:p>
                <a:pPr algn="ctr"/>
                <a:r>
                  <a:rPr lang="en-US" sz="1100" b="1" dirty="0"/>
                  <a:t>Acceptance Criteria</a:t>
                </a:r>
              </a:p>
            </p:txBody>
          </p:sp>
          <p:sp>
            <p:nvSpPr>
              <p:cNvPr id="42" name="TextBox 41"/>
              <p:cNvSpPr txBox="1"/>
              <p:nvPr/>
            </p:nvSpPr>
            <p:spPr>
              <a:xfrm>
                <a:off x="373209" y="1285424"/>
                <a:ext cx="568646"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Feb</a:t>
                </a:r>
                <a:endParaRPr lang="en-US" sz="1200"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413536" y="922986"/>
                <a:ext cx="498193"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15</a:t>
                </a:r>
              </a:p>
            </p:txBody>
          </p:sp>
          <p:grpSp>
            <p:nvGrpSpPr>
              <p:cNvPr id="44" name="Group 43"/>
              <p:cNvGrpSpPr/>
              <p:nvPr/>
            </p:nvGrpSpPr>
            <p:grpSpPr>
              <a:xfrm>
                <a:off x="2276776" y="1279551"/>
                <a:ext cx="1250664" cy="276999"/>
                <a:chOff x="1041471" y="1286160"/>
                <a:chExt cx="1250664" cy="276999"/>
              </a:xfrm>
            </p:grpSpPr>
            <p:sp>
              <p:nvSpPr>
                <p:cNvPr id="60" name="Rectangle 59"/>
                <p:cNvSpPr/>
                <p:nvPr/>
              </p:nvSpPr>
              <p:spPr>
                <a:xfrm>
                  <a:off x="1048905" y="1322673"/>
                  <a:ext cx="1180434" cy="218893"/>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041471" y="1286160"/>
                  <a:ext cx="1250664"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April</a:t>
                  </a:r>
                  <a:endParaRPr lang="en-US" sz="1200" dirty="0">
                    <a:solidFill>
                      <a:schemeClr val="bg1"/>
                    </a:solidFill>
                    <a:effectLst>
                      <a:outerShdw blurRad="38100" dist="38100" dir="2700000" algn="tl">
                        <a:srgbClr val="000000">
                          <a:alpha val="43137"/>
                        </a:srgbClr>
                      </a:outerShdw>
                    </a:effectLst>
                  </a:endParaRPr>
                </a:p>
              </p:txBody>
            </p:sp>
          </p:grpSp>
          <p:grpSp>
            <p:nvGrpSpPr>
              <p:cNvPr id="45" name="Group 44"/>
              <p:cNvGrpSpPr/>
              <p:nvPr/>
            </p:nvGrpSpPr>
            <p:grpSpPr>
              <a:xfrm>
                <a:off x="3512623" y="1278077"/>
                <a:ext cx="1250664" cy="276999"/>
                <a:chOff x="1041471" y="1286160"/>
                <a:chExt cx="1250664" cy="276999"/>
              </a:xfrm>
            </p:grpSpPr>
            <p:sp>
              <p:nvSpPr>
                <p:cNvPr id="58" name="Rectangle 57"/>
                <p:cNvSpPr/>
                <p:nvPr/>
              </p:nvSpPr>
              <p:spPr>
                <a:xfrm>
                  <a:off x="1048905" y="1322673"/>
                  <a:ext cx="1180434" cy="218893"/>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041471" y="1286160"/>
                  <a:ext cx="1250664" cy="276999"/>
                </a:xfrm>
                <a:prstGeom prst="rect">
                  <a:avLst/>
                </a:prstGeom>
                <a:noFill/>
              </p:spPr>
              <p:txBody>
                <a:bodyPr wrap="square" rtlCol="0">
                  <a:spAutoFit/>
                </a:bodyPr>
                <a:lstStyle/>
                <a:p>
                  <a:pPr algn="ctr"/>
                  <a:r>
                    <a:rPr lang="en-US" sz="1200" dirty="0">
                      <a:solidFill>
                        <a:schemeClr val="bg1"/>
                      </a:solidFill>
                      <a:effectLst>
                        <a:outerShdw blurRad="38100" dist="38100" dir="2700000" algn="tl">
                          <a:srgbClr val="000000">
                            <a:alpha val="43137"/>
                          </a:srgbClr>
                        </a:outerShdw>
                      </a:effectLst>
                    </a:rPr>
                    <a:t>May</a:t>
                  </a:r>
                </a:p>
              </p:txBody>
            </p:sp>
          </p:grpSp>
          <p:grpSp>
            <p:nvGrpSpPr>
              <p:cNvPr id="46" name="Group 45"/>
              <p:cNvGrpSpPr/>
              <p:nvPr/>
            </p:nvGrpSpPr>
            <p:grpSpPr>
              <a:xfrm>
                <a:off x="4752784" y="1280654"/>
                <a:ext cx="1250664" cy="276999"/>
                <a:chOff x="1041471" y="1286160"/>
                <a:chExt cx="1250664" cy="276999"/>
              </a:xfrm>
            </p:grpSpPr>
            <p:sp>
              <p:nvSpPr>
                <p:cNvPr id="56" name="Rectangle 55"/>
                <p:cNvSpPr/>
                <p:nvPr/>
              </p:nvSpPr>
              <p:spPr>
                <a:xfrm>
                  <a:off x="1048905" y="1322673"/>
                  <a:ext cx="1180434" cy="218893"/>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041471" y="1286160"/>
                  <a:ext cx="1250664"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June</a:t>
                  </a:r>
                  <a:endParaRPr lang="en-US" sz="1200" dirty="0">
                    <a:solidFill>
                      <a:schemeClr val="bg1"/>
                    </a:solidFill>
                    <a:effectLst>
                      <a:outerShdw blurRad="38100" dist="38100" dir="2700000" algn="tl">
                        <a:srgbClr val="000000">
                          <a:alpha val="43137"/>
                        </a:srgbClr>
                      </a:outerShdw>
                    </a:effectLst>
                  </a:endParaRPr>
                </a:p>
              </p:txBody>
            </p:sp>
          </p:grpSp>
          <p:sp>
            <p:nvSpPr>
              <p:cNvPr id="47" name="Rectangle 46"/>
              <p:cNvSpPr/>
              <p:nvPr/>
            </p:nvSpPr>
            <p:spPr>
              <a:xfrm>
                <a:off x="5986085" y="1307448"/>
                <a:ext cx="1166025" cy="22593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5953902" y="1273417"/>
                <a:ext cx="1250664"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July</a:t>
                </a:r>
                <a:endParaRPr lang="en-US" sz="1200" dirty="0">
                  <a:solidFill>
                    <a:schemeClr val="bg1"/>
                  </a:solidFill>
                  <a:effectLst>
                    <a:outerShdw blurRad="38100" dist="38100" dir="2700000" algn="tl">
                      <a:srgbClr val="000000">
                        <a:alpha val="43137"/>
                      </a:srgbClr>
                    </a:outerShdw>
                  </a:effectLst>
                </a:endParaRPr>
              </a:p>
            </p:txBody>
          </p:sp>
          <p:sp>
            <p:nvSpPr>
              <p:cNvPr id="49" name="Rectangle 48"/>
              <p:cNvSpPr/>
              <p:nvPr/>
            </p:nvSpPr>
            <p:spPr>
              <a:xfrm>
                <a:off x="7212858" y="1300522"/>
                <a:ext cx="1166025" cy="24196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170538" y="1280144"/>
                <a:ext cx="1250664" cy="276999"/>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August</a:t>
                </a:r>
                <a:endParaRPr lang="en-US" sz="1200" dirty="0">
                  <a:solidFill>
                    <a:schemeClr val="bg1"/>
                  </a:solidFill>
                  <a:effectLst>
                    <a:outerShdw blurRad="38100" dist="38100" dir="2700000" algn="tl">
                      <a:srgbClr val="000000">
                        <a:alpha val="43137"/>
                      </a:srgbClr>
                    </a:outerShdw>
                  </a:effectLst>
                </a:endParaRPr>
              </a:p>
            </p:txBody>
          </p:sp>
          <p:sp>
            <p:nvSpPr>
              <p:cNvPr id="51" name="Rectangle 50"/>
              <p:cNvSpPr/>
              <p:nvPr/>
            </p:nvSpPr>
            <p:spPr>
              <a:xfrm>
                <a:off x="9938364" y="1285720"/>
                <a:ext cx="1312660" cy="263371"/>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52" name="TextBox 51"/>
              <p:cNvSpPr txBox="1"/>
              <p:nvPr/>
            </p:nvSpPr>
            <p:spPr>
              <a:xfrm>
                <a:off x="9805134" y="1305254"/>
                <a:ext cx="1566798"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October</a:t>
                </a:r>
                <a:endParaRPr lang="en-US" sz="1100" dirty="0">
                  <a:solidFill>
                    <a:schemeClr val="bg1"/>
                  </a:solidFill>
                  <a:effectLst>
                    <a:outerShdw blurRad="38100" dist="38100" dir="2700000" algn="tl">
                      <a:srgbClr val="000000">
                        <a:alpha val="43137"/>
                      </a:srgbClr>
                    </a:outerShdw>
                  </a:effectLst>
                </a:endParaRPr>
              </a:p>
            </p:txBody>
          </p:sp>
          <p:grpSp>
            <p:nvGrpSpPr>
              <p:cNvPr id="53" name="Group 52"/>
              <p:cNvGrpSpPr/>
              <p:nvPr/>
            </p:nvGrpSpPr>
            <p:grpSpPr>
              <a:xfrm>
                <a:off x="10918835" y="827157"/>
                <a:ext cx="517878" cy="387927"/>
                <a:chOff x="6691484" y="853373"/>
                <a:chExt cx="517878" cy="387927"/>
              </a:xfrm>
            </p:grpSpPr>
            <p:sp>
              <p:nvSpPr>
                <p:cNvPr id="54" name="Teardrop 53"/>
                <p:cNvSpPr/>
                <p:nvPr/>
              </p:nvSpPr>
              <p:spPr>
                <a:xfrm rot="8176206">
                  <a:off x="6691484" y="853373"/>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6711169" y="922986"/>
                  <a:ext cx="498193"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30</a:t>
                  </a:r>
                </a:p>
              </p:txBody>
            </p:sp>
          </p:grpSp>
        </p:grpSp>
        <p:sp>
          <p:nvSpPr>
            <p:cNvPr id="68" name="Teardrop 67"/>
            <p:cNvSpPr/>
            <p:nvPr/>
          </p:nvSpPr>
          <p:spPr>
            <a:xfrm rot="8176206">
              <a:off x="10289708" y="810134"/>
              <a:ext cx="394855" cy="387927"/>
            </a:xfrm>
            <a:prstGeom prst="teardrop">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0309393" y="879747"/>
              <a:ext cx="498193"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13</a:t>
              </a:r>
            </a:p>
          </p:txBody>
        </p:sp>
      </p:grpSp>
    </p:spTree>
    <p:extLst>
      <p:ext uri="{BB962C8B-B14F-4D97-AF65-F5344CB8AC3E}">
        <p14:creationId xmlns:p14="http://schemas.microsoft.com/office/powerpoint/2010/main" val="225142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72050" y="571965"/>
            <a:ext cx="8721552" cy="1936646"/>
          </a:xfrm>
          <a:prstGeom prst="rect">
            <a:avLst/>
          </a:prstGeom>
        </p:spPr>
      </p:pic>
      <p:sp>
        <p:nvSpPr>
          <p:cNvPr id="2" name="Title 1"/>
          <p:cNvSpPr>
            <a:spLocks noGrp="1"/>
          </p:cNvSpPr>
          <p:nvPr>
            <p:ph type="title"/>
          </p:nvPr>
        </p:nvSpPr>
        <p:spPr>
          <a:xfrm>
            <a:off x="325465" y="81073"/>
            <a:ext cx="10401014" cy="1116894"/>
          </a:xfrm>
        </p:spPr>
        <p:txBody>
          <a:bodyPr anchor="t">
            <a:normAutofit/>
          </a:bodyPr>
          <a:lstStyle/>
          <a:p>
            <a:r>
              <a:rPr lang="en-US" sz="4000" dirty="0"/>
              <a:t>JUA Activity Timeline</a:t>
            </a:r>
          </a:p>
        </p:txBody>
      </p:sp>
      <p:sp>
        <p:nvSpPr>
          <p:cNvPr id="4" name="Content Placeholder 2"/>
          <p:cNvSpPr>
            <a:spLocks noGrp="1"/>
          </p:cNvSpPr>
          <p:nvPr>
            <p:ph idx="1"/>
          </p:nvPr>
        </p:nvSpPr>
        <p:spPr>
          <a:xfrm>
            <a:off x="3946581" y="2368248"/>
            <a:ext cx="3914796" cy="3445468"/>
          </a:xfrm>
          <a:prstGeom prst="roundRect">
            <a:avLst/>
          </a:prstGeom>
          <a:ln w="28575">
            <a:solidFill>
              <a:schemeClr val="bg2"/>
            </a:solidFill>
          </a:ln>
        </p:spPr>
        <p:txBody>
          <a:bodyPr>
            <a:noAutofit/>
          </a:bodyPr>
          <a:lstStyle/>
          <a:p>
            <a:pPr marL="285750" lvl="1">
              <a:lnSpc>
                <a:spcPct val="120000"/>
              </a:lnSpc>
              <a:spcBef>
                <a:spcPts val="0"/>
              </a:spcBef>
              <a:spcAft>
                <a:spcPts val="600"/>
              </a:spcAft>
              <a:buFont typeface="Wingdings" panose="05000000000000000000" pitchFamily="2" charset="2"/>
              <a:buChar char="§"/>
            </a:pPr>
            <a:r>
              <a:rPr lang="en-US" sz="1600" dirty="0"/>
              <a:t>Probabilistic</a:t>
            </a:r>
          </a:p>
          <a:p>
            <a:pPr marL="285750" lvl="1">
              <a:lnSpc>
                <a:spcPct val="120000"/>
              </a:lnSpc>
              <a:spcBef>
                <a:spcPts val="0"/>
              </a:spcBef>
              <a:spcAft>
                <a:spcPts val="600"/>
              </a:spcAft>
              <a:buFont typeface="Wingdings" panose="05000000000000000000" pitchFamily="2" charset="2"/>
              <a:buChar char="§"/>
            </a:pPr>
            <a:r>
              <a:rPr lang="en-US" sz="1600" dirty="0"/>
              <a:t>Safety–focused</a:t>
            </a:r>
          </a:p>
          <a:p>
            <a:pPr marL="285750" lvl="1">
              <a:lnSpc>
                <a:spcPct val="120000"/>
              </a:lnSpc>
              <a:spcBef>
                <a:spcPts val="0"/>
              </a:spcBef>
              <a:spcAft>
                <a:spcPts val="600"/>
              </a:spcAft>
              <a:buFont typeface="Wingdings" panose="05000000000000000000" pitchFamily="2" charset="2"/>
              <a:buChar char="§"/>
            </a:pPr>
            <a:r>
              <a:rPr lang="en-US" sz="1600" dirty="0"/>
              <a:t>Simple / clear / transparent (understandable by non-experts)</a:t>
            </a:r>
          </a:p>
          <a:p>
            <a:pPr marL="285750" lvl="1">
              <a:lnSpc>
                <a:spcPct val="120000"/>
              </a:lnSpc>
              <a:spcBef>
                <a:spcPts val="0"/>
              </a:spcBef>
              <a:spcAft>
                <a:spcPts val="600"/>
              </a:spcAft>
              <a:buFont typeface="Wingdings" panose="05000000000000000000" pitchFamily="2" charset="2"/>
              <a:buChar char="§"/>
            </a:pPr>
            <a:r>
              <a:rPr lang="en-US" sz="1600" dirty="0"/>
              <a:t>Uniform</a:t>
            </a:r>
          </a:p>
          <a:p>
            <a:pPr marL="285750" lvl="1">
              <a:lnSpc>
                <a:spcPct val="120000"/>
              </a:lnSpc>
              <a:spcBef>
                <a:spcPts val="0"/>
              </a:spcBef>
              <a:spcAft>
                <a:spcPts val="600"/>
              </a:spcAft>
              <a:buFont typeface="Wingdings" panose="05000000000000000000" pitchFamily="2" charset="2"/>
              <a:buChar char="§"/>
            </a:pPr>
            <a:r>
              <a:rPr lang="en-US" sz="1600" dirty="0"/>
              <a:t>Comparable across risks and utilities</a:t>
            </a:r>
          </a:p>
          <a:p>
            <a:pPr marL="285750" lvl="1">
              <a:lnSpc>
                <a:spcPct val="120000"/>
              </a:lnSpc>
              <a:spcBef>
                <a:spcPts val="0"/>
              </a:spcBef>
              <a:spcAft>
                <a:spcPts val="600"/>
              </a:spcAft>
              <a:buFont typeface="Wingdings" panose="05000000000000000000" pitchFamily="2" charset="2"/>
              <a:buChar char="§"/>
            </a:pPr>
            <a:r>
              <a:rPr lang="en-US" sz="1600" dirty="0"/>
              <a:t>Cost-effective modeling</a:t>
            </a:r>
          </a:p>
          <a:p>
            <a:pPr marL="285750" lvl="1">
              <a:lnSpc>
                <a:spcPct val="120000"/>
              </a:lnSpc>
              <a:spcBef>
                <a:spcPts val="0"/>
              </a:spcBef>
              <a:spcAft>
                <a:spcPts val="600"/>
              </a:spcAft>
              <a:buFont typeface="Wingdings" panose="05000000000000000000" pitchFamily="2" charset="2"/>
              <a:buChar char="§"/>
            </a:pPr>
            <a:r>
              <a:rPr lang="en-US" sz="1600" dirty="0"/>
              <a:t>Accurate</a:t>
            </a:r>
          </a:p>
        </p:txBody>
      </p:sp>
      <p:sp>
        <p:nvSpPr>
          <p:cNvPr id="5" name="Rounded Rectangle 3"/>
          <p:cNvSpPr/>
          <p:nvPr/>
        </p:nvSpPr>
        <p:spPr>
          <a:xfrm>
            <a:off x="8100771" y="3093751"/>
            <a:ext cx="2050657" cy="1994463"/>
          </a:xfrm>
          <a:prstGeom prst="roundRect">
            <a:avLst/>
          </a:prstGeom>
          <a:solidFill>
            <a:schemeClr val="accent5"/>
          </a:solidFill>
          <a:effectLst>
            <a:glow rad="101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Acceptance Criteria</a:t>
            </a:r>
          </a:p>
        </p:txBody>
      </p:sp>
      <p:grpSp>
        <p:nvGrpSpPr>
          <p:cNvPr id="6" name="Group 5"/>
          <p:cNvGrpSpPr/>
          <p:nvPr/>
        </p:nvGrpSpPr>
        <p:grpSpPr>
          <a:xfrm>
            <a:off x="1377600" y="3068711"/>
            <a:ext cx="2298327" cy="2741793"/>
            <a:chOff x="399143" y="2510971"/>
            <a:chExt cx="2721422" cy="2692396"/>
          </a:xfrm>
        </p:grpSpPr>
        <p:sp>
          <p:nvSpPr>
            <p:cNvPr id="7" name="Flowchart: Predefined Process 6"/>
            <p:cNvSpPr/>
            <p:nvPr/>
          </p:nvSpPr>
          <p:spPr>
            <a:xfrm>
              <a:off x="399143" y="2510971"/>
              <a:ext cx="2220686" cy="229325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lowchart: Predefined Process 7"/>
            <p:cNvSpPr/>
            <p:nvPr/>
          </p:nvSpPr>
          <p:spPr>
            <a:xfrm>
              <a:off x="471716" y="2612581"/>
              <a:ext cx="2220686" cy="229325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lowchart: Predefined Process 8"/>
            <p:cNvSpPr/>
            <p:nvPr/>
          </p:nvSpPr>
          <p:spPr>
            <a:xfrm>
              <a:off x="609599" y="2772226"/>
              <a:ext cx="2220686" cy="229325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lowchart: Predefined Process 9"/>
            <p:cNvSpPr/>
            <p:nvPr/>
          </p:nvSpPr>
          <p:spPr>
            <a:xfrm>
              <a:off x="754739" y="2910110"/>
              <a:ext cx="2220686" cy="229325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a:p>
              <a:pPr algn="ctr"/>
              <a:endParaRPr lang="en-US" sz="500" dirty="0"/>
            </a:p>
            <a:p>
              <a:pPr algn="ctr"/>
              <a:r>
                <a:rPr lang="en-US" sz="500" i="1" dirty="0"/>
                <a:t>Safety Policy Statement (July 10, 2014), Safety Action Plan and Regulatory Strategy (February 12, 2015), Policy and Planning Division and Safety Enforcement Division – Quantifying Risk: Building Resiliency into Utility Planning (January 23, 2014), Cycla Report (May 16, 2013), Liberty Consulting Report (May 6, 2013), Safety and Enforcement Division Risk Assessment section Staff Report on SoCalGas and SDG&amp;E’s 2016-2018 GRC (March 27, 2015), Safety and Enforcement Division Risk Assessment section Staff Report on PG&amp;E’s 2017-2019 GRC (March 7, 2016), Safety Enforcement Division Evaluation Report on the Risk Evaluation Models and Risked-based Decision Frameworks in A.15-05-002, et al (March 21, 2016), S-MAP Decision D.16-08-18 (August 18, 2016), S-MAP Scoping Memo and Ruling of Assigned Commissioner in A15-05-002 (December 13, 2016), and SED Report on SCE’s 2018-2020 GRC A.16-09-001 (January 31, 2017)</a:t>
              </a:r>
            </a:p>
          </p:txBody>
        </p:sp>
        <p:sp>
          <p:nvSpPr>
            <p:cNvPr id="11" name="TextBox 10"/>
            <p:cNvSpPr txBox="1"/>
            <p:nvPr/>
          </p:nvSpPr>
          <p:spPr>
            <a:xfrm>
              <a:off x="1039716" y="2970349"/>
              <a:ext cx="2080849" cy="392901"/>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CPUC Docs</a:t>
              </a:r>
            </a:p>
          </p:txBody>
        </p:sp>
      </p:grpSp>
      <p:sp>
        <p:nvSpPr>
          <p:cNvPr id="12" name="Right Arrow 10"/>
          <p:cNvSpPr/>
          <p:nvPr/>
        </p:nvSpPr>
        <p:spPr>
          <a:xfrm>
            <a:off x="3405274" y="3823214"/>
            <a:ext cx="848979" cy="729245"/>
          </a:xfrm>
          <a:prstGeom prst="rightArrow">
            <a:avLst/>
          </a:prstGeom>
          <a:solidFill>
            <a:schemeClr val="tx2">
              <a:lumMod val="75000"/>
            </a:schemeClr>
          </a:solidFill>
          <a:effectLst>
            <a:glow rad="635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Arrow 13"/>
          <p:cNvSpPr/>
          <p:nvPr/>
        </p:nvSpPr>
        <p:spPr>
          <a:xfrm>
            <a:off x="7329611" y="3851491"/>
            <a:ext cx="826880" cy="729245"/>
          </a:xfrm>
          <a:prstGeom prst="rightArrow">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Slide Number Placeholder 5"/>
          <p:cNvSpPr>
            <a:spLocks noGrp="1"/>
          </p:cNvSpPr>
          <p:nvPr>
            <p:ph type="sldNum" sz="quarter" idx="12"/>
          </p:nvPr>
        </p:nvSpPr>
        <p:spPr>
          <a:xfrm>
            <a:off x="8610600" y="6356352"/>
            <a:ext cx="2743200" cy="365125"/>
          </a:xfrm>
        </p:spPr>
        <p:txBody>
          <a:bodyPr/>
          <a:lstStyle/>
          <a:p>
            <a:fld id="{35F89DE3-BCAF-422B-AE3F-90715748FB99}" type="slidenum">
              <a:rPr lang="en-US" smtClean="0"/>
              <a:t>9</a:t>
            </a:fld>
            <a:endParaRPr lang="en-US" dirty="0"/>
          </a:p>
        </p:txBody>
      </p:sp>
      <p:sp>
        <p:nvSpPr>
          <p:cNvPr id="20" name="Oval 19"/>
          <p:cNvSpPr/>
          <p:nvPr/>
        </p:nvSpPr>
        <p:spPr>
          <a:xfrm>
            <a:off x="1648604" y="583224"/>
            <a:ext cx="1094175" cy="1094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8684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yzI_wPKTPOCst9rbC5B8w"/>
</p:tagLst>
</file>

<file path=ppt/theme/theme1.xml><?xml version="1.0" encoding="utf-8"?>
<a:theme xmlns:a="http://schemas.openxmlformats.org/drawingml/2006/main" name="Joint Utilities Approach v2 2017-01-2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PG&amp;E Template">
  <a:themeElements>
    <a:clrScheme name="PRTM for PGE">
      <a:dk1>
        <a:sysClr val="windowText" lastClr="000000"/>
      </a:dk1>
      <a:lt1>
        <a:sysClr val="window" lastClr="FFFFFF"/>
      </a:lt1>
      <a:dk2>
        <a:srgbClr val="1F497D"/>
      </a:dk2>
      <a:lt2>
        <a:srgbClr val="EEECE1"/>
      </a:lt2>
      <a:accent1>
        <a:srgbClr val="006699"/>
      </a:accent1>
      <a:accent2>
        <a:srgbClr val="FF9900"/>
      </a:accent2>
      <a:accent3>
        <a:srgbClr val="339966"/>
      </a:accent3>
      <a:accent4>
        <a:srgbClr val="CC0000"/>
      </a:accent4>
      <a:accent5>
        <a:srgbClr val="4BACC6"/>
      </a:accent5>
      <a:accent6>
        <a:srgbClr val="E75C00"/>
      </a:accent6>
      <a:hlink>
        <a:srgbClr val="003366"/>
      </a:hlink>
      <a:folHlink>
        <a:srgbClr val="9900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B789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333333"/>
            </a:solidFill>
            <a:effectLst/>
            <a:latin typeface="Arial" charset="0"/>
            <a:ea typeface="Arial Unicode MS" pitchFamily="34" charset="-128"/>
            <a:cs typeface="Arial Unicode MS" pitchFamily="34" charset="-128"/>
          </a:defRPr>
        </a:defPPr>
      </a:lstStyle>
    </a:spDef>
    <a:lnDef>
      <a:spPr bwMode="auto">
        <a:solidFill>
          <a:srgbClr val="5B7893"/>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WW_RPT_template 1">
        <a:dk1>
          <a:srgbClr val="333333"/>
        </a:dk1>
        <a:lt1>
          <a:srgbClr val="FFFFFF"/>
        </a:lt1>
        <a:dk2>
          <a:srgbClr val="5B7893"/>
        </a:dk2>
        <a:lt2>
          <a:srgbClr val="CCCCCC"/>
        </a:lt2>
        <a:accent1>
          <a:srgbClr val="ADBBC9"/>
        </a:accent1>
        <a:accent2>
          <a:srgbClr val="CC6600"/>
        </a:accent2>
        <a:accent3>
          <a:srgbClr val="FFFFFF"/>
        </a:accent3>
        <a:accent4>
          <a:srgbClr val="2A2A2A"/>
        </a:accent4>
        <a:accent5>
          <a:srgbClr val="D3DAE1"/>
        </a:accent5>
        <a:accent6>
          <a:srgbClr val="B95C00"/>
        </a:accent6>
        <a:hlink>
          <a:srgbClr val="CC3300"/>
        </a:hlink>
        <a:folHlink>
          <a:srgbClr val="F1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Workforce Strategy and Development">
  <a:themeElements>
    <a:clrScheme name="OW">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Business Transform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algn="ctr">
          <a:solidFill>
            <a:schemeClr val="accent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a:spPr>
      <a:bodyPr lIns="39320" tIns="27428" rIns="39320" bIns="39320"/>
      <a:lstStyle>
        <a:defPPr marL="168275" indent="-168275" defTabSz="787400">
          <a:defRPr/>
        </a:defPPr>
      </a:lstStyle>
    </a:spDef>
    <a:lnDef>
      <a:spPr bwMode="auto">
        <a:xfrm>
          <a:off x="0" y="0"/>
          <a:ext cx="1" cy="1"/>
        </a:xfrm>
        <a:custGeom>
          <a:avLst/>
          <a:gdLst/>
          <a:ahLst/>
          <a:cxnLst/>
          <a:rect l="0" t="0" r="0" b="0"/>
          <a:pathLst/>
        </a:custGeom>
        <a:solidFill>
          <a:srgbClr val="FFFF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a:spPr>
      <a:bodyPr vert="horz" wrap="square" lIns="39320" tIns="27428" rIns="39320" bIns="39320" numCol="1" anchor="t" anchorCtr="0" compatLnSpc="1">
        <a:prstTxWarp prst="textNoShape">
          <a:avLst/>
        </a:prstTxWarp>
      </a:bodyPr>
      <a:lstStyle>
        <a:defPPr marL="168275" marR="0" indent="-168275" algn="l" defTabSz="787400" rtl="0" eaLnBrk="0" fontAlgn="base" latinLnBrk="0" hangingPunct="0">
          <a:lnSpc>
            <a:spcPct val="90000"/>
          </a:lnSpc>
          <a:spcBef>
            <a:spcPct val="20000"/>
          </a:spcBef>
          <a:spcAft>
            <a:spcPct val="0"/>
          </a:spcAft>
          <a:buClr>
            <a:schemeClr val="accent1"/>
          </a:buClr>
          <a:buSzTx/>
          <a:buFontTx/>
          <a:buChar char="•"/>
          <a:tabLst/>
          <a:defRPr kumimoji="0" lang="en-US" sz="1300" b="0" i="0" u="none" strike="noStrike" cap="none" normalizeH="0" baseline="0" smtClean="0">
            <a:ln>
              <a:noFill/>
            </a:ln>
            <a:solidFill>
              <a:srgbClr val="000000"/>
            </a:solidFill>
            <a:effectLst/>
            <a:latin typeface="Arial" charset="0"/>
          </a:defRPr>
        </a:defPPr>
      </a:lstStyle>
    </a:lnDef>
  </a:objectDefaults>
  <a:extraClrSchemeLst>
    <a:extraClrScheme>
      <a:clrScheme name="Business Transformatio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usiness Transformation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Business Transformation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Business Transformation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PG&amp;E Template">
  <a:themeElements>
    <a:clrScheme name="PRTM for PGE">
      <a:dk1>
        <a:sysClr val="windowText" lastClr="000000"/>
      </a:dk1>
      <a:lt1>
        <a:sysClr val="window" lastClr="FFFFFF"/>
      </a:lt1>
      <a:dk2>
        <a:srgbClr val="1F497D"/>
      </a:dk2>
      <a:lt2>
        <a:srgbClr val="EEECE1"/>
      </a:lt2>
      <a:accent1>
        <a:srgbClr val="006699"/>
      </a:accent1>
      <a:accent2>
        <a:srgbClr val="FF9900"/>
      </a:accent2>
      <a:accent3>
        <a:srgbClr val="339966"/>
      </a:accent3>
      <a:accent4>
        <a:srgbClr val="CC0000"/>
      </a:accent4>
      <a:accent5>
        <a:srgbClr val="4BACC6"/>
      </a:accent5>
      <a:accent6>
        <a:srgbClr val="E75C00"/>
      </a:accent6>
      <a:hlink>
        <a:srgbClr val="003366"/>
      </a:hlink>
      <a:folHlink>
        <a:srgbClr val="9900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B789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333333"/>
            </a:solidFill>
            <a:effectLst/>
            <a:latin typeface="Arial" charset="0"/>
            <a:ea typeface="Arial Unicode MS" pitchFamily="34" charset="-128"/>
            <a:cs typeface="Arial Unicode MS" pitchFamily="34" charset="-128"/>
          </a:defRPr>
        </a:defPPr>
      </a:lstStyle>
    </a:spDef>
    <a:lnDef>
      <a:spPr bwMode="auto">
        <a:solidFill>
          <a:srgbClr val="5B7893"/>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WW_RPT_template 1">
        <a:dk1>
          <a:srgbClr val="333333"/>
        </a:dk1>
        <a:lt1>
          <a:srgbClr val="FFFFFF"/>
        </a:lt1>
        <a:dk2>
          <a:srgbClr val="5B7893"/>
        </a:dk2>
        <a:lt2>
          <a:srgbClr val="CCCCCC"/>
        </a:lt2>
        <a:accent1>
          <a:srgbClr val="ADBBC9"/>
        </a:accent1>
        <a:accent2>
          <a:srgbClr val="CC6600"/>
        </a:accent2>
        <a:accent3>
          <a:srgbClr val="FFFFFF"/>
        </a:accent3>
        <a:accent4>
          <a:srgbClr val="2A2A2A"/>
        </a:accent4>
        <a:accent5>
          <a:srgbClr val="D3DAE1"/>
        </a:accent5>
        <a:accent6>
          <a:srgbClr val="B95C00"/>
        </a:accent6>
        <a:hlink>
          <a:srgbClr val="CC3300"/>
        </a:hlink>
        <a:folHlink>
          <a:srgbClr val="F1D1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Accenture Black &amp; White</Template>
  <TotalTime>33164</TotalTime>
  <Words>6583</Words>
  <Application>Microsoft Office PowerPoint</Application>
  <PresentationFormat>Widescreen</PresentationFormat>
  <Paragraphs>1295</Paragraphs>
  <Slides>63</Slides>
  <Notes>25</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63</vt:i4>
      </vt:variant>
    </vt:vector>
  </HeadingPairs>
  <TitlesOfParts>
    <vt:vector size="77" baseType="lpstr">
      <vt:lpstr>Arial</vt:lpstr>
      <vt:lpstr>Calibri</vt:lpstr>
      <vt:lpstr>Calibri Light</vt:lpstr>
      <vt:lpstr>Cambria Math</vt:lpstr>
      <vt:lpstr>Courier New</vt:lpstr>
      <vt:lpstr>Symbol</vt:lpstr>
      <vt:lpstr>Times New Roman</vt:lpstr>
      <vt:lpstr>Wingdings</vt:lpstr>
      <vt:lpstr>Joint Utilities Approach v2 2017-01-27</vt:lpstr>
      <vt:lpstr>7_PG&amp;E Template</vt:lpstr>
      <vt:lpstr>24_Workforce Strategy and Development</vt:lpstr>
      <vt:lpstr>8_PG&amp;E Template</vt:lpstr>
      <vt:lpstr>think-cell Slide</vt:lpstr>
      <vt:lpstr>Image</vt:lpstr>
      <vt:lpstr>Joint Utilities’ Approach to Safety Risk Assessment</vt:lpstr>
      <vt:lpstr>Overview </vt:lpstr>
      <vt:lpstr>Foundation of the JUA Methodology</vt:lpstr>
      <vt:lpstr>The Approach – A Safety Attribute &amp; MAUT for RAMP Risks</vt:lpstr>
      <vt:lpstr>The Approach – A Safety Attribute &amp; MAUT for RAMP Risks</vt:lpstr>
      <vt:lpstr>Safety Attribute: Natural Units and Weighting </vt:lpstr>
      <vt:lpstr>How JUA Methodology Feeds into RAMP &amp; GRC</vt:lpstr>
      <vt:lpstr>JUA Activity Timeline (2017)</vt:lpstr>
      <vt:lpstr>JUA Activity Timeline</vt:lpstr>
      <vt:lpstr>Goals of the JUA Safety Attribute Presentation</vt:lpstr>
      <vt:lpstr>JUA Methodology for Selecting Safety Mitigations for RAMP</vt:lpstr>
      <vt:lpstr>Steps Used in Test Drives for Selecting Mitigations for RAMP</vt:lpstr>
      <vt:lpstr>Step 1: Distribute Comparability Templates to Utilities</vt:lpstr>
      <vt:lpstr>Step 1: Comparability Worksheets  Walkthrough</vt:lpstr>
      <vt:lpstr>Step 2: Utilities Fill out Comparability Sheets with Risk and Mitigation Data</vt:lpstr>
      <vt:lpstr>Quantitative Risk Assessment</vt:lpstr>
      <vt:lpstr>Tab: Risk Information</vt:lpstr>
      <vt:lpstr>Tab(s): Mitigations</vt:lpstr>
      <vt:lpstr>Deep Dive Risk Assessment Methodology: Overhead Conductor</vt:lpstr>
      <vt:lpstr>Distribution Overhead Conductor</vt:lpstr>
      <vt:lpstr>OH Wire Down (on Distribution system from any cause except wildfire) SDG&amp;E</vt:lpstr>
      <vt:lpstr>OH Wire Down (on Distribution system from any cause except wildfire) SDG&amp;E</vt:lpstr>
      <vt:lpstr>OH Wire Down (on Distribution system from any cause except wildfire) SDG&amp;E</vt:lpstr>
      <vt:lpstr>OH Conductor Summary Details SDG&amp;E</vt:lpstr>
      <vt:lpstr>Distribution Overhead Conductor</vt:lpstr>
      <vt:lpstr>Wire Down Bow Tie Diagram</vt:lpstr>
      <vt:lpstr>Modeling Approach</vt:lpstr>
      <vt:lpstr>Results – TEF Distribution</vt:lpstr>
      <vt:lpstr>Results – Contact with Energized Wire Down</vt:lpstr>
      <vt:lpstr>Results – Property Damage</vt:lpstr>
      <vt:lpstr>Results – Wildfire</vt:lpstr>
      <vt:lpstr>Results – All Outcomes</vt:lpstr>
      <vt:lpstr>OH Conductor Summary Details SCE</vt:lpstr>
      <vt:lpstr>Distribution Overhead Conductor Primary</vt:lpstr>
      <vt:lpstr> Overhead Conductor Bow-Tie</vt:lpstr>
      <vt:lpstr>PowerPoint Presentation</vt:lpstr>
      <vt:lpstr>PowerPoint Presentation</vt:lpstr>
      <vt:lpstr>PowerPoint Presentation</vt:lpstr>
      <vt:lpstr>PowerPoint Presentation</vt:lpstr>
      <vt:lpstr>Output Comparison of Proposed Mitigations</vt:lpstr>
      <vt:lpstr>OH Conductor Summary Details PG&amp;E</vt:lpstr>
      <vt:lpstr>Step 3: Calculating Safety Comparators</vt:lpstr>
      <vt:lpstr>Calculating Safety Comparators</vt:lpstr>
      <vt:lpstr>Example Safety Comparator: OH Conductor</vt:lpstr>
      <vt:lpstr>Step 4: Analyze Safety Comparators and Investigate Differences (Compare, not Conclude)</vt:lpstr>
      <vt:lpstr>Analyze Safety Comparators and Investigate Differences</vt:lpstr>
      <vt:lpstr>OH Conductor Comparability Details  SDG&amp;E, SCE, and PG&amp;E</vt:lpstr>
      <vt:lpstr>Baseline Risk Expected Value Comparisons OH Conductor Highlight</vt:lpstr>
      <vt:lpstr>Safety Comparator Comparisons OH Conductor Highlight (Compare but not Conclude)</vt:lpstr>
      <vt:lpstr>Applying JUA Methodology Alternative mitigations, different scales of the same approach</vt:lpstr>
      <vt:lpstr>Applying JUA Methodology Comparing mitigations across utilities</vt:lpstr>
      <vt:lpstr>Applying JUA Methodology Alternative mitigations, different activities and scope within a risk</vt:lpstr>
      <vt:lpstr>Step 5: Discuss and Select Mitigations for RAMP</vt:lpstr>
      <vt:lpstr>Selecting Mitigations for RAMP</vt:lpstr>
      <vt:lpstr>Summarizing the Improvements Offered by the JUA Methodology</vt:lpstr>
      <vt:lpstr>JUA Safety Attribute Applications in future RAMPs</vt:lpstr>
      <vt:lpstr>Summary of Improvements for the Commission</vt:lpstr>
      <vt:lpstr>Results of Other Test Drives</vt:lpstr>
      <vt:lpstr>Workforce Planning</vt:lpstr>
      <vt:lpstr>Workplace Violence</vt:lpstr>
      <vt:lpstr>High Pressure Gas Transmission Pipeline</vt:lpstr>
      <vt:lpstr>Next Steps</vt:lpstr>
      <vt:lpstr>Roadmap for S-MAP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Cartwright-Smith, Devon</dc:creator>
  <cp:lastModifiedBy>Russell, Alicia</cp:lastModifiedBy>
  <cp:revision>807</cp:revision>
  <dcterms:created xsi:type="dcterms:W3CDTF">2017-07-24T22:23:50Z</dcterms:created>
  <dcterms:modified xsi:type="dcterms:W3CDTF">2022-01-20T23:18:25Z</dcterms:modified>
</cp:coreProperties>
</file>