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75"/>
  </p:notesMasterIdLst>
  <p:sldIdLst>
    <p:sldId id="372" r:id="rId9"/>
    <p:sldId id="357" r:id="rId10"/>
    <p:sldId id="270" r:id="rId11"/>
    <p:sldId id="331" r:id="rId12"/>
    <p:sldId id="379" r:id="rId13"/>
    <p:sldId id="369" r:id="rId14"/>
    <p:sldId id="279" r:id="rId15"/>
    <p:sldId id="280" r:id="rId16"/>
    <p:sldId id="301" r:id="rId17"/>
    <p:sldId id="342" r:id="rId18"/>
    <p:sldId id="377" r:id="rId19"/>
    <p:sldId id="300" r:id="rId20"/>
    <p:sldId id="274" r:id="rId21"/>
    <p:sldId id="292" r:id="rId22"/>
    <p:sldId id="329" r:id="rId23"/>
    <p:sldId id="370" r:id="rId24"/>
    <p:sldId id="276" r:id="rId25"/>
    <p:sldId id="293" r:id="rId26"/>
    <p:sldId id="294" r:id="rId27"/>
    <p:sldId id="371" r:id="rId28"/>
    <p:sldId id="306" r:id="rId29"/>
    <p:sldId id="307" r:id="rId30"/>
    <p:sldId id="362" r:id="rId31"/>
    <p:sldId id="281" r:id="rId32"/>
    <p:sldId id="336" r:id="rId33"/>
    <p:sldId id="363" r:id="rId34"/>
    <p:sldId id="302" r:id="rId35"/>
    <p:sldId id="319" r:id="rId36"/>
    <p:sldId id="337" r:id="rId37"/>
    <p:sldId id="348" r:id="rId38"/>
    <p:sldId id="364" r:id="rId39"/>
    <p:sldId id="310" r:id="rId40"/>
    <p:sldId id="311" r:id="rId41"/>
    <p:sldId id="315" r:id="rId42"/>
    <p:sldId id="316" r:id="rId43"/>
    <p:sldId id="351" r:id="rId44"/>
    <p:sldId id="365" r:id="rId45"/>
    <p:sldId id="380" r:id="rId46"/>
    <p:sldId id="323" r:id="rId47"/>
    <p:sldId id="321" r:id="rId48"/>
    <p:sldId id="322" r:id="rId49"/>
    <p:sldId id="338" r:id="rId50"/>
    <p:sldId id="339" r:id="rId51"/>
    <p:sldId id="325" r:id="rId52"/>
    <p:sldId id="340" r:id="rId53"/>
    <p:sldId id="352" r:id="rId54"/>
    <p:sldId id="367" r:id="rId55"/>
    <p:sldId id="298" r:id="rId56"/>
    <p:sldId id="282" r:id="rId57"/>
    <p:sldId id="353" r:id="rId58"/>
    <p:sldId id="366" r:id="rId59"/>
    <p:sldId id="312" r:id="rId60"/>
    <p:sldId id="317" r:id="rId61"/>
    <p:sldId id="313" r:id="rId62"/>
    <p:sldId id="328" r:id="rId63"/>
    <p:sldId id="376" r:id="rId64"/>
    <p:sldId id="378" r:id="rId65"/>
    <p:sldId id="318" r:id="rId66"/>
    <p:sldId id="354" r:id="rId67"/>
    <p:sldId id="368" r:id="rId68"/>
    <p:sldId id="291" r:id="rId69"/>
    <p:sldId id="373" r:id="rId70"/>
    <p:sldId id="374" r:id="rId71"/>
    <p:sldId id="303" r:id="rId72"/>
    <p:sldId id="355" r:id="rId73"/>
    <p:sldId id="35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ABFD03-B768-5CAE-A8AA-D23CF830F268}" name="Acimis, Banu" initials="AB" userId="S::banu.acimis@cpuc.ca.gov::00963198-6c44-4e44-bf25-46c74cf16595" providerId="AD"/>
  <p188:author id="{921F2620-285C-2365-EC0B-4D64B01B48BB}" name="Tran, Lana" initials="TL" userId="S::lana.tran@cpuc.ca.gov::7395cfc2-89b8-4319-9e27-cc1a227fdf61" providerId="AD"/>
  <p188:author id="{BEC85C45-498C-5178-52DE-D09A3B0F46EA}" name="Hur, Stephen" initials="HS" userId="S::stephen.hur@cpuc.ca.gov::a49ffc3a-15e0-4c59-9a7b-ed49fd1fba1d" providerId="AD"/>
  <p188:author id="{9493D7B9-C020-28B9-C2F9-E4298361C43D}" name="Smith, Timothy" initials="ST" userId="S::Timothy.Smith@cpuc.ca.gov::a10efbdf-9297-48d1-b1ba-684a4d91ec7d" providerId="AD"/>
  <p188:author id="{660AA9BA-660A-4A82-0363-78AB7EC7E126}" name="Salas, Emmanuel" initials="SE" userId="S::emmanuel.salas@cpuc.ca.gov::86e0ea96-e2c6-4d40-839d-f23a41d7c22c" providerId="AD"/>
  <p188:author id="{741B27DA-918D-814B-9261-232910A6B970}" name="Kjensli, Nika" initials="NK" userId="S::nika.kjensli@cpuc.ca.gov::9120ce1a-efae-4873-a2d3-0658a4a33d6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5646B-648F-45B0-8669-738D4CCA1A81}" v="142" dt="2024-03-25T23:23:55.855"/>
    <p1510:client id="{817DDB4D-EA2C-4D69-82E2-25A282ADF3B2}" v="10" dt="2024-03-25T22:57:18.694"/>
    <p1510:client id="{AED59B1F-A7E8-7E9C-61F4-C1CA1D51029F}" v="3" dt="2024-03-25T19:24:36.303"/>
    <p1510:client id="{D74E7F34-D7A1-3EEF-B047-D16C8ED69ACE}" v="103" vWet="104" dt="2024-03-25T19:07:18.990"/>
    <p1510:client id="{FB6E1959-825B-9F0A-AD39-FB407642FBBD}" v="3" dt="2024-03-25T23:22:10.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tt\Documents\2023%20SB1383%20Energy%20Storage\SB%2038%20IRP%20Foreca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tt\Documents\2023%20SB1383%20Energy%20Storage\SB%2038%20IRP%20Forecas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Projected</a:t>
            </a:r>
            <a:r>
              <a:rPr lang="en-US" baseline="0"/>
              <a:t> Storage Capacity 2023-2045 (MW)*</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150"/>
        <c:axId val="1769429311"/>
        <c:axId val="1769418751"/>
      </c:barChart>
      <c:catAx>
        <c:axId val="176942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9418751"/>
        <c:crosses val="autoZero"/>
        <c:auto val="1"/>
        <c:lblAlgn val="ctr"/>
        <c:lblOffset val="100"/>
        <c:noMultiLvlLbl val="0"/>
      </c:catAx>
      <c:valAx>
        <c:axId val="176941875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9429311"/>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r>
              <a:rPr lang="en-US" b="0" i="0">
                <a:latin typeface="Source Sans Pro" panose="020B0503030403020204" pitchFamily="34" charset="0"/>
                <a:ea typeface="Source Sans Pro" panose="020B0503030403020204" pitchFamily="34" charset="0"/>
              </a:rPr>
              <a:t> Projected</a:t>
            </a:r>
            <a:r>
              <a:rPr lang="en-US" b="0" i="0" baseline="0">
                <a:latin typeface="Source Sans Pro" panose="020B0503030403020204" pitchFamily="34" charset="0"/>
                <a:ea typeface="Source Sans Pro" panose="020B0503030403020204" pitchFamily="34" charset="0"/>
              </a:rPr>
              <a:t> Storage Capacity 2023-2045 (MW)*</a:t>
            </a:r>
            <a:r>
              <a:rPr lang="en-US" b="0" i="0">
                <a:latin typeface="Source Sans Pro" panose="020B0503030403020204" pitchFamily="34" charset="0"/>
                <a:ea typeface="Source Sans Pro" panose="020B0503030403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col"/>
        <c:grouping val="clustered"/>
        <c:varyColors val="0"/>
        <c:ser>
          <c:idx val="0"/>
          <c:order val="0"/>
          <c:tx>
            <c:strRef>
              <c:f>'Sheet1 (2)'!$B$2</c:f>
              <c:strCache>
                <c:ptCount val="1"/>
                <c:pt idx="0">
                  <c:v> MW </c:v>
                </c:pt>
              </c:strCache>
            </c:strRef>
          </c:tx>
          <c:spPr>
            <a:solidFill>
              <a:schemeClr val="accent1"/>
            </a:solidFill>
            <a:ln>
              <a:noFill/>
            </a:ln>
            <a:effectLst/>
          </c:spPr>
          <c:invertIfNegative val="0"/>
          <c:cat>
            <c:numRef>
              <c:f>'Sheet1 (2)'!$C$1:$M$1</c:f>
              <c:numCache>
                <c:formatCode>General</c:formatCode>
                <c:ptCount val="11"/>
                <c:pt idx="0">
                  <c:v>2023</c:v>
                </c:pt>
                <c:pt idx="1">
                  <c:v>2024</c:v>
                </c:pt>
                <c:pt idx="2">
                  <c:v>2025</c:v>
                </c:pt>
                <c:pt idx="3">
                  <c:v>2026</c:v>
                </c:pt>
                <c:pt idx="4">
                  <c:v>2028</c:v>
                </c:pt>
                <c:pt idx="5">
                  <c:v>2030</c:v>
                </c:pt>
                <c:pt idx="6">
                  <c:v>2032</c:v>
                </c:pt>
                <c:pt idx="7">
                  <c:v>2033</c:v>
                </c:pt>
                <c:pt idx="8">
                  <c:v>2035</c:v>
                </c:pt>
                <c:pt idx="9">
                  <c:v>2040</c:v>
                </c:pt>
                <c:pt idx="10">
                  <c:v>2045</c:v>
                </c:pt>
              </c:numCache>
            </c:numRef>
          </c:cat>
          <c:val>
            <c:numRef>
              <c:f>'Sheet1 (2)'!$C$2:$M$2</c:f>
              <c:numCache>
                <c:formatCode>_(* #,##0_);_(* \(#,##0\);_(* "-"??_);_(@_)</c:formatCode>
                <c:ptCount val="11"/>
                <c:pt idx="0">
                  <c:v>7614</c:v>
                </c:pt>
                <c:pt idx="1">
                  <c:v>12929</c:v>
                </c:pt>
                <c:pt idx="2">
                  <c:v>14639</c:v>
                </c:pt>
                <c:pt idx="3">
                  <c:v>14857</c:v>
                </c:pt>
                <c:pt idx="4">
                  <c:v>15462</c:v>
                </c:pt>
                <c:pt idx="5">
                  <c:v>18154</c:v>
                </c:pt>
                <c:pt idx="6">
                  <c:v>24309</c:v>
                </c:pt>
                <c:pt idx="7">
                  <c:v>27087</c:v>
                </c:pt>
                <c:pt idx="8">
                  <c:v>34229</c:v>
                </c:pt>
                <c:pt idx="9">
                  <c:v>38863</c:v>
                </c:pt>
                <c:pt idx="10">
                  <c:v>41534</c:v>
                </c:pt>
              </c:numCache>
            </c:numRef>
          </c:val>
          <c:extLst>
            <c:ext xmlns:c16="http://schemas.microsoft.com/office/drawing/2014/chart" uri="{C3380CC4-5D6E-409C-BE32-E72D297353CC}">
              <c16:uniqueId val="{00000000-72A0-4AC6-9980-EDDDD34F51D7}"/>
            </c:ext>
          </c:extLst>
        </c:ser>
        <c:dLbls>
          <c:showLegendKey val="0"/>
          <c:showVal val="0"/>
          <c:showCatName val="0"/>
          <c:showSerName val="0"/>
          <c:showPercent val="0"/>
          <c:showBubbleSize val="0"/>
        </c:dLbls>
        <c:gapWidth val="150"/>
        <c:axId val="1769429311"/>
        <c:axId val="1769418751"/>
      </c:barChart>
      <c:catAx>
        <c:axId val="176942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9418751"/>
        <c:crosses val="autoZero"/>
        <c:auto val="1"/>
        <c:lblAlgn val="ctr"/>
        <c:lblOffset val="100"/>
        <c:noMultiLvlLbl val="0"/>
      </c:catAx>
      <c:valAx>
        <c:axId val="176941875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9429311"/>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192417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11</a:t>
            </a:fld>
            <a:endParaRPr lang="en-US"/>
          </a:p>
        </p:txBody>
      </p:sp>
    </p:spTree>
    <p:extLst>
      <p:ext uri="{BB962C8B-B14F-4D97-AF65-F5344CB8AC3E}">
        <p14:creationId xmlns:p14="http://schemas.microsoft.com/office/powerpoint/2010/main" val="372117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61154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effectLst/>
                <a:latin typeface="Source Sans Pro" panose="020B0503030403020204" pitchFamily="34" charset="0"/>
                <a:ea typeface="Source Sans Pro" panose="020B0503030403020204" pitchFamily="34" charset="0"/>
              </a:rPr>
              <a:t> </a:t>
            </a: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13</a:t>
            </a:fld>
            <a:endParaRPr lang="en-US"/>
          </a:p>
        </p:txBody>
      </p:sp>
    </p:spTree>
    <p:extLst>
      <p:ext uri="{BB962C8B-B14F-4D97-AF65-F5344CB8AC3E}">
        <p14:creationId xmlns:p14="http://schemas.microsoft.com/office/powerpoint/2010/main" val="271265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1914919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15</a:t>
            </a:fld>
            <a:endParaRPr lang="en-US"/>
          </a:p>
        </p:txBody>
      </p:sp>
    </p:spTree>
    <p:extLst>
      <p:ext uri="{BB962C8B-B14F-4D97-AF65-F5344CB8AC3E}">
        <p14:creationId xmlns:p14="http://schemas.microsoft.com/office/powerpoint/2010/main" val="3587168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17</a:t>
            </a:fld>
            <a:endParaRPr lang="en-US"/>
          </a:p>
        </p:txBody>
      </p:sp>
    </p:spTree>
    <p:extLst>
      <p:ext uri="{BB962C8B-B14F-4D97-AF65-F5344CB8AC3E}">
        <p14:creationId xmlns:p14="http://schemas.microsoft.com/office/powerpoint/2010/main" val="3774392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18</a:t>
            </a:fld>
            <a:endParaRPr lang="en-US"/>
          </a:p>
        </p:txBody>
      </p:sp>
    </p:spTree>
    <p:extLst>
      <p:ext uri="{BB962C8B-B14F-4D97-AF65-F5344CB8AC3E}">
        <p14:creationId xmlns:p14="http://schemas.microsoft.com/office/powerpoint/2010/main" val="1170919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19</a:t>
            </a:fld>
            <a:endParaRPr lang="en-US"/>
          </a:p>
        </p:txBody>
      </p:sp>
    </p:spTree>
    <p:extLst>
      <p:ext uri="{BB962C8B-B14F-4D97-AF65-F5344CB8AC3E}">
        <p14:creationId xmlns:p14="http://schemas.microsoft.com/office/powerpoint/2010/main" val="1878358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21</a:t>
            </a:fld>
            <a:endParaRPr lang="en-US"/>
          </a:p>
        </p:txBody>
      </p:sp>
    </p:spTree>
    <p:extLst>
      <p:ext uri="{BB962C8B-B14F-4D97-AF65-F5344CB8AC3E}">
        <p14:creationId xmlns:p14="http://schemas.microsoft.com/office/powerpoint/2010/main" val="368131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6C15-B40E-3589-F10C-435794494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14075-FE72-4A1C-7301-ACE89E5FA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59DA1-4167-1EC3-1247-6763694248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6383C7-E8F6-5DE0-26AF-02A41578F585}"/>
              </a:ext>
            </a:extLst>
          </p:cNvPr>
          <p:cNvSpPr>
            <a:spLocks noGrp="1"/>
          </p:cNvSpPr>
          <p:nvPr>
            <p:ph type="sldNum" sz="quarter" idx="5"/>
          </p:nvPr>
        </p:nvSpPr>
        <p:spPr/>
        <p:txBody>
          <a:bodyPr/>
          <a:lstStyle/>
          <a:p>
            <a:fld id="{9EB7BAD3-AF26-C549-B9FF-03213EEFC56C}" type="slidenum">
              <a:rPr lang="en-US" smtClean="0"/>
              <a:t>22</a:t>
            </a:fld>
            <a:endParaRPr lang="en-US"/>
          </a:p>
        </p:txBody>
      </p:sp>
    </p:spTree>
    <p:extLst>
      <p:ext uri="{BB962C8B-B14F-4D97-AF65-F5344CB8AC3E}">
        <p14:creationId xmlns:p14="http://schemas.microsoft.com/office/powerpoint/2010/main" val="381043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366950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STEPHEN</a:t>
            </a:r>
          </a:p>
        </p:txBody>
      </p:sp>
      <p:sp>
        <p:nvSpPr>
          <p:cNvPr id="4" name="Slide Number Placeholder 3"/>
          <p:cNvSpPr>
            <a:spLocks noGrp="1"/>
          </p:cNvSpPr>
          <p:nvPr>
            <p:ph type="sldNum" sz="quarter" idx="5"/>
          </p:nvPr>
        </p:nvSpPr>
        <p:spPr/>
        <p:txBody>
          <a:bodyPr/>
          <a:lstStyle/>
          <a:p>
            <a:fld id="{9EB7BAD3-AF26-C549-B9FF-03213EEFC56C}" type="slidenum">
              <a:rPr lang="en-US" smtClean="0"/>
              <a:t>24</a:t>
            </a:fld>
            <a:endParaRPr lang="en-US"/>
          </a:p>
        </p:txBody>
      </p:sp>
    </p:spTree>
    <p:extLst>
      <p:ext uri="{BB962C8B-B14F-4D97-AF65-F5344CB8AC3E}">
        <p14:creationId xmlns:p14="http://schemas.microsoft.com/office/powerpoint/2010/main" val="333132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STEPHEN</a:t>
            </a:r>
          </a:p>
        </p:txBody>
      </p:sp>
      <p:sp>
        <p:nvSpPr>
          <p:cNvPr id="4" name="Slide Number Placeholder 3"/>
          <p:cNvSpPr>
            <a:spLocks noGrp="1"/>
          </p:cNvSpPr>
          <p:nvPr>
            <p:ph type="sldNum" sz="quarter" idx="5"/>
          </p:nvPr>
        </p:nvSpPr>
        <p:spPr/>
        <p:txBody>
          <a:bodyPr/>
          <a:lstStyle/>
          <a:p>
            <a:fld id="{9EB7BAD3-AF26-C549-B9FF-03213EEFC56C}" type="slidenum">
              <a:rPr lang="en-US" smtClean="0"/>
              <a:t>25</a:t>
            </a:fld>
            <a:endParaRPr lang="en-US"/>
          </a:p>
        </p:txBody>
      </p:sp>
    </p:spTree>
    <p:extLst>
      <p:ext uri="{BB962C8B-B14F-4D97-AF65-F5344CB8AC3E}">
        <p14:creationId xmlns:p14="http://schemas.microsoft.com/office/powerpoint/2010/main" val="825318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STEPHEN</a:t>
            </a:r>
          </a:p>
        </p:txBody>
      </p:sp>
      <p:sp>
        <p:nvSpPr>
          <p:cNvPr id="4" name="Slide Number Placeholder 3"/>
          <p:cNvSpPr>
            <a:spLocks noGrp="1"/>
          </p:cNvSpPr>
          <p:nvPr>
            <p:ph type="sldNum" sz="quarter" idx="5"/>
          </p:nvPr>
        </p:nvSpPr>
        <p:spPr/>
        <p:txBody>
          <a:bodyPr/>
          <a:lstStyle/>
          <a:p>
            <a:fld id="{9EB7BAD3-AF26-C549-B9FF-03213EEFC56C}" type="slidenum">
              <a:rPr lang="en-US" smtClean="0"/>
              <a:t>27</a:t>
            </a:fld>
            <a:endParaRPr lang="en-US"/>
          </a:p>
        </p:txBody>
      </p:sp>
    </p:spTree>
    <p:extLst>
      <p:ext uri="{BB962C8B-B14F-4D97-AF65-F5344CB8AC3E}">
        <p14:creationId xmlns:p14="http://schemas.microsoft.com/office/powerpoint/2010/main" val="257372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STEPHEN</a:t>
            </a:r>
          </a:p>
        </p:txBody>
      </p:sp>
      <p:sp>
        <p:nvSpPr>
          <p:cNvPr id="4" name="Slide Number Placeholder 3"/>
          <p:cNvSpPr>
            <a:spLocks noGrp="1"/>
          </p:cNvSpPr>
          <p:nvPr>
            <p:ph type="sldNum" sz="quarter" idx="5"/>
          </p:nvPr>
        </p:nvSpPr>
        <p:spPr/>
        <p:txBody>
          <a:bodyPr/>
          <a:lstStyle/>
          <a:p>
            <a:fld id="{9EB7BAD3-AF26-C549-B9FF-03213EEFC56C}" type="slidenum">
              <a:rPr lang="en-US" smtClean="0"/>
              <a:t>28</a:t>
            </a:fld>
            <a:endParaRPr lang="en-US"/>
          </a:p>
        </p:txBody>
      </p:sp>
    </p:spTree>
    <p:extLst>
      <p:ext uri="{BB962C8B-B14F-4D97-AF65-F5344CB8AC3E}">
        <p14:creationId xmlns:p14="http://schemas.microsoft.com/office/powerpoint/2010/main" val="3000948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STEPHEN</a:t>
            </a:r>
          </a:p>
        </p:txBody>
      </p:sp>
      <p:sp>
        <p:nvSpPr>
          <p:cNvPr id="4" name="Slide Number Placeholder 3"/>
          <p:cNvSpPr>
            <a:spLocks noGrp="1"/>
          </p:cNvSpPr>
          <p:nvPr>
            <p:ph type="sldNum" sz="quarter" idx="5"/>
          </p:nvPr>
        </p:nvSpPr>
        <p:spPr/>
        <p:txBody>
          <a:bodyPr/>
          <a:lstStyle/>
          <a:p>
            <a:fld id="{9EB7BAD3-AF26-C549-B9FF-03213EEFC56C}" type="slidenum">
              <a:rPr lang="en-US" smtClean="0"/>
              <a:t>29</a:t>
            </a:fld>
            <a:endParaRPr lang="en-US"/>
          </a:p>
        </p:txBody>
      </p:sp>
    </p:spTree>
    <p:extLst>
      <p:ext uri="{BB962C8B-B14F-4D97-AF65-F5344CB8AC3E}">
        <p14:creationId xmlns:p14="http://schemas.microsoft.com/office/powerpoint/2010/main" val="3183833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30</a:t>
            </a:fld>
            <a:endParaRPr lang="en-US"/>
          </a:p>
        </p:txBody>
      </p:sp>
    </p:spTree>
    <p:extLst>
      <p:ext uri="{BB962C8B-B14F-4D97-AF65-F5344CB8AC3E}">
        <p14:creationId xmlns:p14="http://schemas.microsoft.com/office/powerpoint/2010/main" val="3690801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31</a:t>
            </a:fld>
            <a:endParaRPr lang="en-US"/>
          </a:p>
        </p:txBody>
      </p:sp>
    </p:spTree>
    <p:extLst>
      <p:ext uri="{BB962C8B-B14F-4D97-AF65-F5344CB8AC3E}">
        <p14:creationId xmlns:p14="http://schemas.microsoft.com/office/powerpoint/2010/main" val="795304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32</a:t>
            </a:fld>
            <a:endParaRPr lang="en-US"/>
          </a:p>
        </p:txBody>
      </p:sp>
    </p:spTree>
    <p:extLst>
      <p:ext uri="{BB962C8B-B14F-4D97-AF65-F5344CB8AC3E}">
        <p14:creationId xmlns:p14="http://schemas.microsoft.com/office/powerpoint/2010/main" val="1370333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33</a:t>
            </a:fld>
            <a:endParaRPr lang="en-US"/>
          </a:p>
        </p:txBody>
      </p:sp>
    </p:spTree>
    <p:extLst>
      <p:ext uri="{BB962C8B-B14F-4D97-AF65-F5344CB8AC3E}">
        <p14:creationId xmlns:p14="http://schemas.microsoft.com/office/powerpoint/2010/main" val="2049420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34</a:t>
            </a:fld>
            <a:endParaRPr lang="en-US"/>
          </a:p>
        </p:txBody>
      </p:sp>
    </p:spTree>
    <p:extLst>
      <p:ext uri="{BB962C8B-B14F-4D97-AF65-F5344CB8AC3E}">
        <p14:creationId xmlns:p14="http://schemas.microsoft.com/office/powerpoint/2010/main" val="179879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a:t>
            </a:fld>
            <a:endParaRPr lang="en-US"/>
          </a:p>
        </p:txBody>
      </p:sp>
    </p:spTree>
    <p:extLst>
      <p:ext uri="{BB962C8B-B14F-4D97-AF65-F5344CB8AC3E}">
        <p14:creationId xmlns:p14="http://schemas.microsoft.com/office/powerpoint/2010/main" val="786102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35</a:t>
            </a:fld>
            <a:endParaRPr lang="en-US"/>
          </a:p>
        </p:txBody>
      </p:sp>
    </p:spTree>
    <p:extLst>
      <p:ext uri="{BB962C8B-B14F-4D97-AF65-F5344CB8AC3E}">
        <p14:creationId xmlns:p14="http://schemas.microsoft.com/office/powerpoint/2010/main" val="3198180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36</a:t>
            </a:fld>
            <a:endParaRPr lang="en-US"/>
          </a:p>
        </p:txBody>
      </p:sp>
    </p:spTree>
    <p:extLst>
      <p:ext uri="{BB962C8B-B14F-4D97-AF65-F5344CB8AC3E}">
        <p14:creationId xmlns:p14="http://schemas.microsoft.com/office/powerpoint/2010/main" val="2303909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8C429-012C-C916-CB29-61DD52CAF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DDB8A-5C45-AE6C-DB1C-8727402AA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9A6AF-9B56-3968-E2C2-FB8D17357D3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1AB38F64-3CD8-C025-0E1D-7D9463354C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369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1524D-EAC3-6439-E64C-FC70491B2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778A7-AC82-7278-1033-7AAD4C123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3DC58-C82C-FDB4-FED4-07765CB4AB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D6F85F-E281-734E-6249-8B0F66B851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685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C143-2EB4-11C9-E821-466D5ADEA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C11E5-1206-BFB0-D27A-F2D246960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74EF9-40DA-2CBD-30EC-A3A0047E94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8E2641A-081C-58F7-C5E4-02DBE599D4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055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C143-2EB4-11C9-E821-466D5ADEA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C11E5-1206-BFB0-D27A-F2D246960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74EF9-40DA-2CBD-30EC-A3A0047E94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E2641A-081C-58F7-C5E4-02DBE599D4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247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C143-2EB4-11C9-E821-466D5ADEA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C11E5-1206-BFB0-D27A-F2D246960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74EF9-40DA-2CBD-30EC-A3A0047E94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E2641A-081C-58F7-C5E4-02DBE599D4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406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B6E6-AAD2-73A3-6F4E-5267BE058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6945F-5305-C83F-9E16-BF73FD398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4273D-9C06-1CDC-9517-682D92575F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53D28C-B55B-3E48-1154-5C5C5A3E73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449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B6E6-AAD2-73A3-6F4E-5267BE058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6945F-5305-C83F-9E16-BF73FD398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4273D-9C06-1CDC-9517-682D92575F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53D28C-B55B-3E48-1154-5C5C5A3E73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539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46</a:t>
            </a:fld>
            <a:endParaRPr lang="en-US"/>
          </a:p>
        </p:txBody>
      </p:sp>
    </p:spTree>
    <p:extLst>
      <p:ext uri="{BB962C8B-B14F-4D97-AF65-F5344CB8AC3E}">
        <p14:creationId xmlns:p14="http://schemas.microsoft.com/office/powerpoint/2010/main" val="377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4</a:t>
            </a:fld>
            <a:endParaRPr lang="en-US"/>
          </a:p>
        </p:txBody>
      </p:sp>
    </p:spTree>
    <p:extLst>
      <p:ext uri="{BB962C8B-B14F-4D97-AF65-F5344CB8AC3E}">
        <p14:creationId xmlns:p14="http://schemas.microsoft.com/office/powerpoint/2010/main" val="679648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47</a:t>
            </a:fld>
            <a:endParaRPr lang="en-US"/>
          </a:p>
        </p:txBody>
      </p:sp>
    </p:spTree>
    <p:extLst>
      <p:ext uri="{BB962C8B-B14F-4D97-AF65-F5344CB8AC3E}">
        <p14:creationId xmlns:p14="http://schemas.microsoft.com/office/powerpoint/2010/main" val="2679354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48</a:t>
            </a:fld>
            <a:endParaRPr lang="en-US"/>
          </a:p>
        </p:txBody>
      </p:sp>
    </p:spTree>
    <p:extLst>
      <p:ext uri="{BB962C8B-B14F-4D97-AF65-F5344CB8AC3E}">
        <p14:creationId xmlns:p14="http://schemas.microsoft.com/office/powerpoint/2010/main" val="4045086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49</a:t>
            </a:fld>
            <a:endParaRPr lang="en-US"/>
          </a:p>
        </p:txBody>
      </p:sp>
    </p:spTree>
    <p:extLst>
      <p:ext uri="{BB962C8B-B14F-4D97-AF65-F5344CB8AC3E}">
        <p14:creationId xmlns:p14="http://schemas.microsoft.com/office/powerpoint/2010/main" val="4198687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51</a:t>
            </a:fld>
            <a:endParaRPr lang="en-US"/>
          </a:p>
        </p:txBody>
      </p:sp>
    </p:spTree>
    <p:extLst>
      <p:ext uri="{BB962C8B-B14F-4D97-AF65-F5344CB8AC3E}">
        <p14:creationId xmlns:p14="http://schemas.microsoft.com/office/powerpoint/2010/main" val="3602389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52</a:t>
            </a:fld>
            <a:endParaRPr lang="en-US"/>
          </a:p>
        </p:txBody>
      </p:sp>
    </p:spTree>
    <p:extLst>
      <p:ext uri="{BB962C8B-B14F-4D97-AF65-F5344CB8AC3E}">
        <p14:creationId xmlns:p14="http://schemas.microsoft.com/office/powerpoint/2010/main" val="621508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53</a:t>
            </a:fld>
            <a:endParaRPr lang="en-US"/>
          </a:p>
        </p:txBody>
      </p:sp>
    </p:spTree>
    <p:extLst>
      <p:ext uri="{BB962C8B-B14F-4D97-AF65-F5344CB8AC3E}">
        <p14:creationId xmlns:p14="http://schemas.microsoft.com/office/powerpoint/2010/main" val="2101710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54</a:t>
            </a:fld>
            <a:endParaRPr lang="en-US"/>
          </a:p>
        </p:txBody>
      </p:sp>
    </p:spTree>
    <p:extLst>
      <p:ext uri="{BB962C8B-B14F-4D97-AF65-F5344CB8AC3E}">
        <p14:creationId xmlns:p14="http://schemas.microsoft.com/office/powerpoint/2010/main" val="4148745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a:p>
            <a:pPr marL="1085850" lvl="2"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55</a:t>
            </a:fld>
            <a:endParaRPr lang="en-US"/>
          </a:p>
        </p:txBody>
      </p:sp>
    </p:spTree>
    <p:extLst>
      <p:ext uri="{BB962C8B-B14F-4D97-AF65-F5344CB8AC3E}">
        <p14:creationId xmlns:p14="http://schemas.microsoft.com/office/powerpoint/2010/main" val="341005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a:p>
            <a:pPr marL="171450"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56</a:t>
            </a:fld>
            <a:endParaRPr lang="en-US"/>
          </a:p>
        </p:txBody>
      </p:sp>
    </p:spTree>
    <p:extLst>
      <p:ext uri="{BB962C8B-B14F-4D97-AF65-F5344CB8AC3E}">
        <p14:creationId xmlns:p14="http://schemas.microsoft.com/office/powerpoint/2010/main" val="40056308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a:p>
            <a:pPr marL="1085850" lvl="2"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57</a:t>
            </a:fld>
            <a:endParaRPr lang="en-US"/>
          </a:p>
        </p:txBody>
      </p:sp>
    </p:spTree>
    <p:extLst>
      <p:ext uri="{BB962C8B-B14F-4D97-AF65-F5344CB8AC3E}">
        <p14:creationId xmlns:p14="http://schemas.microsoft.com/office/powerpoint/2010/main" val="320928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6</a:t>
            </a:fld>
            <a:endParaRPr lang="en-US"/>
          </a:p>
        </p:txBody>
      </p:sp>
    </p:spTree>
    <p:extLst>
      <p:ext uri="{BB962C8B-B14F-4D97-AF65-F5344CB8AC3E}">
        <p14:creationId xmlns:p14="http://schemas.microsoft.com/office/powerpoint/2010/main" val="4612834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58</a:t>
            </a:fld>
            <a:endParaRPr lang="en-US"/>
          </a:p>
        </p:txBody>
      </p:sp>
    </p:spTree>
    <p:extLst>
      <p:ext uri="{BB962C8B-B14F-4D97-AF65-F5344CB8AC3E}">
        <p14:creationId xmlns:p14="http://schemas.microsoft.com/office/powerpoint/2010/main" val="2489879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59</a:t>
            </a:fld>
            <a:endParaRPr lang="en-US"/>
          </a:p>
        </p:txBody>
      </p:sp>
    </p:spTree>
    <p:extLst>
      <p:ext uri="{BB962C8B-B14F-4D97-AF65-F5344CB8AC3E}">
        <p14:creationId xmlns:p14="http://schemas.microsoft.com/office/powerpoint/2010/main" val="8159229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LANA</a:t>
            </a:r>
          </a:p>
        </p:txBody>
      </p:sp>
      <p:sp>
        <p:nvSpPr>
          <p:cNvPr id="4" name="Slide Number Placeholder 3"/>
          <p:cNvSpPr>
            <a:spLocks noGrp="1"/>
          </p:cNvSpPr>
          <p:nvPr>
            <p:ph type="sldNum" sz="quarter" idx="5"/>
          </p:nvPr>
        </p:nvSpPr>
        <p:spPr/>
        <p:txBody>
          <a:bodyPr/>
          <a:lstStyle/>
          <a:p>
            <a:fld id="{9EB7BAD3-AF26-C549-B9FF-03213EEFC56C}" type="slidenum">
              <a:rPr lang="en-US" smtClean="0"/>
              <a:t>60</a:t>
            </a:fld>
            <a:endParaRPr lang="en-US"/>
          </a:p>
        </p:txBody>
      </p:sp>
    </p:spTree>
    <p:extLst>
      <p:ext uri="{BB962C8B-B14F-4D97-AF65-F5344CB8AC3E}">
        <p14:creationId xmlns:p14="http://schemas.microsoft.com/office/powerpoint/2010/main" val="31526617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LANA</a:t>
            </a:r>
          </a:p>
        </p:txBody>
      </p:sp>
      <p:sp>
        <p:nvSpPr>
          <p:cNvPr id="4" name="Slide Number Placeholder 3"/>
          <p:cNvSpPr>
            <a:spLocks noGrp="1"/>
          </p:cNvSpPr>
          <p:nvPr>
            <p:ph type="sldNum" sz="quarter" idx="5"/>
          </p:nvPr>
        </p:nvSpPr>
        <p:spPr/>
        <p:txBody>
          <a:bodyPr/>
          <a:lstStyle/>
          <a:p>
            <a:fld id="{9EB7BAD3-AF26-C549-B9FF-03213EEFC56C}" type="slidenum">
              <a:rPr lang="en-US" smtClean="0"/>
              <a:t>61</a:t>
            </a:fld>
            <a:endParaRPr lang="en-US"/>
          </a:p>
        </p:txBody>
      </p:sp>
    </p:spTree>
    <p:extLst>
      <p:ext uri="{BB962C8B-B14F-4D97-AF65-F5344CB8AC3E}">
        <p14:creationId xmlns:p14="http://schemas.microsoft.com/office/powerpoint/2010/main" val="372342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62</a:t>
            </a:fld>
            <a:endParaRPr lang="en-US"/>
          </a:p>
        </p:txBody>
      </p:sp>
    </p:spTree>
    <p:extLst>
      <p:ext uri="{BB962C8B-B14F-4D97-AF65-F5344CB8AC3E}">
        <p14:creationId xmlns:p14="http://schemas.microsoft.com/office/powerpoint/2010/main" val="797198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63</a:t>
            </a:fld>
            <a:endParaRPr lang="en-US"/>
          </a:p>
        </p:txBody>
      </p:sp>
    </p:spTree>
    <p:extLst>
      <p:ext uri="{BB962C8B-B14F-4D97-AF65-F5344CB8AC3E}">
        <p14:creationId xmlns:p14="http://schemas.microsoft.com/office/powerpoint/2010/main" val="17156971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65</a:t>
            </a:fld>
            <a:endParaRPr lang="en-US"/>
          </a:p>
        </p:txBody>
      </p:sp>
    </p:spTree>
    <p:extLst>
      <p:ext uri="{BB962C8B-B14F-4D97-AF65-F5344CB8AC3E}">
        <p14:creationId xmlns:p14="http://schemas.microsoft.com/office/powerpoint/2010/main" val="2940491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66</a:t>
            </a:fld>
            <a:endParaRPr lang="en-US"/>
          </a:p>
        </p:txBody>
      </p:sp>
    </p:spTree>
    <p:extLst>
      <p:ext uri="{BB962C8B-B14F-4D97-AF65-F5344CB8AC3E}">
        <p14:creationId xmlns:p14="http://schemas.microsoft.com/office/powerpoint/2010/main" val="353593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7</a:t>
            </a:fld>
            <a:endParaRPr lang="en-US"/>
          </a:p>
        </p:txBody>
      </p:sp>
    </p:spTree>
    <p:extLst>
      <p:ext uri="{BB962C8B-B14F-4D97-AF65-F5344CB8AC3E}">
        <p14:creationId xmlns:p14="http://schemas.microsoft.com/office/powerpoint/2010/main" val="417910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8</a:t>
            </a:fld>
            <a:endParaRPr lang="en-US"/>
          </a:p>
        </p:txBody>
      </p:sp>
    </p:spTree>
    <p:extLst>
      <p:ext uri="{BB962C8B-B14F-4D97-AF65-F5344CB8AC3E}">
        <p14:creationId xmlns:p14="http://schemas.microsoft.com/office/powerpoint/2010/main" val="227785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108991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10</a:t>
            </a:fld>
            <a:endParaRPr lang="en-US"/>
          </a:p>
        </p:txBody>
      </p:sp>
    </p:spTree>
    <p:extLst>
      <p:ext uri="{BB962C8B-B14F-4D97-AF65-F5344CB8AC3E}">
        <p14:creationId xmlns:p14="http://schemas.microsoft.com/office/powerpoint/2010/main" val="249860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lnSpc>
                <a:spcPct val="100000"/>
              </a:lnSpc>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March 27,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March 27,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March 27,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March 27,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March 27,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March 27,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March 27,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March 27,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March 27,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March 27,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March 27,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March 27,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March 27,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March 27,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March 27,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March 27,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March 27,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March 27,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March 27,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March 27,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March 27,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March 27,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March 27,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March 27,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March 27,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March 27,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March 27,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March 27,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March 27,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March 27,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March 27,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March 27,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March 27,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March 27,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March 27,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March 27,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March 27,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March 27,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March 27,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March 27,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March 27,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March 27,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March 27,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March 27,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March 27,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March 27,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March 27,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March 27,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March 27,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March 27,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March 27,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March 27,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March 27,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March 27,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March 27,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lvl1pPr>
              <a:lnSpc>
                <a:spcPct val="100000"/>
              </a:lnSpc>
              <a:defRPr/>
            </a:lvl1p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March 27,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March 27,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March 27,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March 27,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March 27,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March 27,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March 27,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March 27,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March 27,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March 27,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8.xml"/><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puc.ca.gov/regulatory-services/safety/electric-safety-and-reliability-branch/electric-generation-safety-and-reliability/technical-workshop-on-energy-storage-systems-operation-and-maintenance-standard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8.xml"/><Relationship Id="rId4" Type="http://schemas.openxmlformats.org/officeDocument/2006/relationships/image" Target="../media/image9.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puc.ca.gov/regulatory-services/safety/electric-safety-and-reliability-branch/electric-generation-safety-and-reliability/non-summer-power-plant-outage-reporting-requirement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cpuc.ca.gov/regulatory-services/safety/electric-safety-and-reliability-branch/electric-generation-safety-and-reliability/summer-power-plant-outage-reporting-requirements"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GO167@cpuc.ca.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38.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167@cpuc.ca.gov"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38.xml"/><Relationship Id="rId4" Type="http://schemas.openxmlformats.org/officeDocument/2006/relationships/image" Target="../media/image9.sv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hyperlink" Target="https://www.cpuc.ca.gov/regulatory-services/safety/electric-safety-and-reliability-bran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puc.ca.gov/-/media/cpuc-website/divisions/safety-and-enforcement-division/documents/go-167-b.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18D1-BA55-BAC7-9BFC-85008FB61581}"/>
              </a:ext>
            </a:extLst>
          </p:cNvPr>
          <p:cNvSpPr>
            <a:spLocks noGrp="1"/>
          </p:cNvSpPr>
          <p:nvPr>
            <p:ph type="ctrTitle"/>
          </p:nvPr>
        </p:nvSpPr>
        <p:spPr/>
        <p:txBody>
          <a:bodyPr>
            <a:normAutofit fontScale="90000"/>
          </a:bodyPr>
          <a:lstStyle/>
          <a:p>
            <a:r>
              <a:rPr lang="en-ZW">
                <a:latin typeface="Source Sans Pro" panose="020B0503030403020204" pitchFamily="34" charset="0"/>
                <a:ea typeface="Source Sans Pro" panose="020B0503030403020204" pitchFamily="34" charset="0"/>
              </a:rPr>
              <a:t>Technical Workshop on Implementing Operation and Maintenance Standards for Energy Storage Systems per Senate Bill 1383 </a:t>
            </a:r>
            <a:endParaRPr lang="en-US"/>
          </a:p>
        </p:txBody>
      </p:sp>
      <p:sp>
        <p:nvSpPr>
          <p:cNvPr id="3" name="Subtitle 2">
            <a:extLst>
              <a:ext uri="{FF2B5EF4-FFF2-40B4-BE49-F238E27FC236}">
                <a16:creationId xmlns:a16="http://schemas.microsoft.com/office/drawing/2014/main" id="{EF4D4AE4-8667-4576-FB01-B293185A7BEA}"/>
              </a:ext>
            </a:extLst>
          </p:cNvPr>
          <p:cNvSpPr>
            <a:spLocks noGrp="1"/>
          </p:cNvSpPr>
          <p:nvPr>
            <p:ph type="subTitle" idx="1"/>
          </p:nvPr>
        </p:nvSpPr>
        <p:spPr/>
        <p:txBody>
          <a:bodyPr>
            <a:normAutofit fontScale="77500" lnSpcReduction="20000"/>
          </a:bodyPr>
          <a:lstStyle/>
          <a:p>
            <a:r>
              <a:rPr lang="en-ZW">
                <a:latin typeface="Source Sans Pro" panose="020B0503030403020204" pitchFamily="34" charset="0"/>
                <a:ea typeface="Source Sans Pro" panose="020B0503030403020204" pitchFamily="34" charset="0"/>
              </a:rPr>
              <a:t>Electric Safety and Reliability Branch</a:t>
            </a:r>
          </a:p>
          <a:p>
            <a:r>
              <a:rPr lang="en-ZW">
                <a:latin typeface="Source Sans Pro" panose="020B0503030403020204" pitchFamily="34" charset="0"/>
                <a:ea typeface="Source Sans Pro" panose="020B0503030403020204" pitchFamily="34" charset="0"/>
              </a:rPr>
              <a:t>Safety and Enforcement Division</a:t>
            </a:r>
          </a:p>
          <a:p>
            <a:endParaRPr lang="en-ZW">
              <a:latin typeface="Source Sans Pro" panose="020B0503030403020204" pitchFamily="34" charset="0"/>
              <a:ea typeface="Source Sans Pro" panose="020B0503030403020204" pitchFamily="34" charset="0"/>
            </a:endParaRPr>
          </a:p>
          <a:p>
            <a:endParaRPr lang="en-US"/>
          </a:p>
          <a:p>
            <a:r>
              <a:rPr lang="en-ZW">
                <a:latin typeface="Source Sans Pro" panose="020B0503030403020204" pitchFamily="34" charset="0"/>
                <a:ea typeface="Source Sans Pro" panose="020B0503030403020204" pitchFamily="34" charset="0"/>
              </a:rPr>
              <a:t>March 26, 2024</a:t>
            </a:r>
          </a:p>
          <a:p>
            <a:endParaRPr lang="en-US"/>
          </a:p>
        </p:txBody>
      </p:sp>
      <p:sp>
        <p:nvSpPr>
          <p:cNvPr id="4" name="Slide Number Placeholder 3">
            <a:extLst>
              <a:ext uri="{FF2B5EF4-FFF2-40B4-BE49-F238E27FC236}">
                <a16:creationId xmlns:a16="http://schemas.microsoft.com/office/drawing/2014/main" id="{CE067CAE-6350-5CD9-8F9C-4E403C3BD777}"/>
              </a:ext>
            </a:extLst>
          </p:cNvPr>
          <p:cNvSpPr>
            <a:spLocks noGrp="1"/>
          </p:cNvSpPr>
          <p:nvPr>
            <p:ph type="sldNum" sz="quarter" idx="12"/>
          </p:nvPr>
        </p:nvSpPr>
        <p:spPr/>
        <p:txBody>
          <a:bodyPr/>
          <a:lstStyle/>
          <a:p>
            <a:fld id="{1C4126A1-9282-4A82-AC02-A59AF4A969C8}" type="slidenum">
              <a:rPr lang="en-US" smtClean="0"/>
              <a:t>1</a:t>
            </a:fld>
            <a:endParaRPr lang="en-US"/>
          </a:p>
        </p:txBody>
      </p:sp>
    </p:spTree>
    <p:extLst>
      <p:ext uri="{BB962C8B-B14F-4D97-AF65-F5344CB8AC3E}">
        <p14:creationId xmlns:p14="http://schemas.microsoft.com/office/powerpoint/2010/main" val="40036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C09A-A148-4DCF-E32F-6FC28A41EFCB}"/>
              </a:ext>
            </a:extLst>
          </p:cNvPr>
          <p:cNvSpPr>
            <a:spLocks noGrp="1"/>
          </p:cNvSpPr>
          <p:nvPr>
            <p:ph type="title"/>
          </p:nvPr>
        </p:nvSpPr>
        <p:spPr>
          <a:xfrm>
            <a:off x="365760" y="365125"/>
            <a:ext cx="11216640" cy="718087"/>
          </a:xfrm>
        </p:spPr>
        <p:txBody>
          <a:bodyPr/>
          <a:lstStyle/>
          <a:p>
            <a:r>
              <a:rPr lang="en-ZW">
                <a:latin typeface="Source Sans Pro" panose="020B0503030403020204" pitchFamily="34" charset="0"/>
                <a:ea typeface="Source Sans Pro" panose="020B0503030403020204" pitchFamily="34" charset="0"/>
              </a:rPr>
              <a:t>Enforcement of GO 167-B</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55BF5CFE-F132-6A25-1CD2-18A6A571D189}"/>
              </a:ext>
            </a:extLst>
          </p:cNvPr>
          <p:cNvSpPr>
            <a:spLocks noGrp="1"/>
          </p:cNvSpPr>
          <p:nvPr>
            <p:ph idx="1"/>
          </p:nvPr>
        </p:nvSpPr>
        <p:spPr>
          <a:xfrm>
            <a:off x="370778" y="1083212"/>
            <a:ext cx="6055974" cy="5129052"/>
          </a:xfrm>
        </p:spPr>
        <p:txBody>
          <a:bodyPr vert="horz" lIns="0" tIns="45720" rIns="91440" bIns="45720" rtlCol="0" anchor="t">
            <a:noAutofit/>
          </a:bodyPr>
          <a:lstStyle/>
          <a:p>
            <a:pPr marL="0" indent="0">
              <a:buNone/>
            </a:pPr>
            <a:r>
              <a:rPr lang="en-US" sz="1800" b="1">
                <a:latin typeface="Source Sans Pro"/>
                <a:ea typeface="Source Sans Pro"/>
              </a:rPr>
              <a:t>Key enforcement of GO 167-B includes routine Planned Audits, Inspections and Safety Investigations of generating facilities. The components of our audits include:</a:t>
            </a:r>
          </a:p>
          <a:p>
            <a:pPr marL="796925" lvl="1" indent="-457200">
              <a:buFont typeface="+mj-lt"/>
              <a:buAutoNum type="arabicPeriod"/>
            </a:pPr>
            <a:r>
              <a:rPr lang="en-US" sz="1800" b="1">
                <a:latin typeface="Source Sans Pro"/>
                <a:ea typeface="Source Sans Pro"/>
              </a:rPr>
              <a:t>Records (document) Review </a:t>
            </a:r>
            <a:endParaRPr lang="en-US" sz="1800" b="1">
              <a:latin typeface="Source Sans Pro" panose="020B0503030403020204" pitchFamily="34" charset="0"/>
              <a:ea typeface="Source Sans Pro" panose="020B0503030403020204" pitchFamily="34" charset="0"/>
            </a:endParaRPr>
          </a:p>
          <a:p>
            <a:pPr marL="1196975" lvl="2" indent="-457200"/>
            <a:r>
              <a:rPr lang="en-US" sz="1800">
                <a:latin typeface="Source Sans Pro"/>
                <a:ea typeface="Source Sans Pro"/>
              </a:rPr>
              <a:t>Compliance documents and maintenance records</a:t>
            </a:r>
          </a:p>
          <a:p>
            <a:pPr marL="1196975" lvl="2" indent="-457200"/>
            <a:r>
              <a:rPr lang="en-US" sz="1800">
                <a:latin typeface="Source Sans Pro"/>
                <a:ea typeface="Source Sans Pro"/>
              </a:rPr>
              <a:t>Training and emergency drill records </a:t>
            </a:r>
            <a:endParaRPr lang="en-US" sz="1800">
              <a:latin typeface="Source Sans Pro" panose="020B0503030403020204" pitchFamily="34" charset="0"/>
              <a:ea typeface="Source Sans Pro" panose="020B0503030403020204" pitchFamily="34" charset="0"/>
            </a:endParaRPr>
          </a:p>
          <a:p>
            <a:pPr marL="1196975" lvl="2" indent="-457200"/>
            <a:r>
              <a:rPr lang="en-US" sz="1800">
                <a:latin typeface="Source Sans Pro"/>
                <a:ea typeface="Source Sans Pro"/>
              </a:rPr>
              <a:t>Policies &amp; Procedures</a:t>
            </a:r>
          </a:p>
          <a:p>
            <a:pPr marL="1196975" lvl="2" indent="-457200"/>
            <a:r>
              <a:rPr lang="en-US" sz="1800">
                <a:latin typeface="Source Sans Pro"/>
                <a:ea typeface="Source Sans Pro"/>
              </a:rPr>
              <a:t>Outage Information</a:t>
            </a:r>
          </a:p>
          <a:p>
            <a:pPr marL="1196975" lvl="2" indent="-457200"/>
            <a:r>
              <a:rPr lang="en-US" sz="1800">
                <a:latin typeface="Source Sans Pro"/>
                <a:ea typeface="Source Sans Pro"/>
              </a:rPr>
              <a:t>Safety records</a:t>
            </a:r>
          </a:p>
          <a:p>
            <a:pPr marL="796925" lvl="1" indent="-457200">
              <a:buFont typeface="+mj-lt"/>
              <a:buAutoNum type="arabicPeriod"/>
            </a:pPr>
            <a:r>
              <a:rPr lang="en-US" sz="1800" b="1">
                <a:latin typeface="Source Sans Pro"/>
                <a:ea typeface="Source Sans Pro"/>
              </a:rPr>
              <a:t>Field/Site Visit</a:t>
            </a:r>
          </a:p>
          <a:p>
            <a:pPr marL="1196975" lvl="2" indent="-457200"/>
            <a:r>
              <a:rPr lang="en-US" sz="1800">
                <a:latin typeface="Source Sans Pro"/>
                <a:ea typeface="Source Sans Pro"/>
              </a:rPr>
              <a:t>Equipment Inspections</a:t>
            </a:r>
          </a:p>
          <a:p>
            <a:pPr marL="1196975" lvl="2" indent="-457200"/>
            <a:r>
              <a:rPr lang="en-US" sz="1800">
                <a:latin typeface="Source Sans Pro"/>
                <a:ea typeface="Source Sans Pro"/>
              </a:rPr>
              <a:t>Review onsite documentation</a:t>
            </a:r>
          </a:p>
          <a:p>
            <a:pPr marL="1196975" lvl="2" indent="-457200"/>
            <a:r>
              <a:rPr lang="en-US" sz="1800">
                <a:latin typeface="Source Sans Pro"/>
                <a:ea typeface="Source Sans Pro"/>
              </a:rPr>
              <a:t>Review electronic records (O&amp;M, Logbook)</a:t>
            </a:r>
          </a:p>
          <a:p>
            <a:pPr marL="1196975" lvl="2" indent="-457200"/>
            <a:r>
              <a:rPr lang="en-US" sz="1800">
                <a:latin typeface="Source Sans Pro"/>
                <a:ea typeface="Source Sans Pro"/>
              </a:rPr>
              <a:t>Observe safety practices and plant operations</a:t>
            </a:r>
          </a:p>
          <a:p>
            <a:pPr marL="1196975" lvl="2" indent="-457200"/>
            <a:r>
              <a:rPr lang="en-US" sz="1800">
                <a:latin typeface="Source Sans Pro"/>
                <a:ea typeface="Source Sans Pro"/>
              </a:rPr>
              <a:t>Interview staff</a:t>
            </a:r>
            <a:endParaRPr lang="en-US" sz="1800">
              <a:latin typeface="Source Sans Pro" panose="020B0503030403020204" pitchFamily="34" charset="0"/>
              <a:ea typeface="Source Sans Pro" panose="020B0503030403020204" pitchFamily="34" charset="0"/>
            </a:endParaRPr>
          </a:p>
          <a:p>
            <a:pPr marL="339725" lvl="1" indent="0">
              <a:buNone/>
            </a:pPr>
            <a:endParaRPr lang="en-US">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A71AE1DA-86B3-B7D1-86D9-2020B8D2720C}"/>
              </a:ext>
            </a:extLst>
          </p:cNvPr>
          <p:cNvSpPr>
            <a:spLocks noGrp="1"/>
          </p:cNvSpPr>
          <p:nvPr>
            <p:ph type="sldNum" sz="quarter" idx="12"/>
          </p:nvPr>
        </p:nvSpPr>
        <p:spPr/>
        <p:txBody>
          <a:bodyPr/>
          <a:lstStyle/>
          <a:p>
            <a:fld id="{1C4126A1-9282-4A82-AC02-A59AF4A969C8}" type="slidenum">
              <a:rPr lang="en-US" smtClean="0"/>
              <a:t>10</a:t>
            </a:fld>
            <a:endParaRPr lang="en-US"/>
          </a:p>
        </p:txBody>
      </p:sp>
      <p:pic>
        <p:nvPicPr>
          <p:cNvPr id="5" name="Picture 1">
            <a:extLst>
              <a:ext uri="{FF2B5EF4-FFF2-40B4-BE49-F238E27FC236}">
                <a16:creationId xmlns:a16="http://schemas.microsoft.com/office/drawing/2014/main" id="{76529F1B-94FC-EAAF-8C56-3CEBC6F49B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76" t="741" r="27855" b="-741"/>
          <a:stretch/>
        </p:blipFill>
        <p:spPr bwMode="auto">
          <a:xfrm>
            <a:off x="6643286" y="602524"/>
            <a:ext cx="2293817" cy="24022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7C47F594-CDC2-2F41-E293-8F4FBBB4EF49}"/>
              </a:ext>
            </a:extLst>
          </p:cNvPr>
          <p:cNvSpPr txBox="1">
            <a:spLocks/>
          </p:cNvSpPr>
          <p:nvPr/>
        </p:nvSpPr>
        <p:spPr>
          <a:xfrm>
            <a:off x="9055252" y="5670156"/>
            <a:ext cx="469748" cy="172325"/>
          </a:xfrm>
          <a:prstGeom prst="rect">
            <a:avLst/>
          </a:prstGeom>
        </p:spPr>
        <p:txBody>
          <a:bodyPr vert="horz" lIns="0" tIns="0" rIns="0" bIns="0" rtlCol="0" anchor="t" anchorCtr="0"/>
          <a:lstStyle>
            <a:defPPr>
              <a:defRPr lang="en-US"/>
            </a:defPPr>
            <a:lvl1pPr marL="0" algn="r" defTabSz="914400" rtl="0" eaLnBrk="1" fontAlgn="t" latinLnBrk="0" hangingPunct="1">
              <a:defRPr sz="900" kern="120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4126A1-9282-4A82-AC02-A59AF4A969C8}" type="slidenum">
              <a:rPr lang="en-US" smtClean="0"/>
              <a:pPr/>
              <a:t>10</a:t>
            </a:fld>
            <a:endParaRPr lang="en-US"/>
          </a:p>
        </p:txBody>
      </p:sp>
      <p:pic>
        <p:nvPicPr>
          <p:cNvPr id="9" name="Picture 8">
            <a:extLst>
              <a:ext uri="{FF2B5EF4-FFF2-40B4-BE49-F238E27FC236}">
                <a16:creationId xmlns:a16="http://schemas.microsoft.com/office/drawing/2014/main" id="{747AA11A-07D1-14C4-60A2-7BC8EBB44E4A}"/>
              </a:ext>
            </a:extLst>
          </p:cNvPr>
          <p:cNvPicPr>
            <a:picLocks noChangeAspect="1"/>
          </p:cNvPicPr>
          <p:nvPr/>
        </p:nvPicPr>
        <p:blipFill rotWithShape="1">
          <a:blip r:embed="rId4"/>
          <a:srcRect l="8776" t="18551" r="48878" b="14418"/>
          <a:stretch/>
        </p:blipFill>
        <p:spPr>
          <a:xfrm>
            <a:off x="9209525" y="1393278"/>
            <a:ext cx="2373131" cy="5008599"/>
          </a:xfrm>
          <a:prstGeom prst="rect">
            <a:avLst/>
          </a:prstGeom>
          <a:ln>
            <a:solidFill>
              <a:schemeClr val="accent1">
                <a:alpha val="99000"/>
              </a:schemeClr>
            </a:solidFill>
          </a:ln>
        </p:spPr>
      </p:pic>
    </p:spTree>
    <p:extLst>
      <p:ext uri="{BB962C8B-B14F-4D97-AF65-F5344CB8AC3E}">
        <p14:creationId xmlns:p14="http://schemas.microsoft.com/office/powerpoint/2010/main" val="184958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C09A-A148-4DCF-E32F-6FC28A41EFCB}"/>
              </a:ext>
            </a:extLst>
          </p:cNvPr>
          <p:cNvSpPr>
            <a:spLocks noGrp="1"/>
          </p:cNvSpPr>
          <p:nvPr>
            <p:ph type="title"/>
          </p:nvPr>
        </p:nvSpPr>
        <p:spPr>
          <a:xfrm>
            <a:off x="365760" y="365125"/>
            <a:ext cx="11216640" cy="718087"/>
          </a:xfrm>
        </p:spPr>
        <p:txBody>
          <a:bodyPr/>
          <a:lstStyle/>
          <a:p>
            <a:r>
              <a:rPr lang="en-ZW">
                <a:latin typeface="Source Sans Pro"/>
                <a:ea typeface="Source Sans Pro"/>
              </a:rPr>
              <a:t>Enforcement of GO 167-B cont'd</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55BF5CFE-F132-6A25-1CD2-18A6A571D189}"/>
              </a:ext>
            </a:extLst>
          </p:cNvPr>
          <p:cNvSpPr>
            <a:spLocks noGrp="1"/>
          </p:cNvSpPr>
          <p:nvPr>
            <p:ph idx="1"/>
          </p:nvPr>
        </p:nvSpPr>
        <p:spPr>
          <a:xfrm>
            <a:off x="370778" y="1083212"/>
            <a:ext cx="6055974" cy="5129052"/>
          </a:xfrm>
        </p:spPr>
        <p:txBody>
          <a:bodyPr vert="horz" lIns="0" tIns="45720" rIns="91440" bIns="45720" rtlCol="0" anchor="t">
            <a:noAutofit/>
          </a:bodyPr>
          <a:lstStyle/>
          <a:p>
            <a:pPr marL="339725" lvl="1" indent="0">
              <a:buNone/>
            </a:pPr>
            <a:r>
              <a:rPr lang="en-US" sz="1800" b="1">
                <a:latin typeface="Source Sans Pro"/>
                <a:ea typeface="Source Sans Pro"/>
              </a:rPr>
              <a:t>3.  Report</a:t>
            </a:r>
            <a:endParaRPr lang="en-US" sz="1800">
              <a:latin typeface="Century Gothic" panose="020F0302020204030204"/>
              <a:ea typeface="Source Sans Pro"/>
            </a:endParaRPr>
          </a:p>
          <a:p>
            <a:pPr lvl="2" indent="-172720"/>
            <a:r>
              <a:rPr lang="en-US" sz="1800">
                <a:latin typeface="Source Sans Pro"/>
                <a:ea typeface="Source Sans Pro"/>
              </a:rPr>
              <a:t>Discloses and summarizes all findings and observations to Facility Management</a:t>
            </a:r>
            <a:endParaRPr lang="en-US" sz="1800"/>
          </a:p>
          <a:p>
            <a:pPr lvl="2" indent="-172720"/>
            <a:r>
              <a:rPr lang="en-US" sz="1800">
                <a:latin typeface="Source Sans Pro"/>
                <a:ea typeface="Source Sans Pro"/>
              </a:rPr>
              <a:t>Issued within 30 – 60 days of the field visit</a:t>
            </a:r>
          </a:p>
          <a:p>
            <a:pPr marL="682625" lvl="1" indent="-342900">
              <a:buAutoNum type="arabicPeriod"/>
            </a:pPr>
            <a:endParaRPr lang="en-US" sz="1800" b="1">
              <a:latin typeface="Source Sans Pro"/>
              <a:ea typeface="Source Sans Pro"/>
            </a:endParaRPr>
          </a:p>
          <a:p>
            <a:pPr marL="339725" lvl="1" indent="0">
              <a:buNone/>
            </a:pPr>
            <a:r>
              <a:rPr lang="en-US" sz="1800" b="1">
                <a:latin typeface="Source Sans Pro"/>
                <a:ea typeface="Source Sans Pro"/>
              </a:rPr>
              <a:t>4.  Response from GAO</a:t>
            </a:r>
          </a:p>
          <a:p>
            <a:pPr lvl="2" indent="-172720"/>
            <a:r>
              <a:rPr lang="en-US" sz="1600">
                <a:latin typeface="Source Sans Pro"/>
                <a:ea typeface="Source Sans Pro"/>
              </a:rPr>
              <a:t>Sh</a:t>
            </a:r>
            <a:r>
              <a:rPr lang="en-US" sz="1800">
                <a:latin typeface="Source Sans Pro"/>
                <a:ea typeface="Source Sans Pro"/>
              </a:rPr>
              <a:t>ould include documentation that any </a:t>
            </a:r>
            <a:r>
              <a:rPr lang="en-US" sz="1800">
                <a:latin typeface="Source Sans Pro"/>
                <a:ea typeface="+mn-lt"/>
                <a:cs typeface="+mn-lt"/>
              </a:rPr>
              <a:t>deficiencies have been resolved or are scheduled to be resolved</a:t>
            </a:r>
            <a:endParaRPr lang="en-US" sz="1800">
              <a:latin typeface="Source Sans Pro"/>
              <a:ea typeface="Source Sans Pro"/>
            </a:endParaRPr>
          </a:p>
          <a:p>
            <a:pPr lvl="2" indent="-172720"/>
            <a:r>
              <a:rPr lang="en-US" sz="1800">
                <a:latin typeface="Source Sans Pro"/>
                <a:ea typeface="Source Sans Pro"/>
              </a:rPr>
              <a:t>Typically received within 30 days of the issuance of any report or other notification for correction</a:t>
            </a:r>
            <a:endParaRPr lang="en-US" sz="1800">
              <a:latin typeface="Source Sans Pro" panose="020B0503030403020204" pitchFamily="34" charset="0"/>
              <a:ea typeface="Source Sans Pro" panose="020B0503030403020204" pitchFamily="34" charset="0"/>
            </a:endParaRPr>
          </a:p>
          <a:p>
            <a:pPr lvl="2" indent="-172720"/>
            <a:r>
              <a:rPr lang="en-US" sz="1800">
                <a:latin typeface="Source Sans Pro"/>
                <a:ea typeface="Source Sans Pro"/>
              </a:rPr>
              <a:t>Any additional follow up (i.e. visit, correspondence) as needed</a:t>
            </a:r>
            <a:endParaRPr lang="en-US" sz="1800">
              <a:latin typeface="Source Sans Pro" panose="020B0503030403020204" pitchFamily="34" charset="0"/>
              <a:ea typeface="Source Sans Pro" panose="020B0503030403020204" pitchFamily="34" charset="0"/>
            </a:endParaRPr>
          </a:p>
          <a:p>
            <a:pPr marL="339725" lvl="1" indent="0">
              <a:buNone/>
            </a:pPr>
            <a:endParaRPr lang="en-US">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A71AE1DA-86B3-B7D1-86D9-2020B8D2720C}"/>
              </a:ext>
            </a:extLst>
          </p:cNvPr>
          <p:cNvSpPr>
            <a:spLocks noGrp="1"/>
          </p:cNvSpPr>
          <p:nvPr>
            <p:ph type="sldNum" sz="quarter" idx="12"/>
          </p:nvPr>
        </p:nvSpPr>
        <p:spPr/>
        <p:txBody>
          <a:bodyPr/>
          <a:lstStyle/>
          <a:p>
            <a:fld id="{1C4126A1-9282-4A82-AC02-A59AF4A969C8}" type="slidenum">
              <a:rPr lang="en-US" smtClean="0"/>
              <a:t>11</a:t>
            </a:fld>
            <a:endParaRPr lang="en-US"/>
          </a:p>
        </p:txBody>
      </p:sp>
      <p:sp>
        <p:nvSpPr>
          <p:cNvPr id="7" name="Slide Number Placeholder 6">
            <a:extLst>
              <a:ext uri="{FF2B5EF4-FFF2-40B4-BE49-F238E27FC236}">
                <a16:creationId xmlns:a16="http://schemas.microsoft.com/office/drawing/2014/main" id="{7C47F594-CDC2-2F41-E293-8F4FBBB4EF49}"/>
              </a:ext>
            </a:extLst>
          </p:cNvPr>
          <p:cNvSpPr txBox="1">
            <a:spLocks/>
          </p:cNvSpPr>
          <p:nvPr/>
        </p:nvSpPr>
        <p:spPr>
          <a:xfrm>
            <a:off x="9055252" y="5670156"/>
            <a:ext cx="469748" cy="172325"/>
          </a:xfrm>
          <a:prstGeom prst="rect">
            <a:avLst/>
          </a:prstGeom>
        </p:spPr>
        <p:txBody>
          <a:bodyPr vert="horz" lIns="0" tIns="0" rIns="0" bIns="0" rtlCol="0" anchor="t" anchorCtr="0"/>
          <a:lstStyle>
            <a:defPPr>
              <a:defRPr lang="en-US"/>
            </a:defPPr>
            <a:lvl1pPr marL="0" algn="r" defTabSz="914400" rtl="0" eaLnBrk="1" fontAlgn="t" latinLnBrk="0" hangingPunct="1">
              <a:defRPr sz="900" kern="120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4126A1-9282-4A82-AC02-A59AF4A969C8}" type="slidenum">
              <a:rPr lang="en-US" smtClean="0"/>
              <a:pPr/>
              <a:t>11</a:t>
            </a:fld>
            <a:endParaRPr lang="en-US"/>
          </a:p>
        </p:txBody>
      </p:sp>
      <p:pic>
        <p:nvPicPr>
          <p:cNvPr id="6" name="Picture 5">
            <a:extLst>
              <a:ext uri="{FF2B5EF4-FFF2-40B4-BE49-F238E27FC236}">
                <a16:creationId xmlns:a16="http://schemas.microsoft.com/office/drawing/2014/main" id="{84B0C0C8-C778-C9BF-9533-85CC662868C7}"/>
              </a:ext>
            </a:extLst>
          </p:cNvPr>
          <p:cNvPicPr>
            <a:picLocks noChangeAspect="1"/>
          </p:cNvPicPr>
          <p:nvPr/>
        </p:nvPicPr>
        <p:blipFill>
          <a:blip r:embed="rId3"/>
          <a:stretch>
            <a:fillRect/>
          </a:stretch>
        </p:blipFill>
        <p:spPr>
          <a:xfrm>
            <a:off x="7912437" y="1722912"/>
            <a:ext cx="3606149" cy="4119569"/>
          </a:xfrm>
          <a:prstGeom prst="rect">
            <a:avLst/>
          </a:prstGeom>
          <a:ln>
            <a:solidFill>
              <a:schemeClr val="accent1"/>
            </a:solidFill>
          </a:ln>
        </p:spPr>
      </p:pic>
    </p:spTree>
    <p:extLst>
      <p:ext uri="{BB962C8B-B14F-4D97-AF65-F5344CB8AC3E}">
        <p14:creationId xmlns:p14="http://schemas.microsoft.com/office/powerpoint/2010/main" val="57490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DFFE2-6F71-C24D-7169-2DCB576ED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28F35-64DA-BC25-D33E-6119E602F0C9}"/>
              </a:ext>
            </a:extLst>
          </p:cNvPr>
          <p:cNvSpPr>
            <a:spLocks noGrp="1"/>
          </p:cNvSpPr>
          <p:nvPr>
            <p:ph type="title"/>
          </p:nvPr>
        </p:nvSpPr>
        <p:spPr>
          <a:xfrm>
            <a:off x="609600" y="365125"/>
            <a:ext cx="10972800" cy="643543"/>
          </a:xfrm>
        </p:spPr>
        <p:txBody>
          <a:bodyPr/>
          <a:lstStyle/>
          <a:p>
            <a:r>
              <a:rPr lang="en-US">
                <a:latin typeface="Source Sans Pro" panose="020B0503030403020204" pitchFamily="34" charset="0"/>
                <a:ea typeface="Source Sans Pro" panose="020B0503030403020204" pitchFamily="34" charset="0"/>
              </a:rPr>
              <a:t>GO 167-B: Generating Assets and Exemptions</a:t>
            </a:r>
          </a:p>
        </p:txBody>
      </p:sp>
      <p:sp>
        <p:nvSpPr>
          <p:cNvPr id="3" name="Content Placeholder 2">
            <a:extLst>
              <a:ext uri="{FF2B5EF4-FFF2-40B4-BE49-F238E27FC236}">
                <a16:creationId xmlns:a16="http://schemas.microsoft.com/office/drawing/2014/main" id="{2E4FEBF3-1E00-DDBF-828C-721AAF38A9A2}"/>
              </a:ext>
            </a:extLst>
          </p:cNvPr>
          <p:cNvSpPr>
            <a:spLocks noGrp="1"/>
          </p:cNvSpPr>
          <p:nvPr>
            <p:ph idx="1"/>
          </p:nvPr>
        </p:nvSpPr>
        <p:spPr>
          <a:xfrm>
            <a:off x="609599" y="1152993"/>
            <a:ext cx="10972800" cy="4818477"/>
          </a:xfrm>
        </p:spPr>
        <p:txBody>
          <a:bodyPr vert="horz" lIns="0" tIns="45720" rIns="91440" bIns="45720" rtlCol="0" anchor="t">
            <a:noAutofit/>
          </a:bodyPr>
          <a:lstStyle/>
          <a:p>
            <a:pPr marL="0" indent="0">
              <a:buNone/>
            </a:pPr>
            <a:r>
              <a:rPr lang="en-US" sz="2200" b="1">
                <a:solidFill>
                  <a:srgbClr val="000000"/>
                </a:solidFill>
                <a:effectLst/>
                <a:latin typeface="Source Sans Pro"/>
                <a:ea typeface="Source Sans Pro"/>
              </a:rPr>
              <a:t>GO 167-B: implements and enforces standards for the maintenance and operation of electric generating facilities and power </a:t>
            </a:r>
            <a:r>
              <a:rPr lang="en-US" sz="2200" b="1">
                <a:solidFill>
                  <a:srgbClr val="000000"/>
                </a:solidFill>
                <a:latin typeface="Source Sans Pro"/>
                <a:ea typeface="Source Sans Pro"/>
              </a:rPr>
              <a:t>plants (aka Generating Assets). </a:t>
            </a:r>
          </a:p>
          <a:p>
            <a:r>
              <a:rPr lang="en-US" sz="2200">
                <a:solidFill>
                  <a:srgbClr val="000000"/>
                </a:solidFill>
                <a:latin typeface="Source Sans Pro"/>
                <a:ea typeface="Source Sans Pro"/>
              </a:rPr>
              <a:t>Generating Assets includes thermal, fossil, and renewable faciliti</a:t>
            </a:r>
            <a:r>
              <a:rPr lang="en-US" sz="2200">
                <a:latin typeface="Source Sans Pro"/>
                <a:ea typeface="Source Sans Pro"/>
              </a:rPr>
              <a:t>es such as </a:t>
            </a:r>
            <a:r>
              <a:rPr lang="en-US" sz="2200">
                <a:solidFill>
                  <a:srgbClr val="000000"/>
                </a:solidFill>
                <a:latin typeface="Source Sans Pro"/>
                <a:ea typeface="Source Sans Pro"/>
              </a:rPr>
              <a:t>solar thermal, </a:t>
            </a:r>
            <a:r>
              <a:rPr lang="en-US" sz="2200">
                <a:latin typeface="Source Sans Pro"/>
                <a:ea typeface="Source Sans Pro"/>
              </a:rPr>
              <a:t>solar photovoltaic (PV), geothermal</a:t>
            </a:r>
            <a:r>
              <a:rPr lang="en-US" sz="2200">
                <a:solidFill>
                  <a:srgbClr val="000000"/>
                </a:solidFill>
                <a:latin typeface="Source Sans Pro"/>
                <a:ea typeface="Source Sans Pro"/>
              </a:rPr>
              <a:t>, and wind turbines.</a:t>
            </a:r>
          </a:p>
          <a:p>
            <a:r>
              <a:rPr lang="en-US" sz="2200">
                <a:solidFill>
                  <a:srgbClr val="000000"/>
                </a:solidFill>
                <a:latin typeface="Source Sans Pro"/>
                <a:ea typeface="Source Sans Pro"/>
              </a:rPr>
              <a:t>Generating Asset as defined by GO 167-B does not include: </a:t>
            </a:r>
            <a:endParaRPr lang="en-US" sz="2200">
              <a:solidFill>
                <a:srgbClr val="000000"/>
              </a:solidFill>
              <a:latin typeface="Source Sans Pro" panose="020B0503030403020204" pitchFamily="34" charset="0"/>
              <a:ea typeface="Source Sans Pro" panose="020B0503030403020204" pitchFamily="34" charset="0"/>
            </a:endParaRPr>
          </a:p>
          <a:p>
            <a:pPr marL="1141730" lvl="2" indent="-342900">
              <a:buFont typeface="Courier New" panose="02070309020205020404" pitchFamily="49" charset="0"/>
              <a:buChar char="o"/>
            </a:pPr>
            <a:r>
              <a:rPr lang="en-US" sz="2200">
                <a:solidFill>
                  <a:srgbClr val="000000"/>
                </a:solidFill>
                <a:latin typeface="Source Sans Pro"/>
                <a:ea typeface="Source Sans Pro"/>
              </a:rPr>
              <a:t>nuclear generating facilities </a:t>
            </a:r>
            <a:endParaRPr lang="en-US" sz="2200">
              <a:solidFill>
                <a:srgbClr val="000000"/>
              </a:solidFill>
              <a:latin typeface="Source Sans Pro" panose="020B0503030403020204" pitchFamily="34" charset="0"/>
              <a:ea typeface="Source Sans Pro" panose="020B0503030403020204" pitchFamily="34" charset="0"/>
            </a:endParaRPr>
          </a:p>
          <a:p>
            <a:pPr marL="1141730" lvl="2" indent="-342900">
              <a:buFont typeface="Courier New" panose="02070309020205020404" pitchFamily="49" charset="0"/>
              <a:buChar char="o"/>
            </a:pPr>
            <a:r>
              <a:rPr lang="en-US" sz="2200">
                <a:solidFill>
                  <a:srgbClr val="000000"/>
                </a:solidFill>
                <a:latin typeface="Source Sans Pro"/>
                <a:ea typeface="Source Sans Pro"/>
              </a:rPr>
              <a:t>qualifying facilities and/or cogeneration facilities</a:t>
            </a:r>
          </a:p>
          <a:p>
            <a:pPr marL="1141730" lvl="2" indent="-342900">
              <a:buFont typeface="Courier New" panose="02070309020205020404" pitchFamily="49" charset="0"/>
              <a:buChar char="o"/>
            </a:pPr>
            <a:r>
              <a:rPr lang="en-US" sz="2200">
                <a:solidFill>
                  <a:srgbClr val="000000"/>
                </a:solidFill>
                <a:latin typeface="Source Sans Pro"/>
                <a:ea typeface="Source Sans Pro"/>
              </a:rPr>
              <a:t>a facility owned by a local publicly owned electric utility</a:t>
            </a:r>
          </a:p>
          <a:p>
            <a:pPr marL="1141730" lvl="2" indent="-342900">
              <a:buFont typeface="Courier New" panose="02070309020205020404" pitchFamily="49" charset="0"/>
              <a:buChar char="o"/>
            </a:pPr>
            <a:r>
              <a:rPr lang="en-US" sz="2200">
                <a:solidFill>
                  <a:srgbClr val="000000"/>
                </a:solidFill>
                <a:latin typeface="Source Sans Pro"/>
                <a:ea typeface="Source Sans Pro"/>
              </a:rPr>
              <a:t>a facility at a public agency that is used to generate electricity for water or wastewater treatment</a:t>
            </a:r>
          </a:p>
          <a:p>
            <a:pPr marL="1141730" lvl="2" indent="-342900">
              <a:buFont typeface="Courier New" panose="02070309020205020404" pitchFamily="49" charset="0"/>
              <a:buChar char="o"/>
            </a:pPr>
            <a:r>
              <a:rPr lang="en-US" sz="2200">
                <a:solidFill>
                  <a:srgbClr val="000000"/>
                </a:solidFill>
                <a:latin typeface="Source Sans Pro"/>
                <a:ea typeface="Source Sans Pro"/>
              </a:rPr>
              <a:t>a facility owned by a city and county operating as a public utility</a:t>
            </a:r>
          </a:p>
          <a:p>
            <a:pPr marL="1141730" lvl="2" indent="-342900">
              <a:buFont typeface="Courier New" panose="02070309020205020404" pitchFamily="49" charset="0"/>
              <a:buChar char="o"/>
            </a:pPr>
            <a:r>
              <a:rPr lang="en-US" sz="2200">
                <a:solidFill>
                  <a:srgbClr val="000000"/>
                </a:solidFill>
                <a:latin typeface="Source Sans Pro"/>
                <a:ea typeface="Source Sans Pro"/>
              </a:rPr>
              <a:t>an onsite generating unit used to exclusively serve that customer’s load</a:t>
            </a:r>
          </a:p>
          <a:p>
            <a:pPr marL="0" indent="0">
              <a:buNone/>
            </a:pPr>
            <a:endParaRPr lang="en-US" sz="2000">
              <a:solidFill>
                <a:srgbClr val="000000"/>
              </a:solidFill>
              <a:effectLst/>
              <a:latin typeface="Source Sans Pro" panose="020B0503030403020204" pitchFamily="34" charset="0"/>
              <a:ea typeface="Source Sans Pro" panose="020B0503030403020204" pitchFamily="34" charset="0"/>
            </a:endParaRPr>
          </a:p>
          <a:p>
            <a:pPr marL="0" indent="0">
              <a:buNone/>
            </a:pPr>
            <a:endParaRPr lang="en-US">
              <a:solidFill>
                <a:srgbClr val="000000"/>
              </a:solidFill>
              <a:latin typeface="Source Sans Pro" panose="020B0503030403020204" pitchFamily="34" charset="0"/>
              <a:ea typeface="Source Sans Pro" panose="020B0503030403020204" pitchFamily="34" charset="0"/>
            </a:endParaRPr>
          </a:p>
          <a:p>
            <a:pPr marL="0" indent="0">
              <a:buNone/>
            </a:pPr>
            <a:endParaRPr lang="en-US">
              <a:solidFill>
                <a:srgbClr val="000000"/>
              </a:solidFill>
              <a:effectLst/>
              <a:latin typeface="Source Sans Pro" panose="020B0503030403020204" pitchFamily="34" charset="0"/>
              <a:ea typeface="Source Sans Pro" panose="020B0503030403020204" pitchFamily="34" charset="0"/>
            </a:endParaRPr>
          </a:p>
          <a:p>
            <a:pPr marL="0" indent="0">
              <a:buNone/>
            </a:pPr>
            <a:br>
              <a:rPr lang="en-US"/>
            </a:br>
            <a:endParaRPr lang="en-US"/>
          </a:p>
        </p:txBody>
      </p:sp>
      <p:sp>
        <p:nvSpPr>
          <p:cNvPr id="4" name="Slide Number Placeholder 3">
            <a:extLst>
              <a:ext uri="{FF2B5EF4-FFF2-40B4-BE49-F238E27FC236}">
                <a16:creationId xmlns:a16="http://schemas.microsoft.com/office/drawing/2014/main" id="{1FCF30FD-101D-A10D-CCF2-7435549CA349}"/>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9756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26114-88CD-27C6-F78A-34FD2E7D6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E5086-F5B5-F6C8-C1F9-97274608B9A8}"/>
              </a:ext>
            </a:extLst>
          </p:cNvPr>
          <p:cNvSpPr>
            <a:spLocks noGrp="1"/>
          </p:cNvSpPr>
          <p:nvPr>
            <p:ph type="title"/>
          </p:nvPr>
        </p:nvSpPr>
        <p:spPr>
          <a:xfrm>
            <a:off x="609600" y="443060"/>
            <a:ext cx="10972800" cy="1039872"/>
          </a:xfrm>
        </p:spPr>
        <p:txBody>
          <a:bodyPr/>
          <a:lstStyle/>
          <a:p>
            <a:r>
              <a:rPr lang="en-US">
                <a:latin typeface="Source Sans Pro" panose="020B0503030403020204" pitchFamily="34" charset="0"/>
                <a:ea typeface="Source Sans Pro" panose="020B0503030403020204" pitchFamily="34" charset="0"/>
              </a:rPr>
              <a:t>GO 167-B: Generating Asset Requirements by Facility Size </a:t>
            </a:r>
          </a:p>
        </p:txBody>
      </p:sp>
      <p:sp>
        <p:nvSpPr>
          <p:cNvPr id="3" name="Content Placeholder 2">
            <a:extLst>
              <a:ext uri="{FF2B5EF4-FFF2-40B4-BE49-F238E27FC236}">
                <a16:creationId xmlns:a16="http://schemas.microsoft.com/office/drawing/2014/main" id="{9ACE648E-9AC2-5EB7-B84C-1A26159F026E}"/>
              </a:ext>
            </a:extLst>
          </p:cNvPr>
          <p:cNvSpPr>
            <a:spLocks noGrp="1"/>
          </p:cNvSpPr>
          <p:nvPr>
            <p:ph idx="1"/>
          </p:nvPr>
        </p:nvSpPr>
        <p:spPr>
          <a:xfrm>
            <a:off x="609599" y="1457616"/>
            <a:ext cx="10972800" cy="5034138"/>
          </a:xfrm>
        </p:spPr>
        <p:txBody>
          <a:bodyPr vert="horz" lIns="0" tIns="45720" rIns="91440" bIns="45720" rtlCol="0" anchor="t">
            <a:noAutofit/>
          </a:bodyPr>
          <a:lstStyle/>
          <a:p>
            <a:pPr marL="0" indent="-3175">
              <a:buNone/>
            </a:pPr>
            <a:r>
              <a:rPr lang="en-US" sz="2800" b="1">
                <a:solidFill>
                  <a:srgbClr val="000000"/>
                </a:solidFill>
                <a:latin typeface="Source Sans Pro"/>
                <a:ea typeface="Source Sans Pro"/>
              </a:rPr>
              <a:t> </a:t>
            </a:r>
            <a:r>
              <a:rPr lang="en-US" sz="2200" b="1">
                <a:solidFill>
                  <a:srgbClr val="000000"/>
                </a:solidFill>
                <a:latin typeface="Source Sans Pro"/>
                <a:ea typeface="Source Sans Pro"/>
              </a:rPr>
              <a:t>Requirements for Generating Assets by size of facility:</a:t>
            </a:r>
          </a:p>
          <a:p>
            <a:pPr marL="339725" lvl="1" indent="0">
              <a:buNone/>
            </a:pPr>
            <a:r>
              <a:rPr lang="en-ZW" sz="2000" b="1">
                <a:solidFill>
                  <a:srgbClr val="000000"/>
                </a:solidFill>
                <a:latin typeface="Arial"/>
                <a:ea typeface="Source Sans Pro"/>
                <a:cs typeface="Arial"/>
              </a:rPr>
              <a:t>    </a:t>
            </a:r>
            <a:r>
              <a:rPr lang="en-ZW" sz="2000">
                <a:solidFill>
                  <a:srgbClr val="000000"/>
                </a:solidFill>
                <a:latin typeface="Source Sans Pro" panose="020B0503030403020204" pitchFamily="34" charset="0"/>
                <a:ea typeface="Source Sans Pro" panose="020B0503030403020204" pitchFamily="34" charset="0"/>
                <a:cs typeface="Arial"/>
              </a:rPr>
              <a:t>  </a:t>
            </a:r>
            <a:r>
              <a:rPr lang="en-ZW" sz="2000" b="1">
                <a:solidFill>
                  <a:srgbClr val="000000"/>
                </a:solidFill>
                <a:latin typeface="Source Sans Pro" panose="020B0503030403020204" pitchFamily="34" charset="0"/>
                <a:ea typeface="Source Sans Pro" panose="020B0503030403020204" pitchFamily="34" charset="0"/>
                <a:cs typeface="Arial"/>
              </a:rPr>
              <a:t>Small Facilities - Generating Assets less than 1 MW</a:t>
            </a:r>
            <a:endParaRPr lang="en-US" sz="2000" b="1">
              <a:solidFill>
                <a:srgbClr val="000000"/>
              </a:solidFill>
              <a:latin typeface="Source Sans Pro" panose="020B0503030403020204" pitchFamily="34" charset="0"/>
              <a:ea typeface="Source Sans Pro" panose="020B0503030403020204" pitchFamily="34" charset="0"/>
              <a:cs typeface="Arial"/>
            </a:endParaRPr>
          </a:p>
          <a:p>
            <a:pPr marL="1141730" lvl="2" indent="-342900">
              <a:buFont typeface="Courier New,monospace" panose="020B0604020202020204" pitchFamily="34" charset="0"/>
              <a:buChar char="o"/>
            </a:pPr>
            <a:r>
              <a:rPr lang="en-ZW">
                <a:solidFill>
                  <a:srgbClr val="000000"/>
                </a:solidFill>
                <a:latin typeface="Source Sans Pro" panose="020B0503030403020204" pitchFamily="34" charset="0"/>
                <a:ea typeface="Source Sans Pro" panose="020B0503030403020204" pitchFamily="34" charset="0"/>
                <a:cs typeface="Arial"/>
              </a:rPr>
              <a:t>Exempt from enforcement of the operation and maintenance standards but shall cooperate in any (but not limited to) Commission or SED Audit,  Inspection or Investigation. </a:t>
            </a:r>
            <a:endParaRPr lang="en-US" sz="800">
              <a:solidFill>
                <a:srgbClr val="000000"/>
              </a:solidFill>
              <a:latin typeface="Source Sans Pro" panose="020B0503030403020204" pitchFamily="34" charset="0"/>
              <a:ea typeface="Source Sans Pro" panose="020B0503030403020204" pitchFamily="34" charset="0"/>
              <a:cs typeface="Arial"/>
            </a:endParaRPr>
          </a:p>
          <a:p>
            <a:pPr marL="798830" lvl="2" indent="0">
              <a:buNone/>
            </a:pPr>
            <a:r>
              <a:rPr lang="en-ZW" sz="2000" b="1">
                <a:solidFill>
                  <a:srgbClr val="000000"/>
                </a:solidFill>
                <a:latin typeface="Source Sans Pro" panose="020B0503030403020204" pitchFamily="34" charset="0"/>
                <a:ea typeface="Source Sans Pro" panose="020B0503030403020204" pitchFamily="34" charset="0"/>
              </a:rPr>
              <a:t>Medium Facilities – Generating Assets that are 1 MW but </a:t>
            </a:r>
            <a:r>
              <a:rPr lang="en-ZW" b="1">
                <a:solidFill>
                  <a:srgbClr val="000000"/>
                </a:solidFill>
                <a:latin typeface="Source Sans Pro" panose="020B0503030403020204" pitchFamily="34" charset="0"/>
                <a:ea typeface="Source Sans Pro" panose="020B0503030403020204" pitchFamily="34" charset="0"/>
              </a:rPr>
              <a:t>less</a:t>
            </a:r>
            <a:r>
              <a:rPr lang="en-ZW" sz="2000" b="1">
                <a:solidFill>
                  <a:srgbClr val="000000"/>
                </a:solidFill>
                <a:latin typeface="Source Sans Pro" panose="020B0503030403020204" pitchFamily="34" charset="0"/>
                <a:ea typeface="Source Sans Pro" panose="020B0503030403020204" pitchFamily="34" charset="0"/>
              </a:rPr>
              <a:t> than 50 MW</a:t>
            </a:r>
            <a:endParaRPr lang="en-US" sz="800" b="1">
              <a:solidFill>
                <a:srgbClr val="000000"/>
              </a:solidFill>
              <a:latin typeface="Source Sans Pro" panose="020B0503030403020204" pitchFamily="34" charset="0"/>
              <a:ea typeface="Source Sans Pro" panose="020B0503030403020204" pitchFamily="34" charset="0"/>
              <a:cs typeface="Arial"/>
            </a:endParaRPr>
          </a:p>
          <a:p>
            <a:pPr marL="1141730" lvl="2" indent="-342900">
              <a:buFont typeface="Courier New" panose="02070309020205020404" pitchFamily="49" charset="0"/>
              <a:buChar char="o"/>
            </a:pPr>
            <a:r>
              <a:rPr lang="en-ZW">
                <a:solidFill>
                  <a:srgbClr val="000000"/>
                </a:solidFill>
                <a:latin typeface="Source Sans Pro" panose="020B0503030403020204" pitchFamily="34" charset="0"/>
                <a:ea typeface="Source Sans Pro" panose="020B0503030403020204" pitchFamily="34" charset="0"/>
              </a:rPr>
              <a:t>Exempt from filing requirements (except Safety Incident Reporting) but required to maintain conduct in operations, maintenance, and logbooks in a manner consistent with prudent industry practice.</a:t>
            </a:r>
            <a:endParaRPr lang="en-ZW">
              <a:latin typeface="Source Sans Pro" panose="020B0503030403020204" pitchFamily="34" charset="0"/>
              <a:ea typeface="Source Sans Pro" panose="020B0503030403020204" pitchFamily="34" charset="0"/>
            </a:endParaRPr>
          </a:p>
          <a:p>
            <a:pPr marL="339725" lvl="1" indent="0">
              <a:buNone/>
            </a:pPr>
            <a:r>
              <a:rPr lang="en-US" sz="2000">
                <a:solidFill>
                  <a:srgbClr val="000000"/>
                </a:solidFill>
                <a:latin typeface="Source Sans Pro" panose="020B0503030403020204" pitchFamily="34" charset="0"/>
                <a:ea typeface="Source Sans Pro" panose="020B0503030403020204" pitchFamily="34" charset="0"/>
                <a:cs typeface="Arial"/>
              </a:rPr>
              <a:t>      </a:t>
            </a:r>
            <a:r>
              <a:rPr lang="en-US" sz="2000" b="1">
                <a:solidFill>
                  <a:srgbClr val="000000"/>
                </a:solidFill>
                <a:latin typeface="Source Sans Pro" panose="020B0503030403020204" pitchFamily="34" charset="0"/>
                <a:ea typeface="Source Sans Pro" panose="020B0503030403020204" pitchFamily="34" charset="0"/>
                <a:cs typeface="Arial"/>
              </a:rPr>
              <a:t> Large Facilities – Generating Assets 50 MW and greater</a:t>
            </a:r>
          </a:p>
          <a:p>
            <a:pPr marL="1141730" lvl="2" indent="-342900">
              <a:buFont typeface="Courier New,monospace" panose="020B0604020202020204" pitchFamily="34" charset="0"/>
              <a:buChar char="o"/>
            </a:pPr>
            <a:r>
              <a:rPr lang="en-US">
                <a:solidFill>
                  <a:srgbClr val="000000"/>
                </a:solidFill>
                <a:latin typeface="Source Sans Pro" panose="020B0503030403020204" pitchFamily="34" charset="0"/>
                <a:ea typeface="Source Sans Pro" panose="020B0503030403020204" pitchFamily="34" charset="0"/>
                <a:cs typeface="Arial"/>
              </a:rPr>
              <a:t>Subject to all applicable Operation</a:t>
            </a:r>
            <a:r>
              <a:rPr lang="en-US" strike="sngStrike">
                <a:solidFill>
                  <a:srgbClr val="000000"/>
                </a:solidFill>
                <a:latin typeface="Source Sans Pro" panose="020B0503030403020204" pitchFamily="34" charset="0"/>
                <a:ea typeface="Source Sans Pro" panose="020B0503030403020204" pitchFamily="34" charset="0"/>
                <a:cs typeface="Arial"/>
              </a:rPr>
              <a:t>s</a:t>
            </a:r>
            <a:r>
              <a:rPr lang="en-US">
                <a:solidFill>
                  <a:srgbClr val="000000"/>
                </a:solidFill>
                <a:latin typeface="Source Sans Pro" panose="020B0503030403020204" pitchFamily="34" charset="0"/>
                <a:ea typeface="Source Sans Pro" panose="020B0503030403020204" pitchFamily="34" charset="0"/>
                <a:cs typeface="Arial"/>
              </a:rPr>
              <a:t> and Maintenance Standards</a:t>
            </a:r>
          </a:p>
          <a:p>
            <a:pPr marL="1141730" lvl="2" indent="-342900">
              <a:buFont typeface="Courier New,monospace" panose="020B0604020202020204" pitchFamily="34" charset="0"/>
              <a:buChar char="o"/>
            </a:pPr>
            <a:r>
              <a:rPr lang="en-US">
                <a:solidFill>
                  <a:srgbClr val="000000"/>
                </a:solidFill>
                <a:latin typeface="Source Sans Pro" panose="020B0503030403020204" pitchFamily="34" charset="0"/>
                <a:ea typeface="Source Sans Pro" panose="020B0503030403020204" pitchFamily="34" charset="0"/>
                <a:cs typeface="Arial"/>
              </a:rPr>
              <a:t>Required to comply with annual compliance filings, Outage Reporting and Safety Incident Reporting</a:t>
            </a:r>
          </a:p>
          <a:p>
            <a:endParaRPr lang="en-US" sz="1200">
              <a:solidFill>
                <a:srgbClr val="000000"/>
              </a:solidFill>
              <a:latin typeface="Source Sans Pro" panose="020B0503030403020204" pitchFamily="34" charset="0"/>
              <a:ea typeface="Source Sans Pro" panose="020B0503030403020204" pitchFamily="34" charset="0"/>
            </a:endParaRPr>
          </a:p>
          <a:p>
            <a:pPr marL="0" indent="0">
              <a:buNone/>
            </a:pPr>
            <a:endParaRPr lang="en-US">
              <a:solidFill>
                <a:srgbClr val="000000"/>
              </a:solidFill>
              <a:effectLst/>
              <a:latin typeface="Source Sans Pro" panose="020B0503030403020204" pitchFamily="34" charset="0"/>
              <a:ea typeface="Source Sans Pro" panose="020B0503030403020204" pitchFamily="34" charset="0"/>
            </a:endParaRPr>
          </a:p>
          <a:p>
            <a:pPr marL="0" indent="0">
              <a:buNone/>
            </a:pPr>
            <a:endParaRPr lang="en-US">
              <a:latin typeface="Source Sans Pro" panose="020B0503030403020204" pitchFamily="34" charset="0"/>
              <a:ea typeface="Source Sans Pro" panose="020B0503030403020204" pitchFamily="34" charset="0"/>
            </a:endParaRPr>
          </a:p>
          <a:p>
            <a:pPr marL="0" indent="0">
              <a:buNone/>
            </a:pPr>
            <a:br>
              <a:rPr lang="en-US"/>
            </a:br>
            <a:endParaRPr lang="en-US"/>
          </a:p>
        </p:txBody>
      </p:sp>
      <p:sp>
        <p:nvSpPr>
          <p:cNvPr id="4" name="Slide Number Placeholder 3">
            <a:extLst>
              <a:ext uri="{FF2B5EF4-FFF2-40B4-BE49-F238E27FC236}">
                <a16:creationId xmlns:a16="http://schemas.microsoft.com/office/drawing/2014/main" id="{D2409241-3198-3050-943F-8C618FA9A04E}"/>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197476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06E84-6926-BB88-CDD7-633305185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4ED1F-A6D2-0FE7-F7F5-9DA8C270EECB}"/>
              </a:ext>
            </a:extLst>
          </p:cNvPr>
          <p:cNvSpPr>
            <a:spLocks noGrp="1"/>
          </p:cNvSpPr>
          <p:nvPr>
            <p:ph type="title"/>
          </p:nvPr>
        </p:nvSpPr>
        <p:spPr>
          <a:xfrm>
            <a:off x="609600" y="365125"/>
            <a:ext cx="10972800" cy="1117807"/>
          </a:xfrm>
        </p:spPr>
        <p:txBody>
          <a:bodyPr/>
          <a:lstStyle/>
          <a:p>
            <a:r>
              <a:rPr lang="en-US">
                <a:latin typeface="Source Sans Pro" panose="020B0503030403020204" pitchFamily="34" charset="0"/>
                <a:ea typeface="Source Sans Pro" panose="020B0503030403020204" pitchFamily="34" charset="0"/>
              </a:rPr>
              <a:t>GO 167-B: Operation and Maintenance Standards for Electric Generating Facilities</a:t>
            </a:r>
            <a:endParaRPr lang="en-US"/>
          </a:p>
        </p:txBody>
      </p:sp>
      <p:sp>
        <p:nvSpPr>
          <p:cNvPr id="3" name="Content Placeholder 2">
            <a:extLst>
              <a:ext uri="{FF2B5EF4-FFF2-40B4-BE49-F238E27FC236}">
                <a16:creationId xmlns:a16="http://schemas.microsoft.com/office/drawing/2014/main" id="{1AAC9163-2D27-3522-4FD3-24EDC72EF5D3}"/>
              </a:ext>
            </a:extLst>
          </p:cNvPr>
          <p:cNvSpPr>
            <a:spLocks noGrp="1"/>
          </p:cNvSpPr>
          <p:nvPr>
            <p:ph idx="1"/>
          </p:nvPr>
        </p:nvSpPr>
        <p:spPr>
          <a:xfrm>
            <a:off x="609600" y="1716727"/>
            <a:ext cx="10972800" cy="4351338"/>
          </a:xfrm>
        </p:spPr>
        <p:txBody>
          <a:bodyPr vert="horz" lIns="0" tIns="45720" rIns="91440" bIns="45720" rtlCol="0" anchor="t">
            <a:noAutofit/>
          </a:bodyPr>
          <a:lstStyle/>
          <a:p>
            <a:r>
              <a:rPr lang="en-US" sz="2000" b="1" i="1" dirty="0">
                <a:solidFill>
                  <a:srgbClr val="000000"/>
                </a:solidFill>
                <a:latin typeface="Source Sans Pro"/>
                <a:ea typeface="Source Sans Pro"/>
              </a:rPr>
              <a:t>Section 5 – Generator Logbook Standards (Thermal Energy): </a:t>
            </a:r>
            <a:r>
              <a:rPr lang="en-US" sz="2000" i="1" dirty="0">
                <a:solidFill>
                  <a:srgbClr val="000000"/>
                </a:solidFill>
                <a:latin typeface="Source Sans Pro"/>
                <a:ea typeface="Source Sans Pro"/>
              </a:rPr>
              <a:t>requires Generating Asset Owners (GAOs) to maintain facility logbooks in conformance with GO 167-B logbook standards.</a:t>
            </a:r>
          </a:p>
          <a:p>
            <a:r>
              <a:rPr lang="en-US" sz="2000" b="1" i="1" dirty="0">
                <a:solidFill>
                  <a:srgbClr val="000000"/>
                </a:solidFill>
                <a:latin typeface="Source Sans Pro"/>
                <a:ea typeface="Source Sans Pro"/>
              </a:rPr>
              <a:t>Section 7.1 – Generator Maintenance Standards: </a:t>
            </a:r>
            <a:r>
              <a:rPr lang="en-US" sz="2000" dirty="0">
                <a:solidFill>
                  <a:srgbClr val="000000"/>
                </a:solidFill>
                <a:latin typeface="Source Sans Pro"/>
                <a:ea typeface="Source Sans Pro"/>
              </a:rPr>
              <a:t>requires all GAO’s generating asset maintenance practices and policies to comply with the maintenance standards of GO 167-B.  Guidelines for compliance are available.</a:t>
            </a:r>
          </a:p>
          <a:p>
            <a:r>
              <a:rPr lang="en-US" sz="2000" b="1" i="1" dirty="0">
                <a:solidFill>
                  <a:srgbClr val="000000"/>
                </a:solidFill>
                <a:latin typeface="Source Sans Pro"/>
                <a:ea typeface="Source Sans Pro"/>
              </a:rPr>
              <a:t>Section 8.1 – Generator Operation Standards: </a:t>
            </a:r>
            <a:r>
              <a:rPr lang="en-US" sz="2000" dirty="0">
                <a:solidFill>
                  <a:srgbClr val="000000"/>
                </a:solidFill>
                <a:latin typeface="Source Sans Pro"/>
                <a:ea typeface="Source Sans Pro"/>
              </a:rPr>
              <a:t>requires all GAOs to operate their generating assets in compliance with the operation standards of GO 167-B.  Guidelines for compliance are available.</a:t>
            </a:r>
          </a:p>
          <a:p>
            <a:r>
              <a:rPr lang="en-US" sz="2000" b="1" i="1" dirty="0">
                <a:solidFill>
                  <a:srgbClr val="000000"/>
                </a:solidFill>
                <a:latin typeface="Source Sans Pro"/>
                <a:ea typeface="Source Sans Pro"/>
              </a:rPr>
              <a:t>Section 9 – CAISO Outage Coordination Protocol</a:t>
            </a:r>
            <a:r>
              <a:rPr lang="en-US" sz="2000" dirty="0">
                <a:solidFill>
                  <a:srgbClr val="000000"/>
                </a:solidFill>
                <a:latin typeface="Source Sans Pro"/>
                <a:ea typeface="Source Sans Pro"/>
              </a:rPr>
              <a:t>: requires a</a:t>
            </a:r>
            <a:r>
              <a:rPr lang="en-ZW" sz="2000" dirty="0" err="1">
                <a:solidFill>
                  <a:srgbClr val="000000"/>
                </a:solidFill>
                <a:latin typeface="Source Sans Pro"/>
                <a:ea typeface="Source Sans Pro"/>
              </a:rPr>
              <a:t>ll</a:t>
            </a:r>
            <a:r>
              <a:rPr lang="en-ZW" sz="2000" dirty="0">
                <a:solidFill>
                  <a:srgbClr val="000000"/>
                </a:solidFill>
                <a:latin typeface="Source Sans Pro"/>
                <a:ea typeface="Source Sans Pro"/>
              </a:rPr>
              <a:t> GAOs to comply with ISO’s Outage Reporting </a:t>
            </a:r>
            <a:endParaRPr lang="en-ZW" sz="2000" dirty="0">
              <a:solidFill>
                <a:srgbClr val="000000"/>
              </a:solidFill>
              <a:latin typeface="Source Sans Pro" panose="020B0503030403020204" pitchFamily="34" charset="0"/>
              <a:ea typeface="Source Sans Pro" panose="020B0503030403020204" pitchFamily="34" charset="0"/>
            </a:endParaRPr>
          </a:p>
          <a:p>
            <a:r>
              <a:rPr lang="en-US" sz="2000" b="1" i="1">
                <a:solidFill>
                  <a:srgbClr val="000000"/>
                </a:solidFill>
                <a:latin typeface="Source Sans Pro"/>
                <a:ea typeface="Source Sans Pro"/>
              </a:rPr>
              <a:t>Section 10.0 – Information </a:t>
            </a:r>
            <a:r>
              <a:rPr lang="en-US" sz="2000" b="1" i="1" dirty="0">
                <a:solidFill>
                  <a:srgbClr val="000000"/>
                </a:solidFill>
                <a:latin typeface="Source Sans Pro"/>
                <a:ea typeface="Source Sans Pro"/>
              </a:rPr>
              <a:t>Requirements: </a:t>
            </a:r>
            <a:r>
              <a:rPr lang="en-ZW" sz="2000" dirty="0">
                <a:solidFill>
                  <a:srgbClr val="000000"/>
                </a:solidFill>
                <a:latin typeface="Source Sans Pro"/>
                <a:ea typeface="Source Sans Pro"/>
              </a:rPr>
              <a:t>requires GAOs to respond to SED’s information requests regarding a Generating Asset reasonably related to the requirements  of the GO.</a:t>
            </a:r>
            <a:endParaRPr lang="en-US" sz="2000" dirty="0">
              <a:solidFill>
                <a:srgbClr val="000000"/>
              </a:solidFill>
              <a:latin typeface="Source Sans Pro"/>
              <a:ea typeface="Source Sans Pro"/>
            </a:endParaRPr>
          </a:p>
          <a:p>
            <a:endParaRPr lang="en-US" sz="2000" dirty="0">
              <a:solidFill>
                <a:srgbClr val="000000"/>
              </a:solidFill>
              <a:latin typeface="Source Sans Pro" panose="020B0503030403020204" pitchFamily="34" charset="0"/>
              <a:ea typeface="Source Sans Pro" panose="020B0503030403020204" pitchFamily="34" charset="0"/>
            </a:endParaRPr>
          </a:p>
          <a:p>
            <a:endParaRPr lang="en-US" dirty="0">
              <a:solidFill>
                <a:srgbClr val="000000"/>
              </a:solidFill>
              <a:effectLst/>
              <a:latin typeface="Source Sans Pro" panose="020B0503030403020204" pitchFamily="34" charset="0"/>
              <a:ea typeface="Source Sans Pro" panose="020B0503030403020204" pitchFamily="34" charset="0"/>
            </a:endParaRPr>
          </a:p>
          <a:p>
            <a:pPr marL="0" indent="0">
              <a:buNone/>
            </a:pPr>
            <a:endParaRPr lang="en-US" dirty="0">
              <a:solidFill>
                <a:srgbClr val="000000"/>
              </a:solidFill>
              <a:effectLst/>
              <a:latin typeface="Source Sans Pro" panose="020B0503030403020204" pitchFamily="34" charset="0"/>
              <a:ea typeface="Source Sans Pro" panose="020B0503030403020204" pitchFamily="34" charset="0"/>
            </a:endParaRP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FD4D9DDD-2999-CE9F-7BC6-104361012DF7}"/>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278472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06E84-6926-BB88-CDD7-633305185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4ED1F-A6D2-0FE7-F7F5-9DA8C270EECB}"/>
              </a:ext>
            </a:extLst>
          </p:cNvPr>
          <p:cNvSpPr>
            <a:spLocks noGrp="1"/>
          </p:cNvSpPr>
          <p:nvPr>
            <p:ph type="title"/>
          </p:nvPr>
        </p:nvSpPr>
        <p:spPr>
          <a:xfrm>
            <a:off x="609600" y="365125"/>
            <a:ext cx="10972800" cy="1117807"/>
          </a:xfrm>
        </p:spPr>
        <p:txBody>
          <a:bodyPr/>
          <a:lstStyle/>
          <a:p>
            <a:r>
              <a:rPr lang="en-US">
                <a:latin typeface="Source Sans Pro" panose="020B0503030403020204" pitchFamily="34" charset="0"/>
                <a:ea typeface="Source Sans Pro" panose="020B0503030403020204" pitchFamily="34" charset="0"/>
              </a:rPr>
              <a:t>GO 167-B: Operation and Maintenance Standards for Electric Generating Facilities</a:t>
            </a:r>
          </a:p>
        </p:txBody>
      </p:sp>
      <p:sp>
        <p:nvSpPr>
          <p:cNvPr id="3" name="Content Placeholder 2">
            <a:extLst>
              <a:ext uri="{FF2B5EF4-FFF2-40B4-BE49-F238E27FC236}">
                <a16:creationId xmlns:a16="http://schemas.microsoft.com/office/drawing/2014/main" id="{1AAC9163-2D27-3522-4FD3-24EDC72EF5D3}"/>
              </a:ext>
            </a:extLst>
          </p:cNvPr>
          <p:cNvSpPr>
            <a:spLocks noGrp="1"/>
          </p:cNvSpPr>
          <p:nvPr>
            <p:ph idx="1"/>
          </p:nvPr>
        </p:nvSpPr>
        <p:spPr>
          <a:xfrm>
            <a:off x="609600" y="1716727"/>
            <a:ext cx="10972800" cy="4351338"/>
          </a:xfrm>
        </p:spPr>
        <p:txBody>
          <a:bodyPr vert="horz" lIns="0" tIns="45720" rIns="91440" bIns="45720" rtlCol="0" anchor="t">
            <a:noAutofit/>
          </a:bodyPr>
          <a:lstStyle/>
          <a:p>
            <a:r>
              <a:rPr lang="en-US" sz="2000" b="1" i="1">
                <a:solidFill>
                  <a:srgbClr val="000000"/>
                </a:solidFill>
                <a:latin typeface="Source Sans Pro" panose="020B0503030403020204" pitchFamily="34" charset="0"/>
                <a:ea typeface="Source Sans Pro" panose="020B0503030403020204" pitchFamily="34" charset="0"/>
              </a:rPr>
              <a:t>Section 10.4 – Safety Incident Reporting – </a:t>
            </a:r>
            <a:r>
              <a:rPr lang="en-US" sz="2000">
                <a:solidFill>
                  <a:srgbClr val="000000"/>
                </a:solidFill>
                <a:latin typeface="Source Sans Pro" panose="020B0503030403020204" pitchFamily="34" charset="0"/>
                <a:ea typeface="Source Sans Pro" panose="020B0503030403020204" pitchFamily="34" charset="0"/>
              </a:rPr>
              <a:t>requires a GAO report safety incidents w</a:t>
            </a:r>
            <a:r>
              <a:rPr lang="en-ZW" sz="2000" err="1">
                <a:solidFill>
                  <a:srgbClr val="000000"/>
                </a:solidFill>
                <a:latin typeface="Source Sans Pro" panose="020B0503030403020204" pitchFamily="34" charset="0"/>
                <a:ea typeface="Source Sans Pro" panose="020B0503030403020204" pitchFamily="34" charset="0"/>
              </a:rPr>
              <a:t>ithin</a:t>
            </a:r>
            <a:r>
              <a:rPr lang="en-ZW" sz="2000">
                <a:solidFill>
                  <a:srgbClr val="000000"/>
                </a:solidFill>
                <a:latin typeface="Source Sans Pro" panose="020B0503030403020204" pitchFamily="34" charset="0"/>
                <a:ea typeface="Source Sans Pro" panose="020B0503030403020204" pitchFamily="34" charset="0"/>
              </a:rPr>
              <a:t> 24 hours of its occurrence which meet GO 167-B criteria.</a:t>
            </a:r>
            <a:endParaRPr lang="en-US" sz="2000">
              <a:solidFill>
                <a:srgbClr val="000000"/>
              </a:solidFill>
              <a:latin typeface="Source Sans Pro" panose="020B0503030403020204" pitchFamily="34" charset="0"/>
              <a:ea typeface="Source Sans Pro" panose="020B0503030403020204" pitchFamily="34" charset="0"/>
            </a:endParaRPr>
          </a:p>
          <a:p>
            <a:r>
              <a:rPr lang="en-US" sz="2000" b="1" i="1">
                <a:solidFill>
                  <a:srgbClr val="000000"/>
                </a:solidFill>
                <a:latin typeface="Source Sans Pro" panose="020B0503030403020204" pitchFamily="34" charset="0"/>
                <a:ea typeface="Source Sans Pro" panose="020B0503030403020204" pitchFamily="34" charset="0"/>
              </a:rPr>
              <a:t>Section 11 – Audits, Inspections and Investigations: </a:t>
            </a:r>
            <a:r>
              <a:rPr lang="en-US" sz="2000">
                <a:solidFill>
                  <a:srgbClr val="000000"/>
                </a:solidFill>
                <a:latin typeface="Source Sans Pro" panose="020B0503030403020204" pitchFamily="34" charset="0"/>
                <a:ea typeface="Source Sans Pro" panose="020B0503030403020204" pitchFamily="34" charset="0"/>
              </a:rPr>
              <a:t>requires cooperation with SED and Commission staff during these processes and investigations.</a:t>
            </a:r>
            <a:endParaRPr lang="en-US" sz="2000">
              <a:solidFill>
                <a:srgbClr val="000000"/>
              </a:solidFill>
              <a:effectLst/>
              <a:latin typeface="Source Sans Pro" panose="020B0503030403020204" pitchFamily="34" charset="0"/>
              <a:ea typeface="Source Sans Pro" panose="020B0503030403020204" pitchFamily="34" charset="0"/>
            </a:endParaRPr>
          </a:p>
          <a:p>
            <a:r>
              <a:rPr lang="en-US" sz="2000" b="1" i="1">
                <a:solidFill>
                  <a:srgbClr val="000000"/>
                </a:solidFill>
                <a:latin typeface="Source Sans Pro" panose="020B0503030403020204" pitchFamily="34" charset="0"/>
                <a:ea typeface="Source Sans Pro" panose="020B0503030403020204" pitchFamily="34" charset="0"/>
              </a:rPr>
              <a:t>Sections 12, 13, and 14: </a:t>
            </a:r>
            <a:r>
              <a:rPr lang="en-US" sz="2000">
                <a:solidFill>
                  <a:srgbClr val="000000"/>
                </a:solidFill>
                <a:latin typeface="Source Sans Pro" panose="020B0503030403020204" pitchFamily="34" charset="0"/>
                <a:ea typeface="Source Sans Pro" panose="020B0503030403020204" pitchFamily="34" charset="0"/>
              </a:rPr>
              <a:t>pertain to violations, the Commission process for addressing alleged violations of the general order, including the imposition of fines, and sanctions that can be imposed against a GAO for violations of GO 167-B.</a:t>
            </a:r>
          </a:p>
          <a:p>
            <a:r>
              <a:rPr lang="en-US" sz="2000" b="1" i="1">
                <a:solidFill>
                  <a:srgbClr val="000000"/>
                </a:solidFill>
                <a:latin typeface="Source Sans Pro" panose="020B0503030403020204" pitchFamily="34" charset="0"/>
                <a:ea typeface="Source Sans Pro" panose="020B0503030403020204" pitchFamily="34" charset="0"/>
              </a:rPr>
              <a:t>Section 15 – Miscellaneous Provisions: </a:t>
            </a:r>
            <a:r>
              <a:rPr lang="en-US" sz="2000">
                <a:solidFill>
                  <a:srgbClr val="000000"/>
                </a:solidFill>
                <a:latin typeface="Source Sans Pro" panose="020B0503030403020204" pitchFamily="34" charset="0"/>
                <a:ea typeface="Source Sans Pro" panose="020B0503030403020204" pitchFamily="34" charset="0"/>
              </a:rPr>
              <a:t>establishes ongoing reporting requirement obligations for all GAOs not exempt from GO 167-B.</a:t>
            </a:r>
          </a:p>
          <a:p>
            <a:pPr marL="0" indent="0">
              <a:buNone/>
            </a:pPr>
            <a:endParaRPr lang="en-US" sz="2000">
              <a:solidFill>
                <a:srgbClr val="000000"/>
              </a:solidFill>
              <a:latin typeface="Source Sans Pro" panose="020B0503030403020204" pitchFamily="34" charset="0"/>
              <a:ea typeface="Source Sans Pro" panose="020B0503030403020204" pitchFamily="34" charset="0"/>
            </a:endParaRPr>
          </a:p>
          <a:p>
            <a:endParaRPr lang="en-US">
              <a:solidFill>
                <a:srgbClr val="000000"/>
              </a:solidFill>
              <a:effectLst/>
              <a:latin typeface="Source Sans Pro" panose="020B0503030403020204" pitchFamily="34" charset="0"/>
              <a:ea typeface="Source Sans Pro" panose="020B0503030403020204" pitchFamily="34" charset="0"/>
            </a:endParaRPr>
          </a:p>
          <a:p>
            <a:pPr marL="0" indent="0">
              <a:buNone/>
            </a:pPr>
            <a:endParaRPr lang="en-US">
              <a:solidFill>
                <a:srgbClr val="000000"/>
              </a:solidFill>
              <a:effectLst/>
              <a:latin typeface="Source Sans Pro" panose="020B0503030403020204" pitchFamily="34" charset="0"/>
              <a:ea typeface="Source Sans Pro" panose="020B0503030403020204" pitchFamily="34" charset="0"/>
            </a:endParaRPr>
          </a:p>
          <a:p>
            <a:pPr marL="0" indent="0">
              <a:buNone/>
            </a:pPr>
            <a:br>
              <a:rPr lang="en-US"/>
            </a:br>
            <a:endParaRPr lang="en-US"/>
          </a:p>
        </p:txBody>
      </p:sp>
      <p:sp>
        <p:nvSpPr>
          <p:cNvPr id="4" name="Slide Number Placeholder 3">
            <a:extLst>
              <a:ext uri="{FF2B5EF4-FFF2-40B4-BE49-F238E27FC236}">
                <a16:creationId xmlns:a16="http://schemas.microsoft.com/office/drawing/2014/main" id="{FD4D9DDD-2999-CE9F-7BC6-104361012DF7}"/>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31287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09600" y="1276940"/>
            <a:ext cx="9601200" cy="2306637"/>
          </a:xfrm>
        </p:spPr>
        <p:txBody>
          <a:bodyPr/>
          <a:lstStyle/>
          <a:p>
            <a:r>
              <a:rPr lang="en-US">
                <a:latin typeface="Source Sans Pro" panose="020B0503030403020204" pitchFamily="34" charset="0"/>
                <a:ea typeface="Source Sans Pro" panose="020B0503030403020204" pitchFamily="34" charset="0"/>
              </a:rPr>
              <a:t>Senate Bills 1383 and 38</a:t>
            </a: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57281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9396E-F9AD-4903-103C-0BE6CADD0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4E3D8-FB54-1BCC-1310-4365FFE17AB1}"/>
              </a:ext>
            </a:extLst>
          </p:cNvPr>
          <p:cNvSpPr>
            <a:spLocks noGrp="1"/>
          </p:cNvSpPr>
          <p:nvPr>
            <p:ph type="title"/>
          </p:nvPr>
        </p:nvSpPr>
        <p:spPr>
          <a:xfrm>
            <a:off x="609600" y="365125"/>
            <a:ext cx="10972800" cy="658605"/>
          </a:xfrm>
        </p:spPr>
        <p:txBody>
          <a:bodyPr/>
          <a:lstStyle/>
          <a:p>
            <a:r>
              <a:rPr lang="en-US">
                <a:latin typeface="Source Sans Pro" panose="020B0503030403020204" pitchFamily="34" charset="0"/>
                <a:ea typeface="Source Sans Pro" panose="020B0503030403020204" pitchFamily="34" charset="0"/>
              </a:rPr>
              <a:t>Senate Bill (SB) 1383</a:t>
            </a:r>
          </a:p>
        </p:txBody>
      </p:sp>
      <p:sp>
        <p:nvSpPr>
          <p:cNvPr id="3" name="Content Placeholder 2">
            <a:extLst>
              <a:ext uri="{FF2B5EF4-FFF2-40B4-BE49-F238E27FC236}">
                <a16:creationId xmlns:a16="http://schemas.microsoft.com/office/drawing/2014/main" id="{1C757BBA-88EE-12D9-E60A-4EA9ADDFD5BA}"/>
              </a:ext>
            </a:extLst>
          </p:cNvPr>
          <p:cNvSpPr>
            <a:spLocks noGrp="1"/>
          </p:cNvSpPr>
          <p:nvPr>
            <p:ph idx="1"/>
          </p:nvPr>
        </p:nvSpPr>
        <p:spPr>
          <a:xfrm>
            <a:off x="574964" y="1361435"/>
            <a:ext cx="10972800" cy="4351338"/>
          </a:xfrm>
        </p:spPr>
        <p:txBody>
          <a:bodyPr vert="horz" lIns="0" tIns="45720" rIns="91440" bIns="45720" rtlCol="0" anchor="t">
            <a:noAutofit/>
          </a:bodyPr>
          <a:lstStyle/>
          <a:p>
            <a:r>
              <a:rPr lang="en-US">
                <a:latin typeface="Source Sans Pro"/>
                <a:ea typeface="Source Sans Pro"/>
              </a:rPr>
              <a:t>Senate Bill 1383 (Hueso, 2022) pertains to electric storage facilities (i.e. energy storage systems).</a:t>
            </a:r>
          </a:p>
          <a:p>
            <a:r>
              <a:rPr lang="en-US">
                <a:latin typeface="Source Sans Pro"/>
                <a:ea typeface="Source Sans Pro"/>
              </a:rPr>
              <a:t>Requires the Commission to “implement and enforce standards for the maintenance and operation of facilities for the storage of electricity owned by an electrical corporation or located in the state.” </a:t>
            </a:r>
            <a:endParaRPr lang="en-US">
              <a:latin typeface="Source Sans Pro" panose="020B0503030403020204" pitchFamily="34" charset="0"/>
              <a:ea typeface="Source Sans Pro" panose="020B0503030403020204" pitchFamily="34" charset="0"/>
            </a:endParaRPr>
          </a:p>
          <a:p>
            <a:r>
              <a:rPr lang="en-US">
                <a:latin typeface="Source Sans Pro"/>
                <a:ea typeface="Source Sans Pro"/>
              </a:rPr>
              <a:t>Also requires the California Independent System Operator (CAISO) to “maintain records of storage facility outages and to provide those records to the Commission on a daily basis.” </a:t>
            </a:r>
            <a:endParaRPr lang="en-US">
              <a:latin typeface="Source Sans Pro" panose="020B0503030403020204" pitchFamily="34" charset="0"/>
              <a:ea typeface="Source Sans Pro" panose="020B0503030403020204" pitchFamily="34" charset="0"/>
            </a:endParaRPr>
          </a:p>
          <a:p>
            <a:r>
              <a:rPr lang="en-US">
                <a:latin typeface="Source Sans Pro"/>
                <a:ea typeface="Source Sans Pro"/>
              </a:rPr>
              <a:t>Due to our mission to enforce GO 167-B, ESRB has been tasked with implementing the requirements of SB 1383.</a:t>
            </a:r>
          </a:p>
          <a:p>
            <a:endParaRPr lang="en-US">
              <a:latin typeface="Source Sans Pro" panose="020B0503030403020204" pitchFamily="34" charset="0"/>
              <a:ea typeface="Source Sans Pro" panose="020B0503030403020204" pitchFamily="34" charset="0"/>
            </a:endParaRPr>
          </a:p>
          <a:p>
            <a:endParaRPr lang="en-US">
              <a:latin typeface="Source Sans Pro" panose="020B0503030403020204" pitchFamily="34" charset="0"/>
              <a:ea typeface="Source Sans Pro" panose="020B0503030403020204" pitchFamily="34" charset="0"/>
            </a:endParaRPr>
          </a:p>
          <a:p>
            <a:pPr marL="0" indent="0">
              <a:buNone/>
            </a:pPr>
            <a:endParaRPr lang="en-US">
              <a:solidFill>
                <a:srgbClr val="000000"/>
              </a:solidFill>
              <a:effectLst/>
              <a:latin typeface="Source Sans Pro" panose="020B0503030403020204" pitchFamily="34" charset="0"/>
              <a:ea typeface="Source Sans Pro" panose="020B0503030403020204" pitchFamily="34" charset="0"/>
            </a:endParaRPr>
          </a:p>
          <a:p>
            <a:pPr marL="0" indent="0">
              <a:buNone/>
            </a:pPr>
            <a:br>
              <a:rPr lang="en-US"/>
            </a:br>
            <a:endParaRPr lang="en-US"/>
          </a:p>
        </p:txBody>
      </p:sp>
      <p:sp>
        <p:nvSpPr>
          <p:cNvPr id="4" name="Slide Number Placeholder 3">
            <a:extLst>
              <a:ext uri="{FF2B5EF4-FFF2-40B4-BE49-F238E27FC236}">
                <a16:creationId xmlns:a16="http://schemas.microsoft.com/office/drawing/2014/main" id="{790BB09C-E006-208E-5550-96B1C8EF0FDF}"/>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1281506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0FF3-8AEA-661E-BA47-72C056AB6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0E8BA-D297-1DED-B4B4-2A375E07F24E}"/>
              </a:ext>
            </a:extLst>
          </p:cNvPr>
          <p:cNvSpPr>
            <a:spLocks noGrp="1"/>
          </p:cNvSpPr>
          <p:nvPr>
            <p:ph type="title"/>
          </p:nvPr>
        </p:nvSpPr>
        <p:spPr>
          <a:xfrm>
            <a:off x="609600" y="365125"/>
            <a:ext cx="10972800" cy="658605"/>
          </a:xfrm>
        </p:spPr>
        <p:txBody>
          <a:bodyPr/>
          <a:lstStyle/>
          <a:p>
            <a:r>
              <a:rPr lang="en-US">
                <a:latin typeface="Source Sans Pro" panose="020B0503030403020204" pitchFamily="34" charset="0"/>
                <a:ea typeface="Source Sans Pro" panose="020B0503030403020204" pitchFamily="34" charset="0"/>
              </a:rPr>
              <a:t>Senate Bill (SB) 38</a:t>
            </a:r>
          </a:p>
        </p:txBody>
      </p:sp>
      <p:sp>
        <p:nvSpPr>
          <p:cNvPr id="3" name="Content Placeholder 2">
            <a:extLst>
              <a:ext uri="{FF2B5EF4-FFF2-40B4-BE49-F238E27FC236}">
                <a16:creationId xmlns:a16="http://schemas.microsoft.com/office/drawing/2014/main" id="{D323F787-443E-1C3F-B1CA-1EC0EDE9F4BA}"/>
              </a:ext>
            </a:extLst>
          </p:cNvPr>
          <p:cNvSpPr>
            <a:spLocks noGrp="1"/>
          </p:cNvSpPr>
          <p:nvPr>
            <p:ph idx="1"/>
          </p:nvPr>
        </p:nvSpPr>
        <p:spPr>
          <a:xfrm>
            <a:off x="565807" y="1023730"/>
            <a:ext cx="11016593" cy="4903131"/>
          </a:xfrm>
        </p:spPr>
        <p:txBody>
          <a:bodyPr vert="horz" lIns="0" tIns="45720" rIns="91440" bIns="45720" rtlCol="0" anchor="t">
            <a:noAutofit/>
          </a:bodyPr>
          <a:lstStyle/>
          <a:p>
            <a:r>
              <a:rPr lang="en-US" sz="2200">
                <a:latin typeface="Source Sans Pro"/>
                <a:ea typeface="Source Sans Pro"/>
              </a:rPr>
              <a:t>Senate Bill 38 (Laird, 2023) pertains to battery energy storage facilities.</a:t>
            </a:r>
          </a:p>
          <a:p>
            <a:r>
              <a:rPr lang="en-US" sz="2200">
                <a:latin typeface="Source Sans Pro"/>
                <a:ea typeface="Source Sans Pro"/>
              </a:rPr>
              <a:t>Requires each battery energy storage facility owned by an electrical corporation or located in the state to have an emergency response and emergency action plan that covers the premises of the battery energy storage facility. </a:t>
            </a:r>
            <a:endParaRPr lang="en-US" sz="2200">
              <a:latin typeface="Source Sans Pro" panose="020B0503030403020204" pitchFamily="34" charset="0"/>
              <a:ea typeface="Source Sans Pro" panose="020B0503030403020204" pitchFamily="34" charset="0"/>
            </a:endParaRPr>
          </a:p>
          <a:p>
            <a:r>
              <a:rPr lang="en-US" sz="2200">
                <a:latin typeface="Source Sans Pro"/>
                <a:ea typeface="Source Sans Pro"/>
              </a:rPr>
              <a:t>Requires the owner or operator of the facility to develop a plan and coordinate with the local emergency management agencies, unified program agencies, and local first response agencies. </a:t>
            </a:r>
            <a:endParaRPr lang="en-US" sz="2200">
              <a:latin typeface="Source Sans Pro" panose="020B0503030403020204" pitchFamily="34" charset="0"/>
              <a:ea typeface="Source Sans Pro" panose="020B0503030403020204" pitchFamily="34" charset="0"/>
            </a:endParaRPr>
          </a:p>
          <a:p>
            <a:r>
              <a:rPr lang="en-US" sz="2200">
                <a:latin typeface="Source Sans Pro"/>
                <a:ea typeface="Source Sans Pro"/>
              </a:rPr>
              <a:t>In developing the emergency response and emergency action plan, the owner and operator of the ESS facility shall:</a:t>
            </a:r>
          </a:p>
          <a:p>
            <a:pPr lvl="1">
              <a:buFont typeface="Courier New" panose="02070309020205020404" pitchFamily="49" charset="0"/>
              <a:buChar char="o"/>
            </a:pPr>
            <a:r>
              <a:rPr lang="en-US">
                <a:latin typeface="Source Sans Pro"/>
                <a:ea typeface="Source Sans Pro"/>
              </a:rPr>
              <a:t>Coordinate with local emergency management agencies and other first response agencies;</a:t>
            </a:r>
          </a:p>
          <a:p>
            <a:pPr lvl="1">
              <a:buFont typeface="Courier New" panose="02070309020205020404" pitchFamily="49" charset="0"/>
              <a:buChar char="o"/>
            </a:pPr>
            <a:r>
              <a:rPr lang="en-US">
                <a:latin typeface="Source Sans Pro"/>
                <a:ea typeface="Source Sans Pro"/>
              </a:rPr>
              <a:t>Submit the emergency response and emergency action plan</a:t>
            </a:r>
            <a:r>
              <a:rPr lang="en-US">
                <a:solidFill>
                  <a:srgbClr val="000000"/>
                </a:solidFill>
                <a:effectLst/>
                <a:latin typeface="Source Sans Pro"/>
                <a:ea typeface="Source Sans Pro"/>
              </a:rPr>
              <a:t> to the county and city where the facility is located.</a:t>
            </a:r>
          </a:p>
          <a:p>
            <a:pPr lvl="1"/>
            <a:endParaRPr lang="en-US">
              <a:latin typeface="Source Sans Pro" panose="020B0503030403020204" pitchFamily="34" charset="0"/>
              <a:ea typeface="Source Sans Pro" panose="020B0503030403020204" pitchFamily="34" charset="0"/>
            </a:endParaRPr>
          </a:p>
          <a:p>
            <a:pPr marL="0" indent="0">
              <a:buNone/>
            </a:pPr>
            <a:endParaRPr lang="en-US">
              <a:latin typeface="Source Sans Pro" panose="020B0503030403020204" pitchFamily="34" charset="0"/>
              <a:ea typeface="Source Sans Pro" panose="020B0503030403020204" pitchFamily="34" charset="0"/>
            </a:endParaRPr>
          </a:p>
          <a:p>
            <a:pPr marL="0" indent="0">
              <a:buNone/>
            </a:pPr>
            <a:endParaRPr lang="en-US">
              <a:latin typeface="Source Sans Pro" panose="020B0503030403020204" pitchFamily="34" charset="0"/>
              <a:ea typeface="Source Sans Pro" panose="020B0503030403020204" pitchFamily="34" charset="0"/>
            </a:endParaRPr>
          </a:p>
          <a:p>
            <a:endParaRPr lang="en-US">
              <a:latin typeface="Source Sans Pro" panose="020B0503030403020204" pitchFamily="34" charset="0"/>
              <a:ea typeface="Source Sans Pro" panose="020B0503030403020204" pitchFamily="34" charset="0"/>
            </a:endParaRPr>
          </a:p>
          <a:p>
            <a:pPr marL="0" indent="0">
              <a:buNone/>
            </a:pPr>
            <a:endParaRPr lang="en-US">
              <a:solidFill>
                <a:srgbClr val="000000"/>
              </a:solidFill>
              <a:effectLst/>
              <a:latin typeface="Source Sans Pro" panose="020B0503030403020204" pitchFamily="34" charset="0"/>
              <a:ea typeface="Source Sans Pro" panose="020B0503030403020204" pitchFamily="34" charset="0"/>
            </a:endParaRPr>
          </a:p>
          <a:p>
            <a:pPr marL="0" indent="0">
              <a:buNone/>
            </a:pPr>
            <a:br>
              <a:rPr lang="en-US"/>
            </a:br>
            <a:endParaRPr lang="en-US"/>
          </a:p>
        </p:txBody>
      </p:sp>
      <p:sp>
        <p:nvSpPr>
          <p:cNvPr id="4" name="Slide Number Placeholder 3">
            <a:extLst>
              <a:ext uri="{FF2B5EF4-FFF2-40B4-BE49-F238E27FC236}">
                <a16:creationId xmlns:a16="http://schemas.microsoft.com/office/drawing/2014/main" id="{82B869CB-B052-2E6B-5830-3713C6C03E41}"/>
              </a:ext>
            </a:extLst>
          </p:cNvPr>
          <p:cNvSpPr>
            <a:spLocks noGrp="1"/>
          </p:cNvSpPr>
          <p:nvPr>
            <p:ph type="sldNum" sz="quarter" idx="12"/>
          </p:nvPr>
        </p:nvSpPr>
        <p:spPr/>
        <p:txBody>
          <a:bodyPr/>
          <a:lstStyle/>
          <a:p>
            <a:fld id="{1C4126A1-9282-4A82-AC02-A59AF4A969C8}" type="slidenum">
              <a:rPr lang="en-US" smtClean="0"/>
              <a:t>18</a:t>
            </a:fld>
            <a:endParaRPr lang="en-US"/>
          </a:p>
        </p:txBody>
      </p:sp>
    </p:spTree>
    <p:extLst>
      <p:ext uri="{BB962C8B-B14F-4D97-AF65-F5344CB8AC3E}">
        <p14:creationId xmlns:p14="http://schemas.microsoft.com/office/powerpoint/2010/main" val="3101076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B9D88-09B8-0AE4-E5C9-9B6FC7795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7CAE3-A545-0DAD-6477-BA73152E4D65}"/>
              </a:ext>
            </a:extLst>
          </p:cNvPr>
          <p:cNvSpPr>
            <a:spLocks noGrp="1"/>
          </p:cNvSpPr>
          <p:nvPr>
            <p:ph type="title"/>
          </p:nvPr>
        </p:nvSpPr>
        <p:spPr>
          <a:xfrm>
            <a:off x="609600" y="365125"/>
            <a:ext cx="10972800" cy="658605"/>
          </a:xfrm>
        </p:spPr>
        <p:txBody>
          <a:bodyPr/>
          <a:lstStyle/>
          <a:p>
            <a:r>
              <a:rPr lang="en-US">
                <a:latin typeface="Source Sans Pro" panose="020B0503030403020204" pitchFamily="34" charset="0"/>
                <a:ea typeface="Source Sans Pro" panose="020B0503030403020204" pitchFamily="34" charset="0"/>
              </a:rPr>
              <a:t>Implementing SB 38 in ESRB’s Audits</a:t>
            </a:r>
          </a:p>
        </p:txBody>
      </p:sp>
      <p:sp>
        <p:nvSpPr>
          <p:cNvPr id="3" name="Content Placeholder 2">
            <a:extLst>
              <a:ext uri="{FF2B5EF4-FFF2-40B4-BE49-F238E27FC236}">
                <a16:creationId xmlns:a16="http://schemas.microsoft.com/office/drawing/2014/main" id="{32737849-0172-16AB-0B19-DC4E36C8B686}"/>
              </a:ext>
            </a:extLst>
          </p:cNvPr>
          <p:cNvSpPr>
            <a:spLocks noGrp="1"/>
          </p:cNvSpPr>
          <p:nvPr>
            <p:ph idx="1"/>
          </p:nvPr>
        </p:nvSpPr>
        <p:spPr>
          <a:xfrm>
            <a:off x="609600" y="1023730"/>
            <a:ext cx="10972800" cy="4351338"/>
          </a:xfrm>
        </p:spPr>
        <p:txBody>
          <a:bodyPr vert="horz" lIns="0" tIns="45720" rIns="91440" bIns="45720" rtlCol="0" anchor="t">
            <a:noAutofit/>
          </a:bodyPr>
          <a:lstStyle/>
          <a:p>
            <a:pPr marL="0" indent="0">
              <a:buNone/>
            </a:pPr>
            <a:r>
              <a:rPr lang="en-US" b="1">
                <a:latin typeface="Source Sans Pro"/>
                <a:ea typeface="Source Sans Pro"/>
              </a:rPr>
              <a:t>For SB 38 implementation:</a:t>
            </a:r>
          </a:p>
          <a:p>
            <a:pPr marL="457200" indent="-457200">
              <a:buAutoNum type="arabicPeriod"/>
            </a:pPr>
            <a:r>
              <a:rPr lang="en-US">
                <a:latin typeface="Source Sans Pro"/>
                <a:ea typeface="Source Sans Pro"/>
              </a:rPr>
              <a:t>ESRB will issue a document request as part of its pre-audit data request for the battery energy storage facility’s emergency response and emergency action plan to ensure compliance with SB 38 and GO 167-B (e.g. Operating standards 6 and 20). </a:t>
            </a:r>
            <a:endParaRPr lang="en-US">
              <a:latin typeface="Source Sans Pro" panose="020B0503030403020204" pitchFamily="34" charset="0"/>
              <a:ea typeface="Source Sans Pro" panose="020B0503030403020204" pitchFamily="34" charset="0"/>
            </a:endParaRPr>
          </a:p>
          <a:p>
            <a:pPr marL="800100" lvl="1" indent="-457200"/>
            <a:r>
              <a:rPr lang="en-US">
                <a:latin typeface="Source Sans Pro"/>
                <a:ea typeface="Source Sans Pro"/>
              </a:rPr>
              <a:t>The request and review of these documents will become part of our routine document review for all battery energy storage systems during our audits.</a:t>
            </a:r>
          </a:p>
          <a:p>
            <a:pPr marL="457200" indent="-457200">
              <a:buAutoNum type="arabicPeriod"/>
            </a:pPr>
            <a:r>
              <a:rPr lang="en-US">
                <a:latin typeface="Source Sans Pro"/>
                <a:ea typeface="Source Sans Pro"/>
              </a:rPr>
              <a:t>During the on-site audit or inspection, ESRB will confirm site facilities comply with the documents received for the emergency response and emergency action plan.</a:t>
            </a:r>
          </a:p>
          <a:p>
            <a:pPr marL="0" indent="0">
              <a:buNone/>
            </a:pPr>
            <a:endParaRPr lang="en-US">
              <a:latin typeface="Source Sans Pro" panose="020B0503030403020204" pitchFamily="34" charset="0"/>
              <a:ea typeface="Source Sans Pro" panose="020B0503030403020204" pitchFamily="34" charset="0"/>
            </a:endParaRPr>
          </a:p>
          <a:p>
            <a:pPr marL="0" indent="0">
              <a:buNone/>
            </a:pPr>
            <a:endParaRPr lang="en-US">
              <a:solidFill>
                <a:srgbClr val="000000"/>
              </a:solidFill>
              <a:effectLst/>
              <a:latin typeface="Source Sans Pro" panose="020B0503030403020204" pitchFamily="34" charset="0"/>
              <a:ea typeface="Source Sans Pro" panose="020B0503030403020204" pitchFamily="34" charset="0"/>
            </a:endParaRPr>
          </a:p>
          <a:p>
            <a:pPr marL="0" indent="0">
              <a:buNone/>
            </a:pPr>
            <a:br>
              <a:rPr lang="en-US"/>
            </a:br>
            <a:endParaRPr lang="en-US"/>
          </a:p>
        </p:txBody>
      </p:sp>
      <p:sp>
        <p:nvSpPr>
          <p:cNvPr id="4" name="Slide Number Placeholder 3">
            <a:extLst>
              <a:ext uri="{FF2B5EF4-FFF2-40B4-BE49-F238E27FC236}">
                <a16:creationId xmlns:a16="http://schemas.microsoft.com/office/drawing/2014/main" id="{298A3E2A-DCD6-3722-8F5A-9BF43AA6769C}"/>
              </a:ext>
            </a:extLst>
          </p:cNvPr>
          <p:cNvSpPr>
            <a:spLocks noGrp="1"/>
          </p:cNvSpPr>
          <p:nvPr>
            <p:ph type="sldNum" sz="quarter" idx="12"/>
          </p:nvPr>
        </p:nvSpPr>
        <p:spPr/>
        <p:txBody>
          <a:bodyPr/>
          <a:lstStyle/>
          <a:p>
            <a:fld id="{1C4126A1-9282-4A82-AC02-A59AF4A969C8}" type="slidenum">
              <a:rPr lang="en-US" smtClean="0"/>
              <a:t>19</a:t>
            </a:fld>
            <a:endParaRPr lang="en-US"/>
          </a:p>
        </p:txBody>
      </p:sp>
    </p:spTree>
    <p:extLst>
      <p:ext uri="{BB962C8B-B14F-4D97-AF65-F5344CB8AC3E}">
        <p14:creationId xmlns:p14="http://schemas.microsoft.com/office/powerpoint/2010/main" val="177752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F4EA-C02A-860E-2F5E-CB0476F7D089}"/>
              </a:ext>
            </a:extLst>
          </p:cNvPr>
          <p:cNvSpPr>
            <a:spLocks noGrp="1"/>
          </p:cNvSpPr>
          <p:nvPr>
            <p:ph type="title"/>
          </p:nvPr>
        </p:nvSpPr>
        <p:spPr>
          <a:xfrm>
            <a:off x="609600" y="365125"/>
            <a:ext cx="10972800" cy="1005197"/>
          </a:xfrm>
        </p:spPr>
        <p:txBody>
          <a:bodyPr/>
          <a:lstStyle/>
          <a:p>
            <a:r>
              <a:rPr lang="en-US" sz="4400">
                <a:latin typeface="Source Sans Pro" panose="020B0503030403020204" pitchFamily="34" charset="0"/>
                <a:ea typeface="Source Sans Pro" panose="020B0503030403020204" pitchFamily="34" charset="0"/>
              </a:rPr>
              <a:t>Table of Contents</a:t>
            </a:r>
            <a:endParaRPr lang="en-US" sz="4400"/>
          </a:p>
        </p:txBody>
      </p:sp>
      <p:sp>
        <p:nvSpPr>
          <p:cNvPr id="3" name="Content Placeholder 2">
            <a:extLst>
              <a:ext uri="{FF2B5EF4-FFF2-40B4-BE49-F238E27FC236}">
                <a16:creationId xmlns:a16="http://schemas.microsoft.com/office/drawing/2014/main" id="{6E439974-0A58-D0F1-EC6E-84293EE67D0A}"/>
              </a:ext>
            </a:extLst>
          </p:cNvPr>
          <p:cNvSpPr>
            <a:spLocks noGrp="1"/>
          </p:cNvSpPr>
          <p:nvPr>
            <p:ph idx="1"/>
          </p:nvPr>
        </p:nvSpPr>
        <p:spPr>
          <a:xfrm>
            <a:off x="530773" y="1475423"/>
            <a:ext cx="10972800" cy="4672713"/>
          </a:xfrm>
        </p:spPr>
        <p:txBody>
          <a:bodyPr vert="horz" lIns="0" tIns="45720" rIns="91440" bIns="45720" rtlCol="0" anchor="t">
            <a:noAutofit/>
          </a:bodyPr>
          <a:lstStyle/>
          <a:p>
            <a:pPr marL="342900" indent="-342900">
              <a:buFont typeface="Arial" panose="020B0604020202020204" pitchFamily="34" charset="0"/>
              <a:buChar char="•"/>
            </a:pPr>
            <a:r>
              <a:rPr lang="en-US" sz="2200">
                <a:latin typeface="Source Sans Pro"/>
                <a:ea typeface="Source Sans Pro"/>
              </a:rPr>
              <a:t>Workshop Purpose &amp; Scope</a:t>
            </a:r>
          </a:p>
          <a:p>
            <a:pPr marL="342900" indent="-342900">
              <a:buFont typeface="Arial" panose="020B0604020202020204" pitchFamily="34" charset="0"/>
              <a:buChar char="•"/>
            </a:pPr>
            <a:r>
              <a:rPr lang="en-US" sz="2200">
                <a:latin typeface="Source Sans Pro"/>
                <a:ea typeface="Source Sans Pro"/>
              </a:rPr>
              <a:t>Overview of the Electric Safety and Reliability Branch</a:t>
            </a:r>
          </a:p>
          <a:p>
            <a:pPr marL="342900" indent="-342900">
              <a:buFont typeface="Arial" panose="020B0604020202020204" pitchFamily="34" charset="0"/>
              <a:buChar char="•"/>
            </a:pPr>
            <a:r>
              <a:rPr lang="en-US" sz="2200">
                <a:latin typeface="Source Sans Pro"/>
                <a:ea typeface="Source Sans Pro"/>
              </a:rPr>
              <a:t>Senate Bills 1383 and 38</a:t>
            </a:r>
          </a:p>
          <a:p>
            <a:pPr marL="342900" indent="-342900">
              <a:buFont typeface="Arial" panose="020B0604020202020204" pitchFamily="34" charset="0"/>
              <a:buChar char="•"/>
            </a:pPr>
            <a:r>
              <a:rPr lang="en-US" sz="2200">
                <a:latin typeface="Source Sans Pro"/>
                <a:ea typeface="Source Sans Pro"/>
              </a:rPr>
              <a:t>Energy Storage Systems Overview</a:t>
            </a:r>
            <a:endParaRPr lang="en-US" sz="220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sz="2200">
                <a:latin typeface="Source Sans Pro"/>
                <a:ea typeface="Source Sans Pro"/>
              </a:rPr>
              <a:t>Implementation Process: Proposed Changes to GO 167-B</a:t>
            </a:r>
          </a:p>
          <a:p>
            <a:pPr marL="685800" lvl="1" indent="-342900"/>
            <a:r>
              <a:rPr lang="en-US">
                <a:latin typeface="Source Sans Pro"/>
                <a:ea typeface="Source Sans Pro"/>
              </a:rPr>
              <a:t>Logbook Standards</a:t>
            </a:r>
          </a:p>
          <a:p>
            <a:pPr marL="685800" lvl="1" indent="-342900"/>
            <a:r>
              <a:rPr lang="en-US">
                <a:latin typeface="Source Sans Pro"/>
                <a:ea typeface="Source Sans Pro"/>
              </a:rPr>
              <a:t>Maintenance Standards</a:t>
            </a:r>
          </a:p>
          <a:p>
            <a:pPr marL="685800" lvl="1" indent="-342900"/>
            <a:r>
              <a:rPr lang="en-US">
                <a:latin typeface="Source Sans Pro"/>
                <a:ea typeface="Source Sans Pro"/>
              </a:rPr>
              <a:t>Operation Standards</a:t>
            </a:r>
          </a:p>
          <a:p>
            <a:pPr marL="685800" lvl="1" indent="-342900"/>
            <a:r>
              <a:rPr lang="en-US">
                <a:latin typeface="Source Sans Pro"/>
                <a:ea typeface="Source Sans Pro"/>
              </a:rPr>
              <a:t>Definitions, Industry Codes, Standards, and Organizations, Abbreviations &amp; Acronyms</a:t>
            </a:r>
            <a:endParaRPr lang="en-US" strike="sngStrike">
              <a:latin typeface="Source Sans Pro"/>
              <a:ea typeface="Source Sans Pro"/>
            </a:endParaRPr>
          </a:p>
          <a:p>
            <a:pPr marL="685800" lvl="1" indent="-342900"/>
            <a:r>
              <a:rPr lang="en-US">
                <a:latin typeface="Source Sans Pro"/>
                <a:ea typeface="Source Sans Pro"/>
              </a:rPr>
              <a:t>Incident Reporting and Outage Reporting </a:t>
            </a:r>
          </a:p>
          <a:p>
            <a:pPr marL="342900" indent="-342900"/>
            <a:r>
              <a:rPr lang="en-US" sz="2200">
                <a:latin typeface="Source Sans Pro"/>
                <a:ea typeface="Source Sans Pro"/>
              </a:rPr>
              <a:t>Next Steps</a:t>
            </a:r>
          </a:p>
          <a:p>
            <a:endParaRPr lang="en-US"/>
          </a:p>
        </p:txBody>
      </p:sp>
      <p:sp>
        <p:nvSpPr>
          <p:cNvPr id="4" name="Slide Number Placeholder 3">
            <a:extLst>
              <a:ext uri="{FF2B5EF4-FFF2-40B4-BE49-F238E27FC236}">
                <a16:creationId xmlns:a16="http://schemas.microsoft.com/office/drawing/2014/main" id="{538A9B7C-8C1B-C5E0-8813-492AA1FD6CA6}"/>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290188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09600" y="1276940"/>
            <a:ext cx="9601200" cy="2306637"/>
          </a:xfrm>
        </p:spPr>
        <p:txBody>
          <a:bodyPr/>
          <a:lstStyle/>
          <a:p>
            <a:r>
              <a:rPr lang="en-US">
                <a:latin typeface="Source Sans Pro"/>
                <a:ea typeface="Source Sans Pro"/>
              </a:rPr>
              <a:t>Energy Storage Systems Overview</a:t>
            </a: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20</a:t>
            </a:fld>
            <a:endParaRPr lang="en-US"/>
          </a:p>
        </p:txBody>
      </p:sp>
    </p:spTree>
    <p:extLst>
      <p:ext uri="{BB962C8B-B14F-4D97-AF65-F5344CB8AC3E}">
        <p14:creationId xmlns:p14="http://schemas.microsoft.com/office/powerpoint/2010/main" val="111954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F21F2-C5DF-D540-B1FD-F121DEFED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6AB89-91D7-2C26-53A3-FE8586A8999C}"/>
              </a:ext>
            </a:extLst>
          </p:cNvPr>
          <p:cNvSpPr>
            <a:spLocks noGrp="1"/>
          </p:cNvSpPr>
          <p:nvPr>
            <p:ph type="title"/>
          </p:nvPr>
        </p:nvSpPr>
        <p:spPr>
          <a:xfrm>
            <a:off x="404445" y="484868"/>
            <a:ext cx="11177954" cy="549275"/>
          </a:xfrm>
        </p:spPr>
        <p:txBody>
          <a:bodyPr/>
          <a:lstStyle/>
          <a:p>
            <a:r>
              <a:rPr lang="en-ZW">
                <a:latin typeface="Source Sans Pro" panose="020B0503030403020204" pitchFamily="34" charset="0"/>
                <a:ea typeface="Source Sans Pro" panose="020B0503030403020204" pitchFamily="34" charset="0"/>
              </a:rPr>
              <a:t>What is an Energy Storage System?</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0B076EF6-F0A6-C8BD-9F31-432C94DB84D3}"/>
              </a:ext>
            </a:extLst>
          </p:cNvPr>
          <p:cNvSpPr>
            <a:spLocks noGrp="1"/>
          </p:cNvSpPr>
          <p:nvPr>
            <p:ph idx="1"/>
          </p:nvPr>
        </p:nvSpPr>
        <p:spPr>
          <a:xfrm>
            <a:off x="404444" y="914399"/>
            <a:ext cx="11000615" cy="5257801"/>
          </a:xfrm>
        </p:spPr>
        <p:txBody>
          <a:bodyPr vert="horz" lIns="0" tIns="45720" rIns="91440" bIns="45720" rtlCol="0" anchor="t">
            <a:noAutofit/>
          </a:bodyPr>
          <a:lstStyle/>
          <a:p>
            <a:endParaRPr lang="en-ZW" sz="1400">
              <a:latin typeface="Source Sans Pro" panose="020B0503030403020204" pitchFamily="34" charset="0"/>
              <a:ea typeface="Source Sans Pro" panose="020B0503030403020204" pitchFamily="34" charset="0"/>
            </a:endParaRPr>
          </a:p>
          <a:p>
            <a:r>
              <a:rPr lang="en-ZW" sz="2200">
                <a:latin typeface="Source Sans Pro"/>
                <a:ea typeface="Source Sans Pro"/>
              </a:rPr>
              <a:t>An Energy Storage System” or “ESS” is a technology that is capable of absorbing energy, storing it for a period of time, and thereafter dispatching the energy as provided in Public Utilities (PU) Code §2835-2839 (“Energy Storage Systems”). </a:t>
            </a:r>
          </a:p>
          <a:p>
            <a:r>
              <a:rPr lang="en-ZW" sz="2200">
                <a:latin typeface="Source Sans Pro"/>
                <a:ea typeface="Source Sans Pro"/>
              </a:rPr>
              <a:t>PU Code §2835-2839 states that an energy storage system shall do one or more of the following:</a:t>
            </a:r>
          </a:p>
          <a:p>
            <a:pPr marL="339725" lvl="1" indent="0">
              <a:buNone/>
            </a:pPr>
            <a:r>
              <a:rPr lang="en-ZW" sz="1800" b="1">
                <a:latin typeface="Source Sans Pro"/>
                <a:ea typeface="Source Sans Pro"/>
              </a:rPr>
              <a:t>(A)</a:t>
            </a:r>
            <a:r>
              <a:rPr lang="en-ZW" sz="1800">
                <a:latin typeface="Source Sans Pro"/>
                <a:ea typeface="Source Sans Pro"/>
              </a:rPr>
              <a:t> Use mechanical, chemical, or thermal processes to store energy that was generated at one time for use at a later time.</a:t>
            </a:r>
          </a:p>
          <a:p>
            <a:pPr marL="339725" lvl="1" indent="0">
              <a:buNone/>
            </a:pPr>
            <a:r>
              <a:rPr lang="en-ZW" sz="1800" b="1">
                <a:latin typeface="Source Sans Pro"/>
                <a:ea typeface="Source Sans Pro"/>
              </a:rPr>
              <a:t>(B)</a:t>
            </a:r>
            <a:r>
              <a:rPr lang="en-ZW" sz="1800">
                <a:latin typeface="Source Sans Pro"/>
                <a:ea typeface="Source Sans Pro"/>
              </a:rPr>
              <a:t> Store thermal energy for direct use for heating or cooling at a later time in a manner that avoids the need to use electricity at that later time.</a:t>
            </a:r>
          </a:p>
          <a:p>
            <a:pPr marL="339725" lvl="1" indent="0">
              <a:buNone/>
            </a:pPr>
            <a:r>
              <a:rPr lang="en-ZW" sz="1800" b="1">
                <a:latin typeface="Source Sans Pro"/>
                <a:ea typeface="Source Sans Pro"/>
              </a:rPr>
              <a:t>(C)</a:t>
            </a:r>
            <a:r>
              <a:rPr lang="en-ZW" sz="1800">
                <a:latin typeface="Source Sans Pro"/>
                <a:ea typeface="Source Sans Pro"/>
              </a:rPr>
              <a:t> Use mechanical, chemical, or thermal processes to store energy generated from renewable resources for use at a later time.</a:t>
            </a:r>
          </a:p>
          <a:p>
            <a:pPr marL="339725" lvl="1" indent="0">
              <a:buNone/>
            </a:pPr>
            <a:r>
              <a:rPr lang="en-ZW" sz="1800" b="1">
                <a:latin typeface="Source Sans Pro"/>
                <a:ea typeface="Source Sans Pro"/>
              </a:rPr>
              <a:t>(D)</a:t>
            </a:r>
            <a:r>
              <a:rPr lang="en-ZW" sz="1800">
                <a:latin typeface="Source Sans Pro"/>
                <a:ea typeface="Source Sans Pro"/>
              </a:rPr>
              <a:t> Use mechanical, chemical, or thermal processes to store energy generated from mechanical processes that would otherwise be wasted for delivery at a later time.</a:t>
            </a:r>
            <a:endParaRPr lang="en-US" sz="1800">
              <a:latin typeface="Source Sans Pro"/>
              <a:ea typeface="Source Sans Pro"/>
            </a:endParaRPr>
          </a:p>
        </p:txBody>
      </p:sp>
      <p:sp>
        <p:nvSpPr>
          <p:cNvPr id="4" name="Slide Number Placeholder 3">
            <a:extLst>
              <a:ext uri="{FF2B5EF4-FFF2-40B4-BE49-F238E27FC236}">
                <a16:creationId xmlns:a16="http://schemas.microsoft.com/office/drawing/2014/main" id="{74E30AAD-522C-A44B-776B-CA5543141B5F}"/>
              </a:ext>
            </a:extLst>
          </p:cNvPr>
          <p:cNvSpPr>
            <a:spLocks noGrp="1"/>
          </p:cNvSpPr>
          <p:nvPr>
            <p:ph type="sldNum" sz="quarter" idx="12"/>
          </p:nvPr>
        </p:nvSpPr>
        <p:spPr/>
        <p:txBody>
          <a:bodyPr/>
          <a:lstStyle/>
          <a:p>
            <a:fld id="{1C4126A1-9282-4A82-AC02-A59AF4A969C8}" type="slidenum">
              <a:rPr lang="en-US" smtClean="0"/>
              <a:t>21</a:t>
            </a:fld>
            <a:endParaRPr lang="en-US"/>
          </a:p>
        </p:txBody>
      </p:sp>
    </p:spTree>
    <p:extLst>
      <p:ext uri="{BB962C8B-B14F-4D97-AF65-F5344CB8AC3E}">
        <p14:creationId xmlns:p14="http://schemas.microsoft.com/office/powerpoint/2010/main" val="127142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2F10-636B-32BA-19DD-A176B2DCD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AF5DB-9E93-206B-C830-BBE7734CABBF}"/>
              </a:ext>
            </a:extLst>
          </p:cNvPr>
          <p:cNvSpPr>
            <a:spLocks noGrp="1"/>
          </p:cNvSpPr>
          <p:nvPr>
            <p:ph type="title"/>
          </p:nvPr>
        </p:nvSpPr>
        <p:spPr>
          <a:xfrm>
            <a:off x="600075" y="492784"/>
            <a:ext cx="10972800" cy="1006474"/>
          </a:xfrm>
        </p:spPr>
        <p:txBody>
          <a:bodyPr/>
          <a:lstStyle/>
          <a:p>
            <a:r>
              <a:rPr lang="en-ZW">
                <a:latin typeface="Source Sans Pro" panose="020B0503030403020204" pitchFamily="34" charset="0"/>
                <a:ea typeface="Source Sans Pro" panose="020B0503030403020204" pitchFamily="34" charset="0"/>
              </a:rPr>
              <a:t>Projected Energy Storage System Capacity in California</a:t>
            </a:r>
            <a:endParaRPr lang="en-US">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DB826390-EEA3-9791-B6CB-D5E075D820DA}"/>
              </a:ext>
            </a:extLst>
          </p:cNvPr>
          <p:cNvSpPr>
            <a:spLocks noGrp="1"/>
          </p:cNvSpPr>
          <p:nvPr>
            <p:ph type="sldNum" sz="quarter" idx="12"/>
          </p:nvPr>
        </p:nvSpPr>
        <p:spPr/>
        <p:txBody>
          <a:bodyPr/>
          <a:lstStyle/>
          <a:p>
            <a:fld id="{1C4126A1-9282-4A82-AC02-A59AF4A969C8}" type="slidenum">
              <a:rPr lang="en-US" smtClean="0"/>
              <a:t>22</a:t>
            </a:fld>
            <a:endParaRPr lang="en-US"/>
          </a:p>
        </p:txBody>
      </p:sp>
      <p:graphicFrame>
        <p:nvGraphicFramePr>
          <p:cNvPr id="5" name="Content Placeholder 4">
            <a:extLst>
              <a:ext uri="{FF2B5EF4-FFF2-40B4-BE49-F238E27FC236}">
                <a16:creationId xmlns:a16="http://schemas.microsoft.com/office/drawing/2014/main" id="{606881C4-DC8D-9B6F-F536-B66432D9C242}"/>
              </a:ext>
            </a:extLst>
          </p:cNvPr>
          <p:cNvGraphicFramePr>
            <a:graphicFrameLocks noGrp="1"/>
          </p:cNvGraphicFramePr>
          <p:nvPr>
            <p:ph idx="1"/>
          </p:nvPr>
        </p:nvGraphicFramePr>
        <p:xfrm>
          <a:off x="1720277" y="3573536"/>
          <a:ext cx="7287387" cy="14526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A5C3B1F-1A44-BEEA-D09D-96BF95E4C36A}"/>
              </a:ext>
            </a:extLst>
          </p:cNvPr>
          <p:cNvSpPr txBox="1"/>
          <p:nvPr/>
        </p:nvSpPr>
        <p:spPr>
          <a:xfrm>
            <a:off x="2059642" y="5554202"/>
            <a:ext cx="10953750" cy="307777"/>
          </a:xfrm>
          <a:prstGeom prst="rect">
            <a:avLst/>
          </a:prstGeom>
          <a:noFill/>
        </p:spPr>
        <p:txBody>
          <a:bodyPr wrap="square">
            <a:spAutoFit/>
          </a:bodyPr>
          <a:lstStyle/>
          <a:p>
            <a:r>
              <a:rPr lang="en-ZW" sz="1400">
                <a:latin typeface="Source Sans Pro" panose="020B0503030403020204" pitchFamily="34" charset="0"/>
                <a:ea typeface="Source Sans Pro" panose="020B0503030403020204" pitchFamily="34" charset="0"/>
              </a:rPr>
              <a:t>* Per IRP portfolio  transmitted to the CAISO as part of 2023-24 Transmission Planning Process</a:t>
            </a:r>
            <a:endParaRPr lang="en-US" sz="1400">
              <a:latin typeface="Source Sans Pro" panose="020B0503030403020204" pitchFamily="34" charset="0"/>
              <a:ea typeface="Source Sans Pro" panose="020B0503030403020204" pitchFamily="34" charset="0"/>
            </a:endParaRPr>
          </a:p>
        </p:txBody>
      </p:sp>
      <p:graphicFrame>
        <p:nvGraphicFramePr>
          <p:cNvPr id="3" name="Chart 2">
            <a:extLst>
              <a:ext uri="{FF2B5EF4-FFF2-40B4-BE49-F238E27FC236}">
                <a16:creationId xmlns:a16="http://schemas.microsoft.com/office/drawing/2014/main" id="{DD2AA940-81D7-4AF4-9A51-BE536A83EE12}"/>
              </a:ext>
            </a:extLst>
          </p:cNvPr>
          <p:cNvGraphicFramePr>
            <a:graphicFrameLocks/>
          </p:cNvGraphicFramePr>
          <p:nvPr>
            <p:extLst>
              <p:ext uri="{D42A27DB-BD31-4B8C-83A1-F6EECF244321}">
                <p14:modId xmlns:p14="http://schemas.microsoft.com/office/powerpoint/2010/main" val="2149572600"/>
              </p:ext>
            </p:extLst>
          </p:nvPr>
        </p:nvGraphicFramePr>
        <p:xfrm>
          <a:off x="619125" y="1516136"/>
          <a:ext cx="10953750" cy="41147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430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37880" y="1829373"/>
            <a:ext cx="9601200" cy="2306637"/>
          </a:xfrm>
        </p:spPr>
        <p:txBody>
          <a:bodyPr/>
          <a:lstStyle/>
          <a:p>
            <a:r>
              <a:rPr lang="en-US">
                <a:latin typeface="Source Sans Pro"/>
                <a:ea typeface="Source Sans Pro"/>
              </a:rPr>
              <a:t>Implementation Process:  </a:t>
            </a:r>
            <a:br>
              <a:rPr lang="en-US">
                <a:latin typeface="Source Sans Pro"/>
                <a:ea typeface="Source Sans Pro"/>
              </a:rPr>
            </a:br>
            <a:r>
              <a:rPr lang="en-US">
                <a:latin typeface="Source Sans Pro"/>
                <a:ea typeface="Source Sans Pro"/>
              </a:rPr>
              <a:t>Proposed Changes to GO 167-B  Overview</a:t>
            </a: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23</a:t>
            </a:fld>
            <a:endParaRPr lang="en-US"/>
          </a:p>
        </p:txBody>
      </p:sp>
    </p:spTree>
    <p:extLst>
      <p:ext uri="{BB962C8B-B14F-4D97-AF65-F5344CB8AC3E}">
        <p14:creationId xmlns:p14="http://schemas.microsoft.com/office/powerpoint/2010/main" val="2795271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7984C-7D2F-9100-AEBF-AE69B180D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46A42-0B5F-0E92-6CC0-418C57297B0C}"/>
              </a:ext>
            </a:extLst>
          </p:cNvPr>
          <p:cNvSpPr>
            <a:spLocks noGrp="1"/>
          </p:cNvSpPr>
          <p:nvPr>
            <p:ph type="title"/>
          </p:nvPr>
        </p:nvSpPr>
        <p:spPr>
          <a:xfrm>
            <a:off x="462246" y="753695"/>
            <a:ext cx="11125200" cy="658605"/>
          </a:xfrm>
        </p:spPr>
        <p:txBody>
          <a:bodyPr/>
          <a:lstStyle/>
          <a:p>
            <a:r>
              <a:rPr lang="en-US">
                <a:latin typeface="Source Sans Pro"/>
                <a:ea typeface="Source Sans Pro"/>
              </a:rPr>
              <a:t>SB 1383 Implementation and Overview of Changes to GO 167-B</a:t>
            </a:r>
          </a:p>
        </p:txBody>
      </p:sp>
      <p:sp>
        <p:nvSpPr>
          <p:cNvPr id="3" name="Content Placeholder 2">
            <a:extLst>
              <a:ext uri="{FF2B5EF4-FFF2-40B4-BE49-F238E27FC236}">
                <a16:creationId xmlns:a16="http://schemas.microsoft.com/office/drawing/2014/main" id="{2D782D1E-C186-DFCB-5D38-14669A0E788E}"/>
              </a:ext>
            </a:extLst>
          </p:cNvPr>
          <p:cNvSpPr>
            <a:spLocks noGrp="1"/>
          </p:cNvSpPr>
          <p:nvPr>
            <p:ph idx="1"/>
          </p:nvPr>
        </p:nvSpPr>
        <p:spPr>
          <a:xfrm>
            <a:off x="462246" y="1416117"/>
            <a:ext cx="11125200" cy="4914271"/>
          </a:xfrm>
        </p:spPr>
        <p:txBody>
          <a:bodyPr vert="horz" lIns="0" tIns="45720" rIns="91440" bIns="45720" rtlCol="0" anchor="t">
            <a:noAutofit/>
          </a:bodyPr>
          <a:lstStyle/>
          <a:p>
            <a:pPr marL="0" indent="0">
              <a:buNone/>
            </a:pPr>
            <a:r>
              <a:rPr lang="en-US" sz="2000" b="1">
                <a:latin typeface="Source Sans Pro"/>
                <a:ea typeface="Source Sans Pro"/>
              </a:rPr>
              <a:t>ESRB’s proposed updates to GO 167-B to comply with the requirements of SB 1383 include:</a:t>
            </a:r>
          </a:p>
          <a:p>
            <a:pPr marL="457200" indent="-457200">
              <a:buFont typeface="+mj-lt"/>
              <a:buAutoNum type="arabicPeriod"/>
            </a:pPr>
            <a:r>
              <a:rPr lang="en-US" sz="2000" b="1">
                <a:latin typeface="Source Sans Pro"/>
                <a:ea typeface="Source Sans Pro"/>
              </a:rPr>
              <a:t>Updating the list of definitions to include energy storage systems (ESS) and energy storage system owners (ESSO)  in Section 2.</a:t>
            </a:r>
          </a:p>
          <a:p>
            <a:pPr marL="457200" indent="-457200">
              <a:buFont typeface="+mj-lt"/>
              <a:buAutoNum type="arabicPeriod"/>
            </a:pPr>
            <a:r>
              <a:rPr lang="en-US" sz="2000" b="1">
                <a:latin typeface="Source Sans Pro"/>
                <a:ea typeface="Source Sans Pro"/>
              </a:rPr>
              <a:t>Updating and revising sections of GO 167-B that are relevant to ESS including:</a:t>
            </a:r>
          </a:p>
          <a:p>
            <a:pPr marL="800100" lvl="1" indent="-457200"/>
            <a:r>
              <a:rPr lang="en-US" sz="2000" b="1">
                <a:latin typeface="Source Sans Pro"/>
                <a:ea typeface="Source Sans Pro"/>
              </a:rPr>
              <a:t>Logbook Standards:  </a:t>
            </a:r>
            <a:r>
              <a:rPr lang="en-US" sz="2000">
                <a:latin typeface="Source Sans Pro"/>
                <a:ea typeface="Source Sans Pro"/>
              </a:rPr>
              <a:t>Adding logbook requirements for all large resources in Section 4 and Appendix A</a:t>
            </a:r>
          </a:p>
          <a:p>
            <a:pPr marL="800100" lvl="1" indent="-457200"/>
            <a:r>
              <a:rPr lang="en-US" sz="2000" b="1">
                <a:latin typeface="Source Sans Pro"/>
                <a:ea typeface="Source Sans Pro"/>
              </a:rPr>
              <a:t>Maintenance Standards:  </a:t>
            </a:r>
            <a:r>
              <a:rPr lang="en-US" sz="2000">
                <a:latin typeface="Source Sans Pro"/>
                <a:ea typeface="Source Sans Pro"/>
              </a:rPr>
              <a:t>Revising the maintenance standards to apply to ESS in Section 6 and Appendix C</a:t>
            </a:r>
          </a:p>
          <a:p>
            <a:pPr marL="800100" lvl="1" indent="-457200"/>
            <a:r>
              <a:rPr lang="en-US" sz="2000" b="1">
                <a:latin typeface="Source Sans Pro"/>
                <a:ea typeface="Source Sans Pro"/>
              </a:rPr>
              <a:t>Operation Standards:</a:t>
            </a:r>
            <a:r>
              <a:rPr lang="en-US" sz="2000">
                <a:latin typeface="Source Sans Pro"/>
                <a:ea typeface="Source Sans Pro"/>
              </a:rPr>
              <a:t> Revising the operation standards to apply to ESS in Section 7 and Appendix D</a:t>
            </a:r>
          </a:p>
          <a:p>
            <a:pPr marL="1200150" lvl="2" indent="-457200">
              <a:buFont typeface="Courier New" panose="02070309020205020404" pitchFamily="49" charset="0"/>
              <a:buChar char="o"/>
            </a:pPr>
            <a:r>
              <a:rPr lang="en-US">
                <a:latin typeface="Source Sans Pro"/>
                <a:ea typeface="Source Sans Pro"/>
              </a:rPr>
              <a:t>In an added </a:t>
            </a:r>
            <a:r>
              <a:rPr lang="en-ZW">
                <a:latin typeface="Source Sans Pro"/>
                <a:ea typeface="Source Sans Pro"/>
              </a:rPr>
              <a:t>Appendix E – updated applicable Industry Codes, Standards, Organizations, and Abbreviations and Acronyms</a:t>
            </a:r>
            <a:endParaRPr lang="en-US">
              <a:latin typeface="Source Sans Pro"/>
              <a:ea typeface="Source Sans Pro"/>
            </a:endParaRPr>
          </a:p>
          <a:p>
            <a:pPr marL="800100" lvl="1" indent="-457200"/>
            <a:r>
              <a:rPr lang="en-US" sz="2000" b="1">
                <a:latin typeface="Source Sans Pro"/>
                <a:ea typeface="Source Sans Pro"/>
              </a:rPr>
              <a:t>Outage Reporting: </a:t>
            </a:r>
            <a:r>
              <a:rPr lang="en-US" sz="2000">
                <a:latin typeface="Source Sans Pro"/>
                <a:ea typeface="Source Sans Pro"/>
              </a:rPr>
              <a:t>Applying Section 8.0 (CAISO Outage Coordination Protocol) reporting rules to ESSs. </a:t>
            </a:r>
          </a:p>
          <a:p>
            <a:pPr marL="0" indent="0">
              <a:buNone/>
            </a:pPr>
            <a:br>
              <a:rPr lang="en-US"/>
            </a:br>
            <a:endParaRPr lang="en-US"/>
          </a:p>
        </p:txBody>
      </p:sp>
      <p:sp>
        <p:nvSpPr>
          <p:cNvPr id="4" name="Slide Number Placeholder 3">
            <a:extLst>
              <a:ext uri="{FF2B5EF4-FFF2-40B4-BE49-F238E27FC236}">
                <a16:creationId xmlns:a16="http://schemas.microsoft.com/office/drawing/2014/main" id="{5DA2D836-A441-3774-F820-A032EC579592}"/>
              </a:ext>
            </a:extLst>
          </p:cNvPr>
          <p:cNvSpPr>
            <a:spLocks noGrp="1"/>
          </p:cNvSpPr>
          <p:nvPr>
            <p:ph type="sldNum" sz="quarter" idx="12"/>
          </p:nvPr>
        </p:nvSpPr>
        <p:spPr/>
        <p:txBody>
          <a:bodyPr/>
          <a:lstStyle/>
          <a:p>
            <a:fld id="{1C4126A1-9282-4A82-AC02-A59AF4A969C8}" type="slidenum">
              <a:rPr lang="en-US" smtClean="0"/>
              <a:t>24</a:t>
            </a:fld>
            <a:endParaRPr lang="en-US"/>
          </a:p>
        </p:txBody>
      </p:sp>
    </p:spTree>
    <p:extLst>
      <p:ext uri="{BB962C8B-B14F-4D97-AF65-F5344CB8AC3E}">
        <p14:creationId xmlns:p14="http://schemas.microsoft.com/office/powerpoint/2010/main" val="3990498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7984C-7D2F-9100-AEBF-AE69B180D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46A42-0B5F-0E92-6CC0-418C57297B0C}"/>
              </a:ext>
            </a:extLst>
          </p:cNvPr>
          <p:cNvSpPr>
            <a:spLocks noGrp="1"/>
          </p:cNvSpPr>
          <p:nvPr>
            <p:ph type="title"/>
          </p:nvPr>
        </p:nvSpPr>
        <p:spPr>
          <a:xfrm>
            <a:off x="538951" y="773880"/>
            <a:ext cx="10972800" cy="658605"/>
          </a:xfrm>
        </p:spPr>
        <p:txBody>
          <a:bodyPr/>
          <a:lstStyle/>
          <a:p>
            <a:r>
              <a:rPr lang="en-US" sz="3400">
                <a:latin typeface="Source Sans Pro"/>
                <a:ea typeface="+mj-lt"/>
                <a:cs typeface="+mj-lt"/>
              </a:rPr>
              <a:t>SB 1383 Implementation and Overview of Changes to </a:t>
            </a:r>
            <a:br>
              <a:rPr lang="en-US" sz="3400">
                <a:latin typeface="Source Sans Pro"/>
                <a:ea typeface="+mj-lt"/>
                <a:cs typeface="+mj-lt"/>
              </a:rPr>
            </a:br>
            <a:r>
              <a:rPr lang="en-US" sz="3400">
                <a:latin typeface="Source Sans Pro"/>
                <a:ea typeface="+mj-lt"/>
                <a:cs typeface="+mj-lt"/>
              </a:rPr>
              <a:t>GO 167-B</a:t>
            </a:r>
          </a:p>
        </p:txBody>
      </p:sp>
      <p:sp>
        <p:nvSpPr>
          <p:cNvPr id="3" name="Content Placeholder 2">
            <a:extLst>
              <a:ext uri="{FF2B5EF4-FFF2-40B4-BE49-F238E27FC236}">
                <a16:creationId xmlns:a16="http://schemas.microsoft.com/office/drawing/2014/main" id="{2D782D1E-C186-DFCB-5D38-14669A0E788E}"/>
              </a:ext>
            </a:extLst>
          </p:cNvPr>
          <p:cNvSpPr>
            <a:spLocks noGrp="1"/>
          </p:cNvSpPr>
          <p:nvPr>
            <p:ph idx="1"/>
          </p:nvPr>
        </p:nvSpPr>
        <p:spPr>
          <a:xfrm>
            <a:off x="538951" y="1432485"/>
            <a:ext cx="10972801" cy="4914271"/>
          </a:xfrm>
        </p:spPr>
        <p:txBody>
          <a:bodyPr vert="horz" lIns="0" tIns="45720" rIns="91440" bIns="45720" rtlCol="0" anchor="t">
            <a:noAutofit/>
          </a:bodyPr>
          <a:lstStyle/>
          <a:p>
            <a:pPr marL="0" indent="0">
              <a:buNone/>
            </a:pPr>
            <a:r>
              <a:rPr lang="en-US" sz="2000" b="1">
                <a:latin typeface="Source Sans Pro"/>
                <a:ea typeface="Source Sans Pro"/>
              </a:rPr>
              <a:t>ESRB’s proposed updates to GO 167-B to comply with the requirements of SB 1383 include:</a:t>
            </a:r>
          </a:p>
          <a:p>
            <a:pPr marL="0" indent="0">
              <a:buNone/>
            </a:pPr>
            <a:r>
              <a:rPr lang="en-US" sz="2000" b="1">
                <a:latin typeface="Source Sans Pro"/>
                <a:ea typeface="Source Sans Pro"/>
              </a:rPr>
              <a:t>3. Changes to the Incident Reporting Requirements  </a:t>
            </a:r>
          </a:p>
          <a:p>
            <a:pPr lvl="1">
              <a:buFont typeface="Courier New" panose="02070309020205020404" pitchFamily="49" charset="0"/>
              <a:buChar char="o"/>
            </a:pPr>
            <a:r>
              <a:rPr lang="en-US" sz="2000">
                <a:latin typeface="Source Sans Pro"/>
                <a:ea typeface="Source Sans Pro"/>
              </a:rPr>
              <a:t>Renamed from “Safety-Related”</a:t>
            </a:r>
          </a:p>
          <a:p>
            <a:pPr lvl="1">
              <a:buFont typeface="Courier New" panose="02070309020205020404" pitchFamily="49" charset="0"/>
              <a:buChar char="o"/>
            </a:pPr>
            <a:r>
              <a:rPr lang="en-US" sz="2000">
                <a:latin typeface="Source Sans Pro"/>
                <a:ea typeface="Source Sans Pro"/>
              </a:rPr>
              <a:t>Changed “Reporting Criteria”</a:t>
            </a:r>
          </a:p>
          <a:p>
            <a:pPr lvl="1">
              <a:buFont typeface="Courier New" panose="02070309020205020404" pitchFamily="49" charset="0"/>
              <a:buChar char="o"/>
            </a:pPr>
            <a:r>
              <a:rPr lang="en-US" sz="2000">
                <a:latin typeface="Source Sans Pro"/>
                <a:ea typeface="Source Sans Pro"/>
              </a:rPr>
              <a:t>20-Day Report replaces 5-Day Report</a:t>
            </a:r>
          </a:p>
          <a:p>
            <a:pPr lvl="1">
              <a:buFont typeface="Courier New" panose="02070309020205020404" pitchFamily="49" charset="0"/>
              <a:buChar char="o"/>
            </a:pPr>
            <a:r>
              <a:rPr lang="en-US" sz="2000">
                <a:latin typeface="Source Sans Pro"/>
                <a:ea typeface="Source Sans Pro"/>
              </a:rPr>
              <a:t>Specified list of Information required in Initial Report and 20-Day Report</a:t>
            </a:r>
          </a:p>
          <a:p>
            <a:pPr marL="0" indent="0">
              <a:buNone/>
            </a:pPr>
            <a:r>
              <a:rPr lang="en-US" sz="2000" b="1">
                <a:latin typeface="Source Sans Pro"/>
                <a:ea typeface="Source Sans Pro"/>
              </a:rPr>
              <a:t>4. Miscellaneous Updates</a:t>
            </a:r>
          </a:p>
          <a:p>
            <a:pPr marL="685800" lvl="1" indent="-342900">
              <a:buFont typeface="Courier New" panose="02070309020205020404" pitchFamily="49" charset="0"/>
              <a:buChar char="o"/>
            </a:pPr>
            <a:r>
              <a:rPr lang="en-US" sz="2000">
                <a:latin typeface="Source Sans Pro"/>
                <a:ea typeface="Source Sans Pro"/>
              </a:rPr>
              <a:t>Appendix A: General Duty Standards for Operations and Maintenance </a:t>
            </a:r>
          </a:p>
          <a:p>
            <a:pPr marL="685800" indent="-342900">
              <a:spcBef>
                <a:spcPts val="500"/>
              </a:spcBef>
              <a:buFont typeface="Courier New" panose="02070309020205020404" pitchFamily="49" charset="0"/>
              <a:buChar char="o"/>
            </a:pPr>
            <a:r>
              <a:rPr lang="en-US" sz="2000">
                <a:latin typeface="Source Sans Pro"/>
                <a:ea typeface="Source Sans Pro"/>
              </a:rPr>
              <a:t>Removed References to “Committee”, which no longer exists</a:t>
            </a:r>
          </a:p>
          <a:p>
            <a:pPr marL="685800" lvl="1" indent="-342900">
              <a:buFont typeface="Courier New" panose="02070309020205020404" pitchFamily="49" charset="0"/>
              <a:buChar char="o"/>
            </a:pPr>
            <a:r>
              <a:rPr lang="en-US" sz="2000">
                <a:latin typeface="Source Sans Pro"/>
                <a:ea typeface="Source Sans Pro"/>
              </a:rPr>
              <a:t>Removed initial deadlines that were specified in the original GO</a:t>
            </a:r>
          </a:p>
          <a:p>
            <a:pPr marL="685800" lvl="1" indent="-342900">
              <a:buFont typeface="Courier New" panose="02070309020205020404" pitchFamily="49" charset="0"/>
              <a:buChar char="o"/>
            </a:pPr>
            <a:r>
              <a:rPr lang="en-US" sz="2000">
                <a:latin typeface="Source Sans Pro"/>
                <a:ea typeface="Source Sans Pro"/>
              </a:rPr>
              <a:t>Replaced ISO’s Scheduling and Logging in California (SLIC) with Outage Management System (OMS)</a:t>
            </a:r>
          </a:p>
          <a:p>
            <a:pPr marL="800100" lvl="1" indent="-457200">
              <a:buFont typeface="Courier New" panose="02070309020205020404" pitchFamily="49" charset="0"/>
              <a:buChar char="o"/>
            </a:pPr>
            <a:endParaRPr lang="en-US" sz="2000">
              <a:latin typeface="Source Sans Pro"/>
              <a:ea typeface="Source Sans Pro"/>
            </a:endParaRPr>
          </a:p>
          <a:p>
            <a:pPr marL="0" indent="0">
              <a:buNone/>
            </a:pPr>
            <a:br>
              <a:rPr lang="en-US" sz="2000"/>
            </a:br>
            <a:endParaRPr lang="en-US" sz="2000"/>
          </a:p>
        </p:txBody>
      </p:sp>
      <p:sp>
        <p:nvSpPr>
          <p:cNvPr id="4" name="Slide Number Placeholder 3">
            <a:extLst>
              <a:ext uri="{FF2B5EF4-FFF2-40B4-BE49-F238E27FC236}">
                <a16:creationId xmlns:a16="http://schemas.microsoft.com/office/drawing/2014/main" id="{5DA2D836-A441-3774-F820-A032EC579592}"/>
              </a:ext>
            </a:extLst>
          </p:cNvPr>
          <p:cNvSpPr>
            <a:spLocks noGrp="1"/>
          </p:cNvSpPr>
          <p:nvPr>
            <p:ph type="sldNum" sz="quarter" idx="12"/>
          </p:nvPr>
        </p:nvSpPr>
        <p:spPr/>
        <p:txBody>
          <a:bodyPr/>
          <a:lstStyle/>
          <a:p>
            <a:fld id="{1C4126A1-9282-4A82-AC02-A59AF4A969C8}" type="slidenum">
              <a:rPr lang="en-US" smtClean="0"/>
              <a:t>25</a:t>
            </a:fld>
            <a:endParaRPr lang="en-US"/>
          </a:p>
        </p:txBody>
      </p:sp>
    </p:spTree>
    <p:extLst>
      <p:ext uri="{BB962C8B-B14F-4D97-AF65-F5344CB8AC3E}">
        <p14:creationId xmlns:p14="http://schemas.microsoft.com/office/powerpoint/2010/main" val="977485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37880" y="1833121"/>
            <a:ext cx="9601200" cy="2306637"/>
          </a:xfrm>
        </p:spPr>
        <p:txBody>
          <a:bodyPr/>
          <a:lstStyle/>
          <a:p>
            <a:r>
              <a:rPr lang="en-US">
                <a:latin typeface="Source Sans Pro"/>
                <a:ea typeface="Source Sans Pro"/>
              </a:rPr>
              <a:t>Implementation Process:  </a:t>
            </a:r>
            <a:br>
              <a:rPr lang="en-US">
                <a:latin typeface="Source Sans Pro"/>
                <a:ea typeface="Source Sans Pro"/>
              </a:rPr>
            </a:br>
            <a:r>
              <a:rPr lang="en-US">
                <a:latin typeface="Source Sans Pro"/>
                <a:ea typeface="Source Sans Pro"/>
              </a:rPr>
              <a:t>Proposed Changes to GO 167-B  Logbook Standards</a:t>
            </a: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26</a:t>
            </a:fld>
            <a:endParaRPr lang="en-US"/>
          </a:p>
        </p:txBody>
      </p:sp>
    </p:spTree>
    <p:extLst>
      <p:ext uri="{BB962C8B-B14F-4D97-AF65-F5344CB8AC3E}">
        <p14:creationId xmlns:p14="http://schemas.microsoft.com/office/powerpoint/2010/main" val="3006342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C179-57BF-0361-740F-56197009FF7F}"/>
              </a:ext>
            </a:extLst>
          </p:cNvPr>
          <p:cNvSpPr>
            <a:spLocks noGrp="1"/>
          </p:cNvSpPr>
          <p:nvPr>
            <p:ph type="title"/>
          </p:nvPr>
        </p:nvSpPr>
        <p:spPr>
          <a:xfrm>
            <a:off x="609600" y="365125"/>
            <a:ext cx="10972800" cy="840654"/>
          </a:xfrm>
        </p:spPr>
        <p:txBody>
          <a:bodyPr/>
          <a:lstStyle/>
          <a:p>
            <a:r>
              <a:rPr lang="en-ZW">
                <a:latin typeface="Source Sans Pro" panose="020B0503030403020204" pitchFamily="34" charset="0"/>
                <a:ea typeface="Source Sans Pro" panose="020B0503030403020204" pitchFamily="34" charset="0"/>
              </a:rPr>
              <a:t>Logbook Standards Revisions</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98EE4BAD-4314-9845-DCEE-60A6DB453630}"/>
              </a:ext>
            </a:extLst>
          </p:cNvPr>
          <p:cNvSpPr>
            <a:spLocks noGrp="1"/>
          </p:cNvSpPr>
          <p:nvPr>
            <p:ph idx="1"/>
          </p:nvPr>
        </p:nvSpPr>
        <p:spPr>
          <a:xfrm>
            <a:off x="609600" y="1350836"/>
            <a:ext cx="11353800" cy="4961165"/>
          </a:xfrm>
        </p:spPr>
        <p:txBody>
          <a:bodyPr vert="horz" lIns="0" tIns="45720" rIns="91440" bIns="45720" rtlCol="0" anchor="t">
            <a:noAutofit/>
          </a:bodyPr>
          <a:lstStyle/>
          <a:p>
            <a:pPr marL="0" indent="0">
              <a:buNone/>
            </a:pPr>
            <a:r>
              <a:rPr lang="en-US" sz="2200" b="1">
                <a:latin typeface="Source Sans Pro"/>
                <a:ea typeface="Source Sans Pro"/>
              </a:rPr>
              <a:t>There are two Logbook Standards included in GO 167-B: Appendix A &amp; Appendix B.</a:t>
            </a:r>
            <a:endParaRPr lang="en-US">
              <a:latin typeface="Source Sans Pro"/>
              <a:ea typeface="Source Sans Pro"/>
            </a:endParaRPr>
          </a:p>
          <a:p>
            <a:r>
              <a:rPr lang="en-US" sz="2200">
                <a:latin typeface="Source Sans Pro"/>
                <a:ea typeface="Source Sans Pro"/>
              </a:rPr>
              <a:t> </a:t>
            </a:r>
            <a:r>
              <a:rPr lang="en-US" sz="2200" b="1">
                <a:latin typeface="Source Sans Pro"/>
                <a:ea typeface="Source Sans Pro"/>
              </a:rPr>
              <a:t>Appendix A</a:t>
            </a:r>
            <a:r>
              <a:rPr lang="en-US" sz="2200">
                <a:latin typeface="Source Sans Pro"/>
                <a:ea typeface="Source Sans Pro"/>
              </a:rPr>
              <a:t>: </a:t>
            </a:r>
            <a:r>
              <a:rPr lang="en-US" sz="2200" b="1">
                <a:latin typeface="Source Sans Pro"/>
                <a:ea typeface="Source Sans Pro"/>
              </a:rPr>
              <a:t>Generating Asset and ESS Logbook Standards                                                       </a:t>
            </a:r>
            <a:endParaRPr lang="en-US">
              <a:latin typeface="Source Sans Pro"/>
              <a:ea typeface="Source Sans Pro"/>
            </a:endParaRPr>
          </a:p>
          <a:p>
            <a:pPr lvl="1">
              <a:buFont typeface="Courier New" panose="02070309020205020404" pitchFamily="49" charset="0"/>
              <a:buChar char="o"/>
            </a:pPr>
            <a:r>
              <a:rPr lang="en-US">
                <a:latin typeface="Source Sans Pro"/>
                <a:ea typeface="Source Sans Pro"/>
              </a:rPr>
              <a:t>Replaced previous Generator Logbook Standards (Thermal Energy)</a:t>
            </a:r>
          </a:p>
          <a:p>
            <a:pPr lvl="1">
              <a:buFont typeface="Courier New" panose="02070309020205020404" pitchFamily="49" charset="0"/>
              <a:buChar char="o"/>
            </a:pPr>
            <a:r>
              <a:rPr lang="en-US">
                <a:latin typeface="Source Sans Pro"/>
                <a:ea typeface="Source Sans Pro"/>
              </a:rPr>
              <a:t>Logbook requirement in Appendix A:</a:t>
            </a:r>
          </a:p>
          <a:p>
            <a:pPr marL="1255395" lvl="2" indent="-457200">
              <a:buAutoNum type="arabicPeriod"/>
            </a:pPr>
            <a:r>
              <a:rPr lang="en-US" b="1">
                <a:latin typeface="Source Sans Pro"/>
                <a:ea typeface="Source Sans Pro"/>
              </a:rPr>
              <a:t>Control Operator Log:</a:t>
            </a:r>
            <a:r>
              <a:rPr lang="en-US">
                <a:latin typeface="Source Sans Pro"/>
                <a:ea typeface="Source Sans Pro"/>
              </a:rPr>
              <a:t> Each facility shall maintain this log in chronological history of operation and maintenance activities during the shift.</a:t>
            </a:r>
          </a:p>
          <a:p>
            <a:pPr marL="1255395" lvl="2" indent="-457200">
              <a:buAutoNum type="arabicPeriod"/>
            </a:pPr>
            <a:r>
              <a:rPr lang="en-US" b="1">
                <a:latin typeface="Source Sans Pro"/>
                <a:ea typeface="Source Sans Pro"/>
              </a:rPr>
              <a:t>Facility status Entry:</a:t>
            </a:r>
            <a:r>
              <a:rPr lang="en-US">
                <a:latin typeface="Source Sans Pro"/>
                <a:ea typeface="Source Sans Pro"/>
              </a:rPr>
              <a:t> Part of the Control Operator Log in which each facility must record overall facility status entry at least once a day.</a:t>
            </a:r>
          </a:p>
          <a:p>
            <a:pPr marL="1255395" lvl="2" indent="-457200">
              <a:buAutoNum type="arabicPeriod"/>
            </a:pPr>
            <a:r>
              <a:rPr lang="en-US" b="1">
                <a:latin typeface="Source Sans Pro"/>
                <a:ea typeface="Source Sans Pro"/>
              </a:rPr>
              <a:t>Exceptions:</a:t>
            </a:r>
            <a:r>
              <a:rPr lang="en-US">
                <a:latin typeface="Source Sans Pro"/>
                <a:ea typeface="Source Sans Pro"/>
              </a:rPr>
              <a:t> Allows separate logbooks for special events such as out of service equipment and work authorization in addition to Control Operator Log. </a:t>
            </a:r>
          </a:p>
          <a:p>
            <a:pPr marL="1255395" lvl="2" indent="-457200">
              <a:buAutoNum type="arabicPeriod"/>
            </a:pPr>
            <a:endParaRPr lang="en-US">
              <a:latin typeface="Source Sans Pro"/>
              <a:ea typeface="Source Sans Pro"/>
            </a:endParaRPr>
          </a:p>
          <a:p>
            <a:r>
              <a:rPr lang="en-US" sz="2200">
                <a:latin typeface="Source Sans Pro"/>
                <a:ea typeface="Source Sans Pro"/>
              </a:rPr>
              <a:t> </a:t>
            </a:r>
            <a:r>
              <a:rPr lang="en-US" sz="2200" b="1">
                <a:latin typeface="Source Sans Pro"/>
                <a:ea typeface="Source Sans Pro"/>
              </a:rPr>
              <a:t>Appendix B: Hydroelectric Energy Logbook Standards</a:t>
            </a:r>
            <a:endParaRPr lang="en-US">
              <a:latin typeface="Source Sans Pro"/>
              <a:ea typeface="Source Sans Pro"/>
            </a:endParaRPr>
          </a:p>
          <a:p>
            <a:pPr lvl="1">
              <a:buFont typeface="Courier New" panose="02070309020205020404" pitchFamily="49" charset="0"/>
              <a:buChar char="o"/>
            </a:pPr>
            <a:r>
              <a:rPr lang="en-US">
                <a:latin typeface="Source Sans Pro"/>
                <a:ea typeface="Source Sans Pro"/>
              </a:rPr>
              <a:t>No changes to Appendix B which applies exclusively to hydro facilities</a:t>
            </a:r>
          </a:p>
          <a:p>
            <a:pPr lvl="1"/>
            <a:endParaRPr lang="en-US" b="1">
              <a:latin typeface="Source Sans Pro" panose="020B0503030403020204" pitchFamily="34" charset="0"/>
              <a:ea typeface="Source Sans Pro" panose="020B0503030403020204" pitchFamily="34" charset="0"/>
            </a:endParaRPr>
          </a:p>
          <a:p>
            <a:pPr marL="0" indent="0">
              <a:buNone/>
            </a:pPr>
            <a:r>
              <a:rPr lang="en-US" sz="2000">
                <a:latin typeface="Source Sans Pro"/>
                <a:ea typeface="Source Sans Pro"/>
              </a:rPr>
              <a:t>    </a:t>
            </a:r>
            <a:endParaRPr lang="en-US">
              <a:latin typeface="Source Sans Pro"/>
              <a:ea typeface="Source Sans Pro"/>
            </a:endParaRPr>
          </a:p>
        </p:txBody>
      </p:sp>
      <p:sp>
        <p:nvSpPr>
          <p:cNvPr id="4" name="Slide Number Placeholder 3">
            <a:extLst>
              <a:ext uri="{FF2B5EF4-FFF2-40B4-BE49-F238E27FC236}">
                <a16:creationId xmlns:a16="http://schemas.microsoft.com/office/drawing/2014/main" id="{4B9C1E6C-C4A4-AB6D-ECC9-068015B38D4A}"/>
              </a:ext>
            </a:extLst>
          </p:cNvPr>
          <p:cNvSpPr>
            <a:spLocks noGrp="1"/>
          </p:cNvSpPr>
          <p:nvPr>
            <p:ph type="sldNum" sz="quarter" idx="12"/>
          </p:nvPr>
        </p:nvSpPr>
        <p:spPr/>
        <p:txBody>
          <a:bodyPr/>
          <a:lstStyle/>
          <a:p>
            <a:fld id="{1C4126A1-9282-4A82-AC02-A59AF4A969C8}" type="slidenum">
              <a:rPr lang="en-US" smtClean="0"/>
              <a:t>27</a:t>
            </a:fld>
            <a:endParaRPr lang="en-US"/>
          </a:p>
        </p:txBody>
      </p:sp>
    </p:spTree>
    <p:extLst>
      <p:ext uri="{BB962C8B-B14F-4D97-AF65-F5344CB8AC3E}">
        <p14:creationId xmlns:p14="http://schemas.microsoft.com/office/powerpoint/2010/main" val="3053197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6172-D86F-3EF5-67F1-CA2C5D2A5385}"/>
              </a:ext>
            </a:extLst>
          </p:cNvPr>
          <p:cNvSpPr>
            <a:spLocks noGrp="1"/>
          </p:cNvSpPr>
          <p:nvPr>
            <p:ph type="title"/>
          </p:nvPr>
        </p:nvSpPr>
        <p:spPr>
          <a:xfrm>
            <a:off x="609600" y="365125"/>
            <a:ext cx="10972800" cy="632836"/>
          </a:xfrm>
        </p:spPr>
        <p:txBody>
          <a:bodyPr/>
          <a:lstStyle/>
          <a:p>
            <a:r>
              <a:rPr lang="en-US">
                <a:latin typeface="Source Sans Pro" panose="020B0503030403020204" pitchFamily="34" charset="0"/>
                <a:ea typeface="Source Sans Pro" panose="020B0503030403020204" pitchFamily="34" charset="0"/>
              </a:rPr>
              <a:t>Logbook Standards Revisions cont’d</a:t>
            </a:r>
          </a:p>
        </p:txBody>
      </p:sp>
      <p:sp>
        <p:nvSpPr>
          <p:cNvPr id="3" name="Content Placeholder 2">
            <a:extLst>
              <a:ext uri="{FF2B5EF4-FFF2-40B4-BE49-F238E27FC236}">
                <a16:creationId xmlns:a16="http://schemas.microsoft.com/office/drawing/2014/main" id="{88A4BD83-8916-CCF5-6FC9-E8D16C4CF821}"/>
              </a:ext>
            </a:extLst>
          </p:cNvPr>
          <p:cNvSpPr>
            <a:spLocks noGrp="1"/>
          </p:cNvSpPr>
          <p:nvPr>
            <p:ph idx="1"/>
          </p:nvPr>
        </p:nvSpPr>
        <p:spPr>
          <a:xfrm>
            <a:off x="609599" y="1095086"/>
            <a:ext cx="10972800" cy="5208588"/>
          </a:xfrm>
        </p:spPr>
        <p:txBody>
          <a:bodyPr vert="horz" lIns="0" tIns="45720" rIns="91440" bIns="45720" rtlCol="0" anchor="t">
            <a:noAutofit/>
          </a:bodyPr>
          <a:lstStyle/>
          <a:p>
            <a:pPr marL="0" indent="0">
              <a:buNone/>
            </a:pPr>
            <a:r>
              <a:rPr lang="en-US" sz="2200" b="1">
                <a:latin typeface="Source Sans Pro"/>
                <a:ea typeface="Source Sans Pro"/>
              </a:rPr>
              <a:t>Appendix A revisions at a glance:</a:t>
            </a:r>
            <a:endParaRPr lang="en-US" sz="2200" b="1">
              <a:solidFill>
                <a:srgbClr val="808080"/>
              </a:solidFill>
              <a:latin typeface="Source Sans Pro"/>
              <a:ea typeface="Source Sans Pro"/>
            </a:endParaRPr>
          </a:p>
          <a:p>
            <a:pPr marL="0" indent="0">
              <a:buNone/>
            </a:pPr>
            <a:r>
              <a:rPr lang="en-US" sz="2200">
                <a:latin typeface="Source Sans Pro"/>
                <a:ea typeface="Source Sans Pro"/>
              </a:rPr>
              <a:t>Revised language to include all types of generating assets including ESS, fossil</a:t>
            </a:r>
            <a:r>
              <a:rPr lang="en-ZW" sz="2200">
                <a:latin typeface="Source Sans Pro"/>
                <a:ea typeface="Source Sans Pro"/>
              </a:rPr>
              <a:t> and renewable facilities such as solar thermal, solar photovoltaic (PV), geothermal, and wind turbines.</a:t>
            </a:r>
            <a:endParaRPr lang="en-US" sz="2200">
              <a:solidFill>
                <a:srgbClr val="808080"/>
              </a:solidFill>
              <a:latin typeface="Source Sans Pro"/>
              <a:ea typeface="Source Sans Pro"/>
            </a:endParaRPr>
          </a:p>
          <a:p>
            <a:r>
              <a:rPr lang="en-US" sz="2200" b="1">
                <a:latin typeface="Source Sans Pro"/>
                <a:ea typeface="Source Sans Pro"/>
              </a:rPr>
              <a:t>Facility Status Entry Log</a:t>
            </a:r>
          </a:p>
          <a:p>
            <a:pPr lvl="1">
              <a:buFont typeface="Courier New" panose="02070309020205020404" pitchFamily="49" charset="0"/>
              <a:buChar char="o"/>
            </a:pPr>
            <a:r>
              <a:rPr lang="en-US">
                <a:latin typeface="Source Sans Pro"/>
                <a:ea typeface="Source Sans Pro"/>
              </a:rPr>
              <a:t>Removed existing thermal plant-specific clauses such as condenser pressure and boiler chemistry. </a:t>
            </a:r>
          </a:p>
          <a:p>
            <a:pPr lvl="1">
              <a:buFont typeface="Courier New" panose="02070309020205020404" pitchFamily="49" charset="0"/>
              <a:buChar char="o"/>
            </a:pPr>
            <a:r>
              <a:rPr lang="en-US">
                <a:latin typeface="Source Sans Pro"/>
                <a:ea typeface="Source Sans Pro"/>
              </a:rPr>
              <a:t>Added general operating parameters such as weather information, dispatch records and state of charge for ESS.</a:t>
            </a:r>
          </a:p>
          <a:p>
            <a:r>
              <a:rPr lang="en-US" sz="2200" b="1">
                <a:latin typeface="Source Sans Pro"/>
                <a:ea typeface="Source Sans Pro"/>
              </a:rPr>
              <a:t>Control Operator Log</a:t>
            </a:r>
          </a:p>
          <a:p>
            <a:pPr lvl="1">
              <a:buFont typeface="Courier New" panose="02070309020205020404" pitchFamily="49" charset="0"/>
              <a:buChar char="o"/>
            </a:pPr>
            <a:r>
              <a:rPr lang="en-US">
                <a:latin typeface="Source Sans Pro"/>
                <a:ea typeface="Source Sans Pro"/>
              </a:rPr>
              <a:t>Added language for ESS operation process such as charges, discharge.</a:t>
            </a:r>
          </a:p>
          <a:p>
            <a:pPr lvl="1">
              <a:buFont typeface="Courier New" panose="02070309020205020404" pitchFamily="49" charset="0"/>
              <a:buChar char="o"/>
            </a:pPr>
            <a:r>
              <a:rPr lang="en-US">
                <a:latin typeface="Source Sans Pro"/>
                <a:ea typeface="Source Sans Pro"/>
              </a:rPr>
              <a:t>Added a log requirement for critical operation parameters to comprise all types of generating assets and equipment.</a:t>
            </a:r>
          </a:p>
          <a:p>
            <a:pPr marL="0" indent="0">
              <a:buNone/>
            </a:pPr>
            <a:endParaRPr lang="en-US"/>
          </a:p>
        </p:txBody>
      </p:sp>
      <p:sp>
        <p:nvSpPr>
          <p:cNvPr id="4" name="Slide Number Placeholder 3">
            <a:extLst>
              <a:ext uri="{FF2B5EF4-FFF2-40B4-BE49-F238E27FC236}">
                <a16:creationId xmlns:a16="http://schemas.microsoft.com/office/drawing/2014/main" id="{5114D41D-B8C9-512E-F022-E1460A6C1293}"/>
              </a:ext>
            </a:extLst>
          </p:cNvPr>
          <p:cNvSpPr>
            <a:spLocks noGrp="1"/>
          </p:cNvSpPr>
          <p:nvPr>
            <p:ph type="sldNum" sz="quarter" idx="12"/>
          </p:nvPr>
        </p:nvSpPr>
        <p:spPr/>
        <p:txBody>
          <a:bodyPr/>
          <a:lstStyle/>
          <a:p>
            <a:fld id="{1C4126A1-9282-4A82-AC02-A59AF4A969C8}" type="slidenum">
              <a:rPr lang="en-US" smtClean="0"/>
              <a:t>28</a:t>
            </a:fld>
            <a:endParaRPr lang="en-US"/>
          </a:p>
        </p:txBody>
      </p:sp>
    </p:spTree>
    <p:extLst>
      <p:ext uri="{BB962C8B-B14F-4D97-AF65-F5344CB8AC3E}">
        <p14:creationId xmlns:p14="http://schemas.microsoft.com/office/powerpoint/2010/main" val="2229590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6172-D86F-3EF5-67F1-CA2C5D2A5385}"/>
              </a:ext>
            </a:extLst>
          </p:cNvPr>
          <p:cNvSpPr>
            <a:spLocks noGrp="1"/>
          </p:cNvSpPr>
          <p:nvPr>
            <p:ph type="title"/>
          </p:nvPr>
        </p:nvSpPr>
        <p:spPr>
          <a:xfrm>
            <a:off x="609600" y="365125"/>
            <a:ext cx="10972800" cy="632836"/>
          </a:xfrm>
        </p:spPr>
        <p:txBody>
          <a:bodyPr/>
          <a:lstStyle/>
          <a:p>
            <a:r>
              <a:rPr lang="en-US">
                <a:latin typeface="Source Sans Pro" panose="020B0503030403020204" pitchFamily="34" charset="0"/>
                <a:ea typeface="Source Sans Pro" panose="020B0503030403020204" pitchFamily="34" charset="0"/>
              </a:rPr>
              <a:t>Logbook Standards Revisions cont’d</a:t>
            </a:r>
          </a:p>
        </p:txBody>
      </p:sp>
      <p:sp>
        <p:nvSpPr>
          <p:cNvPr id="3" name="Content Placeholder 2">
            <a:extLst>
              <a:ext uri="{FF2B5EF4-FFF2-40B4-BE49-F238E27FC236}">
                <a16:creationId xmlns:a16="http://schemas.microsoft.com/office/drawing/2014/main" id="{88A4BD83-8916-CCF5-6FC9-E8D16C4CF821}"/>
              </a:ext>
            </a:extLst>
          </p:cNvPr>
          <p:cNvSpPr>
            <a:spLocks noGrp="1"/>
          </p:cNvSpPr>
          <p:nvPr>
            <p:ph idx="1"/>
          </p:nvPr>
        </p:nvSpPr>
        <p:spPr>
          <a:xfrm>
            <a:off x="609600" y="1027130"/>
            <a:ext cx="10972800" cy="5146129"/>
          </a:xfrm>
        </p:spPr>
        <p:txBody>
          <a:bodyPr vert="horz" lIns="0" tIns="45720" rIns="91440" bIns="45720" rtlCol="0" anchor="t">
            <a:noAutofit/>
          </a:bodyPr>
          <a:lstStyle/>
          <a:p>
            <a:pPr marL="0" indent="0">
              <a:buNone/>
            </a:pPr>
            <a:r>
              <a:rPr lang="en-US" sz="2200" b="1">
                <a:latin typeface="Source Sans Pro"/>
                <a:ea typeface="Source Sans Pro"/>
              </a:rPr>
              <a:t>Exceptions: </a:t>
            </a:r>
          </a:p>
          <a:p>
            <a:pPr marL="0" indent="0">
              <a:buNone/>
            </a:pPr>
            <a:r>
              <a:rPr lang="en-US" sz="2200">
                <a:latin typeface="Source Sans Pro"/>
                <a:ea typeface="Source Sans Pro"/>
              </a:rPr>
              <a:t>Existing logbook standards allow for two exceptions which are not required to record a facility’s activities into the Control Operator Log. Our proposed changes would add a third exception.</a:t>
            </a:r>
          </a:p>
          <a:p>
            <a:pPr lvl="1"/>
            <a:r>
              <a:rPr lang="en-US" b="1">
                <a:latin typeface="Source Sans Pro"/>
                <a:ea typeface="Source Sans Pro"/>
              </a:rPr>
              <a:t>Exception 1: Equipment Out of Service (OOS) Logbook:  </a:t>
            </a:r>
            <a:r>
              <a:rPr lang="en-US">
                <a:latin typeface="Source Sans Pro"/>
                <a:ea typeface="Source Sans Pro"/>
              </a:rPr>
              <a:t>Log for equipment that is out-of-service to avoid duplication in Control Operator Log.</a:t>
            </a:r>
          </a:p>
          <a:p>
            <a:pPr lvl="1"/>
            <a:endParaRPr lang="en-US">
              <a:latin typeface="Source Sans Pro"/>
              <a:ea typeface="Source Sans Pro"/>
            </a:endParaRPr>
          </a:p>
          <a:p>
            <a:pPr lvl="1"/>
            <a:r>
              <a:rPr lang="en-US" b="1">
                <a:latin typeface="Source Sans Pro"/>
                <a:ea typeface="Source Sans Pro"/>
              </a:rPr>
              <a:t>Exception 2: Work Authorization Logbook: </a:t>
            </a:r>
            <a:r>
              <a:rPr lang="en-US">
                <a:latin typeface="Source Sans Pro"/>
                <a:ea typeface="Source Sans Pro"/>
              </a:rPr>
              <a:t>Log for special activities commonly referred to as clearances during construction, overhauls, or major works.</a:t>
            </a:r>
          </a:p>
          <a:p>
            <a:pPr lvl="1"/>
            <a:endParaRPr lang="en-US">
              <a:latin typeface="Source Sans Pro"/>
              <a:ea typeface="Source Sans Pro"/>
            </a:endParaRPr>
          </a:p>
          <a:p>
            <a:pPr lvl="1"/>
            <a:r>
              <a:rPr lang="en-US" b="1">
                <a:latin typeface="Source Sans Pro"/>
                <a:ea typeface="Source Sans Pro"/>
              </a:rPr>
              <a:t>Exception 3</a:t>
            </a:r>
            <a:r>
              <a:rPr lang="en-US">
                <a:latin typeface="Source Sans Pro"/>
                <a:ea typeface="Source Sans Pro"/>
              </a:rPr>
              <a:t>: </a:t>
            </a:r>
            <a:r>
              <a:rPr lang="en-US" b="1">
                <a:latin typeface="Source Sans Pro"/>
                <a:ea typeface="Source Sans Pro"/>
              </a:rPr>
              <a:t>Work Order Management System or Electronic Database System:  </a:t>
            </a:r>
            <a:r>
              <a:rPr lang="en-US">
                <a:latin typeface="Source Sans Pro"/>
                <a:ea typeface="Source Sans Pro"/>
              </a:rPr>
              <a:t>Log for periodic maintenance activities to avoid logbook requirement of Facility Status Entry Log and Control Operator Log.</a:t>
            </a:r>
          </a:p>
          <a:p>
            <a:pPr lvl="1">
              <a:buFont typeface="Wingdings" panose="05000000000000000000" pitchFamily="2" charset="2"/>
              <a:buChar char="Ø"/>
            </a:pPr>
            <a:endParaRPr lang="en-US" sz="2000">
              <a:latin typeface="Source Sans Pro"/>
              <a:ea typeface="Source Sans Pro"/>
            </a:endParaRPr>
          </a:p>
          <a:p>
            <a:pPr marL="0" indent="0">
              <a:buNone/>
            </a:pPr>
            <a:endParaRPr lang="en-US"/>
          </a:p>
        </p:txBody>
      </p:sp>
      <p:sp>
        <p:nvSpPr>
          <p:cNvPr id="4" name="Slide Number Placeholder 3">
            <a:extLst>
              <a:ext uri="{FF2B5EF4-FFF2-40B4-BE49-F238E27FC236}">
                <a16:creationId xmlns:a16="http://schemas.microsoft.com/office/drawing/2014/main" id="{5114D41D-B8C9-512E-F022-E1460A6C1293}"/>
              </a:ext>
            </a:extLst>
          </p:cNvPr>
          <p:cNvSpPr>
            <a:spLocks noGrp="1"/>
          </p:cNvSpPr>
          <p:nvPr>
            <p:ph type="sldNum" sz="quarter" idx="12"/>
          </p:nvPr>
        </p:nvSpPr>
        <p:spPr/>
        <p:txBody>
          <a:bodyPr/>
          <a:lstStyle/>
          <a:p>
            <a:fld id="{1C4126A1-9282-4A82-AC02-A59AF4A969C8}" type="slidenum">
              <a:rPr lang="en-US" smtClean="0"/>
              <a:t>29</a:t>
            </a:fld>
            <a:endParaRPr lang="en-US"/>
          </a:p>
        </p:txBody>
      </p:sp>
    </p:spTree>
    <p:extLst>
      <p:ext uri="{BB962C8B-B14F-4D97-AF65-F5344CB8AC3E}">
        <p14:creationId xmlns:p14="http://schemas.microsoft.com/office/powerpoint/2010/main" val="397028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390B-343C-27AA-489E-BEF766826886}"/>
              </a:ext>
            </a:extLst>
          </p:cNvPr>
          <p:cNvSpPr>
            <a:spLocks noGrp="1"/>
          </p:cNvSpPr>
          <p:nvPr>
            <p:ph type="title"/>
          </p:nvPr>
        </p:nvSpPr>
        <p:spPr/>
        <p:txBody>
          <a:bodyPr/>
          <a:lstStyle/>
          <a:p>
            <a:r>
              <a:rPr lang="en-ZW">
                <a:latin typeface="Source Sans Pro" panose="020B0503030403020204" pitchFamily="34" charset="0"/>
                <a:ea typeface="Source Sans Pro" panose="020B0503030403020204" pitchFamily="34" charset="0"/>
              </a:rPr>
              <a:t>Workshop Purpose &amp; Scope</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0FD6A04B-F16D-7C27-87E8-36EBB6C8EA21}"/>
              </a:ext>
            </a:extLst>
          </p:cNvPr>
          <p:cNvSpPr>
            <a:spLocks noGrp="1"/>
          </p:cNvSpPr>
          <p:nvPr>
            <p:ph idx="1"/>
          </p:nvPr>
        </p:nvSpPr>
        <p:spPr/>
        <p:txBody>
          <a:bodyPr vert="horz" lIns="0" tIns="45720" rIns="91440" bIns="45720" rtlCol="0" anchor="t">
            <a:noAutofit/>
          </a:bodyPr>
          <a:lstStyle/>
          <a:p>
            <a:r>
              <a:rPr lang="en-ZW">
                <a:latin typeface="Source Sans Pro"/>
                <a:ea typeface="Source Sans Pro"/>
              </a:rPr>
              <a:t>The purpose of this workshop is to:</a:t>
            </a:r>
          </a:p>
          <a:p>
            <a:pPr lvl="1"/>
            <a:endParaRPr lang="en-ZW">
              <a:latin typeface="Source Sans Pro"/>
              <a:ea typeface="Source Sans Pro"/>
            </a:endParaRPr>
          </a:p>
          <a:p>
            <a:pPr lvl="1"/>
            <a:r>
              <a:rPr lang="en-ZW">
                <a:latin typeface="Source Sans Pro"/>
                <a:ea typeface="Source Sans Pro"/>
              </a:rPr>
              <a:t>Present the Safety and Enforcement Division’s (SED) proposal on Senate Bill (SB) 1383 implementation and revisions to General Order (GO) 167-B and gather feedback on SED’s proposal for Energy Storage System (ESS) Standards.</a:t>
            </a:r>
            <a:endParaRPr lang="en-ZW"/>
          </a:p>
          <a:p>
            <a:pPr lvl="1"/>
            <a:endParaRPr lang="en-ZW">
              <a:latin typeface="Source Sans Pro" panose="020B0503030403020204" pitchFamily="34" charset="0"/>
              <a:ea typeface="Source Sans Pro" panose="020B0503030403020204" pitchFamily="34" charset="0"/>
            </a:endParaRPr>
          </a:p>
          <a:p>
            <a:pPr lvl="1"/>
            <a:r>
              <a:rPr lang="en-ZW">
                <a:latin typeface="Source Sans Pro"/>
                <a:ea typeface="Source Sans Pro"/>
              </a:rPr>
              <a:t>Provide information on next steps and SED’s implementation timeline for the ESS Operation and Maintenance Standards (O&amp;M Standards).</a:t>
            </a:r>
          </a:p>
          <a:p>
            <a:pPr lvl="1"/>
            <a:endParaRPr lang="en-US"/>
          </a:p>
        </p:txBody>
      </p:sp>
      <p:sp>
        <p:nvSpPr>
          <p:cNvPr id="4" name="Slide Number Placeholder 3">
            <a:extLst>
              <a:ext uri="{FF2B5EF4-FFF2-40B4-BE49-F238E27FC236}">
                <a16:creationId xmlns:a16="http://schemas.microsoft.com/office/drawing/2014/main" id="{A8603F69-2BFA-067E-2433-E4EF9C34B67C}"/>
              </a:ext>
            </a:extLst>
          </p:cNvPr>
          <p:cNvSpPr>
            <a:spLocks noGrp="1"/>
          </p:cNvSpPr>
          <p:nvPr>
            <p:ph type="sldNum" sz="quarter" idx="12"/>
          </p:nvPr>
        </p:nvSpPr>
        <p:spPr/>
        <p:txBody>
          <a:bodyPr/>
          <a:lstStyle/>
          <a:p>
            <a:fld id="{1C4126A1-9282-4A82-AC02-A59AF4A969C8}" type="slidenum">
              <a:rPr lang="en-US" smtClean="0"/>
              <a:t>3</a:t>
            </a:fld>
            <a:endParaRPr lang="en-US"/>
          </a:p>
        </p:txBody>
      </p:sp>
    </p:spTree>
    <p:extLst>
      <p:ext uri="{BB962C8B-B14F-4D97-AF65-F5344CB8AC3E}">
        <p14:creationId xmlns:p14="http://schemas.microsoft.com/office/powerpoint/2010/main" val="3240845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4DE32-AB5D-7359-B873-FCE11F5A96DB}"/>
              </a:ext>
            </a:extLst>
          </p:cNvPr>
          <p:cNvSpPr>
            <a:spLocks noGrp="1"/>
          </p:cNvSpPr>
          <p:nvPr>
            <p:ph idx="1"/>
          </p:nvPr>
        </p:nvSpPr>
        <p:spPr>
          <a:xfrm>
            <a:off x="609600" y="2895600"/>
            <a:ext cx="5715000" cy="1447800"/>
          </a:xfrm>
        </p:spPr>
        <p:txBody>
          <a:bodyPr/>
          <a:lstStyle/>
          <a:p>
            <a:pPr marL="0" indent="0" algn="ctr">
              <a:buNone/>
            </a:pPr>
            <a:r>
              <a:rPr lang="en-US" sz="4600" b="1">
                <a:latin typeface="Source Sans Pro" panose="020B0503030403020204" pitchFamily="34" charset="0"/>
                <a:ea typeface="Source Sans Pro" panose="020B0503030403020204" pitchFamily="34" charset="0"/>
              </a:rPr>
              <a:t>Questions?</a:t>
            </a:r>
          </a:p>
        </p:txBody>
      </p:sp>
      <p:sp>
        <p:nvSpPr>
          <p:cNvPr id="4" name="Slide Number Placeholder 3">
            <a:extLst>
              <a:ext uri="{FF2B5EF4-FFF2-40B4-BE49-F238E27FC236}">
                <a16:creationId xmlns:a16="http://schemas.microsoft.com/office/drawing/2014/main" id="{2187BB74-6C82-3572-7018-68942BE06E78}"/>
              </a:ext>
            </a:extLst>
          </p:cNvPr>
          <p:cNvSpPr>
            <a:spLocks noGrp="1"/>
          </p:cNvSpPr>
          <p:nvPr>
            <p:ph type="sldNum" sz="quarter" idx="12"/>
          </p:nvPr>
        </p:nvSpPr>
        <p:spPr/>
        <p:txBody>
          <a:bodyPr/>
          <a:lstStyle/>
          <a:p>
            <a:fld id="{1C4126A1-9282-4A82-AC02-A59AF4A969C8}" type="slidenum">
              <a:rPr lang="en-US" smtClean="0"/>
              <a:t>30</a:t>
            </a:fld>
            <a:endParaRPr lang="en-US"/>
          </a:p>
        </p:txBody>
      </p:sp>
      <p:pic>
        <p:nvPicPr>
          <p:cNvPr id="2" name="Picture Placeholder 6" descr="Badge Question Mark with solid fill">
            <a:extLst>
              <a:ext uri="{FF2B5EF4-FFF2-40B4-BE49-F238E27FC236}">
                <a16:creationId xmlns:a16="http://schemas.microsoft.com/office/drawing/2014/main" id="{5986B1E1-C5EF-7A27-96EE-F2F5C7BC2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346" b="5346"/>
          <a:stretch>
            <a:fillRect/>
          </a:stretch>
        </p:blipFill>
        <p:spPr>
          <a:xfrm>
            <a:off x="6232633" y="1157451"/>
            <a:ext cx="5087007" cy="4543097"/>
          </a:xfrm>
          <a:prstGeom prst="rect">
            <a:avLst/>
          </a:prstGeom>
          <a:noFill/>
        </p:spPr>
      </p:pic>
    </p:spTree>
    <p:extLst>
      <p:ext uri="{BB962C8B-B14F-4D97-AF65-F5344CB8AC3E}">
        <p14:creationId xmlns:p14="http://schemas.microsoft.com/office/powerpoint/2010/main" val="165174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37880" y="1833121"/>
            <a:ext cx="9601200" cy="2306637"/>
          </a:xfrm>
        </p:spPr>
        <p:txBody>
          <a:bodyPr/>
          <a:lstStyle/>
          <a:p>
            <a:r>
              <a:rPr lang="en-US">
                <a:latin typeface="Source Sans Pro"/>
                <a:ea typeface="Source Sans Pro"/>
              </a:rPr>
              <a:t>Implementation Process:  </a:t>
            </a:r>
            <a:br>
              <a:rPr lang="en-US">
                <a:latin typeface="Source Sans Pro"/>
                <a:ea typeface="Source Sans Pro"/>
              </a:rPr>
            </a:br>
            <a:r>
              <a:rPr lang="en-US">
                <a:latin typeface="Source Sans Pro"/>
                <a:ea typeface="Source Sans Pro"/>
              </a:rPr>
              <a:t>Proposed Changes to GO 167-B  Maintenance Standards</a:t>
            </a: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31</a:t>
            </a:fld>
            <a:endParaRPr lang="en-US"/>
          </a:p>
        </p:txBody>
      </p:sp>
    </p:spTree>
    <p:extLst>
      <p:ext uri="{BB962C8B-B14F-4D97-AF65-F5344CB8AC3E}">
        <p14:creationId xmlns:p14="http://schemas.microsoft.com/office/powerpoint/2010/main" val="1958987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E4BAD-4314-9845-DCEE-60A6DB453630}"/>
              </a:ext>
            </a:extLst>
          </p:cNvPr>
          <p:cNvSpPr>
            <a:spLocks noGrp="1"/>
          </p:cNvSpPr>
          <p:nvPr>
            <p:ph idx="1"/>
          </p:nvPr>
        </p:nvSpPr>
        <p:spPr>
          <a:xfrm>
            <a:off x="618780" y="1084250"/>
            <a:ext cx="10972800" cy="5145773"/>
          </a:xfrm>
        </p:spPr>
        <p:txBody>
          <a:bodyPr vert="horz" lIns="0" tIns="45720" rIns="91440" bIns="45720" rtlCol="0" anchor="t">
            <a:noAutofit/>
          </a:bodyPr>
          <a:lstStyle/>
          <a:p>
            <a:pPr marL="0" indent="0">
              <a:buNone/>
            </a:pPr>
            <a:r>
              <a:rPr lang="en-US" sz="1800" b="1">
                <a:latin typeface="Source Sans Pro"/>
                <a:ea typeface="Source Sans Pro"/>
              </a:rPr>
              <a:t>The current version of GO 167-B contains 18 Maintenance Standards (MS) covering safety, responsibilities, maintenance procedures, chemistry control, engineering and technical support. </a:t>
            </a:r>
          </a:p>
          <a:p>
            <a:r>
              <a:rPr lang="en-US" sz="1800">
                <a:latin typeface="Source Sans Pro"/>
                <a:ea typeface="Source Sans Pro"/>
              </a:rPr>
              <a:t>Updates include changes to incorporate ESS components and apply the latest industry standards and emerging technologies to enhance problem resolution and engineering and technical support.</a:t>
            </a:r>
          </a:p>
          <a:p>
            <a:pPr lvl="1"/>
            <a:r>
              <a:rPr lang="en-US" sz="1800" b="1">
                <a:latin typeface="Source Sans Pro"/>
                <a:ea typeface="Source Sans Pro"/>
              </a:rPr>
              <a:t>MS-1 Safety</a:t>
            </a:r>
          </a:p>
          <a:p>
            <a:pPr lvl="2" indent="-172720">
              <a:buFont typeface="Courier New" panose="02070309020205020404" pitchFamily="49" charset="0"/>
              <a:buChar char="o"/>
            </a:pPr>
            <a:r>
              <a:rPr lang="en-US" sz="1800">
                <a:latin typeface="Source Sans Pro"/>
                <a:ea typeface="Source Sans Pro"/>
              </a:rPr>
              <a:t>No changes</a:t>
            </a:r>
          </a:p>
          <a:p>
            <a:pPr lvl="1">
              <a:buFont typeface="Arial"/>
              <a:buChar char="•"/>
            </a:pPr>
            <a:r>
              <a:rPr lang="en-US" sz="1800" b="1">
                <a:latin typeface="Source Sans Pro"/>
                <a:ea typeface="Source Sans Pro"/>
              </a:rPr>
              <a:t>MS-2 Organizational Structure and Responsibilities</a:t>
            </a:r>
          </a:p>
          <a:p>
            <a:pPr lvl="2" indent="-172720">
              <a:buFont typeface="Courier New" panose="02070309020205020404" pitchFamily="49" charset="0"/>
              <a:buChar char="o"/>
            </a:pPr>
            <a:r>
              <a:rPr lang="en-US" sz="1800">
                <a:latin typeface="Source Sans Pro"/>
                <a:ea typeface="Source Sans Pro"/>
              </a:rPr>
              <a:t>Updated language (i.e. station to facility)</a:t>
            </a:r>
          </a:p>
          <a:p>
            <a:pPr lvl="1">
              <a:buFont typeface="Arial"/>
              <a:buChar char="•"/>
            </a:pPr>
            <a:r>
              <a:rPr lang="en-US" sz="1800" b="1">
                <a:latin typeface="Source Sans Pro"/>
                <a:ea typeface="Source Sans Pro"/>
              </a:rPr>
              <a:t>MS-3 Maintenance Management and Leadership</a:t>
            </a:r>
          </a:p>
          <a:p>
            <a:pPr lvl="2" indent="-172720">
              <a:buFont typeface="Courier New" panose="02070309020205020404" pitchFamily="49" charset="0"/>
              <a:buChar char="o"/>
            </a:pPr>
            <a:r>
              <a:rPr lang="en-US" sz="1800">
                <a:latin typeface="Source Sans Pro"/>
                <a:ea typeface="Source Sans Pro"/>
              </a:rPr>
              <a:t>No changes</a:t>
            </a:r>
          </a:p>
          <a:p>
            <a:pPr lvl="1">
              <a:buFont typeface="Arial"/>
              <a:buChar char="•"/>
            </a:pPr>
            <a:r>
              <a:rPr lang="en-US" sz="1800" b="1">
                <a:latin typeface="Source Sans Pro"/>
                <a:ea typeface="Source Sans Pro"/>
              </a:rPr>
              <a:t>MS-4 P</a:t>
            </a:r>
            <a:r>
              <a:rPr lang="en-ZW" sz="1800" b="1" err="1">
                <a:latin typeface="Source Sans Pro"/>
                <a:ea typeface="Source Sans Pro"/>
              </a:rPr>
              <a:t>roblem</a:t>
            </a:r>
            <a:r>
              <a:rPr lang="en-ZW" sz="1800" b="1">
                <a:latin typeface="Source Sans Pro"/>
                <a:ea typeface="Source Sans Pro"/>
              </a:rPr>
              <a:t> Resolution and Continuing Improvement</a:t>
            </a:r>
          </a:p>
          <a:p>
            <a:pPr lvl="2" indent="-172720">
              <a:buFont typeface="Courier New" panose="02070309020205020404" pitchFamily="49" charset="0"/>
              <a:buChar char="o"/>
            </a:pPr>
            <a:r>
              <a:rPr lang="en-US" sz="1800">
                <a:latin typeface="Source Sans Pro"/>
                <a:ea typeface="Source Sans Pro"/>
              </a:rPr>
              <a:t>Incorporated ESS into standard </a:t>
            </a:r>
          </a:p>
          <a:p>
            <a:pPr lvl="2" indent="-172720">
              <a:buFont typeface="Courier New" panose="02070309020205020404" pitchFamily="49" charset="0"/>
              <a:buChar char="o"/>
            </a:pPr>
            <a:r>
              <a:rPr lang="en-US" sz="1800">
                <a:latin typeface="Source Sans Pro"/>
                <a:ea typeface="Source Sans Pro"/>
              </a:rPr>
              <a:t>Incorporated problem prevention as a practice that is to be fostered by the company through the application of industry best practices and emerging technologies for the safety and reliability of both the GA and ESS.</a:t>
            </a:r>
          </a:p>
        </p:txBody>
      </p:sp>
      <p:sp>
        <p:nvSpPr>
          <p:cNvPr id="4" name="Slide Number Placeholder 3">
            <a:extLst>
              <a:ext uri="{FF2B5EF4-FFF2-40B4-BE49-F238E27FC236}">
                <a16:creationId xmlns:a16="http://schemas.microsoft.com/office/drawing/2014/main" id="{4B9C1E6C-C4A4-AB6D-ECC9-068015B38D4A}"/>
              </a:ext>
            </a:extLst>
          </p:cNvPr>
          <p:cNvSpPr>
            <a:spLocks noGrp="1"/>
          </p:cNvSpPr>
          <p:nvPr>
            <p:ph type="sldNum" sz="quarter" idx="12"/>
          </p:nvPr>
        </p:nvSpPr>
        <p:spPr/>
        <p:txBody>
          <a:bodyPr/>
          <a:lstStyle/>
          <a:p>
            <a:fld id="{1C4126A1-9282-4A82-AC02-A59AF4A969C8}" type="slidenum">
              <a:rPr lang="en-US" smtClean="0"/>
              <a:t>32</a:t>
            </a:fld>
            <a:endParaRPr lang="en-US"/>
          </a:p>
        </p:txBody>
      </p:sp>
      <p:sp>
        <p:nvSpPr>
          <p:cNvPr id="8" name="Title 1">
            <a:extLst>
              <a:ext uri="{FF2B5EF4-FFF2-40B4-BE49-F238E27FC236}">
                <a16:creationId xmlns:a16="http://schemas.microsoft.com/office/drawing/2014/main" id="{C4C80238-8F43-DB51-4402-67F69F7E951E}"/>
              </a:ext>
            </a:extLst>
          </p:cNvPr>
          <p:cNvSpPr txBox="1">
            <a:spLocks/>
          </p:cNvSpPr>
          <p:nvPr/>
        </p:nvSpPr>
        <p:spPr>
          <a:xfrm>
            <a:off x="609600" y="504158"/>
            <a:ext cx="10963620" cy="609467"/>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r>
              <a:rPr lang="en-US">
                <a:latin typeface="Source Sans Pro" panose="020B0503030403020204" pitchFamily="34" charset="0"/>
                <a:ea typeface="Source Sans Pro" panose="020B0503030403020204" pitchFamily="34" charset="0"/>
              </a:rPr>
              <a:t>Revision to Maintenance Standards</a:t>
            </a:r>
            <a:endParaRPr lang="en-ZW">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99722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E4BAD-4314-9845-DCEE-60A6DB453630}"/>
              </a:ext>
            </a:extLst>
          </p:cNvPr>
          <p:cNvSpPr>
            <a:spLocks noGrp="1"/>
          </p:cNvSpPr>
          <p:nvPr>
            <p:ph idx="1"/>
          </p:nvPr>
        </p:nvSpPr>
        <p:spPr>
          <a:xfrm>
            <a:off x="609600" y="1311505"/>
            <a:ext cx="10972800" cy="4351338"/>
          </a:xfrm>
        </p:spPr>
        <p:txBody>
          <a:bodyPr vert="horz" lIns="0" tIns="45720" rIns="91440" bIns="45720" rtlCol="0" anchor="t">
            <a:noAutofit/>
          </a:bodyPr>
          <a:lstStyle/>
          <a:p>
            <a:r>
              <a:rPr lang="en-US" sz="1800" b="1">
                <a:latin typeface="Source Sans Pro"/>
                <a:ea typeface="Source Sans Pro"/>
              </a:rPr>
              <a:t>MS-5 Maintenance Personnel Knowledge and Skills</a:t>
            </a:r>
          </a:p>
          <a:p>
            <a:pPr lvl="1">
              <a:buFont typeface="Courier New" panose="02070309020205020404" pitchFamily="49" charset="0"/>
              <a:buChar char="o"/>
            </a:pPr>
            <a:r>
              <a:rPr lang="en-US" sz="1800">
                <a:latin typeface="Source Sans Pro"/>
                <a:ea typeface="Source Sans Pro"/>
              </a:rPr>
              <a:t>Updated language (i.e. plant to facility)</a:t>
            </a:r>
          </a:p>
          <a:p>
            <a:pPr>
              <a:buFont typeface="Arial"/>
              <a:buChar char="•"/>
            </a:pPr>
            <a:r>
              <a:rPr lang="en-US" sz="1800" b="1">
                <a:latin typeface="Source Sans Pro"/>
                <a:ea typeface="Source Sans Pro"/>
              </a:rPr>
              <a:t>MS-6 Training Support</a:t>
            </a:r>
          </a:p>
          <a:p>
            <a:pPr lvl="1">
              <a:buFont typeface="Courier New" panose="02070309020205020404" pitchFamily="49" charset="0"/>
              <a:buChar char="o"/>
            </a:pPr>
            <a:r>
              <a:rPr lang="en-US" sz="1800">
                <a:latin typeface="Source Sans Pro"/>
                <a:ea typeface="Source Sans Pro"/>
              </a:rPr>
              <a:t>No changes</a:t>
            </a:r>
          </a:p>
          <a:p>
            <a:pPr>
              <a:buFont typeface="Arial"/>
              <a:buChar char="•"/>
            </a:pPr>
            <a:r>
              <a:rPr lang="en-US" sz="1800" b="1">
                <a:latin typeface="Source Sans Pro"/>
                <a:ea typeface="Source Sans Pro"/>
              </a:rPr>
              <a:t>MS-7 Balance of Maintenance Approach</a:t>
            </a:r>
          </a:p>
          <a:p>
            <a:pPr lvl="1">
              <a:buFont typeface="Courier New" panose="02070309020205020404" pitchFamily="49" charset="0"/>
              <a:buChar char="o"/>
            </a:pPr>
            <a:r>
              <a:rPr lang="en-US" sz="1800">
                <a:latin typeface="Source Sans Pro"/>
                <a:ea typeface="Source Sans Pro"/>
              </a:rPr>
              <a:t>Included ESS to balance of maintenance approach</a:t>
            </a:r>
          </a:p>
          <a:p>
            <a:pPr lvl="1">
              <a:buFont typeface="Courier New" panose="02070309020205020404" pitchFamily="49" charset="0"/>
              <a:buChar char="o"/>
            </a:pPr>
            <a:r>
              <a:rPr lang="en-US" sz="1800">
                <a:latin typeface="Source Sans Pro"/>
                <a:ea typeface="Source Sans Pro"/>
              </a:rPr>
              <a:t>Clarified that maintenance procedures and documents should include all GA and ESS equipment and all integral parts to delivering power to the grid</a:t>
            </a:r>
          </a:p>
          <a:p>
            <a:pPr lvl="1">
              <a:buFont typeface="Courier New" panose="02070309020205020404" pitchFamily="49" charset="0"/>
              <a:buChar char="o"/>
            </a:pPr>
            <a:r>
              <a:rPr lang="en-US" sz="1800">
                <a:latin typeface="Source Sans Pro"/>
                <a:ea typeface="Source Sans Pro"/>
              </a:rPr>
              <a:t>Removed "owned by the generation owner" to avoid redundacy</a:t>
            </a:r>
          </a:p>
          <a:p>
            <a:pPr>
              <a:buFont typeface="Arial"/>
              <a:buChar char="•"/>
            </a:pPr>
            <a:r>
              <a:rPr lang="en-US" sz="1800" b="1">
                <a:latin typeface="Source Sans Pro"/>
                <a:ea typeface="Source Sans Pro"/>
              </a:rPr>
              <a:t>MS-8 Maintenance Procedures and Documentation</a:t>
            </a:r>
          </a:p>
          <a:p>
            <a:pPr lvl="1">
              <a:buFont typeface="Courier New" panose="02070309020205020404" pitchFamily="49" charset="0"/>
              <a:buChar char="o"/>
            </a:pPr>
            <a:r>
              <a:rPr lang="en-US" sz="1800">
                <a:latin typeface="Source Sans Pro"/>
                <a:ea typeface="Source Sans Pro"/>
              </a:rPr>
              <a:t>Updated language (i.e. plant to facility)</a:t>
            </a:r>
          </a:p>
          <a:p>
            <a:pPr>
              <a:buFont typeface="Arial,Sans-Serif"/>
              <a:buChar char="•"/>
            </a:pPr>
            <a:r>
              <a:rPr lang="en-US" sz="1800" b="1">
                <a:latin typeface="Source Sans Pro"/>
                <a:ea typeface="Source Sans Pro"/>
              </a:rPr>
              <a:t>MS-9 Conduct of Maintenance</a:t>
            </a:r>
          </a:p>
          <a:p>
            <a:pPr lvl="1">
              <a:buFont typeface="Courier New" panose="02070309020205020404" pitchFamily="49" charset="0"/>
              <a:buChar char="o"/>
            </a:pPr>
            <a:r>
              <a:rPr lang="en-US" sz="1800">
                <a:latin typeface="Source Sans Pro"/>
                <a:ea typeface="Source Sans Pro"/>
              </a:rPr>
              <a:t>Updated language (i.e. plant to facility)</a:t>
            </a:r>
          </a:p>
        </p:txBody>
      </p:sp>
      <p:sp>
        <p:nvSpPr>
          <p:cNvPr id="4" name="Slide Number Placeholder 3">
            <a:extLst>
              <a:ext uri="{FF2B5EF4-FFF2-40B4-BE49-F238E27FC236}">
                <a16:creationId xmlns:a16="http://schemas.microsoft.com/office/drawing/2014/main" id="{4B9C1E6C-C4A4-AB6D-ECC9-068015B38D4A}"/>
              </a:ext>
            </a:extLst>
          </p:cNvPr>
          <p:cNvSpPr>
            <a:spLocks noGrp="1"/>
          </p:cNvSpPr>
          <p:nvPr>
            <p:ph type="sldNum" sz="quarter" idx="12"/>
          </p:nvPr>
        </p:nvSpPr>
        <p:spPr/>
        <p:txBody>
          <a:bodyPr/>
          <a:lstStyle/>
          <a:p>
            <a:fld id="{1C4126A1-9282-4A82-AC02-A59AF4A969C8}" type="slidenum">
              <a:rPr lang="en-US" smtClean="0"/>
              <a:t>33</a:t>
            </a:fld>
            <a:endParaRPr lang="en-US"/>
          </a:p>
        </p:txBody>
      </p:sp>
      <p:sp>
        <p:nvSpPr>
          <p:cNvPr id="8" name="Title 1">
            <a:extLst>
              <a:ext uri="{FF2B5EF4-FFF2-40B4-BE49-F238E27FC236}">
                <a16:creationId xmlns:a16="http://schemas.microsoft.com/office/drawing/2014/main" id="{A2ABC30B-B845-AEE7-4C94-ACE679BF4257}"/>
              </a:ext>
            </a:extLst>
          </p:cNvPr>
          <p:cNvSpPr txBox="1">
            <a:spLocks/>
          </p:cNvSpPr>
          <p:nvPr/>
        </p:nvSpPr>
        <p:spPr>
          <a:xfrm>
            <a:off x="609600" y="631365"/>
            <a:ext cx="10963620" cy="609467"/>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r>
              <a:rPr lang="en-US">
                <a:latin typeface="Source Sans Pro" panose="020B0503030403020204" pitchFamily="34" charset="0"/>
                <a:ea typeface="Source Sans Pro" panose="020B0503030403020204" pitchFamily="34" charset="0"/>
              </a:rPr>
              <a:t>Revision to Maintenance Standards cont’d</a:t>
            </a:r>
            <a:endParaRPr lang="en-ZW">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68702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E4BAD-4314-9845-DCEE-60A6DB453630}"/>
              </a:ext>
            </a:extLst>
          </p:cNvPr>
          <p:cNvSpPr>
            <a:spLocks noGrp="1"/>
          </p:cNvSpPr>
          <p:nvPr>
            <p:ph idx="1"/>
          </p:nvPr>
        </p:nvSpPr>
        <p:spPr>
          <a:xfrm>
            <a:off x="609600" y="1339046"/>
            <a:ext cx="10972800" cy="4351338"/>
          </a:xfrm>
        </p:spPr>
        <p:txBody>
          <a:bodyPr vert="horz" lIns="0" tIns="45720" rIns="91440" bIns="45720" rtlCol="0" anchor="t">
            <a:noAutofit/>
          </a:bodyPr>
          <a:lstStyle/>
          <a:p>
            <a:r>
              <a:rPr lang="en-US" sz="1800" b="1">
                <a:latin typeface="Source Sans Pro" panose="020B0503030403020204" pitchFamily="34" charset="0"/>
                <a:ea typeface="Source Sans Pro" panose="020B0503030403020204" pitchFamily="34" charset="0"/>
              </a:rPr>
              <a:t>MS-10 Work Management</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to clarify that work management is to be focused around "priority" in maintaining reliable facility operation and not "value"</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(i.e. station to facility)</a:t>
            </a:r>
          </a:p>
          <a:p>
            <a:pPr>
              <a:buFont typeface="Arial"/>
              <a:buChar char="•"/>
            </a:pPr>
            <a:r>
              <a:rPr lang="en-US" sz="1800" b="1">
                <a:latin typeface="Source Sans Pro" panose="020B0503030403020204" pitchFamily="34" charset="0"/>
                <a:ea typeface="Source Sans Pro" panose="020B0503030403020204" pitchFamily="34" charset="0"/>
              </a:rPr>
              <a:t>MS-11 Facility Status and Configuration</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to include safety as an item that is to be supported when managing station activities </a:t>
            </a:r>
          </a:p>
          <a:p>
            <a:pPr>
              <a:buFont typeface="Arial"/>
              <a:buChar char="•"/>
            </a:pPr>
            <a:r>
              <a:rPr lang="en-US" sz="1800" b="1">
                <a:latin typeface="Source Sans Pro" panose="020B0503030403020204" pitchFamily="34" charset="0"/>
                <a:ea typeface="Source Sans Pro" panose="020B0503030403020204" pitchFamily="34" charset="0"/>
              </a:rPr>
              <a:t>MS-12 Spare Parts, Material and Services</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sentence structure (no substantive changes)</a:t>
            </a:r>
          </a:p>
          <a:p>
            <a:pPr>
              <a:buFont typeface="Arial,Sans-Serif"/>
              <a:buChar char="•"/>
            </a:pPr>
            <a:r>
              <a:rPr lang="en-US" sz="1800" b="1">
                <a:latin typeface="Source Sans Pro" panose="020B0503030403020204" pitchFamily="34" charset="0"/>
                <a:ea typeface="Source Sans Pro" panose="020B0503030403020204" pitchFamily="34" charset="0"/>
              </a:rPr>
              <a:t>MS-13 Equipment Performance and Material Condition</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to include corrosion as an issue that is to be considered when developing strategies and/or methods to anticipate, prevent, identify and resolve equipment issues</a:t>
            </a:r>
          </a:p>
          <a:p>
            <a:pPr>
              <a:buFont typeface="Arial,Sans-Serif"/>
              <a:buChar char="•"/>
            </a:pPr>
            <a:endParaRPr lang="en-US" sz="2300"/>
          </a:p>
          <a:p>
            <a:pPr>
              <a:buFont typeface="Arial"/>
              <a:buChar char="•"/>
            </a:pPr>
            <a:endParaRPr lang="en-US" sz="1800"/>
          </a:p>
        </p:txBody>
      </p:sp>
      <p:sp>
        <p:nvSpPr>
          <p:cNvPr id="4" name="Slide Number Placeholder 3">
            <a:extLst>
              <a:ext uri="{FF2B5EF4-FFF2-40B4-BE49-F238E27FC236}">
                <a16:creationId xmlns:a16="http://schemas.microsoft.com/office/drawing/2014/main" id="{4B9C1E6C-C4A4-AB6D-ECC9-068015B38D4A}"/>
              </a:ext>
            </a:extLst>
          </p:cNvPr>
          <p:cNvSpPr>
            <a:spLocks noGrp="1"/>
          </p:cNvSpPr>
          <p:nvPr>
            <p:ph type="sldNum" sz="quarter" idx="12"/>
          </p:nvPr>
        </p:nvSpPr>
        <p:spPr/>
        <p:txBody>
          <a:bodyPr/>
          <a:lstStyle/>
          <a:p>
            <a:fld id="{1C4126A1-9282-4A82-AC02-A59AF4A969C8}" type="slidenum">
              <a:rPr lang="en-US" smtClean="0"/>
              <a:t>34</a:t>
            </a:fld>
            <a:endParaRPr lang="en-US"/>
          </a:p>
        </p:txBody>
      </p:sp>
      <p:sp>
        <p:nvSpPr>
          <p:cNvPr id="8" name="Title 1">
            <a:extLst>
              <a:ext uri="{FF2B5EF4-FFF2-40B4-BE49-F238E27FC236}">
                <a16:creationId xmlns:a16="http://schemas.microsoft.com/office/drawing/2014/main" id="{399891F3-921B-8DA5-0E54-FBE378775A0D}"/>
              </a:ext>
            </a:extLst>
          </p:cNvPr>
          <p:cNvSpPr txBox="1">
            <a:spLocks/>
          </p:cNvSpPr>
          <p:nvPr/>
        </p:nvSpPr>
        <p:spPr>
          <a:xfrm>
            <a:off x="609600" y="631365"/>
            <a:ext cx="10963620" cy="609467"/>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r>
              <a:rPr lang="en-US">
                <a:latin typeface="Source Sans Pro" panose="020B0503030403020204" pitchFamily="34" charset="0"/>
                <a:ea typeface="Source Sans Pro" panose="020B0503030403020204" pitchFamily="34" charset="0"/>
              </a:rPr>
              <a:t>Revision to Maintenance Standards cont’d</a:t>
            </a:r>
            <a:endParaRPr lang="en-ZW">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20019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C179-57BF-0361-740F-56197009FF7F}"/>
              </a:ext>
            </a:extLst>
          </p:cNvPr>
          <p:cNvSpPr>
            <a:spLocks noGrp="1"/>
          </p:cNvSpPr>
          <p:nvPr>
            <p:ph type="title"/>
          </p:nvPr>
        </p:nvSpPr>
        <p:spPr>
          <a:xfrm>
            <a:off x="609600" y="631365"/>
            <a:ext cx="10963620" cy="609467"/>
          </a:xfrm>
        </p:spPr>
        <p:txBody>
          <a:bodyPr/>
          <a:lstStyle/>
          <a:p>
            <a:r>
              <a:rPr lang="en-US">
                <a:latin typeface="Source Sans Pro" panose="020B0503030403020204" pitchFamily="34" charset="0"/>
                <a:ea typeface="Source Sans Pro" panose="020B0503030403020204" pitchFamily="34" charset="0"/>
              </a:rPr>
              <a:t>Revision to Maintenance Standards cont’d</a:t>
            </a:r>
            <a:endParaRPr lang="en-ZW">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98EE4BAD-4314-9845-DCEE-60A6DB453630}"/>
              </a:ext>
            </a:extLst>
          </p:cNvPr>
          <p:cNvSpPr>
            <a:spLocks noGrp="1"/>
          </p:cNvSpPr>
          <p:nvPr>
            <p:ph idx="1"/>
          </p:nvPr>
        </p:nvSpPr>
        <p:spPr>
          <a:xfrm>
            <a:off x="618780" y="1143105"/>
            <a:ext cx="10972800" cy="4816656"/>
          </a:xfrm>
        </p:spPr>
        <p:txBody>
          <a:bodyPr vert="horz" lIns="0" tIns="45720" rIns="91440" bIns="45720" rtlCol="0" anchor="t">
            <a:noAutofit/>
          </a:bodyPr>
          <a:lstStyle/>
          <a:p>
            <a:pPr>
              <a:buFont typeface="Arial,Sans-Serif" panose="020B0604020202020204" pitchFamily="34" charset="0"/>
            </a:pPr>
            <a:r>
              <a:rPr lang="en-US" sz="1800" b="1">
                <a:latin typeface="Source Sans Pro"/>
                <a:ea typeface="Source Sans Pro"/>
              </a:rPr>
              <a:t>MS-14 Engineering and Technical Support</a:t>
            </a:r>
          </a:p>
          <a:p>
            <a:pPr lvl="1">
              <a:buFont typeface="Courier New" panose="02070309020205020404" pitchFamily="49" charset="0"/>
              <a:buChar char="o"/>
            </a:pPr>
            <a:r>
              <a:rPr lang="en-US" sz="1800">
                <a:latin typeface="Source Sans Pro"/>
                <a:ea typeface="Source Sans Pro"/>
              </a:rPr>
              <a:t>Updated to include technical support activities as actions that are to be conducted complementary to engineering activities to optimize equipment performance for reliable facility operation</a:t>
            </a:r>
          </a:p>
          <a:p>
            <a:pPr lvl="1">
              <a:buFont typeface="Courier New" panose="02070309020205020404" pitchFamily="49" charset="0"/>
              <a:buChar char="o"/>
            </a:pPr>
            <a:r>
              <a:rPr lang="en-US" sz="1800">
                <a:latin typeface="Source Sans Pro"/>
                <a:ea typeface="Source Sans Pro"/>
              </a:rPr>
              <a:t>Updated to include implementation of industry best practices and emerging technologies by engineering and technical support to ensure the facility is operated and maintained within operating parameters defined by facility design</a:t>
            </a:r>
          </a:p>
          <a:p>
            <a:pPr>
              <a:buFont typeface="Arial,Sans-Serif"/>
              <a:buChar char="•"/>
            </a:pPr>
            <a:r>
              <a:rPr lang="en-US" sz="1800" b="1">
                <a:latin typeface="Source Sans Pro"/>
                <a:ea typeface="Source Sans Pro"/>
              </a:rPr>
              <a:t>MS-15 Chemistry Control</a:t>
            </a:r>
          </a:p>
          <a:p>
            <a:pPr lvl="1">
              <a:buFont typeface="Courier New" panose="02070309020205020404" pitchFamily="49" charset="0"/>
              <a:buChar char="o"/>
            </a:pPr>
            <a:r>
              <a:rPr lang="en-US" sz="1800">
                <a:latin typeface="Source Sans Pro"/>
                <a:ea typeface="Source Sans Pro"/>
              </a:rPr>
              <a:t>Updated to clarify that Chemistry Controls are to optimize chemical conditions during all phases of facility operation</a:t>
            </a:r>
          </a:p>
          <a:p>
            <a:pPr>
              <a:buFont typeface="Arial,Sans-Serif"/>
              <a:buChar char="•"/>
            </a:pPr>
            <a:r>
              <a:rPr lang="en-US" sz="1800" b="1">
                <a:latin typeface="Source Sans Pro"/>
                <a:ea typeface="Source Sans Pro"/>
              </a:rPr>
              <a:t>MS-16 Regulatory Requirements</a:t>
            </a:r>
          </a:p>
          <a:p>
            <a:pPr lvl="1">
              <a:buFont typeface="Courier New" panose="02070309020205020404" pitchFamily="49" charset="0"/>
              <a:buChar char="o"/>
            </a:pPr>
            <a:r>
              <a:rPr lang="en-US" sz="1800">
                <a:latin typeface="Source Sans Pro"/>
                <a:ea typeface="Source Sans Pro"/>
              </a:rPr>
              <a:t>Updated language (i.e. plant to facility)</a:t>
            </a:r>
          </a:p>
          <a:p>
            <a:pPr>
              <a:buFont typeface="Arial,Sans-Serif"/>
              <a:buChar char="•"/>
            </a:pPr>
            <a:r>
              <a:rPr lang="en-US" sz="1800" b="1">
                <a:latin typeface="Source Sans Pro"/>
                <a:ea typeface="Source Sans Pro"/>
              </a:rPr>
              <a:t>MS-17 Equipment History</a:t>
            </a:r>
          </a:p>
          <a:p>
            <a:pPr lvl="1">
              <a:buFont typeface="Courier New" panose="02070309020205020404" pitchFamily="49" charset="0"/>
              <a:buChar char="o"/>
            </a:pPr>
            <a:r>
              <a:rPr lang="en-US" sz="1800">
                <a:latin typeface="Source Sans Pro"/>
                <a:ea typeface="Source Sans Pro"/>
              </a:rPr>
              <a:t>No changes</a:t>
            </a:r>
          </a:p>
          <a:p>
            <a:pPr>
              <a:buFont typeface="Arial,Sans-Serif"/>
              <a:buChar char="•"/>
            </a:pPr>
            <a:r>
              <a:rPr lang="en-US" sz="1800" b="1">
                <a:latin typeface="Source Sans Pro"/>
                <a:ea typeface="Source Sans Pro"/>
              </a:rPr>
              <a:t>MS-18 Maintenance Facilities and Equipment</a:t>
            </a:r>
          </a:p>
          <a:p>
            <a:pPr lvl="1">
              <a:buFont typeface="Courier New" panose="02070309020205020404" pitchFamily="49" charset="0"/>
              <a:buChar char="o"/>
            </a:pPr>
            <a:r>
              <a:rPr lang="en-US" sz="1800">
                <a:latin typeface="Source Sans Pro"/>
                <a:ea typeface="Source Sans Pro"/>
              </a:rPr>
              <a:t>No changes</a:t>
            </a:r>
          </a:p>
          <a:p>
            <a:pPr lvl="1">
              <a:buFont typeface="Arial,Sans-Serif" panose="020B0604020202020204" pitchFamily="34" charset="0"/>
              <a:buChar char="•"/>
            </a:pPr>
            <a:endParaRPr lang="en-US" sz="1600"/>
          </a:p>
          <a:p>
            <a:pPr>
              <a:buFont typeface="Arial"/>
              <a:buChar char="•"/>
            </a:pPr>
            <a:endParaRPr lang="en-US" sz="1800"/>
          </a:p>
          <a:p>
            <a:pPr>
              <a:buFont typeface="Arial,Sans-Serif"/>
              <a:buChar char="•"/>
            </a:pPr>
            <a:endParaRPr lang="en-US" sz="2300"/>
          </a:p>
          <a:p>
            <a:pPr>
              <a:buFont typeface="Arial"/>
              <a:buChar char="•"/>
            </a:pPr>
            <a:endParaRPr lang="en-US" sz="1800"/>
          </a:p>
        </p:txBody>
      </p:sp>
      <p:sp>
        <p:nvSpPr>
          <p:cNvPr id="4" name="Slide Number Placeholder 3">
            <a:extLst>
              <a:ext uri="{FF2B5EF4-FFF2-40B4-BE49-F238E27FC236}">
                <a16:creationId xmlns:a16="http://schemas.microsoft.com/office/drawing/2014/main" id="{4B9C1E6C-C4A4-AB6D-ECC9-068015B38D4A}"/>
              </a:ext>
            </a:extLst>
          </p:cNvPr>
          <p:cNvSpPr>
            <a:spLocks noGrp="1"/>
          </p:cNvSpPr>
          <p:nvPr>
            <p:ph type="sldNum" sz="quarter" idx="12"/>
          </p:nvPr>
        </p:nvSpPr>
        <p:spPr/>
        <p:txBody>
          <a:bodyPr/>
          <a:lstStyle/>
          <a:p>
            <a:fld id="{1C4126A1-9282-4A82-AC02-A59AF4A969C8}" type="slidenum">
              <a:rPr lang="en-US" smtClean="0"/>
              <a:t>35</a:t>
            </a:fld>
            <a:endParaRPr lang="en-US"/>
          </a:p>
        </p:txBody>
      </p:sp>
    </p:spTree>
    <p:extLst>
      <p:ext uri="{BB962C8B-B14F-4D97-AF65-F5344CB8AC3E}">
        <p14:creationId xmlns:p14="http://schemas.microsoft.com/office/powerpoint/2010/main" val="3067318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4DE32-AB5D-7359-B873-FCE11F5A96DB}"/>
              </a:ext>
            </a:extLst>
          </p:cNvPr>
          <p:cNvSpPr>
            <a:spLocks noGrp="1"/>
          </p:cNvSpPr>
          <p:nvPr>
            <p:ph idx="1"/>
          </p:nvPr>
        </p:nvSpPr>
        <p:spPr>
          <a:xfrm>
            <a:off x="609600" y="2895600"/>
            <a:ext cx="5715000" cy="1447800"/>
          </a:xfrm>
        </p:spPr>
        <p:txBody>
          <a:bodyPr/>
          <a:lstStyle/>
          <a:p>
            <a:pPr marL="0" indent="0" algn="ctr">
              <a:buNone/>
            </a:pPr>
            <a:r>
              <a:rPr lang="en-US" sz="4600" b="1">
                <a:latin typeface="Source Sans Pro" panose="020B0503030403020204" pitchFamily="34" charset="0"/>
                <a:ea typeface="Source Sans Pro" panose="020B0503030403020204" pitchFamily="34" charset="0"/>
              </a:rPr>
              <a:t>Questions?</a:t>
            </a:r>
          </a:p>
        </p:txBody>
      </p:sp>
      <p:sp>
        <p:nvSpPr>
          <p:cNvPr id="4" name="Slide Number Placeholder 3">
            <a:extLst>
              <a:ext uri="{FF2B5EF4-FFF2-40B4-BE49-F238E27FC236}">
                <a16:creationId xmlns:a16="http://schemas.microsoft.com/office/drawing/2014/main" id="{2187BB74-6C82-3572-7018-68942BE06E78}"/>
              </a:ext>
            </a:extLst>
          </p:cNvPr>
          <p:cNvSpPr>
            <a:spLocks noGrp="1"/>
          </p:cNvSpPr>
          <p:nvPr>
            <p:ph type="sldNum" sz="quarter" idx="12"/>
          </p:nvPr>
        </p:nvSpPr>
        <p:spPr/>
        <p:txBody>
          <a:bodyPr/>
          <a:lstStyle/>
          <a:p>
            <a:fld id="{1C4126A1-9282-4A82-AC02-A59AF4A969C8}" type="slidenum">
              <a:rPr lang="en-US" smtClean="0"/>
              <a:t>36</a:t>
            </a:fld>
            <a:endParaRPr lang="en-US"/>
          </a:p>
        </p:txBody>
      </p:sp>
      <p:pic>
        <p:nvPicPr>
          <p:cNvPr id="2" name="Picture Placeholder 6" descr="Badge Question Mark with solid fill">
            <a:extLst>
              <a:ext uri="{FF2B5EF4-FFF2-40B4-BE49-F238E27FC236}">
                <a16:creationId xmlns:a16="http://schemas.microsoft.com/office/drawing/2014/main" id="{5986B1E1-C5EF-7A27-96EE-F2F5C7BC2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346" b="5346"/>
          <a:stretch>
            <a:fillRect/>
          </a:stretch>
        </p:blipFill>
        <p:spPr>
          <a:xfrm>
            <a:off x="6232633" y="1157451"/>
            <a:ext cx="5087007" cy="4543097"/>
          </a:xfrm>
          <a:prstGeom prst="rect">
            <a:avLst/>
          </a:prstGeom>
          <a:noFill/>
        </p:spPr>
      </p:pic>
    </p:spTree>
    <p:extLst>
      <p:ext uri="{BB962C8B-B14F-4D97-AF65-F5344CB8AC3E}">
        <p14:creationId xmlns:p14="http://schemas.microsoft.com/office/powerpoint/2010/main" val="3863004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37880" y="1833121"/>
            <a:ext cx="9601200" cy="2306637"/>
          </a:xfrm>
        </p:spPr>
        <p:txBody>
          <a:bodyPr/>
          <a:lstStyle/>
          <a:p>
            <a:r>
              <a:rPr lang="en-US">
                <a:latin typeface="Source Sans Pro"/>
                <a:ea typeface="Source Sans Pro"/>
              </a:rPr>
              <a:t>15 Minute Break</a:t>
            </a:r>
            <a:br>
              <a:rPr lang="en-US">
                <a:latin typeface="Source Sans Pro"/>
                <a:ea typeface="Source Sans Pro"/>
              </a:rPr>
            </a:b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37</a:t>
            </a:fld>
            <a:endParaRPr lang="en-US"/>
          </a:p>
        </p:txBody>
      </p:sp>
    </p:spTree>
    <p:extLst>
      <p:ext uri="{BB962C8B-B14F-4D97-AF65-F5344CB8AC3E}">
        <p14:creationId xmlns:p14="http://schemas.microsoft.com/office/powerpoint/2010/main" val="650805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37880" y="1833121"/>
            <a:ext cx="9601200" cy="2306637"/>
          </a:xfrm>
        </p:spPr>
        <p:txBody>
          <a:bodyPr/>
          <a:lstStyle/>
          <a:p>
            <a:r>
              <a:rPr lang="en-US">
                <a:latin typeface="Source Sans Pro"/>
                <a:ea typeface="Source Sans Pro"/>
              </a:rPr>
              <a:t>Implementation Process:  </a:t>
            </a:r>
            <a:br>
              <a:rPr lang="en-US">
                <a:latin typeface="Source Sans Pro"/>
                <a:ea typeface="Source Sans Pro"/>
              </a:rPr>
            </a:br>
            <a:r>
              <a:rPr lang="en-US">
                <a:latin typeface="Source Sans Pro"/>
                <a:ea typeface="Source Sans Pro"/>
              </a:rPr>
              <a:t>Proposed Changes to GO 167-B  Operation Standards</a:t>
            </a: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38</a:t>
            </a:fld>
            <a:endParaRPr lang="en-US"/>
          </a:p>
        </p:txBody>
      </p:sp>
    </p:spTree>
    <p:extLst>
      <p:ext uri="{BB962C8B-B14F-4D97-AF65-F5344CB8AC3E}">
        <p14:creationId xmlns:p14="http://schemas.microsoft.com/office/powerpoint/2010/main" val="2611289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2C9E4-4949-BBA5-AE6B-04A21D63D9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2FD290-DE9B-8CD0-29A8-B4FA29880610}"/>
              </a:ext>
            </a:extLst>
          </p:cNvPr>
          <p:cNvSpPr>
            <a:spLocks noGrp="1"/>
          </p:cNvSpPr>
          <p:nvPr>
            <p:ph idx="1"/>
          </p:nvPr>
        </p:nvSpPr>
        <p:spPr>
          <a:xfrm>
            <a:off x="609599" y="1106380"/>
            <a:ext cx="10972800" cy="4924311"/>
          </a:xfrm>
        </p:spPr>
        <p:txBody>
          <a:bodyPr vert="horz" lIns="0" tIns="45720" rIns="91440" bIns="45720" rtlCol="0" anchor="t">
            <a:noAutofit/>
          </a:bodyPr>
          <a:lstStyle/>
          <a:p>
            <a:pPr marL="0" indent="0">
              <a:buNone/>
            </a:pPr>
            <a:r>
              <a:rPr lang="en-US" sz="1800" b="1">
                <a:latin typeface="Source Sans Pro" panose="020B0503030403020204" pitchFamily="34" charset="0"/>
                <a:ea typeface="Source Sans Pro" panose="020B0503030403020204" pitchFamily="34" charset="0"/>
              </a:rPr>
              <a:t>The current version of GO 167-B contains 28 Operation Standards (OS) that cover safety, responsibilities, leadership, training, procedures, conduct, inspections, security, record keeping, etc.  </a:t>
            </a:r>
          </a:p>
          <a:p>
            <a:r>
              <a:rPr lang="en-US" sz="1800">
                <a:latin typeface="Source Sans Pro" panose="020B0503030403020204" pitchFamily="34" charset="0"/>
                <a:ea typeface="Source Sans Pro" panose="020B0503030403020204" pitchFamily="34" charset="0"/>
              </a:rPr>
              <a:t>Updates included changes to address physical clearances, emergency planning and coordination with local first responders, grid emergencies, readiness, and corrosion. </a:t>
            </a:r>
          </a:p>
          <a:p>
            <a:pPr lvl="1"/>
            <a:r>
              <a:rPr lang="en-US" sz="1800" b="1">
                <a:latin typeface="Source Sans Pro" panose="020B0503030403020204" pitchFamily="34" charset="0"/>
                <a:ea typeface="Source Sans Pro" panose="020B0503030403020204" pitchFamily="34" charset="0"/>
              </a:rPr>
              <a:t>OS 1 – Safety </a:t>
            </a:r>
            <a:endParaRPr lang="en-US" sz="1800">
              <a:latin typeface="Source Sans Pro" panose="020B0503030403020204" pitchFamily="34" charset="0"/>
              <a:ea typeface="Source Sans Pro" panose="020B0503030403020204" pitchFamily="34" charset="0"/>
            </a:endParaRPr>
          </a:p>
          <a:p>
            <a:pPr lvl="2">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“and ESSO”</a:t>
            </a:r>
          </a:p>
          <a:p>
            <a:pPr lvl="1"/>
            <a:r>
              <a:rPr lang="en-US" sz="1800" b="1">
                <a:latin typeface="Source Sans Pro" panose="020B0503030403020204" pitchFamily="34" charset="0"/>
                <a:ea typeface="Source Sans Pro" panose="020B0503030403020204" pitchFamily="34" charset="0"/>
              </a:rPr>
              <a:t>OS 2 – Organizational Structure and Responsibilities </a:t>
            </a:r>
          </a:p>
          <a:p>
            <a:pPr lvl="2">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(i.e. plant to facility) and removed “and”</a:t>
            </a:r>
          </a:p>
          <a:p>
            <a:pPr lvl="1"/>
            <a:r>
              <a:rPr lang="en-US" sz="1800" b="1">
                <a:latin typeface="Source Sans Pro" panose="020B0503030403020204" pitchFamily="34" charset="0"/>
                <a:ea typeface="Source Sans Pro" panose="020B0503030403020204" pitchFamily="34" charset="0"/>
              </a:rPr>
              <a:t>OS-3 - Operations Management and Leadership</a:t>
            </a:r>
          </a:p>
          <a:p>
            <a:pPr lvl="2">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No changes</a:t>
            </a:r>
            <a:endParaRPr lang="en-US" sz="1800" b="1">
              <a:latin typeface="Source Sans Pro" panose="020B0503030403020204" pitchFamily="34" charset="0"/>
              <a:ea typeface="Source Sans Pro" panose="020B0503030403020204" pitchFamily="34" charset="0"/>
            </a:endParaRPr>
          </a:p>
          <a:p>
            <a:pPr lvl="1"/>
            <a:r>
              <a:rPr lang="en-US" sz="1800" b="1">
                <a:latin typeface="Source Sans Pro" panose="020B0503030403020204" pitchFamily="34" charset="0"/>
                <a:ea typeface="Source Sans Pro" panose="020B0503030403020204" pitchFamily="34" charset="0"/>
              </a:rPr>
              <a:t>OS 4 - Problem Resolution and Continuing Improvement </a:t>
            </a:r>
          </a:p>
          <a:p>
            <a:pPr lvl="2">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“and ESSO” and removed “owner”</a:t>
            </a:r>
          </a:p>
          <a:p>
            <a:pPr lvl="1"/>
            <a:r>
              <a:rPr lang="en-US" sz="1800" b="1">
                <a:latin typeface="Source Sans Pro" panose="020B0503030403020204" pitchFamily="34" charset="0"/>
                <a:ea typeface="Source Sans Pro" panose="020B0503030403020204" pitchFamily="34" charset="0"/>
              </a:rPr>
              <a:t>OS 5 - Operations Personnel Knowledge and Skills </a:t>
            </a:r>
          </a:p>
          <a:p>
            <a:pPr lvl="2">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(i.e. plant to facility) </a:t>
            </a:r>
          </a:p>
          <a:p>
            <a:pPr lvl="2">
              <a:buFont typeface="Courier New" panose="02070309020205020404" pitchFamily="49" charset="0"/>
              <a:buChar char="o"/>
            </a:pPr>
            <a:endParaRPr lang="en-US">
              <a:latin typeface="Source Sans Pro" panose="020B0503030403020204" pitchFamily="34" charset="0"/>
              <a:ea typeface="Source Sans Pro" panose="020B0503030403020204" pitchFamily="34" charset="0"/>
            </a:endParaRPr>
          </a:p>
          <a:p>
            <a:pPr lvl="2">
              <a:buFont typeface="Courier New" panose="02070309020205020404" pitchFamily="49" charset="0"/>
              <a:buChar char="o"/>
            </a:pPr>
            <a:endParaRPr lang="en-US">
              <a:latin typeface="Source Sans Pro" panose="020B0503030403020204" pitchFamily="34" charset="0"/>
              <a:ea typeface="Source Sans Pro" panose="020B0503030403020204" pitchFamily="34" charset="0"/>
            </a:endParaRPr>
          </a:p>
          <a:p>
            <a:pPr>
              <a:buFont typeface="Arial"/>
              <a:buChar char="•"/>
            </a:pPr>
            <a:endParaRPr lang="en-US" sz="1600"/>
          </a:p>
        </p:txBody>
      </p:sp>
      <p:sp>
        <p:nvSpPr>
          <p:cNvPr id="4" name="Slide Number Placeholder 3">
            <a:extLst>
              <a:ext uri="{FF2B5EF4-FFF2-40B4-BE49-F238E27FC236}">
                <a16:creationId xmlns:a16="http://schemas.microsoft.com/office/drawing/2014/main" id="{966A5E9C-A03D-DDBF-C9D2-34B7C592F674}"/>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8" name="Title 1">
            <a:extLst>
              <a:ext uri="{FF2B5EF4-FFF2-40B4-BE49-F238E27FC236}">
                <a16:creationId xmlns:a16="http://schemas.microsoft.com/office/drawing/2014/main" id="{988F1644-0F70-BEAD-65CC-586CABE7F353}"/>
              </a:ext>
            </a:extLst>
          </p:cNvPr>
          <p:cNvSpPr txBox="1">
            <a:spLocks/>
          </p:cNvSpPr>
          <p:nvPr/>
        </p:nvSpPr>
        <p:spPr>
          <a:xfrm>
            <a:off x="600420" y="496913"/>
            <a:ext cx="10963620" cy="609467"/>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Revision to </a:t>
            </a:r>
            <a:r>
              <a:rPr lang="en-US">
                <a:solidFill>
                  <a:srgbClr val="2A3C50"/>
                </a:solidFill>
                <a:latin typeface="Source Sans Pro" panose="020B0503030403020204" pitchFamily="34" charset="0"/>
                <a:ea typeface="Source Sans Pro" panose="020B0503030403020204" pitchFamily="34" charset="0"/>
              </a:rPr>
              <a:t>Operation</a:t>
            </a: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 Standards</a:t>
            </a:r>
            <a:endParaRPr kumimoji="0" lang="en-ZW"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9525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390B-343C-27AA-489E-BEF766826886}"/>
              </a:ext>
            </a:extLst>
          </p:cNvPr>
          <p:cNvSpPr>
            <a:spLocks noGrp="1"/>
          </p:cNvSpPr>
          <p:nvPr>
            <p:ph type="title"/>
          </p:nvPr>
        </p:nvSpPr>
        <p:spPr>
          <a:xfrm>
            <a:off x="217714" y="365126"/>
            <a:ext cx="11364686" cy="621845"/>
          </a:xfrm>
        </p:spPr>
        <p:txBody>
          <a:bodyPr/>
          <a:lstStyle/>
          <a:p>
            <a:r>
              <a:rPr lang="en-ZW">
                <a:latin typeface="Source Sans Pro"/>
                <a:ea typeface="Source Sans Pro"/>
              </a:rPr>
              <a:t>General Reminders</a:t>
            </a:r>
            <a:endParaRPr lang="en-US">
              <a:latin typeface="Source Sans Pro"/>
              <a:ea typeface="Source Sans Pro"/>
            </a:endParaRPr>
          </a:p>
        </p:txBody>
      </p:sp>
      <p:sp>
        <p:nvSpPr>
          <p:cNvPr id="3" name="Content Placeholder 2">
            <a:extLst>
              <a:ext uri="{FF2B5EF4-FFF2-40B4-BE49-F238E27FC236}">
                <a16:creationId xmlns:a16="http://schemas.microsoft.com/office/drawing/2014/main" id="{0FD6A04B-F16D-7C27-87E8-36EBB6C8EA21}"/>
              </a:ext>
            </a:extLst>
          </p:cNvPr>
          <p:cNvSpPr>
            <a:spLocks noGrp="1"/>
          </p:cNvSpPr>
          <p:nvPr>
            <p:ph idx="1"/>
          </p:nvPr>
        </p:nvSpPr>
        <p:spPr>
          <a:xfrm>
            <a:off x="217715" y="1132114"/>
            <a:ext cx="11482278" cy="4472555"/>
          </a:xfrm>
        </p:spPr>
        <p:txBody>
          <a:bodyPr vert="horz" lIns="0" tIns="45720" rIns="91440" bIns="45720" rtlCol="0" anchor="t">
            <a:noAutofit/>
          </a:bodyPr>
          <a:lstStyle/>
          <a:p>
            <a:r>
              <a:rPr lang="en-ZW">
                <a:latin typeface="Source Sans Pro"/>
                <a:ea typeface="Source Sans Pro"/>
              </a:rPr>
              <a:t>Provide your workshop-related questions via the Q&amp;A function and they will be answered during the designated Q&amp;A sections to our best ability.  </a:t>
            </a:r>
          </a:p>
          <a:p>
            <a:r>
              <a:rPr lang="en-ZW">
                <a:latin typeface="Source Sans Pro"/>
                <a:ea typeface="Source Sans Pro"/>
              </a:rPr>
              <a:t>Please keep your questions related to the proposed changes that are discussed in the presentation. </a:t>
            </a:r>
          </a:p>
          <a:p>
            <a:r>
              <a:rPr lang="en-ZW">
                <a:latin typeface="Source Sans Pro"/>
                <a:ea typeface="Source Sans Pro"/>
              </a:rPr>
              <a:t>Topics which are not within the scope of this workshop include: </a:t>
            </a:r>
          </a:p>
          <a:p>
            <a:pPr lvl="1"/>
            <a:r>
              <a:rPr lang="en-ZW">
                <a:latin typeface="Source Sans Pro"/>
                <a:ea typeface="Source Sans Pro"/>
              </a:rPr>
              <a:t>Discussion of existing GO 167-B requirements that are not impacted by proposed changes (e.g. Hydroelectric Logbook)</a:t>
            </a:r>
            <a:endParaRPr lang="en-US">
              <a:latin typeface="Source Sans Pro"/>
              <a:ea typeface="Source Sans Pro"/>
            </a:endParaRPr>
          </a:p>
          <a:p>
            <a:pPr lvl="1"/>
            <a:r>
              <a:rPr lang="en-ZW">
                <a:latin typeface="Source Sans Pro"/>
                <a:ea typeface="Source Sans Pro"/>
              </a:rPr>
              <a:t>Details of energy storage system emergency response and emergency action plans</a:t>
            </a:r>
            <a:endParaRPr lang="en-ZW"/>
          </a:p>
          <a:p>
            <a:r>
              <a:rPr lang="en-ZW">
                <a:latin typeface="Source Sans Pro" panose="020B0503030403020204" pitchFamily="34" charset="0"/>
                <a:ea typeface="Source Sans Pro" panose="020B0503030403020204" pitchFamily="34" charset="0"/>
              </a:rPr>
              <a:t>Note the workshop is being recorded and all presentations and recordings will be available on our website afterwards: </a:t>
            </a:r>
            <a:r>
              <a:rPr lang="en-ZW">
                <a:latin typeface="Source Sans Pro" panose="020B0503030403020204" pitchFamily="34" charset="0"/>
                <a:ea typeface="Source Sans Pro" panose="020B0503030403020204" pitchFamily="34" charset="0"/>
                <a:hlinkClick r:id="rId3"/>
              </a:rPr>
              <a:t>SB 1383 Technical Workshop</a:t>
            </a:r>
            <a:endParaRPr lang="en-ZW">
              <a:latin typeface="Source Sans Pro" panose="020B0503030403020204" pitchFamily="34" charset="0"/>
              <a:ea typeface="Source Sans Pro" panose="020B0503030403020204" pitchFamily="34" charset="0"/>
            </a:endParaRPr>
          </a:p>
          <a:p>
            <a:pPr lvl="1"/>
            <a:endParaRPr lang="en-ZW">
              <a:latin typeface="Source Sans Pro" panose="020B0503030403020204" pitchFamily="34" charset="0"/>
              <a:ea typeface="Source Sans Pro" panose="020B0503030403020204" pitchFamily="34" charset="0"/>
            </a:endParaRPr>
          </a:p>
          <a:p>
            <a:pPr lvl="1"/>
            <a:endParaRPr lang="en-ZW">
              <a:latin typeface="Source Sans Pro"/>
              <a:ea typeface="Source Sans Pro"/>
            </a:endParaRPr>
          </a:p>
        </p:txBody>
      </p:sp>
      <p:sp>
        <p:nvSpPr>
          <p:cNvPr id="4" name="Slide Number Placeholder 3">
            <a:extLst>
              <a:ext uri="{FF2B5EF4-FFF2-40B4-BE49-F238E27FC236}">
                <a16:creationId xmlns:a16="http://schemas.microsoft.com/office/drawing/2014/main" id="{A8603F69-2BFA-067E-2433-E4EF9C34B67C}"/>
              </a:ext>
            </a:extLst>
          </p:cNvPr>
          <p:cNvSpPr>
            <a:spLocks noGrp="1"/>
          </p:cNvSpPr>
          <p:nvPr>
            <p:ph type="sldNum" sz="quarter" idx="12"/>
          </p:nvPr>
        </p:nvSpPr>
        <p:spPr/>
        <p:txBody>
          <a:bodyPr/>
          <a:lstStyle/>
          <a:p>
            <a:fld id="{1C4126A1-9282-4A82-AC02-A59AF4A969C8}" type="slidenum">
              <a:rPr lang="en-US" smtClean="0"/>
              <a:t>4</a:t>
            </a:fld>
            <a:endParaRPr lang="en-US"/>
          </a:p>
        </p:txBody>
      </p:sp>
    </p:spTree>
    <p:extLst>
      <p:ext uri="{BB962C8B-B14F-4D97-AF65-F5344CB8AC3E}">
        <p14:creationId xmlns:p14="http://schemas.microsoft.com/office/powerpoint/2010/main" val="459765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F8BD7-CA32-722B-C3E8-EBF09C233A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2DC1A-71B5-D0C9-61C9-3008D4EE42F8}"/>
              </a:ext>
            </a:extLst>
          </p:cNvPr>
          <p:cNvSpPr>
            <a:spLocks noGrp="1"/>
          </p:cNvSpPr>
          <p:nvPr>
            <p:ph idx="1"/>
          </p:nvPr>
        </p:nvSpPr>
        <p:spPr>
          <a:xfrm>
            <a:off x="609600" y="1129581"/>
            <a:ext cx="10972800" cy="4924311"/>
          </a:xfrm>
        </p:spPr>
        <p:txBody>
          <a:bodyPr vert="horz" lIns="0" tIns="45720" rIns="91440" bIns="45720" rtlCol="0" anchor="t">
            <a:noAutofit/>
          </a:bodyPr>
          <a:lstStyle/>
          <a:p>
            <a:r>
              <a:rPr lang="en-US" sz="2000" b="1">
                <a:latin typeface="Source Sans Pro" panose="020B0503030403020204" pitchFamily="34" charset="0"/>
                <a:ea typeface="Source Sans Pro" panose="020B0503030403020204" pitchFamily="34" charset="0"/>
              </a:rPr>
              <a:t>OS 6 - Training Support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“and ESSO” and removed “owner”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Changed “Personnel are trained commensurate with their duties.” to “Personnel are trained to ensure safe and reliable facility operation.”</a:t>
            </a:r>
          </a:p>
          <a:p>
            <a:r>
              <a:rPr lang="en-US" sz="2000" b="1">
                <a:latin typeface="Source Sans Pro" panose="020B0503030403020204" pitchFamily="34" charset="0"/>
                <a:ea typeface="Source Sans Pro" panose="020B0503030403020204" pitchFamily="34" charset="0"/>
              </a:rPr>
              <a:t>OS 7 - </a:t>
            </a:r>
            <a:r>
              <a:rPr lang="en-US" sz="1800" b="1">
                <a:latin typeface="Source Sans Pro" panose="020B0503030403020204" pitchFamily="34" charset="0"/>
                <a:ea typeface="Source Sans Pro" panose="020B0503030403020204" pitchFamily="34" charset="0"/>
              </a:rPr>
              <a:t>Operation Procedures and Documentation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ESS language and “charging, discharging, normal operation, failure detection, restoration”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“Procedure shall be reviewed annually to ensure current procedures are up-to-date and OEM recommendations are implemented.”</a:t>
            </a:r>
          </a:p>
          <a:p>
            <a:r>
              <a:rPr lang="en-US" sz="1800" b="1">
                <a:latin typeface="Source Sans Pro" panose="020B0503030403020204" pitchFamily="34" charset="0"/>
                <a:ea typeface="Source Sans Pro" panose="020B0503030403020204" pitchFamily="34" charset="0"/>
              </a:rPr>
              <a:t>OS 8 - Plant Status and Configuration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Changed plant and station to “facility”</a:t>
            </a:r>
          </a:p>
          <a:p>
            <a:r>
              <a:rPr kumimoji="0" lang="en-US" sz="1800" b="1"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OS 9 - Engineering and Technical Support </a:t>
            </a:r>
            <a:endParaRPr lang="en-US" sz="1800" b="1">
              <a:solidFill>
                <a:srgbClr val="000000"/>
              </a:solidFill>
              <a:latin typeface="Source Sans Pro" panose="020B0503030403020204" pitchFamily="34" charset="0"/>
              <a:ea typeface="Source Sans Pro" panose="020B0503030403020204" pitchFamily="34" charset="0"/>
            </a:endParaRPr>
          </a:p>
          <a:p>
            <a:pPr lvl="1">
              <a:buFont typeface="Courier New" panose="02070309020205020404" pitchFamily="49" charset="0"/>
              <a:buChar char="o"/>
            </a:pPr>
            <a:r>
              <a:rPr kumimoji="0" lang="en-US" sz="180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Updated language (i.e. plant to facility) </a:t>
            </a:r>
          </a:p>
          <a:p>
            <a:pPr lvl="1">
              <a:buFont typeface="Courier New" panose="02070309020205020404" pitchFamily="49" charset="0"/>
              <a:buChar char="o"/>
            </a:pPr>
            <a:r>
              <a:rPr lang="en-US" sz="1800">
                <a:solidFill>
                  <a:srgbClr val="000000"/>
                </a:solidFill>
                <a:latin typeface="Source Sans Pro" panose="020B0503030403020204" pitchFamily="34" charset="0"/>
                <a:ea typeface="Source Sans Pro" panose="020B0503030403020204" pitchFamily="34" charset="0"/>
              </a:rPr>
              <a:t>A</a:t>
            </a:r>
            <a:r>
              <a:rPr kumimoji="0" lang="en-US" sz="1800" u="none" strike="noStrike" kern="1200" cap="none" spc="0" normalizeH="0" baseline="0" noProof="0" err="1">
                <a:ln>
                  <a:noFill/>
                </a:ln>
                <a:solidFill>
                  <a:srgbClr val="000000"/>
                </a:solidFill>
                <a:effectLst/>
                <a:uLnTx/>
                <a:uFillTx/>
                <a:latin typeface="Source Sans Pro" panose="020B0503030403020204" pitchFamily="34" charset="0"/>
                <a:ea typeface="Source Sans Pro" panose="020B0503030403020204" pitchFamily="34" charset="0"/>
              </a:rPr>
              <a:t>dded</a:t>
            </a:r>
            <a:r>
              <a:rPr kumimoji="0" lang="en-US" sz="180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“and technical staff” </a:t>
            </a:r>
          </a:p>
          <a:p>
            <a:pPr lvl="1">
              <a:buFont typeface="Courier New" panose="02070309020205020404" pitchFamily="49" charset="0"/>
              <a:buChar char="o"/>
            </a:pPr>
            <a:r>
              <a:rPr kumimoji="0" lang="en-US" sz="180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Added requirements for software updates for cyber security, safety, reliability, and operational purposes</a:t>
            </a:r>
            <a:endParaRPr lang="en-US" sz="1800">
              <a:latin typeface="Source Sans Pro" panose="020B0503030403020204" pitchFamily="34" charset="0"/>
              <a:ea typeface="Source Sans Pro" panose="020B0503030403020204" pitchFamily="34" charset="0"/>
            </a:endParaRPr>
          </a:p>
          <a:p>
            <a:pPr lvl="1">
              <a:buFont typeface="Courier New" panose="02070309020205020404" pitchFamily="49" charset="0"/>
              <a:buChar char="o"/>
            </a:pPr>
            <a:endParaRPr lang="en-US" sz="1800">
              <a:latin typeface="Source Sans Pro" panose="020B0503030403020204" pitchFamily="34" charset="0"/>
              <a:ea typeface="Source Sans Pro" panose="020B0503030403020204" pitchFamily="34" charset="0"/>
            </a:endParaRPr>
          </a:p>
          <a:p>
            <a:endParaRPr lang="en-US" sz="160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A2D2F75E-5EEC-170A-0B6E-9DD4DEB0B90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8" name="Title 1">
            <a:extLst>
              <a:ext uri="{FF2B5EF4-FFF2-40B4-BE49-F238E27FC236}">
                <a16:creationId xmlns:a16="http://schemas.microsoft.com/office/drawing/2014/main" id="{58C3C7AC-1998-DB0E-7446-7651ACB1FA76}"/>
              </a:ext>
            </a:extLst>
          </p:cNvPr>
          <p:cNvSpPr txBox="1">
            <a:spLocks/>
          </p:cNvSpPr>
          <p:nvPr/>
        </p:nvSpPr>
        <p:spPr>
          <a:xfrm>
            <a:off x="609600" y="518690"/>
            <a:ext cx="10963620" cy="609467"/>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Revision to </a:t>
            </a:r>
            <a:r>
              <a:rPr lang="en-US">
                <a:solidFill>
                  <a:srgbClr val="2A3C50"/>
                </a:solidFill>
                <a:latin typeface="Source Sans Pro" panose="020B0503030403020204" pitchFamily="34" charset="0"/>
                <a:ea typeface="Source Sans Pro" panose="020B0503030403020204" pitchFamily="34" charset="0"/>
              </a:rPr>
              <a:t>Operation</a:t>
            </a: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 Standards cont’d</a:t>
            </a:r>
            <a:endParaRPr kumimoji="0" lang="en-ZW"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endParaRPr>
          </a:p>
        </p:txBody>
      </p:sp>
      <p:sp>
        <p:nvSpPr>
          <p:cNvPr id="2" name="Rectangle 1">
            <a:extLst>
              <a:ext uri="{FF2B5EF4-FFF2-40B4-BE49-F238E27FC236}">
                <a16:creationId xmlns:a16="http://schemas.microsoft.com/office/drawing/2014/main" id="{DDD1F642-C559-DE64-31FC-F384B72A1883}"/>
              </a:ext>
            </a:extLst>
          </p:cNvPr>
          <p:cNvSpPr>
            <a:spLocks noChangeArrowheads="1"/>
          </p:cNvSpPr>
          <p:nvPr/>
        </p:nvSpPr>
        <p:spPr bwMode="auto">
          <a:xfrm>
            <a:off x="0" y="-41870"/>
            <a:ext cx="12192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7891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26588-096E-56F2-429B-5835DC013C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91A4A-7D56-DBFB-4A4F-B6C80058DF93}"/>
              </a:ext>
            </a:extLst>
          </p:cNvPr>
          <p:cNvSpPr>
            <a:spLocks noGrp="1"/>
          </p:cNvSpPr>
          <p:nvPr>
            <p:ph idx="1"/>
          </p:nvPr>
        </p:nvSpPr>
        <p:spPr>
          <a:xfrm>
            <a:off x="609600" y="1302324"/>
            <a:ext cx="10972800" cy="4351338"/>
          </a:xfrm>
        </p:spPr>
        <p:txBody>
          <a:bodyPr vert="horz" lIns="0" tIns="45720" rIns="91440" bIns="45720" rtlCol="0" anchor="t">
            <a:noAutofit/>
          </a:bodyPr>
          <a:lstStyle/>
          <a:p>
            <a:r>
              <a:rPr lang="en-US" sz="1800" b="1">
                <a:latin typeface="Source Sans Pro" panose="020B0503030403020204" pitchFamily="34" charset="0"/>
                <a:ea typeface="Source Sans Pro" panose="020B0503030403020204" pitchFamily="34" charset="0"/>
              </a:rPr>
              <a:t>OS 10 - Environmental Regulatory Requirements </a:t>
            </a:r>
            <a:endParaRPr lang="en-US" sz="1800">
              <a:latin typeface="Source Sans Pro" panose="020B0503030403020204" pitchFamily="34" charset="0"/>
              <a:ea typeface="Source Sans Pro" panose="020B0503030403020204" pitchFamily="34" charset="0"/>
            </a:endParaRP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(generating asset to facility)</a:t>
            </a:r>
          </a:p>
          <a:p>
            <a:pPr>
              <a:buFont typeface="Arial"/>
              <a:buChar char="•"/>
            </a:pPr>
            <a:r>
              <a:rPr lang="en-US" sz="1800" b="1">
                <a:latin typeface="Source Sans Pro" panose="020B0503030403020204" pitchFamily="34" charset="0"/>
                <a:ea typeface="Source Sans Pro" panose="020B0503030403020204" pitchFamily="34" charset="0"/>
              </a:rPr>
              <a:t>OS 11 - Operations Facilities, Tools and Equipment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“including housekeeping, tool storage, and equipment storage”</a:t>
            </a:r>
          </a:p>
          <a:p>
            <a:pPr>
              <a:buFont typeface="Arial"/>
              <a:buChar char="•"/>
            </a:pPr>
            <a:r>
              <a:rPr lang="en-US" sz="1800" b="1">
                <a:latin typeface="Source Sans Pro" panose="020B0503030403020204" pitchFamily="34" charset="0"/>
                <a:ea typeface="Source Sans Pro" panose="020B0503030403020204" pitchFamily="34" charset="0"/>
              </a:rPr>
              <a:t>OS 12 - Operations Conduct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(plant and GAO to facility)</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In Section B, changed “Basic rules of conduct” to “Professional conduct”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In Section D, added “Anyone shall have the right to stop work if they see an unsafe condition”</a:t>
            </a:r>
          </a:p>
          <a:p>
            <a:pPr>
              <a:buFont typeface="Arial"/>
              <a:buChar char="•"/>
            </a:pPr>
            <a:r>
              <a:rPr lang="en-US" sz="1800" b="1">
                <a:latin typeface="Source Sans Pro" panose="020B0503030403020204" pitchFamily="34" charset="0"/>
                <a:ea typeface="Source Sans Pro" panose="020B0503030403020204" pitchFamily="34" charset="0"/>
              </a:rPr>
              <a:t>OS 13 - Routine Inspections</a:t>
            </a:r>
            <a:r>
              <a:rPr lang="en-US" sz="1800">
                <a:latin typeface="Source Sans Pro" panose="020B0503030403020204" pitchFamily="34" charset="0"/>
                <a:ea typeface="Source Sans Pro" panose="020B0503030403020204" pitchFamily="34" charset="0"/>
              </a:rPr>
              <a:t>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(plant to facility)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“ESSO”</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In Section A, added “including but not limited to” and added “Operating” Standards</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In Section D, added “and trending”</a:t>
            </a:r>
          </a:p>
          <a:p>
            <a:pPr marL="339725" lvl="1" indent="0">
              <a:buNone/>
            </a:pPr>
            <a:endParaRPr lang="en-US" sz="160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8189564A-CDF8-FC38-6DF8-EDAC6C129B3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8" name="Title 1">
            <a:extLst>
              <a:ext uri="{FF2B5EF4-FFF2-40B4-BE49-F238E27FC236}">
                <a16:creationId xmlns:a16="http://schemas.microsoft.com/office/drawing/2014/main" id="{C2B2DE5A-9EC4-E089-867D-A7DFCD3AD006}"/>
              </a:ext>
            </a:extLst>
          </p:cNvPr>
          <p:cNvSpPr txBox="1">
            <a:spLocks/>
          </p:cNvSpPr>
          <p:nvPr/>
        </p:nvSpPr>
        <p:spPr>
          <a:xfrm>
            <a:off x="609600" y="631365"/>
            <a:ext cx="10963620" cy="609467"/>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Revision to </a:t>
            </a:r>
            <a:r>
              <a:rPr lang="en-US">
                <a:solidFill>
                  <a:srgbClr val="2A3C50"/>
                </a:solidFill>
                <a:latin typeface="Source Sans Pro" panose="020B0503030403020204" pitchFamily="34" charset="0"/>
                <a:ea typeface="Source Sans Pro" panose="020B0503030403020204" pitchFamily="34" charset="0"/>
              </a:rPr>
              <a:t>Operation</a:t>
            </a: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 Standards cont’d</a:t>
            </a:r>
            <a:endParaRPr kumimoji="0" lang="en-ZW"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42606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26588-096E-56F2-429B-5835DC013C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91A4A-7D56-DBFB-4A4F-B6C80058DF93}"/>
              </a:ext>
            </a:extLst>
          </p:cNvPr>
          <p:cNvSpPr>
            <a:spLocks noGrp="1"/>
          </p:cNvSpPr>
          <p:nvPr>
            <p:ph idx="1"/>
          </p:nvPr>
        </p:nvSpPr>
        <p:spPr>
          <a:xfrm>
            <a:off x="609600" y="1302324"/>
            <a:ext cx="10972800" cy="4351338"/>
          </a:xfrm>
        </p:spPr>
        <p:txBody>
          <a:bodyPr vert="horz" lIns="0" tIns="45720" rIns="91440" bIns="45720" rtlCol="0" anchor="t">
            <a:noAutofit/>
          </a:bodyPr>
          <a:lstStyle/>
          <a:p>
            <a:pPr>
              <a:buFont typeface="Arial"/>
              <a:buChar char="•"/>
            </a:pPr>
            <a:r>
              <a:rPr lang="en-US" sz="1800" b="1">
                <a:latin typeface="Source Sans Pro" panose="020B0503030403020204" pitchFamily="34" charset="0"/>
                <a:ea typeface="Source Sans Pro" panose="020B0503030403020204" pitchFamily="34" charset="0"/>
              </a:rPr>
              <a:t>OS 14 – Clearances </a:t>
            </a:r>
            <a:endParaRPr lang="en-US" sz="1800">
              <a:latin typeface="Source Sans Pro" panose="020B0503030403020204" pitchFamily="34" charset="0"/>
              <a:ea typeface="Source Sans Pro" panose="020B0503030403020204" pitchFamily="34" charset="0"/>
            </a:endParaRP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(GAO to Generating Asset or ESS Owner )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Lock-out-tag-out</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Section D, “Physical separation and clearances must be observed and maintained”</a:t>
            </a:r>
          </a:p>
          <a:p>
            <a:r>
              <a:rPr lang="en-US" sz="1800" b="1">
                <a:latin typeface="Source Sans Pro" panose="020B0503030403020204" pitchFamily="34" charset="0"/>
                <a:ea typeface="Source Sans Pro" panose="020B0503030403020204" pitchFamily="34" charset="0"/>
              </a:rPr>
              <a:t>OS 15 - Communications and Work Order Meetings </a:t>
            </a:r>
            <a:r>
              <a:rPr lang="en-US" sz="1800">
                <a:latin typeface="Source Sans Pro" panose="020B0503030403020204" pitchFamily="34" charset="0"/>
                <a:ea typeface="Source Sans Pro" panose="020B0503030403020204" pitchFamily="34" charset="0"/>
              </a:rPr>
              <a:t>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“and/or ESS” and “or ESSO”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(i.e. plant to facility)</a:t>
            </a:r>
          </a:p>
          <a:p>
            <a:pPr>
              <a:buFont typeface="Arial"/>
              <a:buChar char="•"/>
            </a:pPr>
            <a:r>
              <a:rPr lang="en-US" sz="1800" b="1">
                <a:latin typeface="Source Sans Pro" panose="020B0503030403020204" pitchFamily="34" charset="0"/>
                <a:ea typeface="Source Sans Pro" panose="020B0503030403020204" pitchFamily="34" charset="0"/>
              </a:rPr>
              <a:t>OS 16 - Participation by Operations Personnel in Work Orders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(i.e. plant to facility)</a:t>
            </a:r>
          </a:p>
          <a:p>
            <a:pPr>
              <a:buFont typeface="Arial"/>
              <a:buChar char="•"/>
            </a:pPr>
            <a:r>
              <a:rPr lang="en-US" sz="1800" b="1">
                <a:latin typeface="Source Sans Pro" panose="020B0503030403020204" pitchFamily="34" charset="0"/>
                <a:ea typeface="Source Sans Pro" panose="020B0503030403020204" pitchFamily="34" charset="0"/>
              </a:rPr>
              <a:t>OS 17 - Records of Operation</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“or ESS” and “or ESSO”</a:t>
            </a:r>
          </a:p>
          <a:p>
            <a:pPr>
              <a:buFont typeface="Arial"/>
              <a:buChar char="•"/>
            </a:pPr>
            <a:r>
              <a:rPr lang="en-US" sz="1800" b="1">
                <a:latin typeface="Source Sans Pro" panose="020B0503030403020204" pitchFamily="34" charset="0"/>
                <a:ea typeface="Source Sans Pro" panose="020B0503030403020204" pitchFamily="34" charset="0"/>
              </a:rPr>
              <a:t>OS 18 - Unit Performance Testing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“or ESSO”</a:t>
            </a:r>
          </a:p>
          <a:p>
            <a:pPr marL="339725" lvl="1" indent="0">
              <a:buNone/>
            </a:pPr>
            <a:endParaRPr lang="en-US" sz="160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8189564A-CDF8-FC38-6DF8-EDAC6C129B3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8" name="Title 1">
            <a:extLst>
              <a:ext uri="{FF2B5EF4-FFF2-40B4-BE49-F238E27FC236}">
                <a16:creationId xmlns:a16="http://schemas.microsoft.com/office/drawing/2014/main" id="{C2B2DE5A-9EC4-E089-867D-A7DFCD3AD006}"/>
              </a:ext>
            </a:extLst>
          </p:cNvPr>
          <p:cNvSpPr txBox="1">
            <a:spLocks/>
          </p:cNvSpPr>
          <p:nvPr/>
        </p:nvSpPr>
        <p:spPr>
          <a:xfrm>
            <a:off x="609600" y="631365"/>
            <a:ext cx="10963620" cy="609467"/>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Revision to </a:t>
            </a:r>
            <a:r>
              <a:rPr lang="en-US">
                <a:solidFill>
                  <a:srgbClr val="2A3C50"/>
                </a:solidFill>
                <a:latin typeface="Source Sans Pro" panose="020B0503030403020204" pitchFamily="34" charset="0"/>
                <a:ea typeface="Source Sans Pro" panose="020B0503030403020204" pitchFamily="34" charset="0"/>
              </a:rPr>
              <a:t>Operation</a:t>
            </a: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 Standards cont’d</a:t>
            </a:r>
            <a:endParaRPr kumimoji="0" lang="en-ZW"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36766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26588-096E-56F2-429B-5835DC013C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91A4A-7D56-DBFB-4A4F-B6C80058DF93}"/>
              </a:ext>
            </a:extLst>
          </p:cNvPr>
          <p:cNvSpPr>
            <a:spLocks noGrp="1"/>
          </p:cNvSpPr>
          <p:nvPr>
            <p:ph idx="1"/>
          </p:nvPr>
        </p:nvSpPr>
        <p:spPr>
          <a:xfrm>
            <a:off x="609600" y="1302323"/>
            <a:ext cx="10972800" cy="4924311"/>
          </a:xfrm>
        </p:spPr>
        <p:txBody>
          <a:bodyPr vert="horz" lIns="0" tIns="45720" rIns="91440" bIns="45720" rtlCol="0" anchor="t">
            <a:noAutofit/>
          </a:bodyPr>
          <a:lstStyle/>
          <a:p>
            <a:pPr>
              <a:buFont typeface="Arial"/>
              <a:buChar char="•"/>
            </a:pPr>
            <a:r>
              <a:rPr lang="en-US" sz="1800" b="1">
                <a:latin typeface="Source Sans Pro" panose="020B0503030403020204" pitchFamily="34" charset="0"/>
                <a:ea typeface="Source Sans Pro" panose="020B0503030403020204" pitchFamily="34" charset="0"/>
              </a:rPr>
              <a:t>OS 19 - Emergency Grid Operations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(plant to facility)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“or ESSO”</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Section E, “ESSO prepare for periods of stress or shortage, by ensuring that availability is adequately monitored and maintained.” </a:t>
            </a:r>
          </a:p>
          <a:p>
            <a:pPr>
              <a:buFont typeface="Arial"/>
              <a:buChar char="•"/>
            </a:pPr>
            <a:r>
              <a:rPr lang="en-US" sz="1800" b="1">
                <a:latin typeface="Source Sans Pro" panose="020B0503030403020204" pitchFamily="34" charset="0"/>
                <a:ea typeface="Source Sans Pro" panose="020B0503030403020204" pitchFamily="34" charset="0"/>
              </a:rPr>
              <a:t>OS 20 - Preparedness for On-Site and Off-Site Emergencies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“and/or ESS” and “or ESSO”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(i.e. plant to facility)</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Section D,  “The GAO and ESSO develops a plan to coordinate with local emergency management agencies, unified program agencies, and local first response agencies.”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to Section E, “The owner or operator of each ESS facility shall develop and submit an emergency response and emergency action  plan. The owner or operator of the ESS facility shall submit the emergency response and emergency action plan to the county, local emergency management agencies,  local first response agencies, and if applicable, the Authority Holding Jurisdiction (AHJ) and the city where the facility is located..”</a:t>
            </a:r>
          </a:p>
          <a:p>
            <a:pPr marL="339725" lvl="1" indent="0">
              <a:buNone/>
            </a:pPr>
            <a:endParaRPr lang="en-US" sz="160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8189564A-CDF8-FC38-6DF8-EDAC6C129B3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8" name="Title 1">
            <a:extLst>
              <a:ext uri="{FF2B5EF4-FFF2-40B4-BE49-F238E27FC236}">
                <a16:creationId xmlns:a16="http://schemas.microsoft.com/office/drawing/2014/main" id="{C2B2DE5A-9EC4-E089-867D-A7DFCD3AD006}"/>
              </a:ext>
            </a:extLst>
          </p:cNvPr>
          <p:cNvSpPr txBox="1">
            <a:spLocks/>
          </p:cNvSpPr>
          <p:nvPr/>
        </p:nvSpPr>
        <p:spPr>
          <a:xfrm>
            <a:off x="609600" y="631365"/>
            <a:ext cx="10963620" cy="609467"/>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Revision to </a:t>
            </a:r>
            <a:r>
              <a:rPr lang="en-US">
                <a:solidFill>
                  <a:srgbClr val="2A3C50"/>
                </a:solidFill>
                <a:latin typeface="Source Sans Pro" panose="020B0503030403020204" pitchFamily="34" charset="0"/>
                <a:ea typeface="Source Sans Pro" panose="020B0503030403020204" pitchFamily="34" charset="0"/>
              </a:rPr>
              <a:t>Operation</a:t>
            </a: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 Standards cont’d</a:t>
            </a:r>
            <a:endParaRPr kumimoji="0" lang="en-ZW"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14508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61588-8B32-F876-D756-6910F9EBA4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41EF6-CC27-DD14-C6B3-5F41F91A7EC6}"/>
              </a:ext>
            </a:extLst>
          </p:cNvPr>
          <p:cNvSpPr>
            <a:spLocks noGrp="1"/>
          </p:cNvSpPr>
          <p:nvPr>
            <p:ph idx="1"/>
          </p:nvPr>
        </p:nvSpPr>
        <p:spPr>
          <a:xfrm>
            <a:off x="618780" y="1240832"/>
            <a:ext cx="10972800" cy="4924312"/>
          </a:xfrm>
        </p:spPr>
        <p:txBody>
          <a:bodyPr vert="horz" lIns="0" tIns="45720" rIns="91440" bIns="45720" rtlCol="0" anchor="t">
            <a:noAutofit/>
          </a:bodyPr>
          <a:lstStyle/>
          <a:p>
            <a:pPr>
              <a:buFont typeface="Arial"/>
              <a:buChar char="•"/>
            </a:pPr>
            <a:r>
              <a:rPr lang="en-US" sz="1800" b="1">
                <a:latin typeface="Source Sans Pro" panose="020B0503030403020204" pitchFamily="34" charset="0"/>
                <a:ea typeface="Source Sans Pro" panose="020B0503030403020204" pitchFamily="34" charset="0"/>
              </a:rPr>
              <a:t>OS 21 - Plant Security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“or ESSO”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Updated language (i.e. plant to facility) </a:t>
            </a:r>
          </a:p>
          <a:p>
            <a:pPr>
              <a:buFont typeface="Arial"/>
              <a:buChar char="•"/>
            </a:pPr>
            <a:r>
              <a:rPr lang="en-US" sz="1800" b="1">
                <a:latin typeface="Source Sans Pro" panose="020B0503030403020204" pitchFamily="34" charset="0"/>
                <a:ea typeface="Source Sans Pro" panose="020B0503030403020204" pitchFamily="34" charset="0"/>
              </a:rPr>
              <a:t>OS 22 – Readiness </a:t>
            </a:r>
            <a:endParaRPr lang="en-US" sz="1800">
              <a:latin typeface="Source Sans Pro" panose="020B0503030403020204" pitchFamily="34" charset="0"/>
              <a:ea typeface="Source Sans Pro" panose="020B0503030403020204" pitchFamily="34" charset="0"/>
            </a:endParaRP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“or ESSO”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Changed “severe weather conditions” to “emergencies”</a:t>
            </a:r>
          </a:p>
          <a:p>
            <a:pPr>
              <a:buFont typeface="Arial"/>
              <a:buChar char="•"/>
            </a:pPr>
            <a:r>
              <a:rPr lang="en-US" sz="1800" b="1">
                <a:latin typeface="Source Sans Pro" panose="020B0503030403020204" pitchFamily="34" charset="0"/>
                <a:ea typeface="Source Sans Pro" panose="020B0503030403020204" pitchFamily="34" charset="0"/>
              </a:rPr>
              <a:t>OS 23 - Notification of Changes in Long Term Status of a Unit</a:t>
            </a:r>
            <a:r>
              <a:rPr lang="en-US" sz="1800">
                <a:latin typeface="Source Sans Pro" panose="020B0503030403020204" pitchFamily="34" charset="0"/>
                <a:ea typeface="Source Sans Pro" panose="020B0503030403020204" pitchFamily="34" charset="0"/>
              </a:rPr>
              <a:t>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“or ESSO” </a:t>
            </a:r>
          </a:p>
          <a:p>
            <a:pPr>
              <a:buFont typeface="Arial"/>
              <a:buChar char="•"/>
            </a:pPr>
            <a:r>
              <a:rPr lang="en-US" sz="1800" b="1">
                <a:latin typeface="Source Sans Pro" panose="020B0503030403020204" pitchFamily="34" charset="0"/>
                <a:ea typeface="Source Sans Pro" panose="020B0503030403020204" pitchFamily="34" charset="0"/>
              </a:rPr>
              <a:t>OS 24 - Approval of Changes in Long-Term Status of a Unit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“ESS” and “or ESSO” </a:t>
            </a:r>
          </a:p>
          <a:p>
            <a:pPr>
              <a:buFont typeface="Arial"/>
              <a:buChar char="•"/>
            </a:pPr>
            <a:r>
              <a:rPr lang="en-US" sz="1800" b="1">
                <a:latin typeface="Source Sans Pro" panose="020B0503030403020204" pitchFamily="34" charset="0"/>
                <a:ea typeface="Source Sans Pro" panose="020B0503030403020204" pitchFamily="34" charset="0"/>
              </a:rPr>
              <a:t>OS 25 - Transfer of Ownership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“or ESSO” </a:t>
            </a:r>
          </a:p>
          <a:p>
            <a:pPr>
              <a:buFont typeface="Arial"/>
              <a:buChar char="•"/>
            </a:pPr>
            <a:r>
              <a:rPr lang="en-US" sz="1800" b="1">
                <a:latin typeface="Source Sans Pro" panose="020B0503030403020204" pitchFamily="34" charset="0"/>
                <a:ea typeface="Source Sans Pro" panose="020B0503030403020204" pitchFamily="34" charset="0"/>
              </a:rPr>
              <a:t>OS 26 - Planning for Long-Term Unit Storage</a:t>
            </a:r>
            <a:r>
              <a:rPr lang="en-US" sz="1800">
                <a:latin typeface="Source Sans Pro" panose="020B0503030403020204" pitchFamily="34" charset="0"/>
                <a:ea typeface="Source Sans Pro" panose="020B0503030403020204" pitchFamily="34" charset="0"/>
              </a:rPr>
              <a:t> </a:t>
            </a:r>
          </a:p>
          <a:p>
            <a:pPr lvl="1">
              <a:buFont typeface="Courier New" panose="02070309020205020404" pitchFamily="49" charset="0"/>
              <a:buChar char="o"/>
            </a:pPr>
            <a:r>
              <a:rPr lang="en-US" sz="1800">
                <a:latin typeface="Source Sans Pro" panose="020B0503030403020204" pitchFamily="34" charset="0"/>
                <a:ea typeface="Source Sans Pro" panose="020B0503030403020204" pitchFamily="34" charset="0"/>
              </a:rPr>
              <a:t>Added “or ESS” and “or ESSO” </a:t>
            </a:r>
          </a:p>
        </p:txBody>
      </p:sp>
      <p:sp>
        <p:nvSpPr>
          <p:cNvPr id="4" name="Slide Number Placeholder 3">
            <a:extLst>
              <a:ext uri="{FF2B5EF4-FFF2-40B4-BE49-F238E27FC236}">
                <a16:creationId xmlns:a16="http://schemas.microsoft.com/office/drawing/2014/main" id="{05B820D0-476E-16FE-C1DA-1FFA3D06DC31}"/>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8" name="Title 1">
            <a:extLst>
              <a:ext uri="{FF2B5EF4-FFF2-40B4-BE49-F238E27FC236}">
                <a16:creationId xmlns:a16="http://schemas.microsoft.com/office/drawing/2014/main" id="{F32331A6-6CEF-D9F7-A2CA-0F05193F8376}"/>
              </a:ext>
            </a:extLst>
          </p:cNvPr>
          <p:cNvSpPr txBox="1">
            <a:spLocks/>
          </p:cNvSpPr>
          <p:nvPr/>
        </p:nvSpPr>
        <p:spPr>
          <a:xfrm>
            <a:off x="609600" y="631365"/>
            <a:ext cx="10963620" cy="609467"/>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Revision to </a:t>
            </a:r>
            <a:r>
              <a:rPr lang="en-US">
                <a:solidFill>
                  <a:srgbClr val="2A3C50"/>
                </a:solidFill>
                <a:latin typeface="Source Sans Pro" panose="020B0503030403020204" pitchFamily="34" charset="0"/>
                <a:ea typeface="Source Sans Pro" panose="020B0503030403020204" pitchFamily="34" charset="0"/>
              </a:rPr>
              <a:t>Operation</a:t>
            </a: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 Standards cont’d</a:t>
            </a:r>
            <a:endParaRPr kumimoji="0" lang="en-ZW"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95145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61588-8B32-F876-D756-6910F9EBA4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41EF6-CC27-DD14-C6B3-5F41F91A7EC6}"/>
              </a:ext>
            </a:extLst>
          </p:cNvPr>
          <p:cNvSpPr>
            <a:spLocks noGrp="1"/>
          </p:cNvSpPr>
          <p:nvPr>
            <p:ph idx="1"/>
          </p:nvPr>
        </p:nvSpPr>
        <p:spPr>
          <a:xfrm>
            <a:off x="618780" y="1240832"/>
            <a:ext cx="10972800" cy="4811632"/>
          </a:xfrm>
        </p:spPr>
        <p:txBody>
          <a:bodyPr vert="horz" lIns="0" tIns="45720" rIns="91440" bIns="45720" rtlCol="0" anchor="t">
            <a:noAutofit/>
          </a:bodyPr>
          <a:lstStyle/>
          <a:p>
            <a:pPr>
              <a:buFont typeface="Arial"/>
              <a:buChar char="•"/>
            </a:pPr>
            <a:endParaRPr lang="en-US" sz="2000" b="1">
              <a:latin typeface="Source Sans Pro"/>
              <a:ea typeface="Source Sans Pro"/>
            </a:endParaRPr>
          </a:p>
          <a:p>
            <a:pPr>
              <a:buFont typeface="Arial"/>
              <a:buChar char="•"/>
            </a:pPr>
            <a:r>
              <a:rPr lang="en-US" sz="2000" b="1">
                <a:latin typeface="Source Sans Pro"/>
                <a:ea typeface="Source Sans Pro"/>
              </a:rPr>
              <a:t>OS 27 – Flow Assisted Corrosion </a:t>
            </a:r>
            <a:endParaRPr lang="en-US" sz="2000">
              <a:latin typeface="Source Sans Pro" panose="020B0503030403020204" pitchFamily="34" charset="0"/>
              <a:ea typeface="Source Sans Pro" panose="020B0503030403020204" pitchFamily="34" charset="0"/>
            </a:endParaRPr>
          </a:p>
          <a:p>
            <a:pPr lvl="1">
              <a:buFont typeface="Courier New" panose="02070309020205020404" pitchFamily="49" charset="0"/>
              <a:buChar char="o"/>
            </a:pPr>
            <a:r>
              <a:rPr lang="en-US" sz="2000">
                <a:latin typeface="Source Sans Pro"/>
                <a:ea typeface="Source Sans Pro"/>
              </a:rPr>
              <a:t>Changed title to Corrosion Control</a:t>
            </a:r>
          </a:p>
          <a:p>
            <a:pPr lvl="1">
              <a:buFont typeface="Courier New" panose="02070309020205020404" pitchFamily="49" charset="0"/>
              <a:buChar char="o"/>
            </a:pPr>
            <a:r>
              <a:rPr lang="en-US" sz="2000">
                <a:latin typeface="Source Sans Pro"/>
                <a:ea typeface="Source Sans Pro"/>
              </a:rPr>
              <a:t>Rewrote OS 27: “Where circumstances require it, the GAO or ESSO shall prepare and follow a comprehensive corrosion mitigation and control program for all types of corrosions to identify vulnerable systems, implement appropriate corrective actions, and preventive  measures to maintain facilities with designed performance condition. </a:t>
            </a:r>
            <a:endParaRPr lang="en-US" sz="2000">
              <a:latin typeface="Source Sans Pro" panose="020B0503030403020204" pitchFamily="34" charset="0"/>
              <a:ea typeface="Source Sans Pro" panose="020B0503030403020204" pitchFamily="34" charset="0"/>
            </a:endParaRPr>
          </a:p>
          <a:p>
            <a:pPr lvl="1">
              <a:buFont typeface="Courier New" panose="02070309020205020404" pitchFamily="49" charset="0"/>
              <a:buChar char="o"/>
            </a:pPr>
            <a:endParaRPr lang="en-US" sz="2000">
              <a:latin typeface="Source Sans Pro"/>
              <a:ea typeface="Source Sans Pro"/>
            </a:endParaRPr>
          </a:p>
          <a:p>
            <a:pPr>
              <a:buFont typeface="Arial"/>
              <a:buChar char="•"/>
            </a:pPr>
            <a:r>
              <a:rPr lang="en-US" sz="2000" b="1">
                <a:latin typeface="Source Sans Pro"/>
                <a:ea typeface="Source Sans Pro"/>
              </a:rPr>
              <a:t>OS 28 - Equipment and Systems </a:t>
            </a:r>
            <a:endParaRPr lang="en-US" sz="2000" b="1">
              <a:latin typeface="Source Sans Pro" panose="020B0503030403020204" pitchFamily="34" charset="0"/>
              <a:ea typeface="Source Sans Pro" panose="020B0503030403020204" pitchFamily="34" charset="0"/>
            </a:endParaRPr>
          </a:p>
          <a:p>
            <a:pPr lvl="1">
              <a:buFont typeface="Courier New" panose="02070309020205020404" pitchFamily="49" charset="0"/>
              <a:buChar char="o"/>
            </a:pPr>
            <a:r>
              <a:rPr kumimoji="0" lang="en-US" sz="2000" u="none" strike="noStrike" kern="1200" cap="none" spc="0" normalizeH="0" baseline="0" noProof="0">
                <a:ln>
                  <a:noFill/>
                </a:ln>
                <a:solidFill>
                  <a:srgbClr val="000000"/>
                </a:solidFill>
                <a:effectLst/>
                <a:uLnTx/>
                <a:uFillTx/>
                <a:latin typeface="Source Sans Pro"/>
                <a:ea typeface="Source Sans Pro"/>
              </a:rPr>
              <a:t>Added “or ESSO”</a:t>
            </a:r>
            <a:r>
              <a:rPr lang="en-US" sz="2000">
                <a:solidFill>
                  <a:srgbClr val="000000"/>
                </a:solidFill>
                <a:latin typeface="Source Sans Pro"/>
                <a:ea typeface="Source Sans Pro"/>
              </a:rPr>
              <a:t> </a:t>
            </a:r>
            <a:endParaRPr lang="en-US" sz="200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lvl="1">
              <a:buFont typeface="Courier New" panose="02070309020205020404" pitchFamily="49" charset="0"/>
              <a:buChar char="o"/>
            </a:pPr>
            <a:r>
              <a:rPr kumimoji="0" lang="en-US" sz="2000" u="none" strike="noStrike" kern="1200" cap="none" spc="0" normalizeH="0" baseline="0" noProof="0">
                <a:ln>
                  <a:noFill/>
                </a:ln>
                <a:solidFill>
                  <a:srgbClr val="000000"/>
                </a:solidFill>
                <a:effectLst/>
                <a:uLnTx/>
                <a:uFillTx/>
                <a:latin typeface="Source Sans Pro"/>
                <a:ea typeface="Source Sans Pro"/>
              </a:rPr>
              <a:t>Updated language (i.e. plant to facility) and removed “Ref. Standard No.”</a:t>
            </a:r>
            <a:endParaRPr lang="en-US" sz="2000" u="none" strike="noStrike" kern="1200" cap="none" spc="0" normalizeH="0" baseline="0" noProof="0">
              <a:ln>
                <a:noFill/>
              </a:ln>
              <a:solidFill>
                <a:srgbClr val="000000"/>
              </a:solidFill>
              <a:effectLst/>
              <a:uLnTx/>
              <a:uFillTx/>
              <a:latin typeface="Source Sans Pro"/>
              <a:ea typeface="Source Sans Pro"/>
            </a:endParaRPr>
          </a:p>
          <a:p>
            <a:pPr lvl="1">
              <a:buFont typeface="Courier New" panose="02070309020205020404" pitchFamily="49" charset="0"/>
              <a:buChar char="o"/>
            </a:pPr>
            <a:endParaRPr lang="en-US" sz="180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05B820D0-476E-16FE-C1DA-1FFA3D06DC31}"/>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8" name="Title 1">
            <a:extLst>
              <a:ext uri="{FF2B5EF4-FFF2-40B4-BE49-F238E27FC236}">
                <a16:creationId xmlns:a16="http://schemas.microsoft.com/office/drawing/2014/main" id="{F32331A6-6CEF-D9F7-A2CA-0F05193F8376}"/>
              </a:ext>
            </a:extLst>
          </p:cNvPr>
          <p:cNvSpPr txBox="1">
            <a:spLocks/>
          </p:cNvSpPr>
          <p:nvPr/>
        </p:nvSpPr>
        <p:spPr>
          <a:xfrm>
            <a:off x="609600" y="631365"/>
            <a:ext cx="10963620" cy="609467"/>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Revision to </a:t>
            </a:r>
            <a:r>
              <a:rPr lang="en-US">
                <a:solidFill>
                  <a:srgbClr val="2A3C50"/>
                </a:solidFill>
                <a:latin typeface="Source Sans Pro" panose="020B0503030403020204" pitchFamily="34" charset="0"/>
                <a:ea typeface="Source Sans Pro" panose="020B0503030403020204" pitchFamily="34" charset="0"/>
              </a:rPr>
              <a:t>Operation</a:t>
            </a:r>
            <a:r>
              <a:rPr kumimoji="0" lang="en-US"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rPr>
              <a:t> Standards cont’d</a:t>
            </a:r>
            <a:endParaRPr kumimoji="0" lang="en-ZW" sz="3600" u="none" strike="noStrike" kern="1200" cap="none" spc="0" normalizeH="0" baseline="0" noProof="0">
              <a:ln>
                <a:noFill/>
              </a:ln>
              <a:solidFill>
                <a:srgbClr val="2A3C50"/>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7156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4DE32-AB5D-7359-B873-FCE11F5A96DB}"/>
              </a:ext>
            </a:extLst>
          </p:cNvPr>
          <p:cNvSpPr>
            <a:spLocks noGrp="1"/>
          </p:cNvSpPr>
          <p:nvPr>
            <p:ph idx="1"/>
          </p:nvPr>
        </p:nvSpPr>
        <p:spPr>
          <a:xfrm>
            <a:off x="609600" y="2895600"/>
            <a:ext cx="5715000" cy="1447800"/>
          </a:xfrm>
        </p:spPr>
        <p:txBody>
          <a:bodyPr/>
          <a:lstStyle/>
          <a:p>
            <a:pPr marL="0" indent="0" algn="ctr">
              <a:buNone/>
            </a:pPr>
            <a:r>
              <a:rPr lang="en-US" sz="4600" b="1">
                <a:latin typeface="Source Sans Pro" panose="020B0503030403020204" pitchFamily="34" charset="0"/>
                <a:ea typeface="Source Sans Pro" panose="020B0503030403020204" pitchFamily="34" charset="0"/>
              </a:rPr>
              <a:t>Questions?</a:t>
            </a:r>
          </a:p>
        </p:txBody>
      </p:sp>
      <p:sp>
        <p:nvSpPr>
          <p:cNvPr id="4" name="Slide Number Placeholder 3">
            <a:extLst>
              <a:ext uri="{FF2B5EF4-FFF2-40B4-BE49-F238E27FC236}">
                <a16:creationId xmlns:a16="http://schemas.microsoft.com/office/drawing/2014/main" id="{2187BB74-6C82-3572-7018-68942BE06E78}"/>
              </a:ext>
            </a:extLst>
          </p:cNvPr>
          <p:cNvSpPr>
            <a:spLocks noGrp="1"/>
          </p:cNvSpPr>
          <p:nvPr>
            <p:ph type="sldNum" sz="quarter" idx="12"/>
          </p:nvPr>
        </p:nvSpPr>
        <p:spPr/>
        <p:txBody>
          <a:bodyPr/>
          <a:lstStyle/>
          <a:p>
            <a:fld id="{1C4126A1-9282-4A82-AC02-A59AF4A969C8}" type="slidenum">
              <a:rPr lang="en-US" smtClean="0"/>
              <a:t>46</a:t>
            </a:fld>
            <a:endParaRPr lang="en-US"/>
          </a:p>
        </p:txBody>
      </p:sp>
      <p:pic>
        <p:nvPicPr>
          <p:cNvPr id="2" name="Picture Placeholder 6" descr="Badge Question Mark with solid fill">
            <a:extLst>
              <a:ext uri="{FF2B5EF4-FFF2-40B4-BE49-F238E27FC236}">
                <a16:creationId xmlns:a16="http://schemas.microsoft.com/office/drawing/2014/main" id="{5986B1E1-C5EF-7A27-96EE-F2F5C7BC2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346" b="5346"/>
          <a:stretch>
            <a:fillRect/>
          </a:stretch>
        </p:blipFill>
        <p:spPr>
          <a:xfrm>
            <a:off x="6232633" y="1157451"/>
            <a:ext cx="5087007" cy="4543097"/>
          </a:xfrm>
          <a:prstGeom prst="rect">
            <a:avLst/>
          </a:prstGeom>
          <a:noFill/>
        </p:spPr>
      </p:pic>
    </p:spTree>
    <p:extLst>
      <p:ext uri="{BB962C8B-B14F-4D97-AF65-F5344CB8AC3E}">
        <p14:creationId xmlns:p14="http://schemas.microsoft.com/office/powerpoint/2010/main" val="1639562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37880" y="1833121"/>
            <a:ext cx="9601200" cy="2306637"/>
          </a:xfrm>
        </p:spPr>
        <p:txBody>
          <a:bodyPr/>
          <a:lstStyle/>
          <a:p>
            <a:r>
              <a:rPr lang="en-US">
                <a:latin typeface="Source Sans Pro"/>
                <a:ea typeface="Source Sans Pro"/>
              </a:rPr>
              <a:t>Implementation Process:  </a:t>
            </a:r>
            <a:br>
              <a:rPr lang="en-US">
                <a:latin typeface="Source Sans Pro"/>
                <a:ea typeface="Source Sans Pro"/>
              </a:rPr>
            </a:br>
            <a:r>
              <a:rPr lang="en-US">
                <a:latin typeface="Source Sans Pro"/>
                <a:ea typeface="Source Sans Pro"/>
              </a:rPr>
              <a:t>Proposed Changes to GO 167-B  Appendix E</a:t>
            </a: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47</a:t>
            </a:fld>
            <a:endParaRPr lang="en-US"/>
          </a:p>
        </p:txBody>
      </p:sp>
    </p:spTree>
    <p:extLst>
      <p:ext uri="{BB962C8B-B14F-4D97-AF65-F5344CB8AC3E}">
        <p14:creationId xmlns:p14="http://schemas.microsoft.com/office/powerpoint/2010/main" val="4217686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F7A3D-BA67-02EF-FF5D-FE56A515D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DD022-27A8-BAD7-8E3D-2E07F2684A1B}"/>
              </a:ext>
            </a:extLst>
          </p:cNvPr>
          <p:cNvSpPr>
            <a:spLocks noGrp="1"/>
          </p:cNvSpPr>
          <p:nvPr>
            <p:ph type="title"/>
          </p:nvPr>
        </p:nvSpPr>
        <p:spPr>
          <a:xfrm>
            <a:off x="400188" y="578062"/>
            <a:ext cx="11301217" cy="852333"/>
          </a:xfrm>
        </p:spPr>
        <p:txBody>
          <a:bodyPr/>
          <a:lstStyle/>
          <a:p>
            <a:r>
              <a:rPr lang="en-US" sz="3200">
                <a:latin typeface="Source Sans Pro"/>
                <a:ea typeface="Source Sans Pro"/>
              </a:rPr>
              <a:t>Updates and Revisions to Appendix E: Applicable Codes, Standards, and Regulations</a:t>
            </a:r>
            <a:endParaRPr lang="en-US"/>
          </a:p>
        </p:txBody>
      </p:sp>
      <p:sp>
        <p:nvSpPr>
          <p:cNvPr id="3" name="Content Placeholder 2">
            <a:extLst>
              <a:ext uri="{FF2B5EF4-FFF2-40B4-BE49-F238E27FC236}">
                <a16:creationId xmlns:a16="http://schemas.microsoft.com/office/drawing/2014/main" id="{D338AB49-7BC3-FCB8-CED8-80323117FBB9}"/>
              </a:ext>
            </a:extLst>
          </p:cNvPr>
          <p:cNvSpPr>
            <a:spLocks noGrp="1"/>
          </p:cNvSpPr>
          <p:nvPr>
            <p:ph idx="1"/>
          </p:nvPr>
        </p:nvSpPr>
        <p:spPr>
          <a:xfrm>
            <a:off x="400188" y="1430395"/>
            <a:ext cx="11063206" cy="4602952"/>
          </a:xfrm>
        </p:spPr>
        <p:txBody>
          <a:bodyPr vert="horz" lIns="0" tIns="45720" rIns="91440" bIns="45720" rtlCol="0" anchor="t">
            <a:noAutofit/>
          </a:bodyPr>
          <a:lstStyle/>
          <a:p>
            <a:pPr marL="0" indent="0">
              <a:buNone/>
            </a:pPr>
            <a:r>
              <a:rPr lang="en-ZW" sz="2000" b="1">
                <a:solidFill>
                  <a:srgbClr val="212121"/>
                </a:solidFill>
                <a:latin typeface="Source Sans Pro"/>
                <a:ea typeface="Source Sans Pro"/>
                <a:cs typeface="Sarabun Light"/>
              </a:rPr>
              <a:t>Appendix E identifies standards to augment Operations and Maintenance Standards.</a:t>
            </a:r>
            <a:endParaRPr lang="en-US" sz="2000" b="1">
              <a:solidFill>
                <a:srgbClr val="212121"/>
              </a:solidFill>
              <a:latin typeface="Source Sans Pro"/>
              <a:ea typeface="Source Sans Pro"/>
              <a:cs typeface="Sarabun Light"/>
            </a:endParaRPr>
          </a:p>
          <a:p>
            <a:pPr marL="0" indent="0">
              <a:buNone/>
            </a:pPr>
            <a:r>
              <a:rPr lang="en-US" sz="2000" u="none" strike="noStrike">
                <a:solidFill>
                  <a:srgbClr val="212121"/>
                </a:solidFill>
                <a:effectLst/>
                <a:latin typeface="Source Sans Pro"/>
                <a:ea typeface="Source Sans Pro"/>
                <a:cs typeface="Sarabun Light"/>
              </a:rPr>
              <a:t>ESRB </a:t>
            </a:r>
            <a:r>
              <a:rPr lang="en-US" sz="2000">
                <a:solidFill>
                  <a:srgbClr val="212121"/>
                </a:solidFill>
                <a:latin typeface="Source Sans Pro"/>
                <a:ea typeface="Source Sans Pro"/>
                <a:cs typeface="Sarabun Light"/>
              </a:rPr>
              <a:t>expanded the</a:t>
            </a:r>
            <a:r>
              <a:rPr lang="en-US" sz="2000" u="none" strike="noStrike">
                <a:solidFill>
                  <a:srgbClr val="212121"/>
                </a:solidFill>
                <a:effectLst/>
                <a:latin typeface="Source Sans Pro"/>
                <a:ea typeface="Source Sans Pro"/>
                <a:cs typeface="Sarabun Light"/>
              </a:rPr>
              <a:t> list of organizations, agencies, associations, industries</a:t>
            </a:r>
            <a:r>
              <a:rPr lang="en-US" sz="2000">
                <a:solidFill>
                  <a:srgbClr val="212121"/>
                </a:solidFill>
                <a:latin typeface="Source Sans Pro"/>
                <a:ea typeface="Source Sans Pro"/>
                <a:cs typeface="Sarabun Light"/>
              </a:rPr>
              <a:t>,</a:t>
            </a:r>
            <a:r>
              <a:rPr lang="en-US" sz="2000" u="none" strike="noStrike">
                <a:solidFill>
                  <a:srgbClr val="212121"/>
                </a:solidFill>
                <a:effectLst/>
                <a:latin typeface="Source Sans Pro"/>
                <a:ea typeface="Source Sans Pro"/>
                <a:cs typeface="Sarabun Light"/>
              </a:rPr>
              <a:t> and codes in the table in Appendix </a:t>
            </a:r>
            <a:r>
              <a:rPr lang="en-US" sz="2000">
                <a:solidFill>
                  <a:srgbClr val="212121"/>
                </a:solidFill>
                <a:latin typeface="Source Sans Pro"/>
                <a:ea typeface="Source Sans Pro"/>
                <a:cs typeface="Sarabun Light"/>
              </a:rPr>
              <a:t>E</a:t>
            </a:r>
            <a:r>
              <a:rPr lang="en-US" sz="2000" u="none" strike="noStrike">
                <a:solidFill>
                  <a:srgbClr val="212121"/>
                </a:solidFill>
                <a:effectLst/>
                <a:latin typeface="Source Sans Pro"/>
                <a:ea typeface="Source Sans Pro"/>
                <a:cs typeface="Sarabun Light"/>
              </a:rPr>
              <a:t> to include those with standards and regulations specifically applicable to ESS. Some of these additions include:</a:t>
            </a:r>
          </a:p>
          <a:p>
            <a:pPr lvl="1"/>
            <a:r>
              <a:rPr lang="en-US" sz="2000">
                <a:solidFill>
                  <a:srgbClr val="212121"/>
                </a:solidFill>
                <a:latin typeface="Source Sans Pro"/>
                <a:ea typeface="Source Sans Pro"/>
                <a:cs typeface="Sarabun Light"/>
              </a:rPr>
              <a:t>California Building Code</a:t>
            </a:r>
          </a:p>
          <a:p>
            <a:pPr lvl="1"/>
            <a:r>
              <a:rPr lang="en-US" sz="2000">
                <a:solidFill>
                  <a:srgbClr val="212121"/>
                </a:solidFill>
                <a:latin typeface="Source Sans Pro"/>
                <a:ea typeface="Source Sans Pro"/>
                <a:cs typeface="Sarabun Light"/>
              </a:rPr>
              <a:t>California Electrical Code</a:t>
            </a:r>
          </a:p>
          <a:p>
            <a:pPr lvl="1"/>
            <a:r>
              <a:rPr lang="en-US" sz="2000">
                <a:solidFill>
                  <a:srgbClr val="212121"/>
                </a:solidFill>
                <a:latin typeface="Source Sans Pro"/>
                <a:ea typeface="Source Sans Pro"/>
                <a:cs typeface="Sarabun Light"/>
              </a:rPr>
              <a:t>California Fire Code</a:t>
            </a:r>
          </a:p>
          <a:p>
            <a:pPr lvl="1"/>
            <a:r>
              <a:rPr lang="en-US" sz="2000">
                <a:solidFill>
                  <a:srgbClr val="212121"/>
                </a:solidFill>
                <a:effectLst/>
                <a:latin typeface="Source Sans Pro"/>
                <a:ea typeface="Source Sans Pro"/>
                <a:cs typeface="Sarabun Light"/>
              </a:rPr>
              <a:t>California Mechanical Code</a:t>
            </a:r>
          </a:p>
          <a:p>
            <a:pPr lvl="1"/>
            <a:r>
              <a:rPr lang="en-US" sz="2000">
                <a:solidFill>
                  <a:srgbClr val="212121"/>
                </a:solidFill>
                <a:latin typeface="Source Sans Pro"/>
                <a:ea typeface="Source Sans Pro"/>
                <a:cs typeface="Sarabun Light"/>
              </a:rPr>
              <a:t>International Building Code</a:t>
            </a:r>
          </a:p>
          <a:p>
            <a:pPr lvl="1"/>
            <a:r>
              <a:rPr lang="en-US" sz="2000">
                <a:solidFill>
                  <a:srgbClr val="212121"/>
                </a:solidFill>
                <a:latin typeface="Source Sans Pro"/>
                <a:ea typeface="Source Sans Pro"/>
                <a:cs typeface="Sarabun Light"/>
              </a:rPr>
              <a:t>International Electrotechnical Commission</a:t>
            </a:r>
          </a:p>
          <a:p>
            <a:pPr lvl="1"/>
            <a:r>
              <a:rPr lang="en-US" sz="2000">
                <a:solidFill>
                  <a:srgbClr val="212121"/>
                </a:solidFill>
                <a:effectLst/>
                <a:latin typeface="Source Sans Pro"/>
                <a:ea typeface="Source Sans Pro"/>
                <a:cs typeface="Sarabun Light"/>
              </a:rPr>
              <a:t>International Fire Code</a:t>
            </a:r>
          </a:p>
          <a:p>
            <a:pPr lvl="1"/>
            <a:r>
              <a:rPr lang="en-US" sz="2000">
                <a:solidFill>
                  <a:srgbClr val="212121"/>
                </a:solidFill>
                <a:latin typeface="Source Sans Pro"/>
                <a:ea typeface="Source Sans Pro"/>
                <a:cs typeface="Sarabun Light"/>
              </a:rPr>
              <a:t>National Electric Safety Code</a:t>
            </a:r>
          </a:p>
          <a:p>
            <a:pPr marL="339725" lvl="1" indent="0">
              <a:buNone/>
            </a:pPr>
            <a:br>
              <a:rPr lang="en-US"/>
            </a:br>
            <a:endParaRPr lang="en-US"/>
          </a:p>
        </p:txBody>
      </p:sp>
      <p:sp>
        <p:nvSpPr>
          <p:cNvPr id="4" name="Slide Number Placeholder 3">
            <a:extLst>
              <a:ext uri="{FF2B5EF4-FFF2-40B4-BE49-F238E27FC236}">
                <a16:creationId xmlns:a16="http://schemas.microsoft.com/office/drawing/2014/main" id="{7257AB8E-B6AB-AF49-3D80-518924AF9D39}"/>
              </a:ext>
            </a:extLst>
          </p:cNvPr>
          <p:cNvSpPr>
            <a:spLocks noGrp="1"/>
          </p:cNvSpPr>
          <p:nvPr>
            <p:ph type="sldNum" sz="quarter" idx="12"/>
          </p:nvPr>
        </p:nvSpPr>
        <p:spPr/>
        <p:txBody>
          <a:bodyPr/>
          <a:lstStyle/>
          <a:p>
            <a:fld id="{1C4126A1-9282-4A82-AC02-A59AF4A969C8}" type="slidenum">
              <a:rPr lang="en-US" smtClean="0"/>
              <a:t>48</a:t>
            </a:fld>
            <a:endParaRPr lang="en-US"/>
          </a:p>
        </p:txBody>
      </p:sp>
    </p:spTree>
    <p:extLst>
      <p:ext uri="{BB962C8B-B14F-4D97-AF65-F5344CB8AC3E}">
        <p14:creationId xmlns:p14="http://schemas.microsoft.com/office/powerpoint/2010/main" val="531852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3E6B5-A98B-784B-9BDD-080A1BEC7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9A6BD-F776-C74C-43E1-633B0E14AE38}"/>
              </a:ext>
            </a:extLst>
          </p:cNvPr>
          <p:cNvSpPr>
            <a:spLocks noGrp="1"/>
          </p:cNvSpPr>
          <p:nvPr>
            <p:ph type="title"/>
          </p:nvPr>
        </p:nvSpPr>
        <p:spPr>
          <a:xfrm>
            <a:off x="609599" y="748679"/>
            <a:ext cx="10972800" cy="658605"/>
          </a:xfrm>
        </p:spPr>
        <p:txBody>
          <a:bodyPr/>
          <a:lstStyle/>
          <a:p>
            <a:r>
              <a:rPr lang="en-US" sz="3600">
                <a:latin typeface="Source Sans Pro"/>
                <a:ea typeface="Source Sans Pro"/>
              </a:rPr>
              <a:t>Updates and Revisions to Appendix </a:t>
            </a:r>
            <a:r>
              <a:rPr lang="en-US">
                <a:latin typeface="Source Sans Pro"/>
                <a:ea typeface="Source Sans Pro"/>
              </a:rPr>
              <a:t>E</a:t>
            </a:r>
            <a:r>
              <a:rPr lang="en-US" sz="3600">
                <a:latin typeface="Source Sans Pro"/>
                <a:ea typeface="Source Sans Pro"/>
              </a:rPr>
              <a:t>: Applicable Codes, Standards, and Regulations</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919879B8-A8FA-4059-62B2-A645E6FFE257}"/>
              </a:ext>
            </a:extLst>
          </p:cNvPr>
          <p:cNvSpPr>
            <a:spLocks noGrp="1"/>
          </p:cNvSpPr>
          <p:nvPr>
            <p:ph idx="1"/>
          </p:nvPr>
        </p:nvSpPr>
        <p:spPr>
          <a:xfrm>
            <a:off x="609599" y="1313358"/>
            <a:ext cx="10972801" cy="4419135"/>
          </a:xfrm>
        </p:spPr>
        <p:txBody>
          <a:bodyPr/>
          <a:lstStyle/>
          <a:p>
            <a:pPr marL="0" indent="0">
              <a:buNone/>
            </a:pPr>
            <a:r>
              <a:rPr lang="en-US" sz="2000" b="1">
                <a:latin typeface="Source Sans Pro" panose="020B0503030403020204" pitchFamily="34" charset="0"/>
                <a:ea typeface="Source Sans Pro" panose="020B0503030403020204" pitchFamily="34" charset="0"/>
              </a:rPr>
              <a:t>Samples of applicable codes and standards for ES systems include:</a:t>
            </a:r>
          </a:p>
          <a:p>
            <a:pPr marL="0" indent="0">
              <a:buNone/>
            </a:pPr>
            <a:br>
              <a:rPr lang="en-US"/>
            </a:br>
            <a:endParaRPr lang="en-US"/>
          </a:p>
        </p:txBody>
      </p:sp>
      <p:sp>
        <p:nvSpPr>
          <p:cNvPr id="4" name="Slide Number Placeholder 3">
            <a:extLst>
              <a:ext uri="{FF2B5EF4-FFF2-40B4-BE49-F238E27FC236}">
                <a16:creationId xmlns:a16="http://schemas.microsoft.com/office/drawing/2014/main" id="{4F30FBC5-F713-51D7-A683-4A3AE6BB71D4}"/>
              </a:ext>
            </a:extLst>
          </p:cNvPr>
          <p:cNvSpPr>
            <a:spLocks noGrp="1"/>
          </p:cNvSpPr>
          <p:nvPr>
            <p:ph type="sldNum" sz="quarter" idx="12"/>
          </p:nvPr>
        </p:nvSpPr>
        <p:spPr/>
        <p:txBody>
          <a:bodyPr/>
          <a:lstStyle/>
          <a:p>
            <a:fld id="{1C4126A1-9282-4A82-AC02-A59AF4A969C8}" type="slidenum">
              <a:rPr lang="en-US" smtClean="0"/>
              <a:t>49</a:t>
            </a:fld>
            <a:endParaRPr lang="en-US"/>
          </a:p>
        </p:txBody>
      </p:sp>
      <p:graphicFrame>
        <p:nvGraphicFramePr>
          <p:cNvPr id="6" name="Table 5">
            <a:extLst>
              <a:ext uri="{FF2B5EF4-FFF2-40B4-BE49-F238E27FC236}">
                <a16:creationId xmlns:a16="http://schemas.microsoft.com/office/drawing/2014/main" id="{DF8F6618-2327-F387-6C10-2BD8B7013579}"/>
              </a:ext>
            </a:extLst>
          </p:cNvPr>
          <p:cNvGraphicFramePr>
            <a:graphicFrameLocks noGrp="1"/>
          </p:cNvGraphicFramePr>
          <p:nvPr>
            <p:extLst>
              <p:ext uri="{D42A27DB-BD31-4B8C-83A1-F6EECF244321}">
                <p14:modId xmlns:p14="http://schemas.microsoft.com/office/powerpoint/2010/main" val="1942784128"/>
              </p:ext>
            </p:extLst>
          </p:nvPr>
        </p:nvGraphicFramePr>
        <p:xfrm>
          <a:off x="609599" y="1746289"/>
          <a:ext cx="10830339" cy="4547167"/>
        </p:xfrm>
        <a:graphic>
          <a:graphicData uri="http://schemas.openxmlformats.org/drawingml/2006/table">
            <a:tbl>
              <a:tblPr firstRow="1" bandRow="1">
                <a:tableStyleId>{5C22544A-7EE6-4342-B048-85BDC9FD1C3A}</a:tableStyleId>
              </a:tblPr>
              <a:tblGrid>
                <a:gridCol w="1229140">
                  <a:extLst>
                    <a:ext uri="{9D8B030D-6E8A-4147-A177-3AD203B41FA5}">
                      <a16:colId xmlns:a16="http://schemas.microsoft.com/office/drawing/2014/main" val="2852321037"/>
                    </a:ext>
                  </a:extLst>
                </a:gridCol>
                <a:gridCol w="9601199">
                  <a:extLst>
                    <a:ext uri="{9D8B030D-6E8A-4147-A177-3AD203B41FA5}">
                      <a16:colId xmlns:a16="http://schemas.microsoft.com/office/drawing/2014/main" val="1874204457"/>
                    </a:ext>
                  </a:extLst>
                </a:gridCol>
              </a:tblGrid>
              <a:tr h="482969">
                <a:tc>
                  <a:txBody>
                    <a:bodyPr/>
                    <a:lstStyle/>
                    <a:p>
                      <a:pPr algn="ctr"/>
                      <a:r>
                        <a:rPr lang="en-US" b="1" i="0">
                          <a:latin typeface="Source Sans Pro"/>
                          <a:ea typeface="Source Sans Pro"/>
                        </a:rPr>
                        <a:t>Agency</a:t>
                      </a:r>
                    </a:p>
                  </a:txBody>
                  <a:tcPr anchor="ctr"/>
                </a:tc>
                <a:tc>
                  <a:txBody>
                    <a:bodyPr/>
                    <a:lstStyle/>
                    <a:p>
                      <a:pPr algn="ctr"/>
                      <a:r>
                        <a:rPr lang="en-US" b="1" i="0">
                          <a:latin typeface="Source Sans Pro"/>
                          <a:ea typeface="Source Sans Pro"/>
                        </a:rPr>
                        <a:t>Codes, Standards, Regulations</a:t>
                      </a:r>
                    </a:p>
                  </a:txBody>
                  <a:tcPr anchor="ctr"/>
                </a:tc>
                <a:extLst>
                  <a:ext uri="{0D108BD9-81ED-4DB2-BD59-A6C34878D82A}">
                    <a16:rowId xmlns:a16="http://schemas.microsoft.com/office/drawing/2014/main" val="717282721"/>
                  </a:ext>
                </a:extLst>
              </a:tr>
              <a:tr h="374940">
                <a:tc>
                  <a:txBody>
                    <a:bodyPr/>
                    <a:lstStyle/>
                    <a:p>
                      <a:pPr algn="ctr"/>
                      <a:r>
                        <a:rPr lang="en-US" sz="1400" b="1" i="0">
                          <a:latin typeface="Source Sans Pro"/>
                          <a:ea typeface="Source Sans Pro"/>
                        </a:rPr>
                        <a:t>OSHA</a:t>
                      </a:r>
                    </a:p>
                  </a:txBody>
                  <a:tcPr anchor="ctr"/>
                </a:tc>
                <a:tc>
                  <a:txBody>
                    <a:bodyPr/>
                    <a:lstStyle/>
                    <a:p>
                      <a:r>
                        <a:rPr lang="en-US" sz="1200" b="0" i="0" u="none" strike="noStrike" kern="1200">
                          <a:solidFill>
                            <a:schemeClr val="dk1"/>
                          </a:solidFill>
                          <a:effectLst/>
                          <a:latin typeface="Source Sans Pro"/>
                          <a:ea typeface="Source Sans Pro"/>
                          <a:cs typeface="+mn-cs"/>
                        </a:rPr>
                        <a:t>OSHA 29CF1910 – Occupational Safety and Health Standards Commissioning, and Performance Testing Standards</a:t>
                      </a:r>
                    </a:p>
                  </a:txBody>
                  <a:tcPr/>
                </a:tc>
                <a:extLst>
                  <a:ext uri="{0D108BD9-81ED-4DB2-BD59-A6C34878D82A}">
                    <a16:rowId xmlns:a16="http://schemas.microsoft.com/office/drawing/2014/main" val="2945076876"/>
                  </a:ext>
                </a:extLst>
              </a:tr>
              <a:tr h="847992">
                <a:tc>
                  <a:txBody>
                    <a:bodyPr/>
                    <a:lstStyle/>
                    <a:p>
                      <a:pPr algn="ctr"/>
                      <a:r>
                        <a:rPr lang="en-US" sz="1400" b="1" i="0">
                          <a:latin typeface="Source Sans Pro"/>
                          <a:ea typeface="Source Sans Pro"/>
                        </a:rPr>
                        <a:t>NFPA</a:t>
                      </a:r>
                    </a:p>
                  </a:txBody>
                  <a:tcPr anchor="ctr"/>
                </a:tc>
                <a:tc>
                  <a:txBody>
                    <a:bodyPr/>
                    <a:lstStyle/>
                    <a:p>
                      <a:r>
                        <a:rPr lang="en-US" sz="1200" b="0" i="0">
                          <a:latin typeface="Source Sans Pro"/>
                          <a:ea typeface="Source Sans Pro"/>
                        </a:rPr>
                        <a:t>68 – Standard on Explosion Protection by Deflagration Venting</a:t>
                      </a:r>
                    </a:p>
                    <a:p>
                      <a:r>
                        <a:rPr lang="en-US" sz="1200" b="0" i="0">
                          <a:latin typeface="Source Sans Pro"/>
                          <a:ea typeface="Source Sans Pro"/>
                        </a:rPr>
                        <a:t>69- Standard on Explosion Prevention </a:t>
                      </a:r>
                    </a:p>
                    <a:p>
                      <a:r>
                        <a:rPr lang="en-US" sz="1200" b="0" i="0">
                          <a:latin typeface="Source Sans Pro"/>
                          <a:ea typeface="Source Sans Pro"/>
                        </a:rPr>
                        <a:t>70B – Recommended Practice for Electrical Equipment Maintenance</a:t>
                      </a:r>
                    </a:p>
                    <a:p>
                      <a:r>
                        <a:rPr lang="en-US" sz="1200" b="0" i="0">
                          <a:latin typeface="Source Sans Pro"/>
                          <a:ea typeface="Source Sans Pro"/>
                        </a:rPr>
                        <a:t>72 - National Fire Alarm and Signaling Codes</a:t>
                      </a:r>
                    </a:p>
                    <a:p>
                      <a:pPr marL="0" marR="0" lvl="0" indent="0" algn="l" rtl="0" eaLnBrk="1" fontAlgn="auto" latinLnBrk="0" hangingPunct="1">
                        <a:lnSpc>
                          <a:spcPct val="100000"/>
                        </a:lnSpc>
                        <a:spcBef>
                          <a:spcPts val="0"/>
                        </a:spcBef>
                        <a:spcAft>
                          <a:spcPts val="0"/>
                        </a:spcAft>
                        <a:buClrTx/>
                        <a:buSzTx/>
                        <a:buFontTx/>
                        <a:buNone/>
                      </a:pPr>
                      <a:r>
                        <a:rPr lang="en-US" sz="1200" b="0" i="0" u="none" strike="noStrike" kern="1200">
                          <a:solidFill>
                            <a:schemeClr val="dk1"/>
                          </a:solidFill>
                          <a:effectLst/>
                          <a:latin typeface="Source Sans Pro"/>
                          <a:ea typeface="Source Sans Pro"/>
                          <a:cs typeface="+mn-cs"/>
                        </a:rPr>
                        <a:t>853 - Standard for the Installation of Stationary Fuel Cell Power Systems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Source Sans Pro"/>
                          <a:ea typeface="Source Sans Pro"/>
                        </a:rPr>
                        <a:t>855 –Standards for the Installation of Stationary Energy Storage Systems</a:t>
                      </a:r>
                    </a:p>
                    <a:p>
                      <a:r>
                        <a:rPr lang="en-US" sz="1200" b="0" i="0">
                          <a:latin typeface="Source Sans Pro"/>
                          <a:ea typeface="Source Sans Pro"/>
                        </a:rPr>
                        <a:t>1660 – Standard for Pre-Incident Planning</a:t>
                      </a:r>
                    </a:p>
                  </a:txBody>
                  <a:tcPr/>
                </a:tc>
                <a:extLst>
                  <a:ext uri="{0D108BD9-81ED-4DB2-BD59-A6C34878D82A}">
                    <a16:rowId xmlns:a16="http://schemas.microsoft.com/office/drawing/2014/main" val="2823654153"/>
                  </a:ext>
                </a:extLst>
              </a:tr>
              <a:tr h="702881">
                <a:tc>
                  <a:txBody>
                    <a:bodyPr/>
                    <a:lstStyle/>
                    <a:p>
                      <a:pPr algn="ctr"/>
                      <a:r>
                        <a:rPr lang="en-US" sz="1400" b="1" i="0">
                          <a:latin typeface="Source Sans Pro"/>
                          <a:ea typeface="Source Sans Pro"/>
                        </a:rPr>
                        <a:t>UL</a:t>
                      </a:r>
                    </a:p>
                  </a:txBody>
                  <a:tcPr anchor="ctr"/>
                </a:tc>
                <a:tc>
                  <a:txBody>
                    <a:bodyPr/>
                    <a:lstStyle/>
                    <a:p>
                      <a:r>
                        <a:rPr lang="en-US" sz="1200" b="0" i="0">
                          <a:latin typeface="Source Sans Pro"/>
                          <a:ea typeface="Source Sans Pro"/>
                        </a:rPr>
                        <a:t>1642 – Standard for Lithium Batteries</a:t>
                      </a:r>
                    </a:p>
                    <a:p>
                      <a:r>
                        <a:rPr lang="en-US" sz="1200" b="0" i="0">
                          <a:latin typeface="Source Sans Pro"/>
                          <a:ea typeface="Source Sans Pro"/>
                        </a:rPr>
                        <a:t>1741 – Standard for Inverters, Converters, Controllers, and Interconnection System Equipment for Use with Distributed Energy Resources</a:t>
                      </a:r>
                    </a:p>
                    <a:p>
                      <a:r>
                        <a:rPr lang="en-US" sz="1200" b="0" i="0">
                          <a:latin typeface="Source Sans Pro"/>
                          <a:ea typeface="Source Sans Pro"/>
                        </a:rPr>
                        <a:t>1973 – Standard for Batteries for Use in Stationary, Vehicle Auxiliary Power and Light Electric Rail Applications</a:t>
                      </a:r>
                    </a:p>
                    <a:p>
                      <a:r>
                        <a:rPr lang="en-US" sz="1200" b="0" i="0">
                          <a:latin typeface="Source Sans Pro"/>
                          <a:ea typeface="Source Sans Pro"/>
                        </a:rPr>
                        <a:t>9540 – Standards for Energy Storage Systems and Equipment</a:t>
                      </a:r>
                    </a:p>
                    <a:p>
                      <a:r>
                        <a:rPr lang="en-US" sz="1200" b="0" i="0">
                          <a:latin typeface="Source Sans Pro"/>
                          <a:ea typeface="Source Sans Pro"/>
                        </a:rPr>
                        <a:t>9540A – Test Methods for Evaluating Thermal Runaway Fire Propagation in Battery Energy Storage Systems</a:t>
                      </a:r>
                    </a:p>
                  </a:txBody>
                  <a:tcPr/>
                </a:tc>
                <a:extLst>
                  <a:ext uri="{0D108BD9-81ED-4DB2-BD59-A6C34878D82A}">
                    <a16:rowId xmlns:a16="http://schemas.microsoft.com/office/drawing/2014/main" val="1693929860"/>
                  </a:ext>
                </a:extLst>
              </a:tr>
              <a:tr h="457200">
                <a:tc>
                  <a:txBody>
                    <a:bodyPr/>
                    <a:lstStyle/>
                    <a:p>
                      <a:pPr algn="ctr"/>
                      <a:r>
                        <a:rPr lang="en-US" sz="1400" b="1" i="0">
                          <a:latin typeface="Source Sans Pro"/>
                          <a:ea typeface="Source Sans Pro"/>
                        </a:rPr>
                        <a:t>IEEE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dk1"/>
                          </a:solidFill>
                          <a:effectLst/>
                          <a:latin typeface="Source Sans Pro"/>
                          <a:ea typeface="Source Sans Pro"/>
                          <a:cs typeface="+mn-cs"/>
                        </a:rPr>
                        <a:t>1547 Standard for Interconnection and Interoperability of DERs w Associated Electrical Power System Interfaces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Source Sans Pro"/>
                          <a:ea typeface="Source Sans Pro"/>
                        </a:rPr>
                        <a:t>2030.2.1-2019 Guide for Design, Operation, and Maintenance of BESS</a:t>
                      </a:r>
                      <a:endParaRPr lang="en-US" sz="1200" b="0" i="0" u="none" strike="noStrike" kern="1200">
                        <a:solidFill>
                          <a:schemeClr val="dk1"/>
                        </a:solidFill>
                        <a:effectLst/>
                        <a:latin typeface="Source Sans Pro"/>
                        <a:ea typeface="Source Sans Pro"/>
                        <a:cs typeface="+mn-cs"/>
                      </a:endParaRPr>
                    </a:p>
                  </a:txBody>
                  <a:tcPr/>
                </a:tc>
                <a:extLst>
                  <a:ext uri="{0D108BD9-81ED-4DB2-BD59-A6C34878D82A}">
                    <a16:rowId xmlns:a16="http://schemas.microsoft.com/office/drawing/2014/main" val="3798213549"/>
                  </a:ext>
                </a:extLst>
              </a:tr>
              <a:tr h="271522">
                <a:tc>
                  <a:txBody>
                    <a:bodyPr/>
                    <a:lstStyle/>
                    <a:p>
                      <a:pPr algn="ctr"/>
                      <a:r>
                        <a:rPr lang="en-US" sz="1400" b="1" i="0">
                          <a:latin typeface="Source Sans Pro"/>
                          <a:ea typeface="Source Sans Pro"/>
                        </a:rPr>
                        <a:t>IEC</a:t>
                      </a:r>
                    </a:p>
                  </a:txBody>
                  <a:tcPr anchor="ctr"/>
                </a:tc>
                <a:tc>
                  <a:txBody>
                    <a:bodyPr/>
                    <a:lstStyle/>
                    <a:p>
                      <a:r>
                        <a:rPr lang="en-US" sz="1200" b="0" i="0">
                          <a:latin typeface="Source Sans Pro"/>
                          <a:ea typeface="Source Sans Pro"/>
                        </a:rPr>
                        <a:t>62619 - Safety Requirements for Secondary Lithium Cells and Batteries for use in Industrial Applications</a:t>
                      </a:r>
                    </a:p>
                  </a:txBody>
                  <a:tcPr/>
                </a:tc>
                <a:extLst>
                  <a:ext uri="{0D108BD9-81ED-4DB2-BD59-A6C34878D82A}">
                    <a16:rowId xmlns:a16="http://schemas.microsoft.com/office/drawing/2014/main" val="1326726606"/>
                  </a:ext>
                </a:extLst>
              </a:tr>
              <a:tr h="549818">
                <a:tc>
                  <a:txBody>
                    <a:bodyPr/>
                    <a:lstStyle/>
                    <a:p>
                      <a:pPr algn="ctr"/>
                      <a:r>
                        <a:rPr lang="en-US" sz="1400" b="1" i="0">
                          <a:latin typeface="Source Sans Pro"/>
                          <a:ea typeface="Source Sans Pro"/>
                        </a:rPr>
                        <a:t>ISO</a:t>
                      </a:r>
                    </a:p>
                  </a:txBody>
                  <a:tcPr anchor="ctr"/>
                </a:tc>
                <a:tc>
                  <a:txBody>
                    <a:bodyPr/>
                    <a:lstStyle/>
                    <a:p>
                      <a:r>
                        <a:rPr lang="en-US" sz="1200" b="0" i="0">
                          <a:latin typeface="Source Sans Pro"/>
                          <a:ea typeface="Source Sans Pro"/>
                        </a:rPr>
                        <a:t>55000 - Asset Management Standards</a:t>
                      </a:r>
                    </a:p>
                    <a:p>
                      <a:r>
                        <a:rPr lang="en-US" sz="1200" b="0" i="0">
                          <a:latin typeface="Source Sans Pro"/>
                          <a:ea typeface="Source Sans Pro"/>
                        </a:rPr>
                        <a:t>13374 - Condition Monitoring and Diagnostics of Machines</a:t>
                      </a:r>
                    </a:p>
                  </a:txBody>
                  <a:tcPr/>
                </a:tc>
                <a:extLst>
                  <a:ext uri="{0D108BD9-81ED-4DB2-BD59-A6C34878D82A}">
                    <a16:rowId xmlns:a16="http://schemas.microsoft.com/office/drawing/2014/main" val="3968822087"/>
                  </a:ext>
                </a:extLst>
              </a:tr>
            </a:tbl>
          </a:graphicData>
        </a:graphic>
      </p:graphicFrame>
    </p:spTree>
    <p:extLst>
      <p:ext uri="{BB962C8B-B14F-4D97-AF65-F5344CB8AC3E}">
        <p14:creationId xmlns:p14="http://schemas.microsoft.com/office/powerpoint/2010/main" val="1290251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252A-11C2-F282-372A-F18BAFDD89C7}"/>
              </a:ext>
            </a:extLst>
          </p:cNvPr>
          <p:cNvSpPr>
            <a:spLocks noGrp="1"/>
          </p:cNvSpPr>
          <p:nvPr>
            <p:ph type="title"/>
          </p:nvPr>
        </p:nvSpPr>
        <p:spPr>
          <a:xfrm>
            <a:off x="731520" y="365126"/>
            <a:ext cx="10850880" cy="886899"/>
          </a:xfrm>
        </p:spPr>
        <p:txBody>
          <a:bodyPr/>
          <a:lstStyle/>
          <a:p>
            <a:r>
              <a:rPr lang="en-ZW">
                <a:latin typeface="Source Sans Pro" panose="020B0503030403020204" pitchFamily="34" charset="0"/>
                <a:ea typeface="Source Sans Pro" panose="020B0503030403020204" pitchFamily="34" charset="0"/>
              </a:rPr>
              <a:t>Q&amp;A - How to Submit Your Questions </a:t>
            </a:r>
            <a:endParaRPr lang="en-US">
              <a:latin typeface="Source Sans Pro" panose="020B0503030403020204" pitchFamily="34" charset="0"/>
              <a:ea typeface="Source Sans Pro" panose="020B0503030403020204" pitchFamily="34" charset="0"/>
            </a:endParaRPr>
          </a:p>
        </p:txBody>
      </p:sp>
      <p:pic>
        <p:nvPicPr>
          <p:cNvPr id="6" name="Content Placeholder 5">
            <a:extLst>
              <a:ext uri="{FF2B5EF4-FFF2-40B4-BE49-F238E27FC236}">
                <a16:creationId xmlns:a16="http://schemas.microsoft.com/office/drawing/2014/main" id="{FAB212B8-C657-7FBB-BE87-4D39A0A2A88C}"/>
              </a:ext>
            </a:extLst>
          </p:cNvPr>
          <p:cNvPicPr>
            <a:picLocks noGrp="1" noChangeAspect="1"/>
          </p:cNvPicPr>
          <p:nvPr>
            <p:ph idx="1"/>
          </p:nvPr>
        </p:nvPicPr>
        <p:blipFill>
          <a:blip r:embed="rId2"/>
          <a:stretch>
            <a:fillRect/>
          </a:stretch>
        </p:blipFill>
        <p:spPr>
          <a:xfrm>
            <a:off x="609600" y="1472664"/>
            <a:ext cx="8164060" cy="4351338"/>
          </a:xfrm>
        </p:spPr>
      </p:pic>
      <p:sp>
        <p:nvSpPr>
          <p:cNvPr id="4" name="Slide Number Placeholder 3">
            <a:extLst>
              <a:ext uri="{FF2B5EF4-FFF2-40B4-BE49-F238E27FC236}">
                <a16:creationId xmlns:a16="http://schemas.microsoft.com/office/drawing/2014/main" id="{DFA87ABE-ADAA-D715-B353-F5BDFE610D7F}"/>
              </a:ext>
            </a:extLst>
          </p:cNvPr>
          <p:cNvSpPr>
            <a:spLocks noGrp="1"/>
          </p:cNvSpPr>
          <p:nvPr>
            <p:ph type="sldNum" sz="quarter" idx="12"/>
          </p:nvPr>
        </p:nvSpPr>
        <p:spPr/>
        <p:txBody>
          <a:bodyPr/>
          <a:lstStyle/>
          <a:p>
            <a:fld id="{1C4126A1-9282-4A82-AC02-A59AF4A969C8}" type="slidenum">
              <a:rPr lang="en-US" smtClean="0"/>
              <a:t>5</a:t>
            </a:fld>
            <a:endParaRPr lang="en-US"/>
          </a:p>
        </p:txBody>
      </p:sp>
    </p:spTree>
    <p:extLst>
      <p:ext uri="{BB962C8B-B14F-4D97-AF65-F5344CB8AC3E}">
        <p14:creationId xmlns:p14="http://schemas.microsoft.com/office/powerpoint/2010/main" val="418770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4DE32-AB5D-7359-B873-FCE11F5A96DB}"/>
              </a:ext>
            </a:extLst>
          </p:cNvPr>
          <p:cNvSpPr>
            <a:spLocks noGrp="1"/>
          </p:cNvSpPr>
          <p:nvPr>
            <p:ph idx="1"/>
          </p:nvPr>
        </p:nvSpPr>
        <p:spPr>
          <a:xfrm>
            <a:off x="609600" y="2895600"/>
            <a:ext cx="5715000" cy="1447800"/>
          </a:xfrm>
        </p:spPr>
        <p:txBody>
          <a:bodyPr/>
          <a:lstStyle/>
          <a:p>
            <a:pPr marL="0" indent="0" algn="ctr">
              <a:buNone/>
            </a:pPr>
            <a:r>
              <a:rPr lang="en-US" sz="4600" b="1">
                <a:latin typeface="Source Sans Pro" panose="020B0503030403020204" pitchFamily="34" charset="0"/>
                <a:ea typeface="Source Sans Pro" panose="020B0503030403020204" pitchFamily="34" charset="0"/>
              </a:rPr>
              <a:t>Questions?</a:t>
            </a:r>
          </a:p>
        </p:txBody>
      </p:sp>
      <p:sp>
        <p:nvSpPr>
          <p:cNvPr id="4" name="Slide Number Placeholder 3">
            <a:extLst>
              <a:ext uri="{FF2B5EF4-FFF2-40B4-BE49-F238E27FC236}">
                <a16:creationId xmlns:a16="http://schemas.microsoft.com/office/drawing/2014/main" id="{2187BB74-6C82-3572-7018-68942BE06E78}"/>
              </a:ext>
            </a:extLst>
          </p:cNvPr>
          <p:cNvSpPr>
            <a:spLocks noGrp="1"/>
          </p:cNvSpPr>
          <p:nvPr>
            <p:ph type="sldNum" sz="quarter" idx="12"/>
          </p:nvPr>
        </p:nvSpPr>
        <p:spPr/>
        <p:txBody>
          <a:bodyPr/>
          <a:lstStyle/>
          <a:p>
            <a:fld id="{1C4126A1-9282-4A82-AC02-A59AF4A969C8}" type="slidenum">
              <a:rPr lang="en-US" smtClean="0"/>
              <a:t>50</a:t>
            </a:fld>
            <a:endParaRPr lang="en-US"/>
          </a:p>
        </p:txBody>
      </p:sp>
      <p:pic>
        <p:nvPicPr>
          <p:cNvPr id="2" name="Picture Placeholder 6" descr="Badge Question Mark with solid fill">
            <a:extLst>
              <a:ext uri="{FF2B5EF4-FFF2-40B4-BE49-F238E27FC236}">
                <a16:creationId xmlns:a16="http://schemas.microsoft.com/office/drawing/2014/main" id="{5986B1E1-C5EF-7A27-96EE-F2F5C7BC2E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46" b="5346"/>
          <a:stretch>
            <a:fillRect/>
          </a:stretch>
        </p:blipFill>
        <p:spPr>
          <a:xfrm>
            <a:off x="6232633" y="1157451"/>
            <a:ext cx="5087007" cy="4543097"/>
          </a:xfrm>
          <a:prstGeom prst="rect">
            <a:avLst/>
          </a:prstGeom>
          <a:noFill/>
        </p:spPr>
      </p:pic>
    </p:spTree>
    <p:extLst>
      <p:ext uri="{BB962C8B-B14F-4D97-AF65-F5344CB8AC3E}">
        <p14:creationId xmlns:p14="http://schemas.microsoft.com/office/powerpoint/2010/main" val="3044280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37880" y="1833121"/>
            <a:ext cx="9601200" cy="2306637"/>
          </a:xfrm>
        </p:spPr>
        <p:txBody>
          <a:bodyPr>
            <a:normAutofit fontScale="90000"/>
          </a:bodyPr>
          <a:lstStyle/>
          <a:p>
            <a:r>
              <a:rPr lang="en-US">
                <a:latin typeface="Source Sans Pro"/>
                <a:ea typeface="Source Sans Pro"/>
              </a:rPr>
              <a:t>Implementation Process:  </a:t>
            </a:r>
            <a:br>
              <a:rPr lang="en-US">
                <a:latin typeface="Source Sans Pro"/>
                <a:ea typeface="Source Sans Pro"/>
              </a:rPr>
            </a:br>
            <a:r>
              <a:rPr lang="en-US">
                <a:latin typeface="Source Sans Pro"/>
                <a:ea typeface="Source Sans Pro"/>
              </a:rPr>
              <a:t>Proposed Changes to GO 167-B  </a:t>
            </a:r>
            <a:br>
              <a:rPr lang="en-US">
                <a:latin typeface="Source Sans Pro"/>
                <a:ea typeface="Source Sans Pro"/>
              </a:rPr>
            </a:br>
            <a:r>
              <a:rPr lang="en-US">
                <a:latin typeface="Source Sans Pro"/>
                <a:ea typeface="Source Sans Pro"/>
              </a:rPr>
              <a:t>Reporting Requirements and Other Changes</a:t>
            </a: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51</a:t>
            </a:fld>
            <a:endParaRPr lang="en-US"/>
          </a:p>
        </p:txBody>
      </p:sp>
    </p:spTree>
    <p:extLst>
      <p:ext uri="{BB962C8B-B14F-4D97-AF65-F5344CB8AC3E}">
        <p14:creationId xmlns:p14="http://schemas.microsoft.com/office/powerpoint/2010/main" val="142449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E86B-EB6B-285E-7169-9FED76C9CD28}"/>
              </a:ext>
            </a:extLst>
          </p:cNvPr>
          <p:cNvSpPr>
            <a:spLocks noGrp="1"/>
          </p:cNvSpPr>
          <p:nvPr>
            <p:ph type="title"/>
          </p:nvPr>
        </p:nvSpPr>
        <p:spPr>
          <a:xfrm>
            <a:off x="452487" y="373550"/>
            <a:ext cx="11129913" cy="1217093"/>
          </a:xfrm>
        </p:spPr>
        <p:txBody>
          <a:bodyPr/>
          <a:lstStyle/>
          <a:p>
            <a:r>
              <a:rPr lang="en-ZW">
                <a:latin typeface="Source Sans Pro" panose="020B0503030403020204" pitchFamily="34" charset="0"/>
                <a:ea typeface="Source Sans Pro" panose="020B0503030403020204" pitchFamily="34" charset="0"/>
              </a:rPr>
              <a:t>ESS Outage Reporting to the California Independent System Operator</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B41FD647-A1D8-D54D-885E-F659498A8E48}"/>
              </a:ext>
            </a:extLst>
          </p:cNvPr>
          <p:cNvSpPr>
            <a:spLocks noGrp="1"/>
          </p:cNvSpPr>
          <p:nvPr>
            <p:ph idx="1"/>
          </p:nvPr>
        </p:nvSpPr>
        <p:spPr>
          <a:xfrm>
            <a:off x="452487" y="1173274"/>
            <a:ext cx="11129913" cy="5164593"/>
          </a:xfrm>
        </p:spPr>
        <p:txBody>
          <a:bodyPr vert="horz" lIns="0" tIns="45720" rIns="91440" bIns="45720" rtlCol="0" anchor="t">
            <a:noAutofit/>
          </a:bodyPr>
          <a:lstStyle/>
          <a:p>
            <a:pPr marL="0" indent="0">
              <a:buNone/>
            </a:pPr>
            <a:endParaRPr lang="en-ZW" sz="2000"/>
          </a:p>
          <a:p>
            <a:pPr marL="0" indent="0">
              <a:buNone/>
            </a:pPr>
            <a:r>
              <a:rPr lang="en-ZW" sz="2000" b="1">
                <a:latin typeface="Source Sans Pro"/>
                <a:ea typeface="Source Sans Pro"/>
              </a:rPr>
              <a:t>ESRB updated other sections of GO 167-B that pertain to outage reporting requirements to the California Independent System Operator (CAISO).</a:t>
            </a:r>
          </a:p>
          <a:p>
            <a:r>
              <a:rPr lang="en-ZW" sz="2000" b="1">
                <a:latin typeface="Source Sans Pro"/>
                <a:ea typeface="Source Sans Pro"/>
              </a:rPr>
              <a:t>1.0 Purpose</a:t>
            </a:r>
          </a:p>
          <a:p>
            <a:pPr lvl="1">
              <a:buFont typeface="Courier New" panose="02070309020205020404" pitchFamily="49" charset="0"/>
              <a:buChar char="o"/>
            </a:pPr>
            <a:r>
              <a:rPr lang="en-ZW" sz="2000">
                <a:latin typeface="Source Sans Pro"/>
                <a:ea typeface="Source Sans Pro"/>
              </a:rPr>
              <a:t>Added reference to ESS outages to the protocols for the scheduling of outages of the California Independent System Operator.</a:t>
            </a:r>
          </a:p>
          <a:p>
            <a:r>
              <a:rPr lang="en-ZW" sz="2000" b="1">
                <a:latin typeface="Source Sans Pro"/>
                <a:ea typeface="Source Sans Pro"/>
              </a:rPr>
              <a:t>8.0 Independent System Operator (ISO) Outage Coordination Protocol </a:t>
            </a:r>
          </a:p>
          <a:p>
            <a:pPr lvl="1">
              <a:buFont typeface="Courier New" panose="02070309020205020404" pitchFamily="49" charset="0"/>
              <a:buChar char="o"/>
            </a:pPr>
            <a:r>
              <a:rPr lang="en-ZW" sz="2000">
                <a:latin typeface="Source Sans Pro"/>
                <a:ea typeface="Source Sans Pro"/>
              </a:rPr>
              <a:t>Added “ESS” to owners who shall comply with the Outage Coordination Protocol adopted by the California Independent System Operator. </a:t>
            </a:r>
          </a:p>
          <a:p>
            <a:r>
              <a:rPr lang="en-ZW" sz="2000" b="1">
                <a:latin typeface="Source Sans Pro"/>
                <a:ea typeface="Source Sans Pro"/>
              </a:rPr>
              <a:t>9.3 Generating Asset and ESS Information</a:t>
            </a:r>
          </a:p>
          <a:p>
            <a:pPr lvl="1">
              <a:buFont typeface="Courier New" panose="02070309020205020404" pitchFamily="49" charset="0"/>
              <a:buChar char="o"/>
            </a:pPr>
            <a:r>
              <a:rPr lang="en-ZW" sz="2000" b="1">
                <a:latin typeface="Source Sans Pro"/>
                <a:ea typeface="Source Sans Pro"/>
              </a:rPr>
              <a:t>9.3.1 Daily Report to ISO:</a:t>
            </a:r>
            <a:r>
              <a:rPr lang="en-ZW" sz="2000">
                <a:latin typeface="Source Sans Pro"/>
                <a:ea typeface="Source Sans Pro"/>
              </a:rPr>
              <a:t> Added ESS owners to entities required to submit daily reports to the ISO (e.g. ISO’s Outage Management System, OMS rules).</a:t>
            </a:r>
          </a:p>
          <a:p>
            <a:pPr marL="339725" lvl="1" indent="0">
              <a:buNone/>
            </a:pPr>
            <a:endParaRPr lang="en-ZW"/>
          </a:p>
          <a:p>
            <a:pPr lvl="1"/>
            <a:endParaRPr lang="en-US"/>
          </a:p>
        </p:txBody>
      </p:sp>
      <p:sp>
        <p:nvSpPr>
          <p:cNvPr id="4" name="Slide Number Placeholder 3">
            <a:extLst>
              <a:ext uri="{FF2B5EF4-FFF2-40B4-BE49-F238E27FC236}">
                <a16:creationId xmlns:a16="http://schemas.microsoft.com/office/drawing/2014/main" id="{2C2E18CB-C001-EAEC-4217-3E2FE0A05BFB}"/>
              </a:ext>
            </a:extLst>
          </p:cNvPr>
          <p:cNvSpPr>
            <a:spLocks noGrp="1"/>
          </p:cNvSpPr>
          <p:nvPr>
            <p:ph type="sldNum" sz="quarter" idx="12"/>
          </p:nvPr>
        </p:nvSpPr>
        <p:spPr/>
        <p:txBody>
          <a:bodyPr/>
          <a:lstStyle/>
          <a:p>
            <a:fld id="{1C4126A1-9282-4A82-AC02-A59AF4A969C8}" type="slidenum">
              <a:rPr lang="en-US" smtClean="0"/>
              <a:t>52</a:t>
            </a:fld>
            <a:endParaRPr lang="en-US"/>
          </a:p>
        </p:txBody>
      </p:sp>
    </p:spTree>
    <p:extLst>
      <p:ext uri="{BB962C8B-B14F-4D97-AF65-F5344CB8AC3E}">
        <p14:creationId xmlns:p14="http://schemas.microsoft.com/office/powerpoint/2010/main" val="3056664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13FE-9FC6-4171-B142-754AE276E835}"/>
              </a:ext>
            </a:extLst>
          </p:cNvPr>
          <p:cNvSpPr>
            <a:spLocks noGrp="1"/>
          </p:cNvSpPr>
          <p:nvPr>
            <p:ph type="title"/>
          </p:nvPr>
        </p:nvSpPr>
        <p:spPr>
          <a:xfrm>
            <a:off x="379828" y="365126"/>
            <a:ext cx="11344086" cy="703785"/>
          </a:xfrm>
        </p:spPr>
        <p:txBody>
          <a:bodyPr/>
          <a:lstStyle/>
          <a:p>
            <a:r>
              <a:rPr lang="en-US">
                <a:latin typeface="Source Sans Pro" panose="020B0503030403020204" pitchFamily="34" charset="0"/>
                <a:ea typeface="Source Sans Pro" panose="020B0503030403020204" pitchFamily="34" charset="0"/>
              </a:rPr>
              <a:t>Proposed Power Plant Outage Reporting Requirements</a:t>
            </a:r>
          </a:p>
        </p:txBody>
      </p:sp>
      <p:sp>
        <p:nvSpPr>
          <p:cNvPr id="3" name="Content Placeholder 2">
            <a:extLst>
              <a:ext uri="{FF2B5EF4-FFF2-40B4-BE49-F238E27FC236}">
                <a16:creationId xmlns:a16="http://schemas.microsoft.com/office/drawing/2014/main" id="{55F2A44D-E87A-46B4-AE5D-61D434461961}"/>
              </a:ext>
            </a:extLst>
          </p:cNvPr>
          <p:cNvSpPr>
            <a:spLocks noGrp="1"/>
          </p:cNvSpPr>
          <p:nvPr>
            <p:ph idx="1"/>
          </p:nvPr>
        </p:nvSpPr>
        <p:spPr>
          <a:xfrm>
            <a:off x="379828" y="1068911"/>
            <a:ext cx="11440886" cy="5023303"/>
          </a:xfrm>
        </p:spPr>
        <p:txBody>
          <a:bodyPr vert="horz" lIns="0" tIns="45720" rIns="91440" bIns="45720" rtlCol="0" anchor="t">
            <a:noAutofit/>
          </a:bodyPr>
          <a:lstStyle/>
          <a:p>
            <a:pPr marL="0" indent="0">
              <a:spcAft>
                <a:spcPts val="600"/>
              </a:spcAft>
              <a:buNone/>
            </a:pPr>
            <a:r>
              <a:rPr lang="en-US" sz="1800" b="1">
                <a:latin typeface="Source Sans Pro"/>
                <a:ea typeface="Source Sans Pro"/>
              </a:rPr>
              <a:t>ESRB’s proposed updates to the Power Plant Outage Reporting (PPOR) criteria will now require submissions for ESSs. </a:t>
            </a:r>
            <a:endParaRPr lang="en-US"/>
          </a:p>
          <a:p>
            <a:pPr marL="0" indent="0">
              <a:spcAft>
                <a:spcPts val="600"/>
              </a:spcAft>
              <a:buNone/>
            </a:pPr>
            <a:r>
              <a:rPr lang="en-US" sz="1800" b="1">
                <a:latin typeface="Source Sans Pro"/>
                <a:ea typeface="Source Sans Pro"/>
              </a:rPr>
              <a:t>Section 9.1, Provision of Information</a:t>
            </a:r>
          </a:p>
          <a:p>
            <a:pPr lvl="1">
              <a:spcAft>
                <a:spcPts val="600"/>
              </a:spcAft>
              <a:buFont typeface="Courier New" panose="02070309020205020404" pitchFamily="49" charset="0"/>
              <a:buChar char="o"/>
            </a:pPr>
            <a:r>
              <a:rPr lang="en-US" sz="1600">
                <a:latin typeface="Source Sans Pro"/>
                <a:ea typeface="Source Sans Pro"/>
              </a:rPr>
              <a:t>Added “ESS Owner” to entities that are required to provide any requested information to SED upon request. With the inclusion of ESS Owner, this allows ESRB to include ESSOs within the PPOR reporting requirements.</a:t>
            </a:r>
          </a:p>
          <a:p>
            <a:pPr>
              <a:spcAft>
                <a:spcPts val="600"/>
              </a:spcAft>
            </a:pPr>
            <a:r>
              <a:rPr lang="en-US" sz="1800">
                <a:latin typeface="Source Sans Pro"/>
                <a:ea typeface="Source Sans Pro"/>
                <a:hlinkClick r:id="rId3"/>
              </a:rPr>
              <a:t>Non-Summer PPOR Requirements </a:t>
            </a:r>
            <a:r>
              <a:rPr lang="en-US" sz="1800">
                <a:latin typeface="Source Sans Pro"/>
                <a:ea typeface="Source Sans Pro"/>
              </a:rPr>
              <a:t>(</a:t>
            </a:r>
            <a:r>
              <a:rPr lang="en-ZW" sz="1800">
                <a:latin typeface="Source Sans Pro"/>
                <a:ea typeface="Source Sans Pro"/>
              </a:rPr>
              <a:t>Nov 1</a:t>
            </a:r>
            <a:r>
              <a:rPr lang="en-ZW" sz="1800" baseline="30000">
                <a:latin typeface="Source Sans Pro"/>
                <a:ea typeface="Source Sans Pro"/>
              </a:rPr>
              <a:t>st</a:t>
            </a:r>
            <a:r>
              <a:rPr lang="en-ZW" sz="1800">
                <a:latin typeface="Source Sans Pro"/>
                <a:ea typeface="Source Sans Pro"/>
              </a:rPr>
              <a:t> – May 31</a:t>
            </a:r>
            <a:r>
              <a:rPr lang="en-ZW" sz="1800" baseline="30000">
                <a:latin typeface="Source Sans Pro"/>
                <a:ea typeface="Source Sans Pro"/>
              </a:rPr>
              <a:t>st</a:t>
            </a:r>
            <a:r>
              <a:rPr lang="en-ZW" sz="1800">
                <a:latin typeface="Source Sans Pro"/>
                <a:ea typeface="Source Sans Pro"/>
              </a:rPr>
              <a:t>)</a:t>
            </a:r>
            <a:r>
              <a:rPr lang="en-US" sz="1800">
                <a:latin typeface="Source Sans Pro"/>
                <a:ea typeface="Source Sans Pro"/>
              </a:rPr>
              <a:t>:</a:t>
            </a:r>
          </a:p>
          <a:p>
            <a:pPr lvl="1">
              <a:spcAft>
                <a:spcPts val="600"/>
              </a:spcAft>
              <a:buFont typeface="Courier New" panose="02070309020205020404" pitchFamily="49" charset="0"/>
              <a:buChar char="o"/>
            </a:pPr>
            <a:r>
              <a:rPr lang="en-US" sz="1600" b="0" i="0">
                <a:solidFill>
                  <a:srgbClr val="000000"/>
                </a:solidFill>
                <a:effectLst/>
                <a:latin typeface="Source Sans Pro"/>
                <a:ea typeface="Source Sans Pro"/>
              </a:rPr>
              <a:t>Full and partial (derate) forced outages, that are 50 MWs or greater, which are 24 hours or longer in duration, and</a:t>
            </a:r>
            <a:r>
              <a:rPr lang="en-US" sz="1600">
                <a:solidFill>
                  <a:srgbClr val="000000"/>
                </a:solidFill>
                <a:latin typeface="Source Sans Pro"/>
                <a:ea typeface="Source Sans Pro"/>
              </a:rPr>
              <a:t> </a:t>
            </a:r>
            <a:endParaRPr lang="en-US" sz="1600" b="0" i="0">
              <a:solidFill>
                <a:srgbClr val="000000"/>
              </a:solidFill>
              <a:effectLst/>
              <a:latin typeface="Source Sans Pro" panose="020B0503030403020204" pitchFamily="34" charset="0"/>
              <a:ea typeface="Source Sans Pro"/>
            </a:endParaRPr>
          </a:p>
          <a:p>
            <a:pPr lvl="1">
              <a:spcAft>
                <a:spcPts val="600"/>
              </a:spcAft>
              <a:buFont typeface="Courier New" panose="02070309020205020404" pitchFamily="49" charset="0"/>
              <a:buChar char="o"/>
            </a:pPr>
            <a:r>
              <a:rPr lang="en-ZW" sz="1600">
                <a:latin typeface="Source Sans Pro"/>
                <a:ea typeface="Source Sans Pro"/>
              </a:rPr>
              <a:t>Planned Outages, </a:t>
            </a:r>
            <a:r>
              <a:rPr lang="en-US" sz="1600" b="0" i="0">
                <a:solidFill>
                  <a:srgbClr val="000000"/>
                </a:solidFill>
                <a:effectLst/>
                <a:latin typeface="Source Sans Pro"/>
                <a:ea typeface="Source Sans Pro"/>
              </a:rPr>
              <a:t>that are 50 MWs or greater, which are 72 hours or longer in duration.</a:t>
            </a:r>
          </a:p>
          <a:p>
            <a:pPr>
              <a:spcAft>
                <a:spcPts val="600"/>
              </a:spcAft>
            </a:pPr>
            <a:r>
              <a:rPr lang="en-US" sz="1800">
                <a:latin typeface="Source Sans Pro"/>
                <a:ea typeface="Source Sans Pro"/>
                <a:hlinkClick r:id="rId4"/>
              </a:rPr>
              <a:t>Summer PPOR Requirements </a:t>
            </a:r>
            <a:r>
              <a:rPr lang="en-US" sz="1800">
                <a:latin typeface="Source Sans Pro"/>
                <a:ea typeface="Source Sans Pro"/>
              </a:rPr>
              <a:t>(June 1</a:t>
            </a:r>
            <a:r>
              <a:rPr lang="en-US" sz="1800" baseline="30000">
                <a:latin typeface="Source Sans Pro"/>
                <a:ea typeface="Source Sans Pro"/>
              </a:rPr>
              <a:t>st</a:t>
            </a:r>
            <a:r>
              <a:rPr lang="en-US" sz="1800">
                <a:latin typeface="Source Sans Pro"/>
                <a:ea typeface="Source Sans Pro"/>
              </a:rPr>
              <a:t> – October 31</a:t>
            </a:r>
            <a:r>
              <a:rPr lang="en-US" sz="1800" baseline="30000">
                <a:latin typeface="Source Sans Pro"/>
                <a:ea typeface="Source Sans Pro"/>
              </a:rPr>
              <a:t>st</a:t>
            </a:r>
            <a:r>
              <a:rPr lang="en-US" sz="1800">
                <a:latin typeface="Source Sans Pro"/>
                <a:ea typeface="Source Sans Pro"/>
              </a:rPr>
              <a:t>):</a:t>
            </a:r>
          </a:p>
          <a:p>
            <a:pPr lvl="1">
              <a:spcAft>
                <a:spcPts val="600"/>
              </a:spcAft>
              <a:buFont typeface="Courier New" panose="02070309020205020404" pitchFamily="49" charset="0"/>
              <a:buChar char="o"/>
            </a:pPr>
            <a:r>
              <a:rPr lang="en-US" sz="1800" b="0" i="0">
                <a:solidFill>
                  <a:srgbClr val="000000"/>
                </a:solidFill>
                <a:effectLst/>
                <a:latin typeface="Source Sans Pro"/>
                <a:ea typeface="Source Sans Pro"/>
              </a:rPr>
              <a:t>Full and partial (derate) forced outages, that are 50 MWs or greater, which are two (2) hours or longer in duration. Forced outages must be reported within twenty-four (24) hours from the start of an outage;</a:t>
            </a:r>
          </a:p>
          <a:p>
            <a:pPr lvl="1">
              <a:buFont typeface="Courier New" panose="02070309020205020404" pitchFamily="49" charset="0"/>
              <a:buChar char="o"/>
            </a:pPr>
            <a:r>
              <a:rPr lang="en-US" sz="1800" b="0" i="0">
                <a:solidFill>
                  <a:srgbClr val="000000"/>
                </a:solidFill>
                <a:effectLst/>
                <a:latin typeface="Source Sans Pro"/>
                <a:ea typeface="Source Sans Pro"/>
              </a:rPr>
              <a:t>Planned outages, that are 50 MWs or greater, which are 24 hours or longer in duration. Planned outages must be reported at least five (5) days prior to the start of an outage.</a:t>
            </a:r>
            <a:endParaRPr lang="en-ZW" sz="1800">
              <a:latin typeface="Source Sans Pro"/>
              <a:ea typeface="Source Sans Pro"/>
            </a:endParaRPr>
          </a:p>
        </p:txBody>
      </p:sp>
      <p:sp>
        <p:nvSpPr>
          <p:cNvPr id="5" name="Slide Number Placeholder 4">
            <a:extLst>
              <a:ext uri="{FF2B5EF4-FFF2-40B4-BE49-F238E27FC236}">
                <a16:creationId xmlns:a16="http://schemas.microsoft.com/office/drawing/2014/main" id="{C388FE91-302E-4E4A-8486-9263FB9F14AB}"/>
              </a:ext>
            </a:extLst>
          </p:cNvPr>
          <p:cNvSpPr>
            <a:spLocks noGrp="1"/>
          </p:cNvSpPr>
          <p:nvPr>
            <p:ph type="sldNum" sz="quarter" idx="12"/>
          </p:nvPr>
        </p:nvSpPr>
        <p:spPr/>
        <p:txBody>
          <a:bodyPr/>
          <a:lstStyle/>
          <a:p>
            <a:fld id="{1C4126A1-9282-4A82-AC02-A59AF4A969C8}" type="slidenum">
              <a:rPr lang="en-US" smtClean="0"/>
              <a:t>53</a:t>
            </a:fld>
            <a:endParaRPr lang="en-US"/>
          </a:p>
        </p:txBody>
      </p:sp>
    </p:spTree>
    <p:extLst>
      <p:ext uri="{BB962C8B-B14F-4D97-AF65-F5344CB8AC3E}">
        <p14:creationId xmlns:p14="http://schemas.microsoft.com/office/powerpoint/2010/main" val="4214069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F213-950B-90A3-3185-E3F9ED6058D2}"/>
              </a:ext>
            </a:extLst>
          </p:cNvPr>
          <p:cNvSpPr>
            <a:spLocks noGrp="1"/>
          </p:cNvSpPr>
          <p:nvPr>
            <p:ph type="title"/>
          </p:nvPr>
        </p:nvSpPr>
        <p:spPr>
          <a:xfrm>
            <a:off x="467533" y="365125"/>
            <a:ext cx="11114867" cy="620157"/>
          </a:xfrm>
        </p:spPr>
        <p:txBody>
          <a:bodyPr/>
          <a:lstStyle/>
          <a:p>
            <a:r>
              <a:rPr lang="en-ZW">
                <a:latin typeface="Source Sans Pro" panose="020B0503030403020204" pitchFamily="34" charset="0"/>
                <a:ea typeface="Source Sans Pro" panose="020B0503030403020204" pitchFamily="34" charset="0"/>
              </a:rPr>
              <a:t>Incident Reporting Requirements</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20CD9641-70E2-8253-173F-6D269B3F79AC}"/>
              </a:ext>
            </a:extLst>
          </p:cNvPr>
          <p:cNvSpPr>
            <a:spLocks noGrp="1"/>
          </p:cNvSpPr>
          <p:nvPr>
            <p:ph idx="1"/>
          </p:nvPr>
        </p:nvSpPr>
        <p:spPr>
          <a:xfrm>
            <a:off x="538566" y="1026275"/>
            <a:ext cx="10972800" cy="4805450"/>
          </a:xfrm>
        </p:spPr>
        <p:txBody>
          <a:bodyPr vert="horz" lIns="0" tIns="45720" rIns="91440" bIns="45720" rtlCol="0" anchor="t">
            <a:noAutofit/>
          </a:bodyPr>
          <a:lstStyle/>
          <a:p>
            <a:pPr marL="0" indent="0">
              <a:buNone/>
            </a:pPr>
            <a:r>
              <a:rPr lang="en-ZW" sz="2000" b="1">
                <a:latin typeface="Source Sans Pro"/>
                <a:ea typeface="Source Sans Pro"/>
              </a:rPr>
              <a:t>9.4 Incident Reporting </a:t>
            </a:r>
          </a:p>
          <a:p>
            <a:pPr marL="0" indent="0">
              <a:buNone/>
            </a:pPr>
            <a:r>
              <a:rPr lang="en-ZW" sz="2000">
                <a:latin typeface="Source Sans Pro"/>
                <a:ea typeface="Source Sans Pro"/>
              </a:rPr>
              <a:t> </a:t>
            </a:r>
            <a:r>
              <a:rPr lang="en-ZW" sz="2000">
                <a:latin typeface="Source Sans Pro"/>
                <a:ea typeface="Source Sans Pro"/>
                <a:cs typeface="+mn-lt"/>
              </a:rPr>
              <a:t>Added ESS</a:t>
            </a:r>
            <a:r>
              <a:rPr lang="en-ZW" sz="2000">
                <a:latin typeface="Source Sans Pro"/>
                <a:ea typeface="Source Sans Pro"/>
              </a:rPr>
              <a:t> terminology that extends reportable incident requirements to ESSO facilities, equipment, facilities and employees</a:t>
            </a:r>
          </a:p>
          <a:p>
            <a:pPr marL="0" indent="0">
              <a:buNone/>
            </a:pPr>
            <a:r>
              <a:rPr lang="en-ZW" sz="2000">
                <a:latin typeface="Source Sans Pro"/>
                <a:ea typeface="Source Sans Pro"/>
              </a:rPr>
              <a:t>Removed "Safety-Related" descriptor from Reportable Incidents to expands the incident criteria. The updated required reportable incident are incidents that:</a:t>
            </a:r>
            <a:endParaRPr lang="en-ZW"/>
          </a:p>
          <a:p>
            <a:pPr lvl="1" indent="-172720"/>
            <a:r>
              <a:rPr lang="en-ZW" sz="2000">
                <a:latin typeface="Source Sans Pro"/>
                <a:ea typeface="Source Sans Pro"/>
              </a:rPr>
              <a:t>Result in a fatality or personal injury or illness to a person </a:t>
            </a:r>
            <a:r>
              <a:rPr lang="en-ZW" sz="2000" u="sng">
                <a:latin typeface="Source Sans Pro"/>
                <a:ea typeface="Source Sans Pro"/>
              </a:rPr>
              <a:t>requiring medical attention from a healthcare professional</a:t>
            </a:r>
            <a:r>
              <a:rPr lang="en-ZW" sz="2000">
                <a:latin typeface="Source Sans Pro"/>
                <a:ea typeface="Source Sans Pro"/>
              </a:rPr>
              <a:t> and is (allegedly) attributable to GA or ESS facility; </a:t>
            </a:r>
            <a:endParaRPr lang="en-US" sz="2000">
              <a:latin typeface="Source Sans Pro"/>
              <a:ea typeface="Source Sans Pro"/>
            </a:endParaRPr>
          </a:p>
          <a:p>
            <a:pPr lvl="1" indent="-172720"/>
            <a:r>
              <a:rPr lang="en-ZW" sz="2000">
                <a:latin typeface="Source Sans Pro"/>
                <a:ea typeface="Source Sans Pro"/>
              </a:rPr>
              <a:t> Result in a report to Cal/OSHA, OSHA, or other regulatory agency; </a:t>
            </a:r>
            <a:r>
              <a:rPr lang="en-ZW" sz="1600">
                <a:ea typeface="+mn-lt"/>
                <a:cs typeface="+mn-lt"/>
              </a:rPr>
              <a:t>(Unchanged)</a:t>
            </a:r>
            <a:endParaRPr lang="en-US" sz="2000">
              <a:latin typeface="Source Sans Pro"/>
              <a:ea typeface="Source Sans Pro"/>
            </a:endParaRPr>
          </a:p>
          <a:p>
            <a:pPr lvl="1" indent="-172720"/>
            <a:r>
              <a:rPr lang="en-ZW" sz="2000">
                <a:latin typeface="Source Sans Pro"/>
                <a:ea typeface="Source Sans Pro"/>
              </a:rPr>
              <a:t>Involve damage to the property estimated to equal or exceed </a:t>
            </a:r>
            <a:r>
              <a:rPr lang="en-ZW" sz="2000" u="sng">
                <a:latin typeface="Source Sans Pro"/>
                <a:ea typeface="Source Sans Pro"/>
              </a:rPr>
              <a:t>$200,000, including the cost of </a:t>
            </a:r>
            <a:r>
              <a:rPr lang="en-ZW" sz="2000" u="sng" err="1">
                <a:latin typeface="Source Sans Pro"/>
                <a:ea typeface="Source Sans Pro"/>
              </a:rPr>
              <a:t>labor</a:t>
            </a:r>
            <a:r>
              <a:rPr lang="en-ZW" sz="2000">
                <a:latin typeface="Source Sans Pro"/>
                <a:ea typeface="Source Sans Pro"/>
              </a:rPr>
              <a:t> to repair or replace the damaged facility; </a:t>
            </a:r>
            <a:endParaRPr lang="en-US" sz="2000">
              <a:latin typeface="Source Sans Pro" panose="020B0503030403020204" pitchFamily="34" charset="0"/>
              <a:ea typeface="Source Sans Pro" panose="020B0503030403020204" pitchFamily="34" charset="0"/>
            </a:endParaRPr>
          </a:p>
          <a:p>
            <a:pPr lvl="1" indent="-172720"/>
            <a:r>
              <a:rPr lang="en-ZW" sz="2000">
                <a:latin typeface="Source Sans Pro"/>
                <a:ea typeface="Source Sans Pro"/>
              </a:rPr>
              <a:t>Include an incident that has resulted in significant negative media coverage (resulting in a news story or editorial from one media outlet with a circulation or audience of </a:t>
            </a:r>
            <a:r>
              <a:rPr lang="en-ZW" sz="2000" u="sng">
                <a:latin typeface="Source Sans Pro"/>
                <a:ea typeface="Source Sans Pro"/>
              </a:rPr>
              <a:t>25,000</a:t>
            </a:r>
            <a:r>
              <a:rPr lang="en-ZW" sz="2000">
                <a:latin typeface="Source Sans Pro"/>
                <a:ea typeface="Source Sans Pro"/>
              </a:rPr>
              <a:t> or more persons); or</a:t>
            </a:r>
          </a:p>
          <a:p>
            <a:pPr lvl="1" indent="-172720"/>
            <a:r>
              <a:rPr lang="en-ZW" sz="2000" u="sng">
                <a:latin typeface="Source Sans Pro"/>
                <a:ea typeface="Source Sans Pro"/>
              </a:rPr>
              <a:t>Involve a GA or ESS malfunctions or failures that resulting in fires, thermal runaway, explosion, or hazardous emissions.</a:t>
            </a:r>
          </a:p>
          <a:p>
            <a:pPr marL="798830" lvl="2" indent="0">
              <a:buNone/>
            </a:pPr>
            <a:endParaRPr lang="en-ZW" sz="1600"/>
          </a:p>
        </p:txBody>
      </p:sp>
      <p:sp>
        <p:nvSpPr>
          <p:cNvPr id="4" name="Slide Number Placeholder 3">
            <a:extLst>
              <a:ext uri="{FF2B5EF4-FFF2-40B4-BE49-F238E27FC236}">
                <a16:creationId xmlns:a16="http://schemas.microsoft.com/office/drawing/2014/main" id="{C3E43D90-EB19-EEB3-417B-B9299732F79C}"/>
              </a:ext>
            </a:extLst>
          </p:cNvPr>
          <p:cNvSpPr>
            <a:spLocks noGrp="1"/>
          </p:cNvSpPr>
          <p:nvPr>
            <p:ph type="sldNum" sz="quarter" idx="12"/>
          </p:nvPr>
        </p:nvSpPr>
        <p:spPr/>
        <p:txBody>
          <a:bodyPr/>
          <a:lstStyle/>
          <a:p>
            <a:fld id="{1C4126A1-9282-4A82-AC02-A59AF4A969C8}" type="slidenum">
              <a:rPr lang="en-US" smtClean="0"/>
              <a:t>54</a:t>
            </a:fld>
            <a:endParaRPr lang="en-US"/>
          </a:p>
        </p:txBody>
      </p:sp>
    </p:spTree>
    <p:extLst>
      <p:ext uri="{BB962C8B-B14F-4D97-AF65-F5344CB8AC3E}">
        <p14:creationId xmlns:p14="http://schemas.microsoft.com/office/powerpoint/2010/main" val="1607792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F213-950B-90A3-3185-E3F9ED6058D2}"/>
              </a:ext>
            </a:extLst>
          </p:cNvPr>
          <p:cNvSpPr>
            <a:spLocks noGrp="1"/>
          </p:cNvSpPr>
          <p:nvPr>
            <p:ph type="title"/>
          </p:nvPr>
        </p:nvSpPr>
        <p:spPr>
          <a:xfrm>
            <a:off x="467533" y="365126"/>
            <a:ext cx="11114867" cy="644158"/>
          </a:xfrm>
        </p:spPr>
        <p:txBody>
          <a:bodyPr/>
          <a:lstStyle/>
          <a:p>
            <a:r>
              <a:rPr lang="en-ZW">
                <a:latin typeface="Source Sans Pro" panose="020B0503030403020204" pitchFamily="34" charset="0"/>
                <a:ea typeface="Source Sans Pro" panose="020B0503030403020204" pitchFamily="34" charset="0"/>
              </a:rPr>
              <a:t>Incident Reporting Requirements cont’d</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20CD9641-70E2-8253-173F-6D269B3F79AC}"/>
              </a:ext>
            </a:extLst>
          </p:cNvPr>
          <p:cNvSpPr>
            <a:spLocks noGrp="1"/>
          </p:cNvSpPr>
          <p:nvPr>
            <p:ph idx="1"/>
          </p:nvPr>
        </p:nvSpPr>
        <p:spPr>
          <a:xfrm>
            <a:off x="609600" y="1497379"/>
            <a:ext cx="10972800" cy="4351338"/>
          </a:xfrm>
        </p:spPr>
        <p:txBody>
          <a:bodyPr vert="horz" lIns="0" tIns="45720" rIns="91440" bIns="45720" rtlCol="0" anchor="t">
            <a:noAutofit/>
          </a:bodyPr>
          <a:lstStyle/>
          <a:p>
            <a:pPr marL="0" indent="0">
              <a:buNone/>
            </a:pPr>
            <a:r>
              <a:rPr lang="en-ZW" sz="1800" b="1">
                <a:latin typeface="Source Sans Pro"/>
                <a:ea typeface="Source Sans Pro"/>
              </a:rPr>
              <a:t>9.4.2: Initial Report </a:t>
            </a:r>
            <a:endParaRPr lang="en-US" sz="1800" b="1">
              <a:latin typeface="Source Sans Pro"/>
              <a:ea typeface="Source Sans Pro"/>
            </a:endParaRPr>
          </a:p>
          <a:p>
            <a:pPr marL="628650" lvl="1" indent="-285750"/>
            <a:r>
              <a:rPr lang="en-ZW" sz="1800">
                <a:latin typeface="Source Sans Pro"/>
                <a:ea typeface="Source Sans Pro"/>
              </a:rPr>
              <a:t>An initial report will be submitted within </a:t>
            </a:r>
            <a:r>
              <a:rPr lang="en-ZW" sz="1800" u="sng">
                <a:latin typeface="Source Sans Pro"/>
                <a:ea typeface="Source Sans Pro"/>
              </a:rPr>
              <a:t>24 hours</a:t>
            </a:r>
            <a:r>
              <a:rPr lang="en-ZW" sz="1800">
                <a:latin typeface="Source Sans Pro"/>
                <a:ea typeface="Source Sans Pro"/>
              </a:rPr>
              <a:t> of the incident</a:t>
            </a:r>
            <a:endParaRPr lang="en-US" sz="1800">
              <a:latin typeface="Source Sans Pro"/>
              <a:ea typeface="Source Sans Pro"/>
            </a:endParaRPr>
          </a:p>
          <a:p>
            <a:pPr marL="628650" lvl="1" indent="-285750"/>
            <a:r>
              <a:rPr lang="en-ZW" sz="1800">
                <a:latin typeface="Source Sans Pro"/>
                <a:ea typeface="Source Sans Pro"/>
              </a:rPr>
              <a:t>The report must be submitted to the CPUC (SED) through the Emergency Reporting Website or by telephone</a:t>
            </a:r>
          </a:p>
          <a:p>
            <a:pPr marL="628650" lvl="1" indent="-285750"/>
            <a:r>
              <a:rPr lang="en-ZW" sz="1800">
                <a:latin typeface="Source Sans Pro"/>
                <a:ea typeface="Source Sans Pro"/>
              </a:rPr>
              <a:t>A full list of reportable information can be found in Section 9.4.2, Initial Report</a:t>
            </a:r>
          </a:p>
          <a:p>
            <a:pPr marL="0" indent="0">
              <a:buNone/>
            </a:pPr>
            <a:r>
              <a:rPr lang="en-ZW" sz="1800" b="1">
                <a:latin typeface="Source Sans Pro"/>
                <a:ea typeface="Source Sans Pro"/>
              </a:rPr>
              <a:t>9.4.3: 20-Day Report</a:t>
            </a:r>
          </a:p>
          <a:p>
            <a:pPr marL="685800" lvl="2" indent="-285750">
              <a:spcBef>
                <a:spcPts val="1000"/>
              </a:spcBef>
            </a:pPr>
            <a:r>
              <a:rPr lang="en-ZW" sz="1800">
                <a:latin typeface="Source Sans Pro"/>
                <a:ea typeface="Source Sans Pro"/>
              </a:rPr>
              <a:t>A written report shall be submitted within </a:t>
            </a:r>
            <a:r>
              <a:rPr lang="en-ZW" sz="1800" u="sng">
                <a:latin typeface="Source Sans Pro"/>
                <a:ea typeface="Source Sans Pro"/>
              </a:rPr>
              <a:t>20 business days</a:t>
            </a:r>
            <a:r>
              <a:rPr lang="en-ZW" sz="1800">
                <a:latin typeface="Source Sans Pro"/>
                <a:ea typeface="Source Sans Pro"/>
              </a:rPr>
              <a:t> of the incident</a:t>
            </a:r>
          </a:p>
          <a:p>
            <a:pPr marL="685800" lvl="2" indent="-285750">
              <a:spcBef>
                <a:spcPts val="1000"/>
              </a:spcBef>
            </a:pPr>
            <a:r>
              <a:rPr lang="en-ZW" sz="1800">
                <a:latin typeface="Source Sans Pro"/>
                <a:ea typeface="Source Sans Pro"/>
              </a:rPr>
              <a:t>The report shall be submitted to designated CPUC staff and the GO 167 inbox (</a:t>
            </a:r>
            <a:r>
              <a:rPr lang="en-ZW" sz="1800">
                <a:latin typeface="Source Sans Pro"/>
                <a:ea typeface="Source Sans Pro"/>
                <a:hlinkClick r:id="rId3"/>
              </a:rPr>
              <a:t>GO167@cpuc.ca.gov)</a:t>
            </a:r>
          </a:p>
          <a:p>
            <a:pPr marL="685800" lvl="2" indent="-285750">
              <a:spcBef>
                <a:spcPts val="1000"/>
              </a:spcBef>
            </a:pPr>
            <a:r>
              <a:rPr lang="en-ZW" sz="1800">
                <a:latin typeface="Source Sans Pro"/>
                <a:ea typeface="Source Sans Pro"/>
              </a:rPr>
              <a:t>Owners and Operators shall provide updates  to any previous information provided </a:t>
            </a:r>
          </a:p>
          <a:p>
            <a:pPr marL="685800" lvl="2" indent="-285750">
              <a:spcBef>
                <a:spcPts val="1000"/>
              </a:spcBef>
            </a:pPr>
            <a:r>
              <a:rPr lang="en-ZW" sz="1800">
                <a:latin typeface="Source Sans Pro"/>
                <a:ea typeface="Source Sans Pro"/>
              </a:rPr>
              <a:t>GAOs and ESSOs are required to provide written justification for required information that is not yet available or applicable. </a:t>
            </a:r>
          </a:p>
          <a:p>
            <a:pPr marL="685800" lvl="2" indent="-285750">
              <a:spcBef>
                <a:spcPts val="1000"/>
              </a:spcBef>
            </a:pPr>
            <a:r>
              <a:rPr lang="en-ZW" sz="1800">
                <a:latin typeface="Source Sans Pro"/>
                <a:ea typeface="Source Sans Pro"/>
              </a:rPr>
              <a:t>A full list of reportable information can be found in Section 9.4.3, 20-Day Report</a:t>
            </a:r>
            <a:endParaRPr lang="en-US" sz="1800">
              <a:latin typeface="Source Sans Pro"/>
              <a:ea typeface="Source Sans Pro"/>
            </a:endParaRPr>
          </a:p>
          <a:p>
            <a:pPr marL="685800" lvl="2" indent="-285750">
              <a:spcBef>
                <a:spcPts val="1000"/>
              </a:spcBef>
            </a:pPr>
            <a:endParaRPr lang="en-ZW" sz="180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C3E43D90-EB19-EEB3-417B-B9299732F79C}"/>
              </a:ext>
            </a:extLst>
          </p:cNvPr>
          <p:cNvSpPr>
            <a:spLocks noGrp="1"/>
          </p:cNvSpPr>
          <p:nvPr>
            <p:ph type="sldNum" sz="quarter" idx="12"/>
          </p:nvPr>
        </p:nvSpPr>
        <p:spPr/>
        <p:txBody>
          <a:bodyPr/>
          <a:lstStyle/>
          <a:p>
            <a:fld id="{1C4126A1-9282-4A82-AC02-A59AF4A969C8}" type="slidenum">
              <a:rPr lang="en-US" smtClean="0"/>
              <a:t>55</a:t>
            </a:fld>
            <a:endParaRPr lang="en-US"/>
          </a:p>
        </p:txBody>
      </p:sp>
    </p:spTree>
    <p:extLst>
      <p:ext uri="{BB962C8B-B14F-4D97-AF65-F5344CB8AC3E}">
        <p14:creationId xmlns:p14="http://schemas.microsoft.com/office/powerpoint/2010/main" val="970024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F213-950B-90A3-3185-E3F9ED6058D2}"/>
              </a:ext>
            </a:extLst>
          </p:cNvPr>
          <p:cNvSpPr>
            <a:spLocks noGrp="1"/>
          </p:cNvSpPr>
          <p:nvPr>
            <p:ph type="title"/>
          </p:nvPr>
        </p:nvSpPr>
        <p:spPr>
          <a:xfrm>
            <a:off x="520498" y="480111"/>
            <a:ext cx="10972800" cy="602976"/>
          </a:xfrm>
        </p:spPr>
        <p:txBody>
          <a:bodyPr/>
          <a:lstStyle/>
          <a:p>
            <a:r>
              <a:rPr lang="en-ZW">
                <a:latin typeface="Source Sans Pro"/>
                <a:ea typeface="Source Sans Pro"/>
              </a:rPr>
              <a:t>Incident Reporting Requirements: Initial Report</a:t>
            </a:r>
            <a:endParaRPr lang="en-US">
              <a:latin typeface="Source Sans Pro"/>
              <a:ea typeface="Source Sans Pro"/>
            </a:endParaRPr>
          </a:p>
        </p:txBody>
      </p:sp>
      <p:sp>
        <p:nvSpPr>
          <p:cNvPr id="3" name="Content Placeholder 2">
            <a:extLst>
              <a:ext uri="{FF2B5EF4-FFF2-40B4-BE49-F238E27FC236}">
                <a16:creationId xmlns:a16="http://schemas.microsoft.com/office/drawing/2014/main" id="{20CD9641-70E2-8253-173F-6D269B3F79AC}"/>
              </a:ext>
            </a:extLst>
          </p:cNvPr>
          <p:cNvSpPr>
            <a:spLocks noGrp="1"/>
          </p:cNvSpPr>
          <p:nvPr>
            <p:ph idx="1"/>
          </p:nvPr>
        </p:nvSpPr>
        <p:spPr>
          <a:xfrm>
            <a:off x="609600" y="1195005"/>
            <a:ext cx="10972800" cy="4981958"/>
          </a:xfrm>
        </p:spPr>
        <p:txBody>
          <a:bodyPr vert="horz" lIns="0" tIns="45720" rIns="91440" bIns="45720" rtlCol="0" anchor="t">
            <a:noAutofit/>
          </a:bodyPr>
          <a:lstStyle/>
          <a:p>
            <a:pPr marL="0" indent="0">
              <a:buNone/>
            </a:pPr>
            <a:r>
              <a:rPr lang="en-ZW" sz="2000" b="1">
                <a:latin typeface="Source Sans Pro"/>
                <a:ea typeface="Source Sans Pro"/>
              </a:rPr>
              <a:t>The following information must be included as part of the initial incident report:</a:t>
            </a:r>
          </a:p>
          <a:p>
            <a:r>
              <a:rPr lang="en-ZW" sz="2000">
                <a:latin typeface="Source Sans Pro"/>
                <a:ea typeface="Source Sans Pro"/>
              </a:rPr>
              <a:t>Location, date, and time of the incident; </a:t>
            </a:r>
          </a:p>
          <a:p>
            <a:r>
              <a:rPr lang="en-ZW" sz="2000">
                <a:latin typeface="Source Sans Pro"/>
                <a:ea typeface="Source Sans Pro"/>
              </a:rPr>
              <a:t>Any injuries sustained either by a GA or ESS employee, contractor, or civilian;</a:t>
            </a:r>
          </a:p>
          <a:p>
            <a:r>
              <a:rPr lang="en-ZW" sz="2000">
                <a:latin typeface="Source Sans Pro"/>
                <a:ea typeface="Source Sans Pro"/>
              </a:rPr>
              <a:t>Contact info of the GAO or ESSO contact person;</a:t>
            </a:r>
          </a:p>
          <a:p>
            <a:r>
              <a:rPr lang="en-ZW" sz="2000">
                <a:latin typeface="Source Sans Pro"/>
                <a:ea typeface="Source Sans Pro"/>
              </a:rPr>
              <a:t>Name of the facility/facilities involved in the incident as well as type of facility and nameplate capacity;</a:t>
            </a:r>
          </a:p>
          <a:p>
            <a:r>
              <a:rPr lang="en-ZW" sz="2000">
                <a:latin typeface="Source Sans Pro"/>
                <a:ea typeface="Source Sans Pro"/>
              </a:rPr>
              <a:t>Estimated amount of property damage to the facility/facilities;</a:t>
            </a:r>
          </a:p>
          <a:p>
            <a:r>
              <a:rPr lang="en-ZW" sz="2000">
                <a:latin typeface="Source Sans Pro"/>
                <a:ea typeface="Source Sans Pro"/>
              </a:rPr>
              <a:t>Names of other agencies, equipment material suppliers, service providers, and consultants that were contacted as a result of the incident;</a:t>
            </a:r>
            <a:endParaRPr lang="en-US" sz="2000">
              <a:latin typeface="Source Sans Pro"/>
              <a:ea typeface="Source Sans Pro"/>
            </a:endParaRPr>
          </a:p>
          <a:p>
            <a:r>
              <a:rPr lang="en-ZW" sz="2000">
                <a:latin typeface="Source Sans Pro"/>
                <a:ea typeface="Source Sans Pro"/>
              </a:rPr>
              <a:t>Nature and extent of the release of hazardous emissions, gases,  surface runoff, and any other; environmentally toxic substances from the GA or ESS; and</a:t>
            </a:r>
            <a:endParaRPr lang="en-US" sz="2000">
              <a:latin typeface="Source Sans Pro"/>
              <a:ea typeface="Source Sans Pro"/>
            </a:endParaRPr>
          </a:p>
          <a:p>
            <a:r>
              <a:rPr lang="en-ZW" sz="2000">
                <a:latin typeface="Source Sans Pro"/>
                <a:ea typeface="Source Sans Pro"/>
              </a:rPr>
              <a:t>Nature and extent of uncontrolled release of energy.</a:t>
            </a:r>
            <a:endParaRPr lang="en-US" sz="2000">
              <a:latin typeface="Source Sans Pro"/>
              <a:ea typeface="Source Sans Pro"/>
            </a:endParaRPr>
          </a:p>
          <a:p>
            <a:pPr>
              <a:spcBef>
                <a:spcPts val="500"/>
              </a:spcBef>
            </a:pPr>
            <a:endParaRPr lang="en-ZW" sz="1800">
              <a:latin typeface="Source Sans Pro"/>
              <a:ea typeface="Source Sans Pro"/>
            </a:endParaRPr>
          </a:p>
          <a:p>
            <a:pPr>
              <a:spcBef>
                <a:spcPts val="500"/>
              </a:spcBef>
            </a:pPr>
            <a:endParaRPr lang="en-ZW" sz="1800">
              <a:latin typeface="Source Sans Pro" panose="020B0503030403020204" pitchFamily="34" charset="0"/>
              <a:ea typeface="Source Sans Pro" panose="020B0503030403020204" pitchFamily="34" charset="0"/>
            </a:endParaRPr>
          </a:p>
          <a:p>
            <a:pPr marL="685800" lvl="2" indent="-285750">
              <a:spcBef>
                <a:spcPts val="1000"/>
              </a:spcBef>
            </a:pPr>
            <a:endParaRPr lang="en-ZW" sz="160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C3E43D90-EB19-EEB3-417B-B9299732F79C}"/>
              </a:ext>
            </a:extLst>
          </p:cNvPr>
          <p:cNvSpPr>
            <a:spLocks noGrp="1"/>
          </p:cNvSpPr>
          <p:nvPr>
            <p:ph type="sldNum" sz="quarter" idx="12"/>
          </p:nvPr>
        </p:nvSpPr>
        <p:spPr/>
        <p:txBody>
          <a:bodyPr/>
          <a:lstStyle/>
          <a:p>
            <a:fld id="{1C4126A1-9282-4A82-AC02-A59AF4A969C8}" type="slidenum">
              <a:rPr lang="en-US" smtClean="0"/>
              <a:t>56</a:t>
            </a:fld>
            <a:endParaRPr lang="en-US"/>
          </a:p>
        </p:txBody>
      </p:sp>
    </p:spTree>
    <p:extLst>
      <p:ext uri="{BB962C8B-B14F-4D97-AF65-F5344CB8AC3E}">
        <p14:creationId xmlns:p14="http://schemas.microsoft.com/office/powerpoint/2010/main" val="1823826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F213-950B-90A3-3185-E3F9ED6058D2}"/>
              </a:ext>
            </a:extLst>
          </p:cNvPr>
          <p:cNvSpPr>
            <a:spLocks noGrp="1"/>
          </p:cNvSpPr>
          <p:nvPr>
            <p:ph type="title"/>
          </p:nvPr>
        </p:nvSpPr>
        <p:spPr>
          <a:xfrm>
            <a:off x="517132" y="379548"/>
            <a:ext cx="10972800" cy="602977"/>
          </a:xfrm>
        </p:spPr>
        <p:txBody>
          <a:bodyPr/>
          <a:lstStyle/>
          <a:p>
            <a:r>
              <a:rPr lang="en-ZW">
                <a:latin typeface="Source Sans Pro"/>
                <a:ea typeface="Source Sans Pro"/>
              </a:rPr>
              <a:t>Incident Reporting Requirements: 20-Day Report</a:t>
            </a:r>
            <a:endParaRPr lang="en-US">
              <a:latin typeface="Source Sans Pro"/>
              <a:ea typeface="Source Sans Pro"/>
            </a:endParaRPr>
          </a:p>
        </p:txBody>
      </p:sp>
      <p:sp>
        <p:nvSpPr>
          <p:cNvPr id="3" name="Content Placeholder 2">
            <a:extLst>
              <a:ext uri="{FF2B5EF4-FFF2-40B4-BE49-F238E27FC236}">
                <a16:creationId xmlns:a16="http://schemas.microsoft.com/office/drawing/2014/main" id="{20CD9641-70E2-8253-173F-6D269B3F79AC}"/>
              </a:ext>
            </a:extLst>
          </p:cNvPr>
          <p:cNvSpPr>
            <a:spLocks noGrp="1"/>
          </p:cNvSpPr>
          <p:nvPr>
            <p:ph idx="1"/>
          </p:nvPr>
        </p:nvSpPr>
        <p:spPr>
          <a:xfrm>
            <a:off x="609600" y="945384"/>
            <a:ext cx="10972800" cy="5231579"/>
          </a:xfrm>
        </p:spPr>
        <p:txBody>
          <a:bodyPr vert="horz" lIns="0" tIns="45720" rIns="91440" bIns="45720" rtlCol="0" anchor="t">
            <a:noAutofit/>
          </a:bodyPr>
          <a:lstStyle/>
          <a:p>
            <a:pPr marL="0" indent="0">
              <a:spcBef>
                <a:spcPts val="500"/>
              </a:spcBef>
              <a:buNone/>
            </a:pPr>
            <a:r>
              <a:rPr lang="en-ZW" sz="1900" b="1">
                <a:latin typeface="Source Sans Pro"/>
                <a:ea typeface="Source Sans Pro"/>
              </a:rPr>
              <a:t>In addition to providing updates to the information in the initial incident report, the following information must be included as part of the 20-Day Report:</a:t>
            </a:r>
            <a:endParaRPr lang="en-US" sz="1900">
              <a:latin typeface="Source Sans Pro"/>
              <a:ea typeface="Source Sans Pro"/>
            </a:endParaRPr>
          </a:p>
          <a:p>
            <a:pPr>
              <a:spcBef>
                <a:spcPts val="500"/>
              </a:spcBef>
            </a:pPr>
            <a:r>
              <a:rPr lang="en-US" sz="1900">
                <a:latin typeface="Source Sans Pro"/>
                <a:ea typeface="Source Sans Pro"/>
              </a:rPr>
              <a:t>Outage ID number reported to CAISO and/or CPUC through the Power Plant Outage Reporting (PPOR) web portal if applicable, and estimated time of return to service;</a:t>
            </a:r>
          </a:p>
          <a:p>
            <a:pPr>
              <a:spcBef>
                <a:spcPts val="500"/>
              </a:spcBef>
            </a:pPr>
            <a:r>
              <a:rPr lang="en-US" sz="1900">
                <a:latin typeface="Source Sans Pro"/>
                <a:ea typeface="Source Sans Pro"/>
              </a:rPr>
              <a:t>A detailed description of the nature of the incident and its cause;</a:t>
            </a:r>
          </a:p>
          <a:p>
            <a:pPr>
              <a:spcBef>
                <a:spcPts val="500"/>
              </a:spcBef>
            </a:pPr>
            <a:r>
              <a:rPr lang="en-US" sz="1900">
                <a:latin typeface="Source Sans Pro"/>
                <a:ea typeface="Source Sans Pro"/>
              </a:rPr>
              <a:t>The name(s) and contact information of any injured person(s);</a:t>
            </a:r>
          </a:p>
          <a:p>
            <a:pPr>
              <a:spcBef>
                <a:spcPts val="500"/>
              </a:spcBef>
            </a:pPr>
            <a:r>
              <a:rPr lang="en-US" sz="1900">
                <a:latin typeface="Source Sans Pro"/>
                <a:ea typeface="Source Sans Pro"/>
              </a:rPr>
              <a:t>The status of the investigation and the status of the Root Cause Analysis (RCA);</a:t>
            </a:r>
          </a:p>
          <a:p>
            <a:pPr>
              <a:spcBef>
                <a:spcPts val="500"/>
              </a:spcBef>
            </a:pPr>
            <a:r>
              <a:rPr lang="en-US" sz="1900">
                <a:latin typeface="Source Sans Pro"/>
                <a:ea typeface="Source Sans Pro"/>
              </a:rPr>
              <a:t>A list of evidence and witnesses collected by the GAO or ESSO as a result of the incident;</a:t>
            </a:r>
          </a:p>
          <a:p>
            <a:pPr>
              <a:spcBef>
                <a:spcPts val="500"/>
              </a:spcBef>
            </a:pPr>
            <a:r>
              <a:rPr lang="en-US" sz="1900">
                <a:latin typeface="Source Sans Pro"/>
                <a:ea typeface="Source Sans Pro"/>
              </a:rPr>
              <a:t>Identification of the GA or ESS facilities/equipment that were damaged as a result of the incident and an updated amount of the cost of damages;</a:t>
            </a:r>
          </a:p>
          <a:p>
            <a:pPr>
              <a:spcBef>
                <a:spcPts val="500"/>
              </a:spcBef>
            </a:pPr>
            <a:r>
              <a:rPr lang="en-US" sz="1900">
                <a:latin typeface="Source Sans Pro"/>
                <a:ea typeface="Source Sans Pro"/>
              </a:rPr>
              <a:t>A description of the response taken to repair the facility/facilities involved in the incident; and</a:t>
            </a:r>
          </a:p>
          <a:p>
            <a:pPr>
              <a:spcBef>
                <a:spcPts val="500"/>
              </a:spcBef>
            </a:pPr>
            <a:r>
              <a:rPr lang="en-US" sz="1900">
                <a:latin typeface="Source Sans Pro"/>
                <a:ea typeface="Source Sans Pro"/>
              </a:rPr>
              <a:t>A description of preventive measures planned or taken to prevent the recurrence of problems.</a:t>
            </a:r>
          </a:p>
          <a:p>
            <a:pPr marL="0" indent="0">
              <a:spcBef>
                <a:spcPts val="500"/>
              </a:spcBef>
              <a:buNone/>
            </a:pPr>
            <a:endParaRPr lang="en-US" sz="1900">
              <a:latin typeface="Source Sans Pro"/>
              <a:ea typeface="Source Sans Pro"/>
            </a:endParaRPr>
          </a:p>
          <a:p>
            <a:pPr marL="0" indent="0">
              <a:spcBef>
                <a:spcPts val="500"/>
              </a:spcBef>
              <a:buNone/>
            </a:pPr>
            <a:r>
              <a:rPr lang="en-US" sz="1900" b="1">
                <a:latin typeface="Source Sans Pro"/>
                <a:ea typeface="Source Sans Pro"/>
              </a:rPr>
              <a:t>Additionally, the GAO or ESSO must provide justification for any of the above information that is not available or submitted as part of the 20-Day Report including a projected completion date for the missing information.</a:t>
            </a:r>
            <a:endParaRPr lang="en-US" sz="1900" b="1"/>
          </a:p>
          <a:p>
            <a:pPr>
              <a:spcBef>
                <a:spcPts val="500"/>
              </a:spcBef>
            </a:pPr>
            <a:endParaRPr lang="en-US" sz="1800">
              <a:latin typeface="Source Sans Pro"/>
              <a:ea typeface="Source Sans Pro" panose="020B0503030403020204" pitchFamily="34" charset="0"/>
            </a:endParaRPr>
          </a:p>
          <a:p>
            <a:pPr>
              <a:spcBef>
                <a:spcPts val="500"/>
              </a:spcBef>
            </a:pPr>
            <a:endParaRPr lang="en-US" sz="1800">
              <a:latin typeface="Source Sans Pro"/>
              <a:ea typeface="Source Sans Pro" panose="020B0503030403020204" pitchFamily="34" charset="0"/>
            </a:endParaRPr>
          </a:p>
          <a:p>
            <a:pPr>
              <a:spcBef>
                <a:spcPts val="1000"/>
              </a:spcBef>
            </a:pPr>
            <a:endParaRPr lang="en-ZW" sz="2000">
              <a:latin typeface="Century Gothic" panose="020F0302020204030204"/>
              <a:ea typeface="Source Sans Pro" panose="020B0503030403020204" pitchFamily="34" charset="0"/>
            </a:endParaRPr>
          </a:p>
          <a:p>
            <a:pPr marL="685800" lvl="2" indent="-285750">
              <a:spcBef>
                <a:spcPts val="1000"/>
              </a:spcBef>
            </a:pPr>
            <a:endParaRPr lang="en-ZW">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C3E43D90-EB19-EEB3-417B-B9299732F79C}"/>
              </a:ext>
            </a:extLst>
          </p:cNvPr>
          <p:cNvSpPr>
            <a:spLocks noGrp="1"/>
          </p:cNvSpPr>
          <p:nvPr>
            <p:ph type="sldNum" sz="quarter" idx="12"/>
          </p:nvPr>
        </p:nvSpPr>
        <p:spPr/>
        <p:txBody>
          <a:bodyPr/>
          <a:lstStyle/>
          <a:p>
            <a:fld id="{1C4126A1-9282-4A82-AC02-A59AF4A969C8}" type="slidenum">
              <a:rPr lang="en-US" smtClean="0"/>
              <a:t>57</a:t>
            </a:fld>
            <a:endParaRPr lang="en-US"/>
          </a:p>
        </p:txBody>
      </p:sp>
    </p:spTree>
    <p:extLst>
      <p:ext uri="{BB962C8B-B14F-4D97-AF65-F5344CB8AC3E}">
        <p14:creationId xmlns:p14="http://schemas.microsoft.com/office/powerpoint/2010/main" val="4200890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C09A-A148-4DCF-E32F-6FC28A41EFCB}"/>
              </a:ext>
            </a:extLst>
          </p:cNvPr>
          <p:cNvSpPr>
            <a:spLocks noGrp="1"/>
          </p:cNvSpPr>
          <p:nvPr>
            <p:ph type="title"/>
          </p:nvPr>
        </p:nvSpPr>
        <p:spPr>
          <a:xfrm>
            <a:off x="365760" y="365125"/>
            <a:ext cx="11216640" cy="718087"/>
          </a:xfrm>
        </p:spPr>
        <p:txBody>
          <a:bodyPr/>
          <a:lstStyle/>
          <a:p>
            <a:r>
              <a:rPr lang="en-ZW">
                <a:latin typeface="Source Sans Pro" panose="020B0503030403020204" pitchFamily="34" charset="0"/>
                <a:ea typeface="Source Sans Pro" panose="020B0503030403020204" pitchFamily="34" charset="0"/>
              </a:rPr>
              <a:t>Updated References in GO 167-B </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55BF5CFE-F132-6A25-1CD2-18A6A571D189}"/>
              </a:ext>
            </a:extLst>
          </p:cNvPr>
          <p:cNvSpPr>
            <a:spLocks noGrp="1"/>
          </p:cNvSpPr>
          <p:nvPr>
            <p:ph idx="1"/>
          </p:nvPr>
        </p:nvSpPr>
        <p:spPr>
          <a:xfrm>
            <a:off x="417341" y="1244823"/>
            <a:ext cx="11357317" cy="4812397"/>
          </a:xfrm>
        </p:spPr>
        <p:txBody>
          <a:bodyPr vert="horz" lIns="0" tIns="45720" rIns="91440" bIns="45720" rtlCol="0" anchor="t">
            <a:noAutofit/>
          </a:bodyPr>
          <a:lstStyle/>
          <a:p>
            <a:pPr marL="0" indent="0">
              <a:buNone/>
            </a:pPr>
            <a:r>
              <a:rPr lang="en-ZW" b="1">
                <a:latin typeface="Source Sans Pro" panose="020B0503030403020204" pitchFamily="34" charset="0"/>
                <a:ea typeface="Source Sans Pro" panose="020B0503030403020204" pitchFamily="34" charset="0"/>
              </a:rPr>
              <a:t>Part of ESRB’s review of GO 167-B included updating and removing outdated references. These include:</a:t>
            </a:r>
          </a:p>
          <a:p>
            <a:pPr lvl="1"/>
            <a:r>
              <a:rPr lang="en-ZW">
                <a:latin typeface="Source Sans Pro" panose="020B0503030403020204" pitchFamily="34" charset="0"/>
                <a:ea typeface="Source Sans Pro" panose="020B0503030403020204" pitchFamily="34" charset="0"/>
              </a:rPr>
              <a:t>Appendix A: General Duty Standards for Operations and Maintenance – per D.04-12-049 no longer applicable when more detailed operation standards were implemented and enforced</a:t>
            </a:r>
          </a:p>
          <a:p>
            <a:pPr lvl="1"/>
            <a:r>
              <a:rPr lang="en-ZW">
                <a:latin typeface="Source Sans Pro" panose="020B0503030403020204" pitchFamily="34" charset="0"/>
                <a:ea typeface="Source Sans Pro" panose="020B0503030403020204" pitchFamily="34" charset="0"/>
              </a:rPr>
              <a:t>Removed References to “Committee”, which no longer exists</a:t>
            </a:r>
          </a:p>
          <a:p>
            <a:pPr lvl="1"/>
            <a:r>
              <a:rPr lang="en-ZW">
                <a:latin typeface="Source Sans Pro" panose="020B0503030403020204" pitchFamily="34" charset="0"/>
                <a:ea typeface="Source Sans Pro" panose="020B0503030403020204" pitchFamily="34" charset="0"/>
              </a:rPr>
              <a:t>Removed outdated initial deadlines that were specified in the original GO</a:t>
            </a:r>
          </a:p>
          <a:p>
            <a:pPr lvl="2" indent="-172720"/>
            <a:r>
              <a:rPr lang="en-ZW">
                <a:latin typeface="Source Sans Pro" panose="020B0503030403020204" pitchFamily="34" charset="0"/>
                <a:ea typeface="Source Sans Pro" panose="020B0503030403020204" pitchFamily="34" charset="0"/>
              </a:rPr>
              <a:t>Removed initial “Time of Filing” and provisions which specified deadlines 27 days from the original date effective date of the GO (5.4 and 6.4)</a:t>
            </a:r>
          </a:p>
          <a:p>
            <a:pPr lvl="2" indent="-172720"/>
            <a:r>
              <a:rPr lang="en-ZW">
                <a:latin typeface="Source Sans Pro" panose="020B0503030403020204" pitchFamily="34" charset="0"/>
                <a:ea typeface="Source Sans Pro" panose="020B0503030403020204" pitchFamily="34" charset="0"/>
              </a:rPr>
              <a:t>Removed initial deadlines for initial Operations and Maintenance filings (7.3.2.1 and 8.3.2.1)</a:t>
            </a:r>
          </a:p>
          <a:p>
            <a:pPr lvl="1"/>
            <a:r>
              <a:rPr lang="en-ZW">
                <a:latin typeface="Source Sans Pro" panose="020B0503030403020204" pitchFamily="34" charset="0"/>
                <a:ea typeface="Source Sans Pro" panose="020B0503030403020204" pitchFamily="34" charset="0"/>
              </a:rPr>
              <a:t>Replaced ISO’s Scheduling and Logging in California (SLIC) with Outage Management System (OMS)</a:t>
            </a:r>
            <a:endParaRPr lang="en-US">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A71AE1DA-86B3-B7D1-86D9-2020B8D2720C}"/>
              </a:ext>
            </a:extLst>
          </p:cNvPr>
          <p:cNvSpPr>
            <a:spLocks noGrp="1"/>
          </p:cNvSpPr>
          <p:nvPr>
            <p:ph type="sldNum" sz="quarter" idx="12"/>
          </p:nvPr>
        </p:nvSpPr>
        <p:spPr/>
        <p:txBody>
          <a:bodyPr/>
          <a:lstStyle/>
          <a:p>
            <a:fld id="{1C4126A1-9282-4A82-AC02-A59AF4A969C8}" type="slidenum">
              <a:rPr lang="en-US" smtClean="0"/>
              <a:t>58</a:t>
            </a:fld>
            <a:endParaRPr lang="en-US"/>
          </a:p>
        </p:txBody>
      </p:sp>
    </p:spTree>
    <p:extLst>
      <p:ext uri="{BB962C8B-B14F-4D97-AF65-F5344CB8AC3E}">
        <p14:creationId xmlns:p14="http://schemas.microsoft.com/office/powerpoint/2010/main" val="3150463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4DE32-AB5D-7359-B873-FCE11F5A96DB}"/>
              </a:ext>
            </a:extLst>
          </p:cNvPr>
          <p:cNvSpPr>
            <a:spLocks noGrp="1"/>
          </p:cNvSpPr>
          <p:nvPr>
            <p:ph idx="1"/>
          </p:nvPr>
        </p:nvSpPr>
        <p:spPr>
          <a:xfrm>
            <a:off x="609600" y="2895600"/>
            <a:ext cx="5715000" cy="1447800"/>
          </a:xfrm>
        </p:spPr>
        <p:txBody>
          <a:bodyPr/>
          <a:lstStyle/>
          <a:p>
            <a:pPr marL="0" indent="0" algn="ctr">
              <a:buNone/>
            </a:pPr>
            <a:r>
              <a:rPr lang="en-US" sz="4600" b="1">
                <a:latin typeface="Source Sans Pro" panose="020B0503030403020204" pitchFamily="34" charset="0"/>
                <a:ea typeface="Source Sans Pro" panose="020B0503030403020204" pitchFamily="34" charset="0"/>
              </a:rPr>
              <a:t>Questions?</a:t>
            </a:r>
          </a:p>
        </p:txBody>
      </p:sp>
      <p:sp>
        <p:nvSpPr>
          <p:cNvPr id="4" name="Slide Number Placeholder 3">
            <a:extLst>
              <a:ext uri="{FF2B5EF4-FFF2-40B4-BE49-F238E27FC236}">
                <a16:creationId xmlns:a16="http://schemas.microsoft.com/office/drawing/2014/main" id="{2187BB74-6C82-3572-7018-68942BE06E78}"/>
              </a:ext>
            </a:extLst>
          </p:cNvPr>
          <p:cNvSpPr>
            <a:spLocks noGrp="1"/>
          </p:cNvSpPr>
          <p:nvPr>
            <p:ph type="sldNum" sz="quarter" idx="12"/>
          </p:nvPr>
        </p:nvSpPr>
        <p:spPr/>
        <p:txBody>
          <a:bodyPr/>
          <a:lstStyle/>
          <a:p>
            <a:fld id="{1C4126A1-9282-4A82-AC02-A59AF4A969C8}" type="slidenum">
              <a:rPr lang="en-US" smtClean="0"/>
              <a:t>59</a:t>
            </a:fld>
            <a:endParaRPr lang="en-US"/>
          </a:p>
        </p:txBody>
      </p:sp>
      <p:pic>
        <p:nvPicPr>
          <p:cNvPr id="2" name="Picture Placeholder 6" descr="Badge Question Mark with solid fill">
            <a:extLst>
              <a:ext uri="{FF2B5EF4-FFF2-40B4-BE49-F238E27FC236}">
                <a16:creationId xmlns:a16="http://schemas.microsoft.com/office/drawing/2014/main" id="{5986B1E1-C5EF-7A27-96EE-F2F5C7BC2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346" b="5346"/>
          <a:stretch>
            <a:fillRect/>
          </a:stretch>
        </p:blipFill>
        <p:spPr>
          <a:xfrm>
            <a:off x="6232633" y="1157451"/>
            <a:ext cx="5087007" cy="4543097"/>
          </a:xfrm>
          <a:prstGeom prst="rect">
            <a:avLst/>
          </a:prstGeom>
          <a:noFill/>
        </p:spPr>
      </p:pic>
    </p:spTree>
    <p:extLst>
      <p:ext uri="{BB962C8B-B14F-4D97-AF65-F5344CB8AC3E}">
        <p14:creationId xmlns:p14="http://schemas.microsoft.com/office/powerpoint/2010/main" val="215378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09600" y="1276940"/>
            <a:ext cx="9601200" cy="2306637"/>
          </a:xfrm>
        </p:spPr>
        <p:txBody>
          <a:bodyPr/>
          <a:lstStyle/>
          <a:p>
            <a:r>
              <a:rPr lang="en-US">
                <a:latin typeface="Source Sans Pro"/>
                <a:ea typeface="Source Sans Pro"/>
              </a:rPr>
              <a:t>Overview of the Electric Safety and Reliability Branch</a:t>
            </a: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8121941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62A-BF6B-46DE-E3F1-496F9D66BF66}"/>
              </a:ext>
            </a:extLst>
          </p:cNvPr>
          <p:cNvSpPr>
            <a:spLocks noGrp="1"/>
          </p:cNvSpPr>
          <p:nvPr>
            <p:ph type="ctrTitle"/>
          </p:nvPr>
        </p:nvSpPr>
        <p:spPr>
          <a:xfrm>
            <a:off x="609600" y="1276940"/>
            <a:ext cx="9601200" cy="2306637"/>
          </a:xfrm>
        </p:spPr>
        <p:txBody>
          <a:bodyPr/>
          <a:lstStyle/>
          <a:p>
            <a:r>
              <a:rPr lang="en-US">
                <a:latin typeface="Source Sans Pro"/>
                <a:ea typeface="Source Sans Pro"/>
              </a:rPr>
              <a:t>Next Steps</a:t>
            </a:r>
            <a:endParaRPr lang="en-US"/>
          </a:p>
        </p:txBody>
      </p:sp>
      <p:sp>
        <p:nvSpPr>
          <p:cNvPr id="4" name="Slide Number Placeholder 3">
            <a:extLst>
              <a:ext uri="{FF2B5EF4-FFF2-40B4-BE49-F238E27FC236}">
                <a16:creationId xmlns:a16="http://schemas.microsoft.com/office/drawing/2014/main" id="{324BF6FD-3C87-AA12-4D2A-7830C08946FB}"/>
              </a:ext>
            </a:extLst>
          </p:cNvPr>
          <p:cNvSpPr>
            <a:spLocks noGrp="1"/>
          </p:cNvSpPr>
          <p:nvPr>
            <p:ph type="sldNum" sz="quarter" idx="12"/>
          </p:nvPr>
        </p:nvSpPr>
        <p:spPr/>
        <p:txBody>
          <a:bodyPr/>
          <a:lstStyle/>
          <a:p>
            <a:fld id="{1C4126A1-9282-4A82-AC02-A59AF4A969C8}" type="slidenum">
              <a:rPr lang="en-US" smtClean="0"/>
              <a:t>60</a:t>
            </a:fld>
            <a:endParaRPr lang="en-US"/>
          </a:p>
        </p:txBody>
      </p:sp>
    </p:spTree>
    <p:extLst>
      <p:ext uri="{BB962C8B-B14F-4D97-AF65-F5344CB8AC3E}">
        <p14:creationId xmlns:p14="http://schemas.microsoft.com/office/powerpoint/2010/main" val="2833683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2BA4-4F5B-7A2E-0BA7-DBF990E7D2FF}"/>
              </a:ext>
            </a:extLst>
          </p:cNvPr>
          <p:cNvSpPr>
            <a:spLocks noGrp="1"/>
          </p:cNvSpPr>
          <p:nvPr>
            <p:ph type="title"/>
          </p:nvPr>
        </p:nvSpPr>
        <p:spPr>
          <a:xfrm>
            <a:off x="609600" y="365125"/>
            <a:ext cx="10972800" cy="638727"/>
          </a:xfrm>
        </p:spPr>
        <p:txBody>
          <a:bodyPr/>
          <a:lstStyle/>
          <a:p>
            <a:r>
              <a:rPr lang="en-US">
                <a:latin typeface="Source Sans Pro" panose="020B0503030403020204" pitchFamily="34" charset="0"/>
                <a:ea typeface="Source Sans Pro" panose="020B0503030403020204" pitchFamily="34" charset="0"/>
              </a:rPr>
              <a:t>Next Steps – Timeline</a:t>
            </a:r>
            <a:endParaRPr lang="en-US"/>
          </a:p>
        </p:txBody>
      </p:sp>
      <p:sp>
        <p:nvSpPr>
          <p:cNvPr id="3" name="Slide Number Placeholder 2">
            <a:extLst>
              <a:ext uri="{FF2B5EF4-FFF2-40B4-BE49-F238E27FC236}">
                <a16:creationId xmlns:a16="http://schemas.microsoft.com/office/drawing/2014/main" id="{8146EE5A-535D-E5E3-73E1-90B6FA7B7EA5}"/>
              </a:ext>
            </a:extLst>
          </p:cNvPr>
          <p:cNvSpPr>
            <a:spLocks noGrp="1"/>
          </p:cNvSpPr>
          <p:nvPr>
            <p:ph type="sldNum" sz="quarter" idx="12"/>
          </p:nvPr>
        </p:nvSpPr>
        <p:spPr/>
        <p:txBody>
          <a:bodyPr/>
          <a:lstStyle/>
          <a:p>
            <a:fld id="{1C4126A1-9282-4A82-AC02-A59AF4A969C8}" type="slidenum">
              <a:rPr lang="en-US" smtClean="0"/>
              <a:t>61</a:t>
            </a:fld>
            <a:endParaRPr lang="en-US"/>
          </a:p>
        </p:txBody>
      </p:sp>
      <p:sp>
        <p:nvSpPr>
          <p:cNvPr id="6" name="Rectangle 5">
            <a:extLst>
              <a:ext uri="{FF2B5EF4-FFF2-40B4-BE49-F238E27FC236}">
                <a16:creationId xmlns:a16="http://schemas.microsoft.com/office/drawing/2014/main" id="{81AAF646-BAE9-5BD9-0FC0-6BE1192A8871}"/>
              </a:ext>
            </a:extLst>
          </p:cNvPr>
          <p:cNvSpPr/>
          <p:nvPr/>
        </p:nvSpPr>
        <p:spPr>
          <a:xfrm>
            <a:off x="2352260" y="1178992"/>
            <a:ext cx="5811078" cy="63872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a:latin typeface="Source Sans Pro" panose="020B0503030403020204" pitchFamily="34" charset="0"/>
                <a:ea typeface="Source Sans Pro" panose="020B0503030403020204" pitchFamily="34" charset="0"/>
              </a:rPr>
              <a:t>Stakeholder comments on SED’s proposed changes to GO 167-B will be due. </a:t>
            </a:r>
            <a:endParaRPr lang="en-US" sz="1800" b="1">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BC37CC7B-15CB-9C8E-867A-5195F90BB39F}"/>
              </a:ext>
            </a:extLst>
          </p:cNvPr>
          <p:cNvSpPr/>
          <p:nvPr/>
        </p:nvSpPr>
        <p:spPr>
          <a:xfrm>
            <a:off x="2352260" y="1994570"/>
            <a:ext cx="6454283" cy="63608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800">
                <a:latin typeface="Source Sans Pro"/>
                <a:ea typeface="Source Sans Pro"/>
              </a:rPr>
              <a:t>Ongoing stakeholder discussions, comments, and revisions to the proposed changes to GO 167-B will take place. </a:t>
            </a:r>
          </a:p>
        </p:txBody>
      </p:sp>
      <p:sp>
        <p:nvSpPr>
          <p:cNvPr id="8" name="Rectangle 7">
            <a:extLst>
              <a:ext uri="{FF2B5EF4-FFF2-40B4-BE49-F238E27FC236}">
                <a16:creationId xmlns:a16="http://schemas.microsoft.com/office/drawing/2014/main" id="{DB0BAB2F-1F92-7BD7-A316-7263BA5E25FE}"/>
              </a:ext>
            </a:extLst>
          </p:cNvPr>
          <p:cNvSpPr/>
          <p:nvPr/>
        </p:nvSpPr>
        <p:spPr>
          <a:xfrm>
            <a:off x="2352260" y="3721380"/>
            <a:ext cx="7629940" cy="63464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a:latin typeface="Source Sans Pro" panose="020B0503030403020204" pitchFamily="34" charset="0"/>
                <a:ea typeface="Source Sans Pro" panose="020B0503030403020204" pitchFamily="34" charset="0"/>
              </a:rPr>
              <a:t>A draft resolution of SED’s proposed revisions to GO 167-B will be issued.</a:t>
            </a:r>
          </a:p>
        </p:txBody>
      </p:sp>
      <p:sp>
        <p:nvSpPr>
          <p:cNvPr id="9" name="Rectangle 8">
            <a:extLst>
              <a:ext uri="{FF2B5EF4-FFF2-40B4-BE49-F238E27FC236}">
                <a16:creationId xmlns:a16="http://schemas.microsoft.com/office/drawing/2014/main" id="{DEEB2442-3452-6999-CCC5-5F8708D31D40}"/>
              </a:ext>
            </a:extLst>
          </p:cNvPr>
          <p:cNvSpPr/>
          <p:nvPr/>
        </p:nvSpPr>
        <p:spPr>
          <a:xfrm>
            <a:off x="2352260" y="4583170"/>
            <a:ext cx="8315740" cy="54660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a:latin typeface="Source Sans Pro" panose="020B0503030403020204" pitchFamily="34" charset="0"/>
                <a:ea typeface="Source Sans Pro" panose="020B0503030403020204" pitchFamily="34" charset="0"/>
              </a:rPr>
              <a:t>A final resolution will be up for the Commission to approve. </a:t>
            </a:r>
          </a:p>
        </p:txBody>
      </p:sp>
      <p:sp>
        <p:nvSpPr>
          <p:cNvPr id="13" name="Rectangle 12">
            <a:extLst>
              <a:ext uri="{FF2B5EF4-FFF2-40B4-BE49-F238E27FC236}">
                <a16:creationId xmlns:a16="http://schemas.microsoft.com/office/drawing/2014/main" id="{C5F36849-9155-2AC4-B257-CFD99400FF01}"/>
              </a:ext>
            </a:extLst>
          </p:cNvPr>
          <p:cNvSpPr/>
          <p:nvPr/>
        </p:nvSpPr>
        <p:spPr>
          <a:xfrm>
            <a:off x="761291" y="1178992"/>
            <a:ext cx="1241680" cy="63872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Source Sans Pro"/>
                <a:ea typeface="Source Sans Pro"/>
              </a:rPr>
              <a:t>April 9, 2024</a:t>
            </a:r>
          </a:p>
        </p:txBody>
      </p:sp>
      <p:sp>
        <p:nvSpPr>
          <p:cNvPr id="14" name="Rectangle 13">
            <a:extLst>
              <a:ext uri="{FF2B5EF4-FFF2-40B4-BE49-F238E27FC236}">
                <a16:creationId xmlns:a16="http://schemas.microsoft.com/office/drawing/2014/main" id="{1B9A9DB5-A9F8-4338-09B0-881B0168966C}"/>
              </a:ext>
            </a:extLst>
          </p:cNvPr>
          <p:cNvSpPr/>
          <p:nvPr/>
        </p:nvSpPr>
        <p:spPr>
          <a:xfrm>
            <a:off x="761291" y="1991924"/>
            <a:ext cx="1241680" cy="638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Source Sans Pro" panose="020B0503030403020204" pitchFamily="34" charset="0"/>
                <a:ea typeface="Source Sans Pro" panose="020B0503030403020204" pitchFamily="34" charset="0"/>
              </a:rPr>
              <a:t>April / May</a:t>
            </a:r>
          </a:p>
        </p:txBody>
      </p:sp>
      <p:sp>
        <p:nvSpPr>
          <p:cNvPr id="15" name="Rectangle 14">
            <a:extLst>
              <a:ext uri="{FF2B5EF4-FFF2-40B4-BE49-F238E27FC236}">
                <a16:creationId xmlns:a16="http://schemas.microsoft.com/office/drawing/2014/main" id="{0F8D3F81-6CA6-A499-4133-28C79B897922}"/>
              </a:ext>
            </a:extLst>
          </p:cNvPr>
          <p:cNvSpPr/>
          <p:nvPr/>
        </p:nvSpPr>
        <p:spPr>
          <a:xfrm>
            <a:off x="761291" y="3719939"/>
            <a:ext cx="1241680" cy="63608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Source Sans Pro" panose="020B0503030403020204" pitchFamily="34" charset="0"/>
                <a:ea typeface="Source Sans Pro" panose="020B0503030403020204" pitchFamily="34" charset="0"/>
              </a:rPr>
              <a:t>June/July</a:t>
            </a:r>
          </a:p>
        </p:txBody>
      </p:sp>
      <p:sp>
        <p:nvSpPr>
          <p:cNvPr id="16" name="Rectangle 15">
            <a:extLst>
              <a:ext uri="{FF2B5EF4-FFF2-40B4-BE49-F238E27FC236}">
                <a16:creationId xmlns:a16="http://schemas.microsoft.com/office/drawing/2014/main" id="{612E9A8D-14CD-A24E-3A14-1B94C279E4C0}"/>
              </a:ext>
            </a:extLst>
          </p:cNvPr>
          <p:cNvSpPr/>
          <p:nvPr/>
        </p:nvSpPr>
        <p:spPr>
          <a:xfrm>
            <a:off x="761291" y="4583170"/>
            <a:ext cx="1241680" cy="54660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Source Sans Pro" panose="020B0503030403020204" pitchFamily="34" charset="0"/>
                <a:ea typeface="Source Sans Pro" panose="020B0503030403020204" pitchFamily="34" charset="0"/>
              </a:rPr>
              <a:t>July</a:t>
            </a:r>
            <a:r>
              <a:rPr lang="en-US" b="1"/>
              <a:t> </a:t>
            </a:r>
          </a:p>
        </p:txBody>
      </p:sp>
      <p:sp>
        <p:nvSpPr>
          <p:cNvPr id="4" name="Rectangle 3">
            <a:extLst>
              <a:ext uri="{FF2B5EF4-FFF2-40B4-BE49-F238E27FC236}">
                <a16:creationId xmlns:a16="http://schemas.microsoft.com/office/drawing/2014/main" id="{DEFF34A8-3A76-6466-C94B-D6F944B4EC9F}"/>
              </a:ext>
            </a:extLst>
          </p:cNvPr>
          <p:cNvSpPr/>
          <p:nvPr/>
        </p:nvSpPr>
        <p:spPr>
          <a:xfrm>
            <a:off x="761291" y="2856708"/>
            <a:ext cx="1241680" cy="63608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Source Sans Pro" panose="020B0503030403020204" pitchFamily="34" charset="0"/>
                <a:ea typeface="Source Sans Pro" panose="020B0503030403020204" pitchFamily="34" charset="0"/>
              </a:rPr>
              <a:t>May</a:t>
            </a:r>
          </a:p>
        </p:txBody>
      </p:sp>
      <p:sp>
        <p:nvSpPr>
          <p:cNvPr id="11" name="Rectangle 10">
            <a:extLst>
              <a:ext uri="{FF2B5EF4-FFF2-40B4-BE49-F238E27FC236}">
                <a16:creationId xmlns:a16="http://schemas.microsoft.com/office/drawing/2014/main" id="{9CBF898D-0952-F1D3-DAEF-B1D6B50FFDCA}"/>
              </a:ext>
            </a:extLst>
          </p:cNvPr>
          <p:cNvSpPr/>
          <p:nvPr/>
        </p:nvSpPr>
        <p:spPr>
          <a:xfrm>
            <a:off x="2352260" y="2856708"/>
            <a:ext cx="7052997" cy="63608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Source Sans Pro" panose="020B0503030403020204" pitchFamily="34" charset="0"/>
                <a:ea typeface="Source Sans Pro" panose="020B0503030403020204" pitchFamily="34" charset="0"/>
              </a:rPr>
              <a:t>A second workshop to finalize changes to the proposal will be held as necessary.</a:t>
            </a:r>
          </a:p>
        </p:txBody>
      </p:sp>
      <p:sp>
        <p:nvSpPr>
          <p:cNvPr id="17" name="Rectangle 16">
            <a:extLst>
              <a:ext uri="{FF2B5EF4-FFF2-40B4-BE49-F238E27FC236}">
                <a16:creationId xmlns:a16="http://schemas.microsoft.com/office/drawing/2014/main" id="{B8AD91D7-E9AE-35B9-64FE-F67C6D6E94D4}"/>
              </a:ext>
            </a:extLst>
          </p:cNvPr>
          <p:cNvSpPr/>
          <p:nvPr/>
        </p:nvSpPr>
        <p:spPr>
          <a:xfrm>
            <a:off x="761291" y="5356921"/>
            <a:ext cx="1241680" cy="54660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Source Sans Pro" panose="020B0503030403020204" pitchFamily="34" charset="0"/>
                <a:ea typeface="Source Sans Pro" panose="020B0503030403020204" pitchFamily="34" charset="0"/>
              </a:rPr>
              <a:t>July/ August</a:t>
            </a:r>
          </a:p>
        </p:txBody>
      </p:sp>
      <p:sp>
        <p:nvSpPr>
          <p:cNvPr id="18" name="Rectangle 17">
            <a:extLst>
              <a:ext uri="{FF2B5EF4-FFF2-40B4-BE49-F238E27FC236}">
                <a16:creationId xmlns:a16="http://schemas.microsoft.com/office/drawing/2014/main" id="{5C969EE8-BCBD-B0A1-8A99-19DD18637C83}"/>
              </a:ext>
            </a:extLst>
          </p:cNvPr>
          <p:cNvSpPr/>
          <p:nvPr/>
        </p:nvSpPr>
        <p:spPr>
          <a:xfrm>
            <a:off x="2352260" y="5356921"/>
            <a:ext cx="9230139" cy="54660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Source Sans Pro" panose="020B0503030403020204" pitchFamily="34" charset="0"/>
                <a:ea typeface="Source Sans Pro" panose="020B0503030403020204" pitchFamily="34" charset="0"/>
              </a:rPr>
              <a:t>SED will begin impl</a:t>
            </a:r>
            <a:r>
              <a:rPr lang="en-US" sz="1800">
                <a:latin typeface="Source Sans Pro" panose="020B0503030403020204" pitchFamily="34" charset="0"/>
                <a:ea typeface="Source Sans Pro" panose="020B0503030403020204" pitchFamily="34" charset="0"/>
              </a:rPr>
              <a:t>ementing the changes to GO 167-B.</a:t>
            </a:r>
          </a:p>
        </p:txBody>
      </p:sp>
    </p:spTree>
    <p:extLst>
      <p:ext uri="{BB962C8B-B14F-4D97-AF65-F5344CB8AC3E}">
        <p14:creationId xmlns:p14="http://schemas.microsoft.com/office/powerpoint/2010/main" val="3824655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A291-A545-9A46-9AEC-1A213AF26E06}"/>
              </a:ext>
            </a:extLst>
          </p:cNvPr>
          <p:cNvSpPr>
            <a:spLocks noGrp="1"/>
          </p:cNvSpPr>
          <p:nvPr>
            <p:ph type="title"/>
          </p:nvPr>
        </p:nvSpPr>
        <p:spPr>
          <a:xfrm>
            <a:off x="609600" y="365125"/>
            <a:ext cx="10972800" cy="844697"/>
          </a:xfrm>
        </p:spPr>
        <p:txBody>
          <a:bodyPr/>
          <a:lstStyle/>
          <a:p>
            <a:r>
              <a:rPr lang="en-ZW">
                <a:latin typeface="Source Sans Pro" panose="020B0503030403020204" pitchFamily="34" charset="0"/>
                <a:ea typeface="Source Sans Pro" panose="020B0503030403020204" pitchFamily="34" charset="0"/>
              </a:rPr>
              <a:t>Comments  - Guiding Questions</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18C25516-39A6-76BF-BBA0-CF347F029E26}"/>
              </a:ext>
            </a:extLst>
          </p:cNvPr>
          <p:cNvSpPr>
            <a:spLocks noGrp="1"/>
          </p:cNvSpPr>
          <p:nvPr>
            <p:ph idx="1"/>
          </p:nvPr>
        </p:nvSpPr>
        <p:spPr>
          <a:xfrm>
            <a:off x="609600" y="1378634"/>
            <a:ext cx="10972800" cy="4798329"/>
          </a:xfrm>
        </p:spPr>
        <p:txBody>
          <a:bodyPr/>
          <a:lstStyle/>
          <a:p>
            <a:pPr marL="342900" marR="0" lvl="0" indent="-342900">
              <a:lnSpc>
                <a:spcPct val="107000"/>
              </a:lnSpc>
              <a:spcBef>
                <a:spcPts val="0"/>
              </a:spcBef>
              <a:spcAft>
                <a:spcPts val="600"/>
              </a:spcAft>
              <a:buFont typeface="+mj-lt"/>
              <a:buAutoNum type="arabicPeriod"/>
            </a:pPr>
            <a:r>
              <a:rPr lang="en-US" sz="18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How can the proposed changes to GO 167-B be improved to promote the safety and reliability of Energy Storage Systems (ESSs)?  Are there other rules, codes, standards, and regulations that should be added to SED’s proposed changes to GO 167-B  in implementing the requirements of SB 1383?</a:t>
            </a:r>
            <a:endParaRPr lang="en-US" sz="1800" kern="100">
              <a:effectLst/>
              <a:latin typeface="Source Sans Pro" panose="020B0503030403020204" pitchFamily="34" charset="0"/>
              <a:ea typeface="Source Sans Pro" panose="020B050303040302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8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Is the term “ESS” sufficiently defined and broad enough to capture all applicable utility-scale energy storage systems including current and emerging technologies? </a:t>
            </a:r>
            <a:endParaRPr lang="en-US" sz="1800" kern="100">
              <a:effectLst/>
              <a:latin typeface="Source Sans Pro" panose="020B0503030403020204" pitchFamily="34" charset="0"/>
              <a:ea typeface="Source Sans Pro" panose="020B050303040302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18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could be added to the proposed definition to make it more consistent with SB 1383? </a:t>
            </a:r>
            <a:endParaRPr lang="en-US" sz="1800" kern="100">
              <a:effectLst/>
              <a:latin typeface="Source Sans Pro" panose="020B0503030403020204" pitchFamily="34" charset="0"/>
              <a:ea typeface="Source Sans Pro" panose="020B050303040302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18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Are the megawatt thresholds assigned in the proposed changes to GO 167-B (Large, medium, small) appropriately scaled for ES systems?</a:t>
            </a:r>
            <a:endParaRPr lang="en-US" sz="1800" kern="100">
              <a:effectLst/>
              <a:latin typeface="Source Sans Pro" panose="020B0503030403020204" pitchFamily="34" charset="0"/>
              <a:ea typeface="Source Sans Pro" panose="020B050303040302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8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are the recommended timelines—which can include phased approaches or transition periods—to allow stakeholders sufficient time to comply with the new proposed regulatory requirements of GO 167-B? Please comment on the transition time period needed to implement the proposed Logbook Standards, Operation Standards, Maintenance Standards, Operation and Maintenance Compliance filings, Incident Reporting, and Outage Reporting requirements.</a:t>
            </a:r>
            <a:endParaRPr lang="en-US" sz="1800" kern="100">
              <a:effectLst/>
              <a:latin typeface="Source Sans Pro" panose="020B0503030403020204" pitchFamily="34" charset="0"/>
              <a:ea typeface="Source Sans Pro" panose="020B050303040302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568E974B-324C-CEA1-319E-541F498285CC}"/>
              </a:ext>
            </a:extLst>
          </p:cNvPr>
          <p:cNvSpPr>
            <a:spLocks noGrp="1"/>
          </p:cNvSpPr>
          <p:nvPr>
            <p:ph type="sldNum" sz="quarter" idx="12"/>
          </p:nvPr>
        </p:nvSpPr>
        <p:spPr/>
        <p:txBody>
          <a:bodyPr/>
          <a:lstStyle/>
          <a:p>
            <a:fld id="{1C4126A1-9282-4A82-AC02-A59AF4A969C8}" type="slidenum">
              <a:rPr lang="en-US" smtClean="0"/>
              <a:t>62</a:t>
            </a:fld>
            <a:endParaRPr lang="en-US"/>
          </a:p>
        </p:txBody>
      </p:sp>
    </p:spTree>
    <p:extLst>
      <p:ext uri="{BB962C8B-B14F-4D97-AF65-F5344CB8AC3E}">
        <p14:creationId xmlns:p14="http://schemas.microsoft.com/office/powerpoint/2010/main" val="2202790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1A92-8BFD-8EAA-ECBF-D42B8FC890EB}"/>
              </a:ext>
            </a:extLst>
          </p:cNvPr>
          <p:cNvSpPr>
            <a:spLocks noGrp="1"/>
          </p:cNvSpPr>
          <p:nvPr>
            <p:ph type="title"/>
          </p:nvPr>
        </p:nvSpPr>
        <p:spPr/>
        <p:txBody>
          <a:bodyPr/>
          <a:lstStyle/>
          <a:p>
            <a:r>
              <a:rPr lang="en-ZW">
                <a:latin typeface="Source Sans Pro" panose="020B0503030403020204" pitchFamily="34" charset="0"/>
                <a:ea typeface="Source Sans Pro" panose="020B0503030403020204" pitchFamily="34" charset="0"/>
              </a:rPr>
              <a:t>Comments – Guiding Questions cont’d</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665015D2-3EBD-9179-4A28-36446E55E378}"/>
              </a:ext>
            </a:extLst>
          </p:cNvPr>
          <p:cNvSpPr>
            <a:spLocks noGrp="1"/>
          </p:cNvSpPr>
          <p:nvPr>
            <p:ph idx="1"/>
          </p:nvPr>
        </p:nvSpPr>
        <p:spPr/>
        <p:txBody>
          <a:bodyPr/>
          <a:lstStyle/>
          <a:p>
            <a:pPr marL="342900" marR="0" lvl="0" indent="-342900">
              <a:lnSpc>
                <a:spcPct val="107000"/>
              </a:lnSpc>
              <a:spcBef>
                <a:spcPts val="0"/>
              </a:spcBef>
              <a:spcAft>
                <a:spcPts val="600"/>
              </a:spcAft>
              <a:buFont typeface="+mj-lt"/>
              <a:buAutoNum type="arabicPeriod" startAt="4"/>
            </a:pPr>
            <a:r>
              <a:rPr lang="en-US" sz="18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As ESS technology quickly changes and evolves, how can the proposed changes to GO 167-B ensure that ESSs use the best available technologies and controls and that the GO sufficiently accounts for these changes and updates?  Is a Best Available Technology standard appropriate to capture future modifications and changes to ESSs’ operations?</a:t>
            </a:r>
            <a:endParaRPr lang="en-US" sz="1800" kern="100">
              <a:effectLst/>
              <a:latin typeface="Source Sans Pro" panose="020B0503030403020204" pitchFamily="34" charset="0"/>
              <a:ea typeface="Source Sans Pro" panose="020B050303040302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startAt="4"/>
            </a:pPr>
            <a:r>
              <a:rPr lang="en-US" sz="18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metrics or parameters should be used to monitor and evaluate the performance of ESSs deployed to ensure compliance with proposed changes to GO 167-B? (e.g. Roundtrip efficiency, C-rate, State of Charge or State of Health metrics, charging and discharging status, etc.).  How does the Energy Storage System Operator (ESSO) ensure situational awareness, control, and operational coordination between ESSO and ESS operations, (as well as coordinating with the off-taker)?</a:t>
            </a:r>
            <a:endParaRPr lang="en-US" sz="1800" kern="100">
              <a:effectLst/>
              <a:latin typeface="Source Sans Pro" panose="020B0503030403020204" pitchFamily="34" charset="0"/>
              <a:ea typeface="Source Sans Pro" panose="020B050303040302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44A9C2AD-CA05-58FD-70DE-D6C550F66F4C}"/>
              </a:ext>
            </a:extLst>
          </p:cNvPr>
          <p:cNvSpPr>
            <a:spLocks noGrp="1"/>
          </p:cNvSpPr>
          <p:nvPr>
            <p:ph type="sldNum" sz="quarter" idx="12"/>
          </p:nvPr>
        </p:nvSpPr>
        <p:spPr/>
        <p:txBody>
          <a:bodyPr/>
          <a:lstStyle/>
          <a:p>
            <a:fld id="{1C4126A1-9282-4A82-AC02-A59AF4A969C8}" type="slidenum">
              <a:rPr lang="en-US" smtClean="0"/>
              <a:t>63</a:t>
            </a:fld>
            <a:endParaRPr lang="en-US"/>
          </a:p>
        </p:txBody>
      </p:sp>
    </p:spTree>
    <p:extLst>
      <p:ext uri="{BB962C8B-B14F-4D97-AF65-F5344CB8AC3E}">
        <p14:creationId xmlns:p14="http://schemas.microsoft.com/office/powerpoint/2010/main" val="4083436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D636-DD2B-E7A9-8748-3E2D1F677191}"/>
              </a:ext>
            </a:extLst>
          </p:cNvPr>
          <p:cNvSpPr>
            <a:spLocks noGrp="1"/>
          </p:cNvSpPr>
          <p:nvPr>
            <p:ph type="title"/>
          </p:nvPr>
        </p:nvSpPr>
        <p:spPr>
          <a:xfrm>
            <a:off x="609600" y="365126"/>
            <a:ext cx="10972800" cy="747238"/>
          </a:xfrm>
        </p:spPr>
        <p:txBody>
          <a:bodyPr/>
          <a:lstStyle/>
          <a:p>
            <a:r>
              <a:rPr lang="en-ZW">
                <a:latin typeface="Source Sans Pro" panose="020B0503030403020204" pitchFamily="34" charset="0"/>
                <a:ea typeface="Source Sans Pro" panose="020B0503030403020204" pitchFamily="34" charset="0"/>
              </a:rPr>
              <a:t>How to Provide Comments</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9CA1AE1F-1E3E-8C1D-8E14-B93451945D3D}"/>
              </a:ext>
            </a:extLst>
          </p:cNvPr>
          <p:cNvSpPr>
            <a:spLocks noGrp="1"/>
          </p:cNvSpPr>
          <p:nvPr>
            <p:ph idx="1"/>
          </p:nvPr>
        </p:nvSpPr>
        <p:spPr>
          <a:xfrm>
            <a:off x="609599" y="1253331"/>
            <a:ext cx="10972800" cy="4351338"/>
          </a:xfrm>
        </p:spPr>
        <p:txBody>
          <a:bodyPr vert="horz" lIns="0" tIns="45720" rIns="91440" bIns="45720" rtlCol="0" anchor="t">
            <a:noAutofit/>
          </a:bodyPr>
          <a:lstStyle/>
          <a:p>
            <a:r>
              <a:rPr lang="en-ZW">
                <a:latin typeface="Source Sans Pro"/>
                <a:ea typeface="Source Sans Pro"/>
              </a:rPr>
              <a:t>Email the GO 167 inbox at </a:t>
            </a:r>
            <a:r>
              <a:rPr lang="en-ZW">
                <a:latin typeface="Source Sans Pro"/>
                <a:ea typeface="Source Sans Pro"/>
                <a:hlinkClick r:id="rId2"/>
              </a:rPr>
              <a:t>GO167@cpuc.ca.gov</a:t>
            </a:r>
            <a:r>
              <a:rPr lang="en-ZW">
                <a:latin typeface="Source Sans Pro"/>
                <a:ea typeface="Source Sans Pro"/>
              </a:rPr>
              <a:t> .</a:t>
            </a:r>
          </a:p>
          <a:p>
            <a:r>
              <a:rPr lang="en-ZW">
                <a:latin typeface="Source Sans Pro"/>
                <a:ea typeface="Source Sans Pro"/>
              </a:rPr>
              <a:t>Subject Title “SB 1383 ESS Operation and Maintenance Standards”.</a:t>
            </a:r>
          </a:p>
          <a:p>
            <a:r>
              <a:rPr lang="en-ZW">
                <a:latin typeface="Source Sans Pro"/>
                <a:ea typeface="Source Sans Pro"/>
              </a:rPr>
              <a:t>Provide your comments with any changes to SED’s Proposal for GO 167-B in redline/track changes. </a:t>
            </a:r>
          </a:p>
          <a:p>
            <a:r>
              <a:rPr lang="en-ZW">
                <a:latin typeface="Source Sans Pro"/>
                <a:ea typeface="Source Sans Pro"/>
              </a:rPr>
              <a:t>Provide your responses to the “Guiding Questions”.</a:t>
            </a:r>
            <a:endParaRPr lang="en-ZW">
              <a:latin typeface="Source Sans Pro" panose="020B0503030403020204" pitchFamily="34" charset="0"/>
              <a:ea typeface="Source Sans Pro" panose="020B0503030403020204" pitchFamily="34" charset="0"/>
            </a:endParaRPr>
          </a:p>
          <a:p>
            <a:r>
              <a:rPr lang="en-ZW">
                <a:latin typeface="Source Sans Pro"/>
                <a:ea typeface="Source Sans Pro"/>
              </a:rPr>
              <a:t>Comments are due by close of business on Tuesday, April 9, 2024.</a:t>
            </a:r>
          </a:p>
          <a:p>
            <a:pPr lvl="1"/>
            <a:endParaRPr lang="en-ZW">
              <a:latin typeface="Source Sans Pro" panose="020B0503030403020204" pitchFamily="34" charset="0"/>
              <a:ea typeface="Source Sans Pro" panose="020B0503030403020204" pitchFamily="34" charset="0"/>
            </a:endParaRPr>
          </a:p>
          <a:p>
            <a:endParaRPr lang="en-ZW">
              <a:latin typeface="Source Sans Pro" panose="020B0503030403020204" pitchFamily="34" charset="0"/>
              <a:ea typeface="Source Sans Pro" panose="020B0503030403020204" pitchFamily="34" charset="0"/>
            </a:endParaRPr>
          </a:p>
          <a:p>
            <a:endParaRPr lang="en-US"/>
          </a:p>
        </p:txBody>
      </p:sp>
      <p:sp>
        <p:nvSpPr>
          <p:cNvPr id="4" name="Slide Number Placeholder 3">
            <a:extLst>
              <a:ext uri="{FF2B5EF4-FFF2-40B4-BE49-F238E27FC236}">
                <a16:creationId xmlns:a16="http://schemas.microsoft.com/office/drawing/2014/main" id="{8C9B1C7B-F48E-ED40-5A65-2ED640844D51}"/>
              </a:ext>
            </a:extLst>
          </p:cNvPr>
          <p:cNvSpPr>
            <a:spLocks noGrp="1"/>
          </p:cNvSpPr>
          <p:nvPr>
            <p:ph type="sldNum" sz="quarter" idx="12"/>
          </p:nvPr>
        </p:nvSpPr>
        <p:spPr/>
        <p:txBody>
          <a:bodyPr/>
          <a:lstStyle/>
          <a:p>
            <a:fld id="{1C4126A1-9282-4A82-AC02-A59AF4A969C8}" type="slidenum">
              <a:rPr lang="en-US" smtClean="0"/>
              <a:t>64</a:t>
            </a:fld>
            <a:endParaRPr lang="en-US"/>
          </a:p>
        </p:txBody>
      </p:sp>
    </p:spTree>
    <p:extLst>
      <p:ext uri="{BB962C8B-B14F-4D97-AF65-F5344CB8AC3E}">
        <p14:creationId xmlns:p14="http://schemas.microsoft.com/office/powerpoint/2010/main" val="21072426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4DE32-AB5D-7359-B873-FCE11F5A96DB}"/>
              </a:ext>
            </a:extLst>
          </p:cNvPr>
          <p:cNvSpPr>
            <a:spLocks noGrp="1"/>
          </p:cNvSpPr>
          <p:nvPr>
            <p:ph idx="1"/>
          </p:nvPr>
        </p:nvSpPr>
        <p:spPr>
          <a:xfrm>
            <a:off x="609600" y="2895600"/>
            <a:ext cx="5715000" cy="1447800"/>
          </a:xfrm>
        </p:spPr>
        <p:txBody>
          <a:bodyPr/>
          <a:lstStyle/>
          <a:p>
            <a:pPr marL="0" indent="0" algn="ctr">
              <a:buNone/>
            </a:pPr>
            <a:r>
              <a:rPr lang="en-US" sz="4600" b="1">
                <a:latin typeface="Source Sans Pro" panose="020B0503030403020204" pitchFamily="34" charset="0"/>
                <a:ea typeface="Source Sans Pro" panose="020B0503030403020204" pitchFamily="34" charset="0"/>
              </a:rPr>
              <a:t>Questions?</a:t>
            </a:r>
          </a:p>
        </p:txBody>
      </p:sp>
      <p:sp>
        <p:nvSpPr>
          <p:cNvPr id="4" name="Slide Number Placeholder 3">
            <a:extLst>
              <a:ext uri="{FF2B5EF4-FFF2-40B4-BE49-F238E27FC236}">
                <a16:creationId xmlns:a16="http://schemas.microsoft.com/office/drawing/2014/main" id="{2187BB74-6C82-3572-7018-68942BE06E78}"/>
              </a:ext>
            </a:extLst>
          </p:cNvPr>
          <p:cNvSpPr>
            <a:spLocks noGrp="1"/>
          </p:cNvSpPr>
          <p:nvPr>
            <p:ph type="sldNum" sz="quarter" idx="12"/>
          </p:nvPr>
        </p:nvSpPr>
        <p:spPr/>
        <p:txBody>
          <a:bodyPr/>
          <a:lstStyle/>
          <a:p>
            <a:fld id="{1C4126A1-9282-4A82-AC02-A59AF4A969C8}" type="slidenum">
              <a:rPr lang="en-US" smtClean="0"/>
              <a:t>65</a:t>
            </a:fld>
            <a:endParaRPr lang="en-US"/>
          </a:p>
        </p:txBody>
      </p:sp>
      <p:pic>
        <p:nvPicPr>
          <p:cNvPr id="2" name="Picture Placeholder 6" descr="Badge Question Mark with solid fill">
            <a:extLst>
              <a:ext uri="{FF2B5EF4-FFF2-40B4-BE49-F238E27FC236}">
                <a16:creationId xmlns:a16="http://schemas.microsoft.com/office/drawing/2014/main" id="{5986B1E1-C5EF-7A27-96EE-F2F5C7BC2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346" b="5346"/>
          <a:stretch>
            <a:fillRect/>
          </a:stretch>
        </p:blipFill>
        <p:spPr>
          <a:xfrm>
            <a:off x="6232633" y="1157451"/>
            <a:ext cx="5087007" cy="4543097"/>
          </a:xfrm>
          <a:prstGeom prst="rect">
            <a:avLst/>
          </a:prstGeom>
          <a:noFill/>
        </p:spPr>
      </p:pic>
    </p:spTree>
    <p:extLst>
      <p:ext uri="{BB962C8B-B14F-4D97-AF65-F5344CB8AC3E}">
        <p14:creationId xmlns:p14="http://schemas.microsoft.com/office/powerpoint/2010/main" val="3284315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87BB74-6C82-3572-7018-68942BE06E78}"/>
              </a:ext>
            </a:extLst>
          </p:cNvPr>
          <p:cNvSpPr>
            <a:spLocks noGrp="1"/>
          </p:cNvSpPr>
          <p:nvPr>
            <p:ph type="sldNum" sz="quarter" idx="12"/>
          </p:nvPr>
        </p:nvSpPr>
        <p:spPr/>
        <p:txBody>
          <a:bodyPr/>
          <a:lstStyle/>
          <a:p>
            <a:fld id="{1C4126A1-9282-4A82-AC02-A59AF4A969C8}" type="slidenum">
              <a:rPr lang="en-US" smtClean="0"/>
              <a:t>66</a:t>
            </a:fld>
            <a:endParaRPr lang="en-US"/>
          </a:p>
        </p:txBody>
      </p:sp>
      <p:sp>
        <p:nvSpPr>
          <p:cNvPr id="2" name="Title 1">
            <a:extLst>
              <a:ext uri="{FF2B5EF4-FFF2-40B4-BE49-F238E27FC236}">
                <a16:creationId xmlns:a16="http://schemas.microsoft.com/office/drawing/2014/main" id="{F239C6D3-FB7A-B693-B826-C2BF2055C511}"/>
              </a:ext>
            </a:extLst>
          </p:cNvPr>
          <p:cNvSpPr txBox="1">
            <a:spLocks/>
          </p:cNvSpPr>
          <p:nvPr/>
        </p:nvSpPr>
        <p:spPr>
          <a:xfrm>
            <a:off x="3689042" y="1845091"/>
            <a:ext cx="4813915" cy="1037413"/>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lnSpc>
                <a:spcPct val="110000"/>
              </a:lnSpc>
            </a:pPr>
            <a:r>
              <a:rPr lang="en-US" sz="4600">
                <a:latin typeface="Source Sans Pro" panose="020B0503030403020204" pitchFamily="34" charset="0"/>
                <a:ea typeface="Source Sans Pro" panose="020B0503030403020204" pitchFamily="34" charset="0"/>
              </a:rPr>
              <a:t>Thank you!</a:t>
            </a:r>
          </a:p>
          <a:p>
            <a:pPr algn="ctr">
              <a:lnSpc>
                <a:spcPct val="110000"/>
              </a:lnSpc>
            </a:pPr>
            <a:r>
              <a:rPr lang="en-US" sz="2800">
                <a:latin typeface="Source Sans Pro" panose="020B0503030403020204" pitchFamily="34" charset="0"/>
                <a:ea typeface="Source Sans Pro" panose="020B0503030403020204" pitchFamily="34" charset="0"/>
              </a:rPr>
              <a:t>Email us @: </a:t>
            </a:r>
          </a:p>
          <a:p>
            <a:pPr algn="ctr">
              <a:lnSpc>
                <a:spcPct val="110000"/>
              </a:lnSpc>
            </a:pPr>
            <a:r>
              <a:rPr lang="en-US" sz="2800" u="sng">
                <a:latin typeface="Source Sans Pro" panose="020B0503030403020204" pitchFamily="34" charset="0"/>
                <a:ea typeface="Source Sans Pro" panose="020B0503030403020204" pitchFamily="34" charset="0"/>
              </a:rPr>
              <a:t>GO167@cpuc.ca.gov</a:t>
            </a:r>
          </a:p>
        </p:txBody>
      </p:sp>
      <p:pic>
        <p:nvPicPr>
          <p:cNvPr id="5" name="Picture 4">
            <a:extLst>
              <a:ext uri="{FF2B5EF4-FFF2-40B4-BE49-F238E27FC236}">
                <a16:creationId xmlns:a16="http://schemas.microsoft.com/office/drawing/2014/main" id="{5A499A2F-9585-E69A-8A92-4D9CA8B65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091" y="3975496"/>
            <a:ext cx="6008491" cy="1693752"/>
          </a:xfrm>
          <a:prstGeom prst="rect">
            <a:avLst/>
          </a:prstGeom>
        </p:spPr>
      </p:pic>
      <p:sp>
        <p:nvSpPr>
          <p:cNvPr id="6" name="Rectangle 5">
            <a:extLst>
              <a:ext uri="{FF2B5EF4-FFF2-40B4-BE49-F238E27FC236}">
                <a16:creationId xmlns:a16="http://schemas.microsoft.com/office/drawing/2014/main" id="{C1F6A6DC-6B73-BEB5-AE0F-A19262CBEB14}"/>
              </a:ext>
            </a:extLst>
          </p:cNvPr>
          <p:cNvSpPr/>
          <p:nvPr/>
        </p:nvSpPr>
        <p:spPr>
          <a:xfrm>
            <a:off x="768016" y="7886128"/>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2F9FDE0-E16C-FCC4-EEB1-C885588E3043}"/>
              </a:ext>
            </a:extLst>
          </p:cNvPr>
          <p:cNvSpPr txBox="1">
            <a:spLocks/>
          </p:cNvSpPr>
          <p:nvPr/>
        </p:nvSpPr>
        <p:spPr>
          <a:xfrm>
            <a:off x="11504706" y="8120744"/>
            <a:ext cx="382493" cy="181909"/>
          </a:xfrm>
          <a:prstGeom prst="rect">
            <a:avLst/>
          </a:prstGeom>
        </p:spPr>
        <p:txBody>
          <a:bodyPr vert="horz" lIns="0" tIns="0" rIns="0" bIns="0" rtlCol="0" anchor="t" anchorCtr="0"/>
          <a:lstStyle>
            <a:defPPr>
              <a:defRPr lang="en-US"/>
            </a:defPPr>
            <a:lvl1pPr marL="0" algn="r" defTabSz="914400" rtl="0" eaLnBrk="1" fontAlgn="t" latinLnBrk="0" hangingPunct="1">
              <a:defRPr sz="9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4126A1-9282-4A82-AC02-A59AF4A969C8}" type="slidenum">
              <a:rPr lang="en-US" smtClean="0"/>
              <a:pPr/>
              <a:t>66</a:t>
            </a:fld>
            <a:endParaRPr lang="en-US"/>
          </a:p>
        </p:txBody>
      </p:sp>
    </p:spTree>
    <p:extLst>
      <p:ext uri="{BB962C8B-B14F-4D97-AF65-F5344CB8AC3E}">
        <p14:creationId xmlns:p14="http://schemas.microsoft.com/office/powerpoint/2010/main" val="15320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7A15-85B9-8E61-F23A-89740406E614}"/>
              </a:ext>
            </a:extLst>
          </p:cNvPr>
          <p:cNvSpPr>
            <a:spLocks noGrp="1"/>
          </p:cNvSpPr>
          <p:nvPr>
            <p:ph type="title"/>
          </p:nvPr>
        </p:nvSpPr>
        <p:spPr>
          <a:xfrm>
            <a:off x="609600" y="365125"/>
            <a:ext cx="10972800" cy="658605"/>
          </a:xfrm>
        </p:spPr>
        <p:txBody>
          <a:bodyPr/>
          <a:lstStyle/>
          <a:p>
            <a:r>
              <a:rPr lang="en-US">
                <a:latin typeface="Source Sans Pro" panose="020B0503030403020204" pitchFamily="34" charset="0"/>
                <a:ea typeface="Source Sans Pro" panose="020B0503030403020204" pitchFamily="34" charset="0"/>
              </a:rPr>
              <a:t>Who is the Electric Safety and Reliability Branch?</a:t>
            </a:r>
          </a:p>
        </p:txBody>
      </p:sp>
      <p:sp>
        <p:nvSpPr>
          <p:cNvPr id="3" name="Content Placeholder 2">
            <a:extLst>
              <a:ext uri="{FF2B5EF4-FFF2-40B4-BE49-F238E27FC236}">
                <a16:creationId xmlns:a16="http://schemas.microsoft.com/office/drawing/2014/main" id="{2B23EEE9-288D-FF86-67A1-EE5A06836C5B}"/>
              </a:ext>
            </a:extLst>
          </p:cNvPr>
          <p:cNvSpPr>
            <a:spLocks noGrp="1"/>
          </p:cNvSpPr>
          <p:nvPr>
            <p:ph idx="1"/>
          </p:nvPr>
        </p:nvSpPr>
        <p:spPr>
          <a:xfrm>
            <a:off x="609600" y="1023729"/>
            <a:ext cx="10972800" cy="4986453"/>
          </a:xfrm>
        </p:spPr>
        <p:txBody>
          <a:bodyPr vert="horz" lIns="0" tIns="45720" rIns="91440" bIns="45720" rtlCol="0" anchor="t">
            <a:noAutofit/>
          </a:bodyPr>
          <a:lstStyle/>
          <a:p>
            <a:r>
              <a:rPr lang="en-US">
                <a:latin typeface="Source Sans Pro"/>
                <a:ea typeface="Source Sans Pro"/>
              </a:rPr>
              <a:t>The Electric Safety and Reliability Branch (ESRB) is part of the Safety and Enforcement Division (SED) of the CPUC (</a:t>
            </a:r>
            <a:r>
              <a:rPr lang="en-US" sz="2000">
                <a:latin typeface="Source Sans Pro"/>
                <a:ea typeface="Source Sans Pro"/>
                <a:hlinkClick r:id="rId3"/>
              </a:rPr>
              <a:t>https://www.cpuc.ca.gov/regulatory-services/safety/electric-safety-and-reliability-branch</a:t>
            </a:r>
            <a:r>
              <a:rPr lang="en-US">
                <a:latin typeface="Source Sans Pro"/>
                <a:ea typeface="Source Sans Pro"/>
              </a:rPr>
              <a:t>). </a:t>
            </a:r>
            <a:endParaRPr lang="en-US">
              <a:latin typeface="Source Sans Pro" panose="020B0503030403020204" pitchFamily="34" charset="0"/>
              <a:ea typeface="Source Sans Pro" panose="020B0503030403020204" pitchFamily="34" charset="0"/>
            </a:endParaRPr>
          </a:p>
          <a:p>
            <a:endParaRPr lang="en-US">
              <a:latin typeface="Source Sans Pro" panose="020B0503030403020204" pitchFamily="34" charset="0"/>
              <a:ea typeface="Source Sans Pro" panose="020B0503030403020204" pitchFamily="34" charset="0"/>
            </a:endParaRPr>
          </a:p>
          <a:p>
            <a:r>
              <a:rPr lang="en-US">
                <a:solidFill>
                  <a:srgbClr val="000000"/>
                </a:solidFill>
                <a:effectLst/>
                <a:latin typeface="Source Sans Pro"/>
                <a:ea typeface="Source Sans Pro"/>
              </a:rPr>
              <a:t>The mission of ESRB is to enforce state statutes and CPUC rules and regulations regarding the safety and reliability of electric facilities, communication facilities, and power plants that are within the jurisdiction of the CPUC.</a:t>
            </a:r>
            <a:r>
              <a:rPr lang="en-US">
                <a:solidFill>
                  <a:srgbClr val="000000"/>
                </a:solidFill>
                <a:latin typeface="Source Sans Pro"/>
                <a:ea typeface="Source Sans Pro"/>
              </a:rPr>
              <a:t> </a:t>
            </a:r>
            <a:endParaRPr lang="en-US">
              <a:solidFill>
                <a:srgbClr val="000000"/>
              </a:solidFill>
              <a:effectLst/>
              <a:latin typeface="Source Sans Pro"/>
              <a:ea typeface="Source Sans Pro"/>
            </a:endParaRPr>
          </a:p>
          <a:p>
            <a:pPr marL="0" indent="0">
              <a:buNone/>
            </a:pPr>
            <a:endParaRPr lang="en-US">
              <a:solidFill>
                <a:srgbClr val="000000"/>
              </a:solidFill>
              <a:effectLst/>
              <a:latin typeface="Source Sans Pro" panose="020B0503030403020204" pitchFamily="34" charset="0"/>
              <a:ea typeface="Source Sans Pro" panose="020B0503030403020204" pitchFamily="34" charset="0"/>
            </a:endParaRPr>
          </a:p>
          <a:p>
            <a:r>
              <a:rPr lang="en-US">
                <a:solidFill>
                  <a:srgbClr val="000000"/>
                </a:solidFill>
                <a:latin typeface="Source Sans Pro"/>
                <a:ea typeface="Source Sans Pro"/>
              </a:rPr>
              <a:t>Through audits, inspections, and investigations of </a:t>
            </a:r>
            <a:r>
              <a:rPr lang="en-US">
                <a:latin typeface="Source Sans Pro"/>
                <a:ea typeface="Source Sans Pro"/>
              </a:rPr>
              <a:t>incidents, outages, and</a:t>
            </a:r>
            <a:r>
              <a:rPr lang="en-US">
                <a:solidFill>
                  <a:srgbClr val="000000"/>
                </a:solidFill>
                <a:latin typeface="Source Sans Pro"/>
                <a:ea typeface="Source Sans Pro"/>
              </a:rPr>
              <a:t>/or system problems, ESRB works </a:t>
            </a:r>
            <a:r>
              <a:rPr lang="en-US">
                <a:solidFill>
                  <a:srgbClr val="000000"/>
                </a:solidFill>
                <a:effectLst/>
                <a:latin typeface="Source Sans Pro"/>
                <a:ea typeface="Source Sans Pro"/>
              </a:rPr>
              <a:t>to ensure that these facilities are operated and maintained in a safe and reliable manner to protect and promote public health and safety. </a:t>
            </a:r>
          </a:p>
          <a:p>
            <a:pPr marL="0" indent="0">
              <a:buNone/>
            </a:pPr>
            <a:br>
              <a:rPr lang="en-US"/>
            </a:br>
            <a:endParaRPr lang="en-US"/>
          </a:p>
        </p:txBody>
      </p:sp>
      <p:sp>
        <p:nvSpPr>
          <p:cNvPr id="4" name="Slide Number Placeholder 3">
            <a:extLst>
              <a:ext uri="{FF2B5EF4-FFF2-40B4-BE49-F238E27FC236}">
                <a16:creationId xmlns:a16="http://schemas.microsoft.com/office/drawing/2014/main" id="{9BAA20D9-C6CC-A5DA-C0F2-F73118D7D72B}"/>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108237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758D6-451F-3210-7952-7B5B5B4BB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8A8EB-BD40-496C-874A-8597C4177CD2}"/>
              </a:ext>
            </a:extLst>
          </p:cNvPr>
          <p:cNvSpPr>
            <a:spLocks noGrp="1"/>
          </p:cNvSpPr>
          <p:nvPr>
            <p:ph type="title"/>
          </p:nvPr>
        </p:nvSpPr>
        <p:spPr>
          <a:xfrm>
            <a:off x="609600" y="365125"/>
            <a:ext cx="10972800" cy="658605"/>
          </a:xfrm>
        </p:spPr>
        <p:txBody>
          <a:bodyPr/>
          <a:lstStyle/>
          <a:p>
            <a:r>
              <a:rPr lang="en-US">
                <a:latin typeface="Source Sans Pro" panose="020B0503030403020204" pitchFamily="34" charset="0"/>
                <a:ea typeface="Source Sans Pro" panose="020B0503030403020204" pitchFamily="34" charset="0"/>
              </a:rPr>
              <a:t>Understanding ESRB – General Orders</a:t>
            </a:r>
            <a:endParaRPr lang="en-US"/>
          </a:p>
        </p:txBody>
      </p:sp>
      <p:sp>
        <p:nvSpPr>
          <p:cNvPr id="3" name="Content Placeholder 2">
            <a:extLst>
              <a:ext uri="{FF2B5EF4-FFF2-40B4-BE49-F238E27FC236}">
                <a16:creationId xmlns:a16="http://schemas.microsoft.com/office/drawing/2014/main" id="{448E3629-2DC2-7BD0-7B2F-532DE403BC30}"/>
              </a:ext>
            </a:extLst>
          </p:cNvPr>
          <p:cNvSpPr>
            <a:spLocks noGrp="1"/>
          </p:cNvSpPr>
          <p:nvPr>
            <p:ph idx="1"/>
          </p:nvPr>
        </p:nvSpPr>
        <p:spPr>
          <a:xfrm>
            <a:off x="609600" y="1123122"/>
            <a:ext cx="10972800" cy="4251946"/>
          </a:xfrm>
        </p:spPr>
        <p:txBody>
          <a:bodyPr vert="horz" lIns="0" tIns="45720" rIns="91440" bIns="45720" rtlCol="0" anchor="t">
            <a:noAutofit/>
          </a:bodyPr>
          <a:lstStyle/>
          <a:p>
            <a:pPr marL="0" indent="0">
              <a:buNone/>
            </a:pPr>
            <a:r>
              <a:rPr lang="en-US">
                <a:latin typeface="Source Sans Pro" panose="020B0503030403020204" pitchFamily="34" charset="0"/>
                <a:ea typeface="Source Sans Pro" panose="020B0503030403020204" pitchFamily="34" charset="0"/>
              </a:rPr>
              <a:t>ESRB enforces the following CPUC General Orders (GO):</a:t>
            </a:r>
            <a:endParaRPr lang="en-US" sz="1200">
              <a:latin typeface="Source Sans Pro" panose="020B0503030403020204" pitchFamily="34" charset="0"/>
              <a:ea typeface="Source Sans Pro" panose="020B0503030403020204" pitchFamily="34" charset="0"/>
            </a:endParaRPr>
          </a:p>
          <a:p>
            <a:r>
              <a:rPr lang="en-US" b="1">
                <a:solidFill>
                  <a:srgbClr val="000000"/>
                </a:solidFill>
                <a:effectLst/>
                <a:latin typeface="Source Sans Pro"/>
                <a:ea typeface="Source Sans Pro"/>
              </a:rPr>
              <a:t>GO 95: </a:t>
            </a:r>
            <a:r>
              <a:rPr lang="en-US" i="1">
                <a:solidFill>
                  <a:srgbClr val="000000"/>
                </a:solidFill>
                <a:effectLst/>
                <a:latin typeface="Source Sans Pro"/>
                <a:ea typeface="Source Sans Pro"/>
              </a:rPr>
              <a:t>Rules for Overhead Electric Line Construction for </a:t>
            </a:r>
            <a:r>
              <a:rPr lang="en-US" i="1">
                <a:solidFill>
                  <a:srgbClr val="000000"/>
                </a:solidFill>
                <a:latin typeface="Source Sans Pro"/>
                <a:ea typeface="Source Sans Pro"/>
              </a:rPr>
              <a:t>E</a:t>
            </a:r>
            <a:r>
              <a:rPr lang="en-US" i="1">
                <a:solidFill>
                  <a:srgbClr val="000000"/>
                </a:solidFill>
                <a:effectLst/>
                <a:latin typeface="Source Sans Pro"/>
                <a:ea typeface="Source Sans Pro"/>
              </a:rPr>
              <a:t>lectric and Communications </a:t>
            </a:r>
            <a:r>
              <a:rPr lang="en-US" i="1">
                <a:solidFill>
                  <a:srgbClr val="000000"/>
                </a:solidFill>
                <a:latin typeface="Source Sans Pro"/>
                <a:ea typeface="Source Sans Pro"/>
              </a:rPr>
              <a:t>Facilities</a:t>
            </a:r>
            <a:endParaRPr lang="en-US" i="1">
              <a:solidFill>
                <a:srgbClr val="000000"/>
              </a:solidFill>
              <a:effectLst/>
              <a:latin typeface="Source Sans Pro" panose="020B0503030403020204" pitchFamily="34" charset="0"/>
              <a:ea typeface="Source Sans Pro" panose="020B0503030403020204" pitchFamily="34" charset="0"/>
            </a:endParaRPr>
          </a:p>
          <a:p>
            <a:r>
              <a:rPr lang="en-US" b="1">
                <a:solidFill>
                  <a:srgbClr val="000000"/>
                </a:solidFill>
                <a:latin typeface="Source Sans Pro" panose="020B0503030403020204" pitchFamily="34" charset="0"/>
                <a:ea typeface="Source Sans Pro" panose="020B0503030403020204" pitchFamily="34" charset="0"/>
              </a:rPr>
              <a:t>GO 128:  </a:t>
            </a:r>
            <a:r>
              <a:rPr lang="en-US" i="1">
                <a:solidFill>
                  <a:srgbClr val="000000"/>
                </a:solidFill>
                <a:latin typeface="Source Sans Pro" panose="020B0503030403020204" pitchFamily="34" charset="0"/>
                <a:ea typeface="Source Sans Pro" panose="020B0503030403020204" pitchFamily="34" charset="0"/>
              </a:rPr>
              <a:t>Rules for Construction of Underground Electric Supply and Communication Systems</a:t>
            </a:r>
          </a:p>
          <a:p>
            <a:r>
              <a:rPr lang="en-US" b="1">
                <a:solidFill>
                  <a:srgbClr val="000000"/>
                </a:solidFill>
                <a:effectLst/>
                <a:latin typeface="Source Sans Pro" panose="020B0503030403020204" pitchFamily="34" charset="0"/>
                <a:ea typeface="Source Sans Pro" panose="020B0503030403020204" pitchFamily="34" charset="0"/>
              </a:rPr>
              <a:t>GO 165: </a:t>
            </a:r>
            <a:r>
              <a:rPr lang="en-US" i="1">
                <a:solidFill>
                  <a:srgbClr val="000000"/>
                </a:solidFill>
                <a:effectLst/>
                <a:latin typeface="Source Sans Pro" panose="020B0503030403020204" pitchFamily="34" charset="0"/>
                <a:ea typeface="Source Sans Pro" panose="020B0503030403020204" pitchFamily="34" charset="0"/>
              </a:rPr>
              <a:t>Inspection Requirements for Electric Distribution and Transmission Facilities</a:t>
            </a:r>
          </a:p>
          <a:p>
            <a:r>
              <a:rPr lang="en-US" b="1">
                <a:solidFill>
                  <a:srgbClr val="000000"/>
                </a:solidFill>
                <a:latin typeface="Source Sans Pro" panose="020B0503030403020204" pitchFamily="34" charset="0"/>
                <a:ea typeface="Source Sans Pro" panose="020B0503030403020204" pitchFamily="34" charset="0"/>
              </a:rPr>
              <a:t>GO 166: </a:t>
            </a:r>
            <a:r>
              <a:rPr lang="en-US" i="1">
                <a:solidFill>
                  <a:srgbClr val="000000"/>
                </a:solidFill>
                <a:latin typeface="Source Sans Pro" panose="020B0503030403020204" pitchFamily="34" charset="0"/>
                <a:ea typeface="Source Sans Pro" panose="020B0503030403020204" pitchFamily="34" charset="0"/>
              </a:rPr>
              <a:t>Standards for Operation, Reliability and Safety During Emergencies and Disasters </a:t>
            </a:r>
          </a:p>
          <a:p>
            <a:r>
              <a:rPr lang="en-US" b="1">
                <a:solidFill>
                  <a:srgbClr val="000000"/>
                </a:solidFill>
                <a:effectLst/>
                <a:latin typeface="Source Sans Pro" panose="020B0503030403020204" pitchFamily="34" charset="0"/>
                <a:ea typeface="Source Sans Pro" panose="020B0503030403020204" pitchFamily="34" charset="0"/>
              </a:rPr>
              <a:t>GO 167-B: </a:t>
            </a:r>
            <a:r>
              <a:rPr lang="en-US" b="1" i="1">
                <a:solidFill>
                  <a:srgbClr val="000000"/>
                </a:solidFill>
                <a:effectLst/>
                <a:latin typeface="Source Sans Pro" panose="020B0503030403020204" pitchFamily="34" charset="0"/>
                <a:ea typeface="Source Sans Pro" panose="020B0503030403020204" pitchFamily="34" charset="0"/>
              </a:rPr>
              <a:t>Enforcement of Maintenance and Operation Standards for Electric Generating Facilities</a:t>
            </a:r>
          </a:p>
          <a:p>
            <a:r>
              <a:rPr lang="en-US" b="1">
                <a:solidFill>
                  <a:srgbClr val="000000"/>
                </a:solidFill>
                <a:latin typeface="Source Sans Pro" panose="020B0503030403020204" pitchFamily="34" charset="0"/>
                <a:ea typeface="Source Sans Pro" panose="020B0503030403020204" pitchFamily="34" charset="0"/>
              </a:rPr>
              <a:t>GO 1</a:t>
            </a:r>
            <a:r>
              <a:rPr lang="en-US" b="1">
                <a:solidFill>
                  <a:srgbClr val="000000"/>
                </a:solidFill>
                <a:effectLst/>
                <a:latin typeface="Source Sans Pro" panose="020B0503030403020204" pitchFamily="34" charset="0"/>
                <a:ea typeface="Source Sans Pro" panose="020B0503030403020204" pitchFamily="34" charset="0"/>
              </a:rPr>
              <a:t>74: </a:t>
            </a:r>
            <a:r>
              <a:rPr lang="en-US" i="1">
                <a:solidFill>
                  <a:srgbClr val="000000"/>
                </a:solidFill>
                <a:effectLst/>
                <a:latin typeface="Source Sans Pro" panose="020B0503030403020204" pitchFamily="34" charset="0"/>
                <a:ea typeface="Source Sans Pro" panose="020B0503030403020204" pitchFamily="34" charset="0"/>
              </a:rPr>
              <a:t>Rules for Electric </a:t>
            </a:r>
            <a:r>
              <a:rPr lang="en-US" i="1">
                <a:solidFill>
                  <a:srgbClr val="000000"/>
                </a:solidFill>
                <a:latin typeface="Source Sans Pro" panose="020B0503030403020204" pitchFamily="34" charset="0"/>
                <a:ea typeface="Source Sans Pro" panose="020B0503030403020204" pitchFamily="34" charset="0"/>
              </a:rPr>
              <a:t>Utility S</a:t>
            </a:r>
            <a:r>
              <a:rPr lang="en-US" i="1">
                <a:solidFill>
                  <a:srgbClr val="000000"/>
                </a:solidFill>
                <a:effectLst/>
                <a:latin typeface="Source Sans Pro" panose="020B0503030403020204" pitchFamily="34" charset="0"/>
                <a:ea typeface="Source Sans Pro" panose="020B0503030403020204" pitchFamily="34" charset="0"/>
              </a:rPr>
              <a:t>ubstations</a:t>
            </a:r>
          </a:p>
          <a:p>
            <a:pPr marL="0" indent="0">
              <a:buNone/>
            </a:pPr>
            <a:endParaRPr lang="en-US">
              <a:solidFill>
                <a:srgbClr val="000000"/>
              </a:solidFill>
              <a:effectLst/>
              <a:latin typeface="Source Sans Pro" panose="020B0503030403020204" pitchFamily="34" charset="0"/>
              <a:ea typeface="Source Sans Pro" panose="020B0503030403020204" pitchFamily="34" charset="0"/>
            </a:endParaRPr>
          </a:p>
          <a:p>
            <a:pPr marL="0" indent="0">
              <a:buNone/>
            </a:pPr>
            <a:br>
              <a:rPr lang="en-US"/>
            </a:br>
            <a:endParaRPr lang="en-US"/>
          </a:p>
        </p:txBody>
      </p:sp>
      <p:sp>
        <p:nvSpPr>
          <p:cNvPr id="4" name="Slide Number Placeholder 3">
            <a:extLst>
              <a:ext uri="{FF2B5EF4-FFF2-40B4-BE49-F238E27FC236}">
                <a16:creationId xmlns:a16="http://schemas.microsoft.com/office/drawing/2014/main" id="{F1EB1A21-2F5B-CDF7-1D34-FEA698AB949B}"/>
              </a:ext>
            </a:extLst>
          </p:cNvPr>
          <p:cNvSpPr>
            <a:spLocks noGrp="1"/>
          </p:cNvSpPr>
          <p:nvPr>
            <p:ph type="sldNum" sz="quarter" idx="12"/>
          </p:nvPr>
        </p:nvSpPr>
        <p:spPr/>
        <p:txBody>
          <a:bodyPr/>
          <a:lstStyle/>
          <a:p>
            <a:fld id="{1C4126A1-9282-4A82-AC02-A59AF4A969C8}" type="slidenum">
              <a:rPr lang="en-US" smtClean="0"/>
              <a:t>8</a:t>
            </a:fld>
            <a:endParaRPr lang="en-US"/>
          </a:p>
        </p:txBody>
      </p:sp>
      <p:sp>
        <p:nvSpPr>
          <p:cNvPr id="5" name="Rectangle 4">
            <a:extLst>
              <a:ext uri="{FF2B5EF4-FFF2-40B4-BE49-F238E27FC236}">
                <a16:creationId xmlns:a16="http://schemas.microsoft.com/office/drawing/2014/main" id="{5AB1B390-B781-23D0-6E9D-8CD4CB27CCEC}"/>
              </a:ext>
            </a:extLst>
          </p:cNvPr>
          <p:cNvSpPr/>
          <p:nvPr/>
        </p:nvSpPr>
        <p:spPr>
          <a:xfrm>
            <a:off x="574158" y="4749209"/>
            <a:ext cx="10632558" cy="770860"/>
          </a:xfrm>
          <a:prstGeom prst="rect">
            <a:avLst/>
          </a:prstGeom>
          <a:noFill/>
          <a:ln w="571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55280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472A-F932-84FC-0EBA-0C8CA323268A}"/>
              </a:ext>
            </a:extLst>
          </p:cNvPr>
          <p:cNvSpPr>
            <a:spLocks noGrp="1"/>
          </p:cNvSpPr>
          <p:nvPr>
            <p:ph type="title"/>
          </p:nvPr>
        </p:nvSpPr>
        <p:spPr>
          <a:xfrm>
            <a:off x="609600" y="365126"/>
            <a:ext cx="10972800" cy="822652"/>
          </a:xfrm>
        </p:spPr>
        <p:txBody>
          <a:bodyPr/>
          <a:lstStyle/>
          <a:p>
            <a:r>
              <a:rPr lang="en-ZW">
                <a:latin typeface="Source Sans Pro" panose="020B0503030403020204" pitchFamily="34" charset="0"/>
                <a:ea typeface="Source Sans Pro" panose="020B0503030403020204" pitchFamily="34" charset="0"/>
              </a:rPr>
              <a:t>What is GO 167-B?</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C6705466-4975-57D7-B488-C92853354C76}"/>
              </a:ext>
            </a:extLst>
          </p:cNvPr>
          <p:cNvSpPr>
            <a:spLocks noGrp="1"/>
          </p:cNvSpPr>
          <p:nvPr>
            <p:ph idx="1"/>
          </p:nvPr>
        </p:nvSpPr>
        <p:spPr>
          <a:xfrm>
            <a:off x="609599" y="1253330"/>
            <a:ext cx="10972800" cy="4751543"/>
          </a:xfrm>
        </p:spPr>
        <p:txBody>
          <a:bodyPr vert="horz" lIns="0" tIns="45720" rIns="91440" bIns="45720" rtlCol="0" anchor="t">
            <a:noAutofit/>
          </a:bodyPr>
          <a:lstStyle/>
          <a:p>
            <a:r>
              <a:rPr lang="en-US">
                <a:solidFill>
                  <a:srgbClr val="000000"/>
                </a:solidFill>
                <a:effectLst/>
                <a:latin typeface="Source Sans Pro"/>
                <a:ea typeface="Source Sans Pro"/>
              </a:rPr>
              <a:t>The purpose of this General Order is to implement and enforce standards for the maintenance and operation of electric generating facilities and power plants so as to maintain and protect the public health and safety of California residents and businesses, to ensure that electric generating facilities are effectively and appropriately maintained and efficiently operated, and to ensure electrical service reliability and adequacy.</a:t>
            </a:r>
            <a:r>
              <a:rPr lang="en-US">
                <a:solidFill>
                  <a:srgbClr val="000000"/>
                </a:solidFill>
                <a:latin typeface="Source Sans Pro"/>
                <a:ea typeface="Source Sans Pro"/>
              </a:rPr>
              <a:t> </a:t>
            </a:r>
          </a:p>
          <a:p>
            <a:endParaRPr lang="en-US">
              <a:solidFill>
                <a:srgbClr val="000000"/>
              </a:solidFill>
              <a:latin typeface="Source Sans Pro"/>
              <a:ea typeface="Source Sans Pro"/>
            </a:endParaRPr>
          </a:p>
          <a:p>
            <a:r>
              <a:rPr lang="en-US">
                <a:solidFill>
                  <a:srgbClr val="000000"/>
                </a:solidFill>
                <a:latin typeface="Source Sans Pro" panose="020B0503030403020204" pitchFamily="34" charset="0"/>
                <a:ea typeface="Source Sans Pro" panose="020B0503030403020204" pitchFamily="34" charset="0"/>
              </a:rPr>
              <a:t>Current version of GO 167-B: </a:t>
            </a:r>
            <a:r>
              <a:rPr lang="en-US">
                <a:solidFill>
                  <a:srgbClr val="000000"/>
                </a:solidFill>
                <a:latin typeface="Source Sans Pro" panose="020B0503030403020204" pitchFamily="34" charset="0"/>
                <a:ea typeface="Source Sans Pro" panose="020B0503030403020204" pitchFamily="34" charset="0"/>
                <a:hlinkClick r:id="rId3"/>
              </a:rPr>
              <a:t>https://www.cpuc.ca.gov/-/media/cpuc-website/divisions/safety-and-enforcement-division/documents/go-167-b.pdf</a:t>
            </a:r>
            <a:r>
              <a:rPr lang="en-US">
                <a:solidFill>
                  <a:srgbClr val="000000"/>
                </a:solidFill>
                <a:latin typeface="Source Sans Pro" panose="020B0503030403020204" pitchFamily="34" charset="0"/>
                <a:ea typeface="Source Sans Pro" panose="020B0503030403020204" pitchFamily="34" charset="0"/>
              </a:rPr>
              <a:t> </a:t>
            </a:r>
          </a:p>
          <a:p>
            <a:pPr marL="0" indent="0">
              <a:buNone/>
            </a:pPr>
            <a:endParaRPr lang="en-US">
              <a:solidFill>
                <a:srgbClr val="000000"/>
              </a:solidFill>
              <a:latin typeface="Source Sans Pro"/>
              <a:ea typeface="Source Sans Pro"/>
            </a:endParaRP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D12EE244-D242-BC64-D030-751BB4DBC1CF}"/>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2226395489"/>
      </p:ext>
    </p:extLst>
  </p:cSld>
  <p:clrMapOvr>
    <a:masterClrMapping/>
  </p:clrMapOvr>
</p:sld>
</file>

<file path=ppt/theme/theme1.xml><?xml version="1.0" encoding="utf-8"?>
<a:theme xmlns:a="http://schemas.openxmlformats.org/drawingml/2006/main" name="CPUC White">
  <a:themeElements>
    <a:clrScheme name="Custom 1">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403093"/>
      </a:hlink>
      <a:folHlink>
        <a:srgbClr val="652B1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0390DC8-EBFC-934B-A85E-058264A3F2BF}"/>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3FE827D-2CEA-D440-9657-D90C2352945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0883F92F-9246-D84A-9134-7698F27FC5C4}"/>
    </a:ext>
  </a:extLst>
</a:theme>
</file>

<file path=ppt/theme/theme4.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7CDC2F98-AC07-0B43-9FC9-28AF319968BE}"/>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49CCA53C-6DD9-7D4F-AE7D-79F948514E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86BC3AB7D76A4C95100ABA517F5E83" ma:contentTypeVersion="6" ma:contentTypeDescription="Create a new document." ma:contentTypeScope="" ma:versionID="ceeb396e899a6e60bf6a45ae904c58e0">
  <xsd:schema xmlns:xsd="http://www.w3.org/2001/XMLSchema" xmlns:xs="http://www.w3.org/2001/XMLSchema" xmlns:p="http://schemas.microsoft.com/office/2006/metadata/properties" xmlns:ns2="1b95f576-ac1d-41e6-9609-5e83155ee812" xmlns:ns3="76be18ba-3f21-4542-9cb1-4070a1d5beb6" targetNamespace="http://schemas.microsoft.com/office/2006/metadata/properties" ma:root="true" ma:fieldsID="2c300bbb9ce015864996d22e40b5c00c" ns2:_="" ns3:_="">
    <xsd:import namespace="1b95f576-ac1d-41e6-9609-5e83155ee812"/>
    <xsd:import namespace="76be18ba-3f21-4542-9cb1-4070a1d5beb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5f576-ac1d-41e6-9609-5e83155ee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be18ba-3f21-4542-9cb1-4070a1d5beb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6be18ba-3f21-4542-9cb1-4070a1d5beb6">
      <UserInfo>
        <DisplayName>Tran, Lana</DisplayName>
        <AccountId>6</AccountId>
        <AccountType/>
      </UserInfo>
    </SharedWithUsers>
  </documentManagement>
</p:properties>
</file>

<file path=customXml/itemProps1.xml><?xml version="1.0" encoding="utf-8"?>
<ds:datastoreItem xmlns:ds="http://schemas.openxmlformats.org/officeDocument/2006/customXml" ds:itemID="{822BFFCD-B5A4-44B8-A4D6-47548E2639AF}">
  <ds:schemaRefs>
    <ds:schemaRef ds:uri="http://schemas.microsoft.com/sharepoint/v3/contenttype/forms"/>
  </ds:schemaRefs>
</ds:datastoreItem>
</file>

<file path=customXml/itemProps2.xml><?xml version="1.0" encoding="utf-8"?>
<ds:datastoreItem xmlns:ds="http://schemas.openxmlformats.org/officeDocument/2006/customXml" ds:itemID="{B8C4461C-B33E-4538-8592-148149D7B8F1}">
  <ds:schemaRefs>
    <ds:schemaRef ds:uri="1b95f576-ac1d-41e6-9609-5e83155ee812"/>
    <ds:schemaRef ds:uri="76be18ba-3f21-4542-9cb1-4070a1d5be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F73EE1-2F90-4731-B562-4B10BEE3C368}">
  <ds:schemaRefs>
    <ds:schemaRef ds:uri="http://schemas.microsoft.com/office/infopath/2007/PartnerControls"/>
    <ds:schemaRef ds:uri="http://purl.org/dc/dcmitype/"/>
    <ds:schemaRef ds:uri="http://schemas.openxmlformats.org/package/2006/metadata/core-properties"/>
    <ds:schemaRef ds:uri="http://purl.org/dc/elements/1.1/"/>
    <ds:schemaRef ds:uri="http://purl.org/dc/terms/"/>
    <ds:schemaRef ds:uri="1b95f576-ac1d-41e6-9609-5e83155ee812"/>
    <ds:schemaRef ds:uri="http://www.w3.org/XML/1998/namespace"/>
    <ds:schemaRef ds:uri="http://schemas.microsoft.com/office/2006/documentManagement/types"/>
    <ds:schemaRef ds:uri="76be18ba-3f21-4542-9cb1-4070a1d5beb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CPUC White</Template>
  <TotalTime>0</TotalTime>
  <Words>6169</Words>
  <Application>Microsoft Office PowerPoint</Application>
  <PresentationFormat>Widescreen</PresentationFormat>
  <Paragraphs>657</Paragraphs>
  <Slides>66</Slides>
  <Notes>57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66</vt:i4>
      </vt:variant>
    </vt:vector>
  </HeadingPairs>
  <TitlesOfParts>
    <vt:vector size="79" baseType="lpstr">
      <vt:lpstr>Arial</vt:lpstr>
      <vt:lpstr>Arial,Sans-Serif</vt:lpstr>
      <vt:lpstr>Calibri</vt:lpstr>
      <vt:lpstr>Century Gothic</vt:lpstr>
      <vt:lpstr>Courier New</vt:lpstr>
      <vt:lpstr>Courier New,monospace</vt:lpstr>
      <vt:lpstr>Source Sans Pro</vt:lpstr>
      <vt:lpstr>Wingdings</vt:lpstr>
      <vt:lpstr>CPUC White</vt:lpstr>
      <vt:lpstr>CPUC Pale Gold</vt:lpstr>
      <vt:lpstr>CPUC Dark Blue</vt:lpstr>
      <vt:lpstr>CPUC Blue</vt:lpstr>
      <vt:lpstr>CPUC Gold</vt:lpstr>
      <vt:lpstr>Technical Workshop on Implementing Operation and Maintenance Standards for Energy Storage Systems per Senate Bill 1383 </vt:lpstr>
      <vt:lpstr>Table of Contents</vt:lpstr>
      <vt:lpstr>Workshop Purpose &amp; Scope</vt:lpstr>
      <vt:lpstr>General Reminders</vt:lpstr>
      <vt:lpstr>Q&amp;A - How to Submit Your Questions </vt:lpstr>
      <vt:lpstr>Overview of the Electric Safety and Reliability Branch</vt:lpstr>
      <vt:lpstr>Who is the Electric Safety and Reliability Branch?</vt:lpstr>
      <vt:lpstr>Understanding ESRB – General Orders</vt:lpstr>
      <vt:lpstr>What is GO 167-B?</vt:lpstr>
      <vt:lpstr>Enforcement of GO 167-B</vt:lpstr>
      <vt:lpstr>Enforcement of GO 167-B cont'd</vt:lpstr>
      <vt:lpstr>GO 167-B: Generating Assets and Exemptions</vt:lpstr>
      <vt:lpstr>GO 167-B: Generating Asset Requirements by Facility Size </vt:lpstr>
      <vt:lpstr>GO 167-B: Operation and Maintenance Standards for Electric Generating Facilities</vt:lpstr>
      <vt:lpstr>GO 167-B: Operation and Maintenance Standards for Electric Generating Facilities</vt:lpstr>
      <vt:lpstr>Senate Bills 1383 and 38</vt:lpstr>
      <vt:lpstr>Senate Bill (SB) 1383</vt:lpstr>
      <vt:lpstr>Senate Bill (SB) 38</vt:lpstr>
      <vt:lpstr>Implementing SB 38 in ESRB’s Audits</vt:lpstr>
      <vt:lpstr>Energy Storage Systems Overview</vt:lpstr>
      <vt:lpstr>What is an Energy Storage System?</vt:lpstr>
      <vt:lpstr>Projected Energy Storage System Capacity in California</vt:lpstr>
      <vt:lpstr>Implementation Process:   Proposed Changes to GO 167-B  Overview</vt:lpstr>
      <vt:lpstr>SB 1383 Implementation and Overview of Changes to GO 167-B</vt:lpstr>
      <vt:lpstr>SB 1383 Implementation and Overview of Changes to  GO 167-B</vt:lpstr>
      <vt:lpstr>Implementation Process:   Proposed Changes to GO 167-B  Logbook Standards</vt:lpstr>
      <vt:lpstr>Logbook Standards Revisions</vt:lpstr>
      <vt:lpstr>Logbook Standards Revisions cont’d</vt:lpstr>
      <vt:lpstr>Logbook Standards Revisions cont’d</vt:lpstr>
      <vt:lpstr>PowerPoint Presentation</vt:lpstr>
      <vt:lpstr>Implementation Process:   Proposed Changes to GO 167-B  Maintenance Standards</vt:lpstr>
      <vt:lpstr>PowerPoint Presentation</vt:lpstr>
      <vt:lpstr>PowerPoint Presentation</vt:lpstr>
      <vt:lpstr>PowerPoint Presentation</vt:lpstr>
      <vt:lpstr>Revision to Maintenance Standards cont’d</vt:lpstr>
      <vt:lpstr>PowerPoint Presentation</vt:lpstr>
      <vt:lpstr>15 Minute Break </vt:lpstr>
      <vt:lpstr>Implementation Process:   Proposed Changes to GO 167-B  Operation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Process:   Proposed Changes to GO 167-B  Appendix E</vt:lpstr>
      <vt:lpstr>Updates and Revisions to Appendix E: Applicable Codes, Standards, and Regulations</vt:lpstr>
      <vt:lpstr>Updates and Revisions to Appendix E: Applicable Codes, Standards, and Regulations</vt:lpstr>
      <vt:lpstr>PowerPoint Presentation</vt:lpstr>
      <vt:lpstr>Implementation Process:   Proposed Changes to GO 167-B   Reporting Requirements and Other Changes</vt:lpstr>
      <vt:lpstr>ESS Outage Reporting to the California Independent System Operator</vt:lpstr>
      <vt:lpstr>Proposed Power Plant Outage Reporting Requirements</vt:lpstr>
      <vt:lpstr>Incident Reporting Requirements</vt:lpstr>
      <vt:lpstr>Incident Reporting Requirements cont’d</vt:lpstr>
      <vt:lpstr>Incident Reporting Requirements: Initial Report</vt:lpstr>
      <vt:lpstr>Incident Reporting Requirements: 20-Day Report</vt:lpstr>
      <vt:lpstr>Updated References in GO 167-B </vt:lpstr>
      <vt:lpstr>PowerPoint Presentation</vt:lpstr>
      <vt:lpstr>Next Steps</vt:lpstr>
      <vt:lpstr>Next Steps – Timeline</vt:lpstr>
      <vt:lpstr>Comments  - Guiding Questions</vt:lpstr>
      <vt:lpstr>Comments – Guiding Questions cont’d</vt:lpstr>
      <vt:lpstr>How to Provide Comments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Ebrahimof, Madonna</cp:lastModifiedBy>
  <cp:revision>2</cp:revision>
  <dcterms:created xsi:type="dcterms:W3CDTF">2021-02-04T20:02:28Z</dcterms:created>
  <dcterms:modified xsi:type="dcterms:W3CDTF">2024-03-27T21:45:17Z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0x0101007586BC3AB7D76A4C95100ABA517F5E83</vt:lpwstr>
  </property>
</Properties>
</file>