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 id="2147483651" r:id="rId5"/>
    <p:sldMasterId id="2147483668" r:id="rId6"/>
    <p:sldMasterId id="2147483685" r:id="rId7"/>
    <p:sldMasterId id="2147483707" r:id="rId8"/>
  </p:sldMasterIdLst>
  <p:notesMasterIdLst>
    <p:notesMasterId r:id="rId47"/>
  </p:notesMasterIdLst>
  <p:handoutMasterIdLst>
    <p:handoutMasterId r:id="rId48"/>
  </p:handoutMasterIdLst>
  <p:sldIdLst>
    <p:sldId id="256" r:id="rId9"/>
    <p:sldId id="258" r:id="rId10"/>
    <p:sldId id="469" r:id="rId11"/>
    <p:sldId id="259" r:id="rId12"/>
    <p:sldId id="257" r:id="rId13"/>
    <p:sldId id="428" r:id="rId14"/>
    <p:sldId id="286" r:id="rId15"/>
    <p:sldId id="305" r:id="rId16"/>
    <p:sldId id="454" r:id="rId17"/>
    <p:sldId id="308" r:id="rId18"/>
    <p:sldId id="313" r:id="rId19"/>
    <p:sldId id="272" r:id="rId20"/>
    <p:sldId id="438" r:id="rId21"/>
    <p:sldId id="448" r:id="rId22"/>
    <p:sldId id="449" r:id="rId23"/>
    <p:sldId id="457" r:id="rId24"/>
    <p:sldId id="459" r:id="rId25"/>
    <p:sldId id="458" r:id="rId26"/>
    <p:sldId id="461" r:id="rId27"/>
    <p:sldId id="460" r:id="rId28"/>
    <p:sldId id="456" r:id="rId29"/>
    <p:sldId id="450" r:id="rId30"/>
    <p:sldId id="451" r:id="rId31"/>
    <p:sldId id="462" r:id="rId32"/>
    <p:sldId id="446" r:id="rId33"/>
    <p:sldId id="452" r:id="rId34"/>
    <p:sldId id="463" r:id="rId35"/>
    <p:sldId id="465" r:id="rId36"/>
    <p:sldId id="464" r:id="rId37"/>
    <p:sldId id="455" r:id="rId38"/>
    <p:sldId id="440" r:id="rId39"/>
    <p:sldId id="445" r:id="rId40"/>
    <p:sldId id="466" r:id="rId41"/>
    <p:sldId id="441" r:id="rId42"/>
    <p:sldId id="467" r:id="rId43"/>
    <p:sldId id="442" r:id="rId44"/>
    <p:sldId id="468" r:id="rId45"/>
    <p:sldId id="439" r:id="rId46"/>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guide id="3" orient="horz" pos="162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erhaupt, Sarah" initials="LS" lastIdx="7" clrIdx="6">
    <p:extLst>
      <p:ext uri="{19B8F6BF-5375-455C-9EA6-DF929625EA0E}">
        <p15:presenceInfo xmlns:p15="http://schemas.microsoft.com/office/powerpoint/2012/main" userId="S::Sarah.Lerhaupt@cpuc.ca.gov::df1d1534-6498-4922-9606-573f767d5e6d" providerId="AD"/>
      </p:ext>
    </p:extLst>
  </p:cmAuthor>
  <p:cmAuthor id="1" name="McAuley, Brian" initials="MB" lastIdx="3" clrIdx="0">
    <p:extLst>
      <p:ext uri="{19B8F6BF-5375-455C-9EA6-DF929625EA0E}">
        <p15:presenceInfo xmlns:p15="http://schemas.microsoft.com/office/powerpoint/2012/main" userId="S-1-5-21-1644491937-113007714-682003330-151179" providerId="AD"/>
      </p:ext>
    </p:extLst>
  </p:cmAuthor>
  <p:cmAuthor id="2" name="Marin, William" initials="MW" lastIdx="2" clrIdx="1">
    <p:extLst>
      <p:ext uri="{19B8F6BF-5375-455C-9EA6-DF929625EA0E}">
        <p15:presenceInfo xmlns:p15="http://schemas.microsoft.com/office/powerpoint/2012/main" userId="S-1-5-21-1644491937-113007714-682003330-118861" providerId="AD"/>
      </p:ext>
    </p:extLst>
  </p:cmAuthor>
  <p:cmAuthor id="3" name="McAuley, Brian" initials="MB [2]" lastIdx="1" clrIdx="2">
    <p:extLst>
      <p:ext uri="{19B8F6BF-5375-455C-9EA6-DF929625EA0E}">
        <p15:presenceInfo xmlns:p15="http://schemas.microsoft.com/office/powerpoint/2012/main" userId="S::bmcauley@itron.com::bb947cf3-9475-475f-9ba1-287b97a430c3" providerId="AD"/>
      </p:ext>
    </p:extLst>
  </p:cmAuthor>
  <p:cmAuthor id="4" name="Amy Buege" initials="AB" lastIdx="12" clrIdx="3">
    <p:extLst>
      <p:ext uri="{19B8F6BF-5375-455C-9EA6-DF929625EA0E}">
        <p15:presenceInfo xmlns:p15="http://schemas.microsoft.com/office/powerpoint/2012/main" userId="S::amy@verdantassoc.com::ce470011-69b9-4d18-8a84-dbd257b0e7fa" providerId="AD"/>
      </p:ext>
    </p:extLst>
  </p:cmAuthor>
  <p:cmAuthor id="5" name="Sarah and Tory" initials="SaT" lastIdx="3" clrIdx="4">
    <p:extLst>
      <p:ext uri="{19B8F6BF-5375-455C-9EA6-DF929625EA0E}">
        <p15:presenceInfo xmlns:p15="http://schemas.microsoft.com/office/powerpoint/2012/main" userId="Sarah and Tory" providerId="None"/>
      </p:ext>
    </p:extLst>
  </p:cmAuthor>
  <p:cmAuthor id="6" name="Tory" initials="T" lastIdx="5" clrIdx="5">
    <p:extLst>
      <p:ext uri="{19B8F6BF-5375-455C-9EA6-DF929625EA0E}">
        <p15:presenceInfo xmlns:p15="http://schemas.microsoft.com/office/powerpoint/2012/main" userId="To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23E"/>
    <a:srgbClr val="141313"/>
    <a:srgbClr val="0E321C"/>
    <a:srgbClr val="DCE24A"/>
    <a:srgbClr val="FFFFFE"/>
    <a:srgbClr val="000000"/>
    <a:srgbClr val="2B320C"/>
    <a:srgbClr val="FFC000"/>
    <a:srgbClr val="00B0F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D44B6A-073D-4A71-BF00-8BC862856019}" v="14" dt="2021-09-14T16:30:59.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26" autoAdjust="0"/>
  </p:normalViewPr>
  <p:slideViewPr>
    <p:cSldViewPr snapToGrid="0">
      <p:cViewPr varScale="1">
        <p:scale>
          <a:sx n="67" d="100"/>
          <a:sy n="67" d="100"/>
        </p:scale>
        <p:origin x="931" y="58"/>
      </p:cViewPr>
      <p:guideLst>
        <p:guide orient="horz" pos="1622"/>
        <p:guide pos="2880"/>
        <p:guide orient="horz" pos="1621"/>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Buege" userId="ce470011-69b9-4d18-8a84-dbd257b0e7fa" providerId="ADAL" clId="{1FFA203D-BDF0-4507-8EAD-A9C47CDED5FF}"/>
    <pc:docChg chg="undo redo custSel addSld delSld modSld">
      <pc:chgData name="Amy Buege" userId="ce470011-69b9-4d18-8a84-dbd257b0e7fa" providerId="ADAL" clId="{1FFA203D-BDF0-4507-8EAD-A9C47CDED5FF}" dt="2021-09-14T00:13:47.616" v="1230" actId="1592"/>
      <pc:docMkLst>
        <pc:docMk/>
      </pc:docMkLst>
      <pc:sldChg chg="modSp mod delCm">
        <pc:chgData name="Amy Buege" userId="ce470011-69b9-4d18-8a84-dbd257b0e7fa" providerId="ADAL" clId="{1FFA203D-BDF0-4507-8EAD-A9C47CDED5FF}" dt="2021-09-10T18:10:33.074" v="36" actId="1592"/>
        <pc:sldMkLst>
          <pc:docMk/>
          <pc:sldMk cId="3608869449" sldId="272"/>
        </pc:sldMkLst>
        <pc:spChg chg="mod">
          <ac:chgData name="Amy Buege" userId="ce470011-69b9-4d18-8a84-dbd257b0e7fa" providerId="ADAL" clId="{1FFA203D-BDF0-4507-8EAD-A9C47CDED5FF}" dt="2021-09-10T18:10:29.854" v="35" actId="20577"/>
          <ac:spMkLst>
            <pc:docMk/>
            <pc:sldMk cId="3608869449" sldId="272"/>
            <ac:spMk id="78" creationId="{1A2AA1A3-931D-4BA6-9F53-AD3262D61B54}"/>
          </ac:spMkLst>
        </pc:spChg>
      </pc:sldChg>
      <pc:sldChg chg="addSp delSp modSp mod delCm">
        <pc:chgData name="Amy Buege" userId="ce470011-69b9-4d18-8a84-dbd257b0e7fa" providerId="ADAL" clId="{1FFA203D-BDF0-4507-8EAD-A9C47CDED5FF}" dt="2021-09-10T18:09:39.080" v="12" actId="6549"/>
        <pc:sldMkLst>
          <pc:docMk/>
          <pc:sldMk cId="3259510932" sldId="308"/>
        </pc:sldMkLst>
        <pc:spChg chg="mod">
          <ac:chgData name="Amy Buege" userId="ce470011-69b9-4d18-8a84-dbd257b0e7fa" providerId="ADAL" clId="{1FFA203D-BDF0-4507-8EAD-A9C47CDED5FF}" dt="2021-09-10T18:09:39.080" v="12" actId="6549"/>
          <ac:spMkLst>
            <pc:docMk/>
            <pc:sldMk cId="3259510932" sldId="308"/>
            <ac:spMk id="9" creationId="{00000000-0000-0000-0000-000000000000}"/>
          </ac:spMkLst>
        </pc:spChg>
        <pc:picChg chg="add mod modCrop">
          <ac:chgData name="Amy Buege" userId="ce470011-69b9-4d18-8a84-dbd257b0e7fa" providerId="ADAL" clId="{1FFA203D-BDF0-4507-8EAD-A9C47CDED5FF}" dt="2021-09-10T18:09:09.380" v="6" actId="14100"/>
          <ac:picMkLst>
            <pc:docMk/>
            <pc:sldMk cId="3259510932" sldId="308"/>
            <ac:picMk id="2" creationId="{CC9831BD-FF47-4CFF-BA46-85788650D6D6}"/>
          </ac:picMkLst>
        </pc:picChg>
        <pc:picChg chg="del">
          <ac:chgData name="Amy Buege" userId="ce470011-69b9-4d18-8a84-dbd257b0e7fa" providerId="ADAL" clId="{1FFA203D-BDF0-4507-8EAD-A9C47CDED5FF}" dt="2021-09-10T18:08:39.816" v="0" actId="478"/>
          <ac:picMkLst>
            <pc:docMk/>
            <pc:sldMk cId="3259510932" sldId="308"/>
            <ac:picMk id="5" creationId="{60E855CA-9D68-4448-80EC-03B266328784}"/>
          </ac:picMkLst>
        </pc:picChg>
      </pc:sldChg>
      <pc:sldChg chg="addCm delCm">
        <pc:chgData name="Amy Buege" userId="ce470011-69b9-4d18-8a84-dbd257b0e7fa" providerId="ADAL" clId="{1FFA203D-BDF0-4507-8EAD-A9C47CDED5FF}" dt="2021-09-14T00:13:47.616" v="1230" actId="1592"/>
        <pc:sldMkLst>
          <pc:docMk/>
          <pc:sldMk cId="2297098851" sldId="428"/>
        </pc:sldMkLst>
      </pc:sldChg>
      <pc:sldChg chg="modSp mod delCm">
        <pc:chgData name="Amy Buege" userId="ce470011-69b9-4d18-8a84-dbd257b0e7fa" providerId="ADAL" clId="{1FFA203D-BDF0-4507-8EAD-A9C47CDED5FF}" dt="2021-09-10T18:14:19.666" v="141" actId="948"/>
        <pc:sldMkLst>
          <pc:docMk/>
          <pc:sldMk cId="2223794275" sldId="438"/>
        </pc:sldMkLst>
        <pc:spChg chg="mod">
          <ac:chgData name="Amy Buege" userId="ce470011-69b9-4d18-8a84-dbd257b0e7fa" providerId="ADAL" clId="{1FFA203D-BDF0-4507-8EAD-A9C47CDED5FF}" dt="2021-09-10T18:14:19.666" v="141" actId="948"/>
          <ac:spMkLst>
            <pc:docMk/>
            <pc:sldMk cId="2223794275" sldId="438"/>
            <ac:spMk id="9" creationId="{00000000-0000-0000-0000-000000000000}"/>
          </ac:spMkLst>
        </pc:spChg>
      </pc:sldChg>
      <pc:sldChg chg="delCm">
        <pc:chgData name="Amy Buege" userId="ce470011-69b9-4d18-8a84-dbd257b0e7fa" providerId="ADAL" clId="{1FFA203D-BDF0-4507-8EAD-A9C47CDED5FF}" dt="2021-09-10T22:58:42.682" v="1164" actId="1592"/>
        <pc:sldMkLst>
          <pc:docMk/>
          <pc:sldMk cId="2663337286" sldId="442"/>
        </pc:sldMkLst>
      </pc:sldChg>
      <pc:sldChg chg="modSp mod delCm">
        <pc:chgData name="Amy Buege" userId="ce470011-69b9-4d18-8a84-dbd257b0e7fa" providerId="ADAL" clId="{1FFA203D-BDF0-4507-8EAD-A9C47CDED5FF}" dt="2021-09-10T18:16:11.847" v="164" actId="1592"/>
        <pc:sldMkLst>
          <pc:docMk/>
          <pc:sldMk cId="1532440313" sldId="458"/>
        </pc:sldMkLst>
        <pc:spChg chg="mod">
          <ac:chgData name="Amy Buege" userId="ce470011-69b9-4d18-8a84-dbd257b0e7fa" providerId="ADAL" clId="{1FFA203D-BDF0-4507-8EAD-A9C47CDED5FF}" dt="2021-09-10T18:15:31.239" v="146" actId="20577"/>
          <ac:spMkLst>
            <pc:docMk/>
            <pc:sldMk cId="1532440313" sldId="458"/>
            <ac:spMk id="9" creationId="{00000000-0000-0000-0000-000000000000}"/>
          </ac:spMkLst>
        </pc:spChg>
        <pc:spChg chg="mod">
          <ac:chgData name="Amy Buege" userId="ce470011-69b9-4d18-8a84-dbd257b0e7fa" providerId="ADAL" clId="{1FFA203D-BDF0-4507-8EAD-A9C47CDED5FF}" dt="2021-09-10T18:16:01.759" v="163" actId="20577"/>
          <ac:spMkLst>
            <pc:docMk/>
            <pc:sldMk cId="1532440313" sldId="458"/>
            <ac:spMk id="11" creationId="{BB2B6A84-D3D4-4E18-847D-C48B8F988D1F}"/>
          </ac:spMkLst>
        </pc:spChg>
        <pc:picChg chg="mod">
          <ac:chgData name="Amy Buege" userId="ce470011-69b9-4d18-8a84-dbd257b0e7fa" providerId="ADAL" clId="{1FFA203D-BDF0-4507-8EAD-A9C47CDED5FF}" dt="2021-09-10T18:15:39.541" v="147" actId="1076"/>
          <ac:picMkLst>
            <pc:docMk/>
            <pc:sldMk cId="1532440313" sldId="458"/>
            <ac:picMk id="5" creationId="{73039C3E-2CED-47C0-914D-B4E8E300217A}"/>
          </ac:picMkLst>
        </pc:picChg>
      </pc:sldChg>
      <pc:sldChg chg="modSp mod">
        <pc:chgData name="Amy Buege" userId="ce470011-69b9-4d18-8a84-dbd257b0e7fa" providerId="ADAL" clId="{1FFA203D-BDF0-4507-8EAD-A9C47CDED5FF}" dt="2021-09-10T18:16:52.885" v="165" actId="1076"/>
        <pc:sldMkLst>
          <pc:docMk/>
          <pc:sldMk cId="1141555582" sldId="460"/>
        </pc:sldMkLst>
        <pc:picChg chg="mod">
          <ac:chgData name="Amy Buege" userId="ce470011-69b9-4d18-8a84-dbd257b0e7fa" providerId="ADAL" clId="{1FFA203D-BDF0-4507-8EAD-A9C47CDED5FF}" dt="2021-09-10T18:16:52.885" v="165" actId="1076"/>
          <ac:picMkLst>
            <pc:docMk/>
            <pc:sldMk cId="1141555582" sldId="460"/>
            <ac:picMk id="2" creationId="{73125906-D17C-480F-90B6-3713477126B6}"/>
          </ac:picMkLst>
        </pc:picChg>
      </pc:sldChg>
      <pc:sldChg chg="modSp mod">
        <pc:chgData name="Amy Buege" userId="ce470011-69b9-4d18-8a84-dbd257b0e7fa" providerId="ADAL" clId="{1FFA203D-BDF0-4507-8EAD-A9C47CDED5FF}" dt="2021-09-10T18:17:14.439" v="176" actId="20577"/>
        <pc:sldMkLst>
          <pc:docMk/>
          <pc:sldMk cId="3699041479" sldId="462"/>
        </pc:sldMkLst>
        <pc:spChg chg="mod">
          <ac:chgData name="Amy Buege" userId="ce470011-69b9-4d18-8a84-dbd257b0e7fa" providerId="ADAL" clId="{1FFA203D-BDF0-4507-8EAD-A9C47CDED5FF}" dt="2021-09-10T18:17:14.439" v="176" actId="20577"/>
          <ac:spMkLst>
            <pc:docMk/>
            <pc:sldMk cId="3699041479" sldId="462"/>
            <ac:spMk id="9" creationId="{00000000-0000-0000-0000-000000000000}"/>
          </ac:spMkLst>
        </pc:spChg>
      </pc:sldChg>
      <pc:sldChg chg="modSp">
        <pc:chgData name="Amy Buege" userId="ce470011-69b9-4d18-8a84-dbd257b0e7fa" providerId="ADAL" clId="{1FFA203D-BDF0-4507-8EAD-A9C47CDED5FF}" dt="2021-09-10T18:18:11.462" v="178" actId="20577"/>
        <pc:sldMkLst>
          <pc:docMk/>
          <pc:sldMk cId="631176049" sldId="464"/>
        </pc:sldMkLst>
        <pc:spChg chg="mod">
          <ac:chgData name="Amy Buege" userId="ce470011-69b9-4d18-8a84-dbd257b0e7fa" providerId="ADAL" clId="{1FFA203D-BDF0-4507-8EAD-A9C47CDED5FF}" dt="2021-09-10T18:18:11.462" v="178" actId="20577"/>
          <ac:spMkLst>
            <pc:docMk/>
            <pc:sldMk cId="631176049" sldId="464"/>
            <ac:spMk id="9" creationId="{359FAE37-6423-4061-B887-F36EE1EA56DE}"/>
          </ac:spMkLst>
        </pc:spChg>
      </pc:sldChg>
      <pc:sldChg chg="addSp delSp modSp mod delCm modNotesTx">
        <pc:chgData name="Amy Buege" userId="ce470011-69b9-4d18-8a84-dbd257b0e7fa" providerId="ADAL" clId="{1FFA203D-BDF0-4507-8EAD-A9C47CDED5FF}" dt="2021-09-11T00:34:42.794" v="1227" actId="6549"/>
        <pc:sldMkLst>
          <pc:docMk/>
          <pc:sldMk cId="3738400468" sldId="468"/>
        </pc:sldMkLst>
        <pc:spChg chg="mod">
          <ac:chgData name="Amy Buege" userId="ce470011-69b9-4d18-8a84-dbd257b0e7fa" providerId="ADAL" clId="{1FFA203D-BDF0-4507-8EAD-A9C47CDED5FF}" dt="2021-09-10T22:58:18.521" v="1163" actId="14100"/>
          <ac:spMkLst>
            <pc:docMk/>
            <pc:sldMk cId="3738400468" sldId="468"/>
            <ac:spMk id="2" creationId="{470C7C80-62E7-4F8E-851A-BB19631BD5BD}"/>
          </ac:spMkLst>
        </pc:spChg>
        <pc:spChg chg="del">
          <ac:chgData name="Amy Buege" userId="ce470011-69b9-4d18-8a84-dbd257b0e7fa" providerId="ADAL" clId="{1FFA203D-BDF0-4507-8EAD-A9C47CDED5FF}" dt="2021-09-10T22:38:02.476" v="425" actId="478"/>
          <ac:spMkLst>
            <pc:docMk/>
            <pc:sldMk cId="3738400468" sldId="468"/>
            <ac:spMk id="3" creationId="{E1FAB323-ABF8-4190-9F3E-96DC1D5819F3}"/>
          </ac:spMkLst>
        </pc:spChg>
        <pc:spChg chg="add del mod">
          <ac:chgData name="Amy Buege" userId="ce470011-69b9-4d18-8a84-dbd257b0e7fa" providerId="ADAL" clId="{1FFA203D-BDF0-4507-8EAD-A9C47CDED5FF}" dt="2021-09-10T22:55:09.917" v="1107" actId="14100"/>
          <ac:spMkLst>
            <pc:docMk/>
            <pc:sldMk cId="3738400468" sldId="468"/>
            <ac:spMk id="4" creationId="{7C43E25C-879E-477A-9BCB-D69635A2363E}"/>
          </ac:spMkLst>
        </pc:spChg>
        <pc:spChg chg="mod">
          <ac:chgData name="Amy Buege" userId="ce470011-69b9-4d18-8a84-dbd257b0e7fa" providerId="ADAL" clId="{1FFA203D-BDF0-4507-8EAD-A9C47CDED5FF}" dt="2021-09-10T22:39:10.464" v="445"/>
          <ac:spMkLst>
            <pc:docMk/>
            <pc:sldMk cId="3738400468" sldId="468"/>
            <ac:spMk id="5" creationId="{9373002E-D2A1-440B-9DC6-25410F4BE4E2}"/>
          </ac:spMkLst>
        </pc:spChg>
        <pc:spChg chg="del">
          <ac:chgData name="Amy Buege" userId="ce470011-69b9-4d18-8a84-dbd257b0e7fa" providerId="ADAL" clId="{1FFA203D-BDF0-4507-8EAD-A9C47CDED5FF}" dt="2021-09-10T22:35:41.373" v="338" actId="478"/>
          <ac:spMkLst>
            <pc:docMk/>
            <pc:sldMk cId="3738400468" sldId="468"/>
            <ac:spMk id="6" creationId="{C3E95BFF-FE7F-4965-B7C2-07BB525426C4}"/>
          </ac:spMkLst>
        </pc:spChg>
        <pc:spChg chg="add del mod">
          <ac:chgData name="Amy Buege" userId="ce470011-69b9-4d18-8a84-dbd257b0e7fa" providerId="ADAL" clId="{1FFA203D-BDF0-4507-8EAD-A9C47CDED5FF}" dt="2021-09-10T22:35:43.532" v="339" actId="478"/>
          <ac:spMkLst>
            <pc:docMk/>
            <pc:sldMk cId="3738400468" sldId="468"/>
            <ac:spMk id="7" creationId="{96212404-1886-43D3-BE14-91FF26C7A8AF}"/>
          </ac:spMkLst>
        </pc:spChg>
        <pc:spChg chg="add del mod">
          <ac:chgData name="Amy Buege" userId="ce470011-69b9-4d18-8a84-dbd257b0e7fa" providerId="ADAL" clId="{1FFA203D-BDF0-4507-8EAD-A9C47CDED5FF}" dt="2021-09-10T22:33:14.598" v="312" actId="478"/>
          <ac:spMkLst>
            <pc:docMk/>
            <pc:sldMk cId="3738400468" sldId="468"/>
            <ac:spMk id="10" creationId="{E0F1E18D-FFD9-486D-A9CE-C59C77026BB2}"/>
          </ac:spMkLst>
        </pc:spChg>
        <pc:spChg chg="add mod">
          <ac:chgData name="Amy Buege" userId="ce470011-69b9-4d18-8a84-dbd257b0e7fa" providerId="ADAL" clId="{1FFA203D-BDF0-4507-8EAD-A9C47CDED5FF}" dt="2021-09-10T22:58:10.654" v="1162" actId="313"/>
          <ac:spMkLst>
            <pc:docMk/>
            <pc:sldMk cId="3738400468" sldId="468"/>
            <ac:spMk id="11" creationId="{AE4EA67B-2721-4D03-BD1C-F083D0212A5E}"/>
          </ac:spMkLst>
        </pc:spChg>
        <pc:spChg chg="add mod">
          <ac:chgData name="Amy Buege" userId="ce470011-69b9-4d18-8a84-dbd257b0e7fa" providerId="ADAL" clId="{1FFA203D-BDF0-4507-8EAD-A9C47CDED5FF}" dt="2021-09-11T00:34:42.794" v="1227" actId="6549"/>
          <ac:spMkLst>
            <pc:docMk/>
            <pc:sldMk cId="3738400468" sldId="468"/>
            <ac:spMk id="12" creationId="{541067EB-D254-48F7-978C-68D7B9C59B32}"/>
          </ac:spMkLst>
        </pc:spChg>
        <pc:graphicFrameChg chg="add del mod modGraphic">
          <ac:chgData name="Amy Buege" userId="ce470011-69b9-4d18-8a84-dbd257b0e7fa" providerId="ADAL" clId="{1FFA203D-BDF0-4507-8EAD-A9C47CDED5FF}" dt="2021-09-10T22:33:20.285" v="316" actId="1032"/>
          <ac:graphicFrameMkLst>
            <pc:docMk/>
            <pc:sldMk cId="3738400468" sldId="468"/>
            <ac:graphicFrameMk id="8" creationId="{4E666A1D-9964-417F-A31A-B4C49800AB3D}"/>
          </ac:graphicFrameMkLst>
        </pc:graphicFrameChg>
      </pc:sldChg>
      <pc:sldChg chg="addSp delSp modSp add del mod modNotesTx">
        <pc:chgData name="Amy Buege" userId="ce470011-69b9-4d18-8a84-dbd257b0e7fa" providerId="ADAL" clId="{1FFA203D-BDF0-4507-8EAD-A9C47CDED5FF}" dt="2021-09-10T22:39:21.431" v="447" actId="2696"/>
        <pc:sldMkLst>
          <pc:docMk/>
          <pc:sldMk cId="2141890161" sldId="469"/>
        </pc:sldMkLst>
        <pc:spChg chg="mod">
          <ac:chgData name="Amy Buege" userId="ce470011-69b9-4d18-8a84-dbd257b0e7fa" providerId="ADAL" clId="{1FFA203D-BDF0-4507-8EAD-A9C47CDED5FF}" dt="2021-09-10T18:22:17.597" v="195" actId="20577"/>
          <ac:spMkLst>
            <pc:docMk/>
            <pc:sldMk cId="2141890161" sldId="469"/>
            <ac:spMk id="7" creationId="{00000000-0000-0000-0000-000000000000}"/>
          </ac:spMkLst>
        </pc:spChg>
        <pc:spChg chg="mod">
          <ac:chgData name="Amy Buege" userId="ce470011-69b9-4d18-8a84-dbd257b0e7fa" providerId="ADAL" clId="{1FFA203D-BDF0-4507-8EAD-A9C47CDED5FF}" dt="2021-09-10T18:23:01.171" v="197" actId="6549"/>
          <ac:spMkLst>
            <pc:docMk/>
            <pc:sldMk cId="2141890161" sldId="469"/>
            <ac:spMk id="8" creationId="{00000000-0000-0000-0000-000000000000}"/>
          </ac:spMkLst>
        </pc:spChg>
        <pc:picChg chg="del">
          <ac:chgData name="Amy Buege" userId="ce470011-69b9-4d18-8a84-dbd257b0e7fa" providerId="ADAL" clId="{1FFA203D-BDF0-4507-8EAD-A9C47CDED5FF}" dt="2021-09-10T18:22:10.701" v="180" actId="478"/>
          <ac:picMkLst>
            <pc:docMk/>
            <pc:sldMk cId="2141890161" sldId="469"/>
            <ac:picMk id="2" creationId="{7641F347-22B9-4A7F-B9D9-AF8279A64E88}"/>
          </ac:picMkLst>
        </pc:picChg>
        <pc:picChg chg="add del mod modCrop">
          <ac:chgData name="Amy Buege" userId="ce470011-69b9-4d18-8a84-dbd257b0e7fa" providerId="ADAL" clId="{1FFA203D-BDF0-4507-8EAD-A9C47CDED5FF}" dt="2021-09-10T22:29:28.691" v="205" actId="478"/>
          <ac:picMkLst>
            <pc:docMk/>
            <pc:sldMk cId="2141890161" sldId="469"/>
            <ac:picMk id="3" creationId="{F4B72A4F-F35E-46CD-9734-BC142F7442BB}"/>
          </ac:picMkLst>
        </pc:picChg>
        <pc:picChg chg="add del mod modCrop">
          <ac:chgData name="Amy Buege" userId="ce470011-69b9-4d18-8a84-dbd257b0e7fa" providerId="ADAL" clId="{1FFA203D-BDF0-4507-8EAD-A9C47CDED5FF}" dt="2021-09-10T22:34:24.493" v="318" actId="478"/>
          <ac:picMkLst>
            <pc:docMk/>
            <pc:sldMk cId="2141890161" sldId="469"/>
            <ac:picMk id="4" creationId="{5000E5DA-670D-4BE3-859D-B5BC5DD52AA0}"/>
          </ac:picMkLst>
        </pc:picChg>
        <pc:picChg chg="add mod">
          <ac:chgData name="Amy Buege" userId="ce470011-69b9-4d18-8a84-dbd257b0e7fa" providerId="ADAL" clId="{1FFA203D-BDF0-4507-8EAD-A9C47CDED5FF}" dt="2021-09-10T22:34:38.453" v="322" actId="1076"/>
          <ac:picMkLst>
            <pc:docMk/>
            <pc:sldMk cId="2141890161" sldId="469"/>
            <ac:picMk id="5" creationId="{177F5BC5-273B-4CC2-B798-CCA4AC0ACB90}"/>
          </ac:picMkLst>
        </pc:picChg>
      </pc:sldChg>
      <pc:sldChg chg="add del">
        <pc:chgData name="Amy Buege" userId="ce470011-69b9-4d18-8a84-dbd257b0e7fa" providerId="ADAL" clId="{1FFA203D-BDF0-4507-8EAD-A9C47CDED5FF}" dt="2021-09-10T22:39:15.672" v="446" actId="2696"/>
        <pc:sldMkLst>
          <pc:docMk/>
          <pc:sldMk cId="4050135710" sldId="470"/>
        </pc:sldMkLst>
      </pc:sldChg>
    </pc:docChg>
  </pc:docChgLst>
  <pc:docChgLst>
    <pc:chgData name="Lerhaupt, Sarah" userId="df1d1534-6498-4922-9606-573f767d5e6d" providerId="ADAL" clId="{F6D44B6A-073D-4A71-BF00-8BC862856019}"/>
    <pc:docChg chg="undo redo custSel addSld modSld">
      <pc:chgData name="Lerhaupt, Sarah" userId="df1d1534-6498-4922-9606-573f767d5e6d" providerId="ADAL" clId="{F6D44B6A-073D-4A71-BF00-8BC862856019}" dt="2021-09-14T16:33:32.372" v="738" actId="20577"/>
      <pc:docMkLst>
        <pc:docMk/>
      </pc:docMkLst>
      <pc:sldChg chg="addSp modSp mod">
        <pc:chgData name="Lerhaupt, Sarah" userId="df1d1534-6498-4922-9606-573f767d5e6d" providerId="ADAL" clId="{F6D44B6A-073D-4A71-BF00-8BC862856019}" dt="2021-09-14T16:32:59.108" v="732" actId="2085"/>
        <pc:sldMkLst>
          <pc:docMk/>
          <pc:sldMk cId="4270809279" sldId="256"/>
        </pc:sldMkLst>
        <pc:spChg chg="mod">
          <ac:chgData name="Lerhaupt, Sarah" userId="df1d1534-6498-4922-9606-573f767d5e6d" providerId="ADAL" clId="{F6D44B6A-073D-4A71-BF00-8BC862856019}" dt="2021-09-14T16:30:53.497" v="662" actId="14100"/>
          <ac:spMkLst>
            <pc:docMk/>
            <pc:sldMk cId="4270809279" sldId="256"/>
            <ac:spMk id="3" creationId="{769610A6-BF99-D444-8765-3D077C18B11A}"/>
          </ac:spMkLst>
        </pc:spChg>
        <pc:spChg chg="add mod">
          <ac:chgData name="Lerhaupt, Sarah" userId="df1d1534-6498-4922-9606-573f767d5e6d" providerId="ADAL" clId="{F6D44B6A-073D-4A71-BF00-8BC862856019}" dt="2021-09-14T16:32:59.108" v="732" actId="2085"/>
          <ac:spMkLst>
            <pc:docMk/>
            <pc:sldMk cId="4270809279" sldId="256"/>
            <ac:spMk id="4" creationId="{EE4EAB7D-1731-4FEB-A058-C23DE7B089C7}"/>
          </ac:spMkLst>
        </pc:spChg>
        <pc:cxnChg chg="add">
          <ac:chgData name="Lerhaupt, Sarah" userId="df1d1534-6498-4922-9606-573f767d5e6d" providerId="ADAL" clId="{F6D44B6A-073D-4A71-BF00-8BC862856019}" dt="2021-09-14T16:32:48.209" v="730" actId="11529"/>
          <ac:cxnSpMkLst>
            <pc:docMk/>
            <pc:sldMk cId="4270809279" sldId="256"/>
            <ac:cxnSpMk id="6" creationId="{A1FC3E23-BA29-4836-9055-11EC30941CE6}"/>
          </ac:cxnSpMkLst>
        </pc:cxnChg>
      </pc:sldChg>
      <pc:sldChg chg="addSp delSp modSp mod">
        <pc:chgData name="Lerhaupt, Sarah" userId="df1d1534-6498-4922-9606-573f767d5e6d" providerId="ADAL" clId="{F6D44B6A-073D-4A71-BF00-8BC862856019}" dt="2021-09-14T16:30:08.308" v="653" actId="113"/>
        <pc:sldMkLst>
          <pc:docMk/>
          <pc:sldMk cId="1994550042" sldId="258"/>
        </pc:sldMkLst>
        <pc:spChg chg="add del mod">
          <ac:chgData name="Lerhaupt, Sarah" userId="df1d1534-6498-4922-9606-573f767d5e6d" providerId="ADAL" clId="{F6D44B6A-073D-4A71-BF00-8BC862856019}" dt="2021-09-14T16:16:34.314" v="28" actId="478"/>
          <ac:spMkLst>
            <pc:docMk/>
            <pc:sldMk cId="1994550042" sldId="258"/>
            <ac:spMk id="8" creationId="{6D36C827-508E-4A14-BF45-C024B559B20F}"/>
          </ac:spMkLst>
        </pc:spChg>
        <pc:spChg chg="add mod">
          <ac:chgData name="Lerhaupt, Sarah" userId="df1d1534-6498-4922-9606-573f767d5e6d" providerId="ADAL" clId="{F6D44B6A-073D-4A71-BF00-8BC862856019}" dt="2021-09-14T16:27:17.709" v="601" actId="1038"/>
          <ac:spMkLst>
            <pc:docMk/>
            <pc:sldMk cId="1994550042" sldId="258"/>
            <ac:spMk id="11" creationId="{11277C79-B687-40C0-80F9-3E9221D2EE33}"/>
          </ac:spMkLst>
        </pc:spChg>
        <pc:spChg chg="mod">
          <ac:chgData name="Lerhaupt, Sarah" userId="df1d1534-6498-4922-9606-573f767d5e6d" providerId="ADAL" clId="{F6D44B6A-073D-4A71-BF00-8BC862856019}" dt="2021-09-14T16:27:25.897" v="602" actId="1076"/>
          <ac:spMkLst>
            <pc:docMk/>
            <pc:sldMk cId="1994550042" sldId="258"/>
            <ac:spMk id="13" creationId="{C7A929B4-5A47-5143-A904-B2A3772C2BA3}"/>
          </ac:spMkLst>
        </pc:spChg>
        <pc:spChg chg="del mod topLvl">
          <ac:chgData name="Lerhaupt, Sarah" userId="df1d1534-6498-4922-9606-573f767d5e6d" providerId="ADAL" clId="{F6D44B6A-073D-4A71-BF00-8BC862856019}" dt="2021-09-14T16:15:47.466" v="21" actId="478"/>
          <ac:spMkLst>
            <pc:docMk/>
            <pc:sldMk cId="1994550042" sldId="258"/>
            <ac:spMk id="14" creationId="{64FB70B5-DA86-D542-AC4C-F53D0D55AA33}"/>
          </ac:spMkLst>
        </pc:spChg>
        <pc:spChg chg="add mod">
          <ac:chgData name="Lerhaupt, Sarah" userId="df1d1534-6498-4922-9606-573f767d5e6d" providerId="ADAL" clId="{F6D44B6A-073D-4A71-BF00-8BC862856019}" dt="2021-09-14T16:27:17.709" v="601" actId="1038"/>
          <ac:spMkLst>
            <pc:docMk/>
            <pc:sldMk cId="1994550042" sldId="258"/>
            <ac:spMk id="17" creationId="{B1513C39-12D9-4EFF-868F-3BB602E8177D}"/>
          </ac:spMkLst>
        </pc:spChg>
        <pc:spChg chg="add mod">
          <ac:chgData name="Lerhaupt, Sarah" userId="df1d1534-6498-4922-9606-573f767d5e6d" providerId="ADAL" clId="{F6D44B6A-073D-4A71-BF00-8BC862856019}" dt="2021-09-14T16:27:17.709" v="601" actId="1038"/>
          <ac:spMkLst>
            <pc:docMk/>
            <pc:sldMk cId="1994550042" sldId="258"/>
            <ac:spMk id="19" creationId="{98C78A00-451A-4FE1-A489-64FE0ABE9AFE}"/>
          </ac:spMkLst>
        </pc:spChg>
        <pc:spChg chg="add mod">
          <ac:chgData name="Lerhaupt, Sarah" userId="df1d1534-6498-4922-9606-573f767d5e6d" providerId="ADAL" clId="{F6D44B6A-073D-4A71-BF00-8BC862856019}" dt="2021-09-14T16:27:17.709" v="601" actId="1038"/>
          <ac:spMkLst>
            <pc:docMk/>
            <pc:sldMk cId="1994550042" sldId="258"/>
            <ac:spMk id="21" creationId="{4C0782E6-5C0C-465C-931B-680288E92963}"/>
          </ac:spMkLst>
        </pc:spChg>
        <pc:spChg chg="add mod">
          <ac:chgData name="Lerhaupt, Sarah" userId="df1d1534-6498-4922-9606-573f767d5e6d" providerId="ADAL" clId="{F6D44B6A-073D-4A71-BF00-8BC862856019}" dt="2021-09-14T16:27:17.709" v="601" actId="1038"/>
          <ac:spMkLst>
            <pc:docMk/>
            <pc:sldMk cId="1994550042" sldId="258"/>
            <ac:spMk id="23" creationId="{2052E547-32B7-4B05-8A4D-C8ECBBECF5F0}"/>
          </ac:spMkLst>
        </pc:spChg>
        <pc:spChg chg="add mod">
          <ac:chgData name="Lerhaupt, Sarah" userId="df1d1534-6498-4922-9606-573f767d5e6d" providerId="ADAL" clId="{F6D44B6A-073D-4A71-BF00-8BC862856019}" dt="2021-09-14T16:27:17.709" v="601" actId="1038"/>
          <ac:spMkLst>
            <pc:docMk/>
            <pc:sldMk cId="1994550042" sldId="258"/>
            <ac:spMk id="26" creationId="{46A5630E-6EB2-42AC-AAB1-3E2572B65FD6}"/>
          </ac:spMkLst>
        </pc:spChg>
        <pc:spChg chg="add mod">
          <ac:chgData name="Lerhaupt, Sarah" userId="df1d1534-6498-4922-9606-573f767d5e6d" providerId="ADAL" clId="{F6D44B6A-073D-4A71-BF00-8BC862856019}" dt="2021-09-14T16:30:08.308" v="653" actId="113"/>
          <ac:spMkLst>
            <pc:docMk/>
            <pc:sldMk cId="1994550042" sldId="258"/>
            <ac:spMk id="36" creationId="{5EB08CA2-B9BD-4AD5-B64E-A079B2749858}"/>
          </ac:spMkLst>
        </pc:spChg>
        <pc:grpChg chg="del">
          <ac:chgData name="Lerhaupt, Sarah" userId="df1d1534-6498-4922-9606-573f767d5e6d" providerId="ADAL" clId="{F6D44B6A-073D-4A71-BF00-8BC862856019}" dt="2021-09-14T16:15:43.626" v="20" actId="165"/>
          <ac:grpSpMkLst>
            <pc:docMk/>
            <pc:sldMk cId="1994550042" sldId="258"/>
            <ac:grpSpMk id="15" creationId="{4FACD342-059A-3045-BEB9-2AFFC2F7035C}"/>
          </ac:grpSpMkLst>
        </pc:grpChg>
        <pc:picChg chg="add del mod">
          <ac:chgData name="Lerhaupt, Sarah" userId="df1d1534-6498-4922-9606-573f767d5e6d" providerId="ADAL" clId="{F6D44B6A-073D-4A71-BF00-8BC862856019}" dt="2021-09-14T16:16:32.303" v="27" actId="478"/>
          <ac:picMkLst>
            <pc:docMk/>
            <pc:sldMk cId="1994550042" sldId="258"/>
            <ac:picMk id="7" creationId="{6FBFBDBF-805D-4172-9174-662C8F1B156B}"/>
          </ac:picMkLst>
        </pc:picChg>
        <pc:picChg chg="add mod">
          <ac:chgData name="Lerhaupt, Sarah" userId="df1d1534-6498-4922-9606-573f767d5e6d" providerId="ADAL" clId="{F6D44B6A-073D-4A71-BF00-8BC862856019}" dt="2021-09-14T16:27:17.709" v="601" actId="1038"/>
          <ac:picMkLst>
            <pc:docMk/>
            <pc:sldMk cId="1994550042" sldId="258"/>
            <ac:picMk id="10" creationId="{B13B9FF3-F232-46D3-B141-D3E604EEEFEA}"/>
          </ac:picMkLst>
        </pc:picChg>
        <pc:picChg chg="del mod topLvl modCrop">
          <ac:chgData name="Lerhaupt, Sarah" userId="df1d1534-6498-4922-9606-573f767d5e6d" providerId="ADAL" clId="{F6D44B6A-073D-4A71-BF00-8BC862856019}" dt="2021-09-14T16:16:30.779" v="26" actId="478"/>
          <ac:picMkLst>
            <pc:docMk/>
            <pc:sldMk cId="1994550042" sldId="258"/>
            <ac:picMk id="12" creationId="{274D2E58-813F-324B-A964-3F983F65FAEB}"/>
          </ac:picMkLst>
        </pc:picChg>
        <pc:picChg chg="add mod">
          <ac:chgData name="Lerhaupt, Sarah" userId="df1d1534-6498-4922-9606-573f767d5e6d" providerId="ADAL" clId="{F6D44B6A-073D-4A71-BF00-8BC862856019}" dt="2021-09-14T16:27:17.709" v="601" actId="1038"/>
          <ac:picMkLst>
            <pc:docMk/>
            <pc:sldMk cId="1994550042" sldId="258"/>
            <ac:picMk id="25" creationId="{A5C31DAC-82C5-40D4-8183-AE2ACA0B8148}"/>
          </ac:picMkLst>
        </pc:picChg>
        <pc:cxnChg chg="add del mod">
          <ac:chgData name="Lerhaupt, Sarah" userId="df1d1534-6498-4922-9606-573f767d5e6d" providerId="ADAL" clId="{F6D44B6A-073D-4A71-BF00-8BC862856019}" dt="2021-09-14T16:16:34.979" v="29" actId="478"/>
          <ac:cxnSpMkLst>
            <pc:docMk/>
            <pc:sldMk cId="1994550042" sldId="258"/>
            <ac:cxnSpMk id="9" creationId="{4E4962C5-4A04-4E4D-8EC1-04DD1227D2F3}"/>
          </ac:cxnSpMkLst>
        </pc:cxnChg>
        <pc:cxnChg chg="add mod">
          <ac:chgData name="Lerhaupt, Sarah" userId="df1d1534-6498-4922-9606-573f767d5e6d" providerId="ADAL" clId="{F6D44B6A-073D-4A71-BF00-8BC862856019}" dt="2021-09-14T16:27:17.709" v="601" actId="1038"/>
          <ac:cxnSpMkLst>
            <pc:docMk/>
            <pc:sldMk cId="1994550042" sldId="258"/>
            <ac:cxnSpMk id="16" creationId="{57F344FD-A312-4FC5-8F0E-740F6264760B}"/>
          </ac:cxnSpMkLst>
        </pc:cxnChg>
        <pc:cxnChg chg="add mod">
          <ac:chgData name="Lerhaupt, Sarah" userId="df1d1534-6498-4922-9606-573f767d5e6d" providerId="ADAL" clId="{F6D44B6A-073D-4A71-BF00-8BC862856019}" dt="2021-09-14T16:27:17.709" v="601" actId="1038"/>
          <ac:cxnSpMkLst>
            <pc:docMk/>
            <pc:sldMk cId="1994550042" sldId="258"/>
            <ac:cxnSpMk id="18" creationId="{9E42149B-D764-4AE0-B496-283DFE351816}"/>
          </ac:cxnSpMkLst>
        </pc:cxnChg>
        <pc:cxnChg chg="add mod">
          <ac:chgData name="Lerhaupt, Sarah" userId="df1d1534-6498-4922-9606-573f767d5e6d" providerId="ADAL" clId="{F6D44B6A-073D-4A71-BF00-8BC862856019}" dt="2021-09-14T16:27:17.709" v="601" actId="1038"/>
          <ac:cxnSpMkLst>
            <pc:docMk/>
            <pc:sldMk cId="1994550042" sldId="258"/>
            <ac:cxnSpMk id="20" creationId="{46E7856F-C19A-4C86-AF42-B778D812BB72}"/>
          </ac:cxnSpMkLst>
        </pc:cxnChg>
        <pc:cxnChg chg="add mod">
          <ac:chgData name="Lerhaupt, Sarah" userId="df1d1534-6498-4922-9606-573f767d5e6d" providerId="ADAL" clId="{F6D44B6A-073D-4A71-BF00-8BC862856019}" dt="2021-09-14T16:27:17.709" v="601" actId="1038"/>
          <ac:cxnSpMkLst>
            <pc:docMk/>
            <pc:sldMk cId="1994550042" sldId="258"/>
            <ac:cxnSpMk id="22" creationId="{C2C16091-66DF-4A0D-BA64-4132D2F41B94}"/>
          </ac:cxnSpMkLst>
        </pc:cxnChg>
        <pc:cxnChg chg="add mod">
          <ac:chgData name="Lerhaupt, Sarah" userId="df1d1534-6498-4922-9606-573f767d5e6d" providerId="ADAL" clId="{F6D44B6A-073D-4A71-BF00-8BC862856019}" dt="2021-09-14T16:27:17.709" v="601" actId="1038"/>
          <ac:cxnSpMkLst>
            <pc:docMk/>
            <pc:sldMk cId="1994550042" sldId="258"/>
            <ac:cxnSpMk id="24" creationId="{B9BC0F1B-FFE4-498D-B041-CDB33908D6C6}"/>
          </ac:cxnSpMkLst>
        </pc:cxnChg>
        <pc:cxnChg chg="add mod">
          <ac:chgData name="Lerhaupt, Sarah" userId="df1d1534-6498-4922-9606-573f767d5e6d" providerId="ADAL" clId="{F6D44B6A-073D-4A71-BF00-8BC862856019}" dt="2021-09-14T16:27:17.709" v="601" actId="1038"/>
          <ac:cxnSpMkLst>
            <pc:docMk/>
            <pc:sldMk cId="1994550042" sldId="258"/>
            <ac:cxnSpMk id="27" creationId="{03938211-3700-4E78-A753-B6ADA519DB89}"/>
          </ac:cxnSpMkLst>
        </pc:cxnChg>
        <pc:cxnChg chg="add mod">
          <ac:chgData name="Lerhaupt, Sarah" userId="df1d1534-6498-4922-9606-573f767d5e6d" providerId="ADAL" clId="{F6D44B6A-073D-4A71-BF00-8BC862856019}" dt="2021-09-14T16:27:17.709" v="601" actId="1038"/>
          <ac:cxnSpMkLst>
            <pc:docMk/>
            <pc:sldMk cId="1994550042" sldId="258"/>
            <ac:cxnSpMk id="35" creationId="{DFCEED77-9E87-4A91-B7FF-CB47CA2EAE99}"/>
          </ac:cxnSpMkLst>
        </pc:cxnChg>
      </pc:sldChg>
      <pc:sldChg chg="addSp modSp mod">
        <pc:chgData name="Lerhaupt, Sarah" userId="df1d1534-6498-4922-9606-573f767d5e6d" providerId="ADAL" clId="{F6D44B6A-073D-4A71-BF00-8BC862856019}" dt="2021-09-14T16:30:36.455" v="661" actId="20577"/>
        <pc:sldMkLst>
          <pc:docMk/>
          <pc:sldMk cId="290218019" sldId="259"/>
        </pc:sldMkLst>
        <pc:spChg chg="add mod">
          <ac:chgData name="Lerhaupt, Sarah" userId="df1d1534-6498-4922-9606-573f767d5e6d" providerId="ADAL" clId="{F6D44B6A-073D-4A71-BF00-8BC862856019}" dt="2021-09-14T16:30:36.455" v="661" actId="20577"/>
          <ac:spMkLst>
            <pc:docMk/>
            <pc:sldMk cId="290218019" sldId="259"/>
            <ac:spMk id="5" creationId="{2535E793-5D5D-4653-84FA-AA921CE77C8B}"/>
          </ac:spMkLst>
        </pc:spChg>
      </pc:sldChg>
      <pc:sldChg chg="modSp mod">
        <pc:chgData name="Lerhaupt, Sarah" userId="df1d1534-6498-4922-9606-573f767d5e6d" providerId="ADAL" clId="{F6D44B6A-073D-4A71-BF00-8BC862856019}" dt="2021-09-14T16:33:32.372" v="738" actId="20577"/>
        <pc:sldMkLst>
          <pc:docMk/>
          <pc:sldMk cId="3738400468" sldId="468"/>
        </pc:sldMkLst>
        <pc:spChg chg="mod">
          <ac:chgData name="Lerhaupt, Sarah" userId="df1d1534-6498-4922-9606-573f767d5e6d" providerId="ADAL" clId="{F6D44B6A-073D-4A71-BF00-8BC862856019}" dt="2021-09-14T16:33:32.372" v="738" actId="20577"/>
          <ac:spMkLst>
            <pc:docMk/>
            <pc:sldMk cId="3738400468" sldId="468"/>
            <ac:spMk id="12" creationId="{541067EB-D254-48F7-978C-68D7B9C59B32}"/>
          </ac:spMkLst>
        </pc:spChg>
      </pc:sldChg>
      <pc:sldChg chg="addSp delSp modSp new mod">
        <pc:chgData name="Lerhaupt, Sarah" userId="df1d1534-6498-4922-9606-573f767d5e6d" providerId="ADAL" clId="{F6D44B6A-073D-4A71-BF00-8BC862856019}" dt="2021-09-14T16:30:29.663" v="658" actId="20577"/>
        <pc:sldMkLst>
          <pc:docMk/>
          <pc:sldMk cId="406844937" sldId="469"/>
        </pc:sldMkLst>
        <pc:spChg chg="mod">
          <ac:chgData name="Lerhaupt, Sarah" userId="df1d1534-6498-4922-9606-573f767d5e6d" providerId="ADAL" clId="{F6D44B6A-073D-4A71-BF00-8BC862856019}" dt="2021-09-14T16:21:13.934" v="121" actId="20577"/>
          <ac:spMkLst>
            <pc:docMk/>
            <pc:sldMk cId="406844937" sldId="469"/>
            <ac:spMk id="2" creationId="{FC721A5D-D935-46FA-8592-1746AE37A6FD}"/>
          </ac:spMkLst>
        </pc:spChg>
        <pc:spChg chg="mod">
          <ac:chgData name="Lerhaupt, Sarah" userId="df1d1534-6498-4922-9606-573f767d5e6d" providerId="ADAL" clId="{F6D44B6A-073D-4A71-BF00-8BC862856019}" dt="2021-09-14T16:25:52.448" v="515" actId="27636"/>
          <ac:spMkLst>
            <pc:docMk/>
            <pc:sldMk cId="406844937" sldId="469"/>
            <ac:spMk id="3" creationId="{DF7F1612-AAE7-4DA6-8DC6-355F45D7ACFA}"/>
          </ac:spMkLst>
        </pc:spChg>
        <pc:spChg chg="mod">
          <ac:chgData name="Lerhaupt, Sarah" userId="df1d1534-6498-4922-9606-573f767d5e6d" providerId="ADAL" clId="{F6D44B6A-073D-4A71-BF00-8BC862856019}" dt="2021-09-14T16:28:24.704" v="622" actId="14100"/>
          <ac:spMkLst>
            <pc:docMk/>
            <pc:sldMk cId="406844937" sldId="469"/>
            <ac:spMk id="4" creationId="{52B555CE-B323-4C34-95DB-624E691C2780}"/>
          </ac:spMkLst>
        </pc:spChg>
        <pc:spChg chg="del">
          <ac:chgData name="Lerhaupt, Sarah" userId="df1d1534-6498-4922-9606-573f767d5e6d" providerId="ADAL" clId="{F6D44B6A-073D-4A71-BF00-8BC862856019}" dt="2021-09-14T16:21:54.435" v="184" actId="478"/>
          <ac:spMkLst>
            <pc:docMk/>
            <pc:sldMk cId="406844937" sldId="469"/>
            <ac:spMk id="5" creationId="{3AE19406-FB82-46AA-84F4-77B184A4C2A4}"/>
          </ac:spMkLst>
        </pc:spChg>
        <pc:spChg chg="add mod">
          <ac:chgData name="Lerhaupt, Sarah" userId="df1d1534-6498-4922-9606-573f767d5e6d" providerId="ADAL" clId="{F6D44B6A-073D-4A71-BF00-8BC862856019}" dt="2021-09-14T16:30:29.663" v="658" actId="20577"/>
          <ac:spMkLst>
            <pc:docMk/>
            <pc:sldMk cId="406844937" sldId="469"/>
            <ac:spMk id="7" creationId="{3365C72F-1483-4806-BAAB-060A976CB7DD}"/>
          </ac:spMkLst>
        </pc:spChg>
        <pc:picChg chg="add mod">
          <ac:chgData name="Lerhaupt, Sarah" userId="df1d1534-6498-4922-9606-573f767d5e6d" providerId="ADAL" clId="{F6D44B6A-073D-4A71-BF00-8BC862856019}" dt="2021-09-14T16:30:23.321" v="656" actId="1076"/>
          <ac:picMkLst>
            <pc:docMk/>
            <pc:sldMk cId="406844937" sldId="469"/>
            <ac:picMk id="6" creationId="{DEEDE1EC-90A8-4BAB-BA85-678D703847E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99EFEE-B292-E74B-981B-B23D2AD39760}" type="datetimeFigureOut">
              <a:rPr lang="en-US" smtClean="0"/>
              <a:t>9/14/2021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184DF7-25F6-0A42-A4D4-D205DCAA6AFC}" type="slidenum">
              <a:rPr lang="en-US" smtClean="0"/>
              <a:t>‹#›</a:t>
            </a:fld>
            <a:endParaRPr lang="en-US"/>
          </a:p>
        </p:txBody>
      </p:sp>
    </p:spTree>
    <p:extLst>
      <p:ext uri="{BB962C8B-B14F-4D97-AF65-F5344CB8AC3E}">
        <p14:creationId xmlns:p14="http://schemas.microsoft.com/office/powerpoint/2010/main" val="2150129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FCF4D-F821-844F-890B-C58A3620C05D}" type="datetimeFigureOut">
              <a:rPr lang="en-US" smtClean="0"/>
              <a:t>9/14/2021</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B49440-6EF9-3046-8EE8-0B071F0790B4}" type="slidenum">
              <a:rPr lang="en-US" smtClean="0"/>
              <a:t>‹#›</a:t>
            </a:fld>
            <a:endParaRPr lang="en-US"/>
          </a:p>
        </p:txBody>
      </p:sp>
    </p:spTree>
    <p:extLst>
      <p:ext uri="{BB962C8B-B14F-4D97-AF65-F5344CB8AC3E}">
        <p14:creationId xmlns:p14="http://schemas.microsoft.com/office/powerpoint/2010/main" val="31008367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a:t>
            </a:fld>
            <a:endParaRPr lang="en-US"/>
          </a:p>
        </p:txBody>
      </p:sp>
    </p:spTree>
    <p:extLst>
      <p:ext uri="{BB962C8B-B14F-4D97-AF65-F5344CB8AC3E}">
        <p14:creationId xmlns:p14="http://schemas.microsoft.com/office/powerpoint/2010/main" val="243360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Track A participation has been low and cancellations have been high – only 20 submitted to date and 4 active (2 that have received solar feasibility study)</a:t>
            </a:r>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12</a:t>
            </a:fld>
            <a:endParaRPr lang="en-US"/>
          </a:p>
        </p:txBody>
      </p:sp>
    </p:spTree>
    <p:extLst>
      <p:ext uri="{BB962C8B-B14F-4D97-AF65-F5344CB8AC3E}">
        <p14:creationId xmlns:p14="http://schemas.microsoft.com/office/powerpoint/2010/main" val="2721641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More than 250 applications submitted during the first week (50 MW</a:t>
            </a:r>
            <a:r>
              <a:rPr lang="en-US" sz="1800" baseline="-25000">
                <a:effectLst/>
                <a:latin typeface="Calibri" panose="020F0502020204030204" pitchFamily="34" charset="0"/>
                <a:ea typeface="Calibri" panose="020F0502020204030204" pitchFamily="34" charset="0"/>
                <a:cs typeface="Times New Roman" panose="02020603050405020304" pitchFamily="18" charset="0"/>
              </a:rPr>
              <a:t>AC</a:t>
            </a:r>
            <a:r>
              <a:rPr lang="en-US" sz="1800">
                <a:effectLst/>
                <a:latin typeface="Calibri" panose="020F0502020204030204" pitchFamily="34" charset="0"/>
                <a:ea typeface="Calibri" panose="020F0502020204030204" pitchFamily="34" charset="0"/>
                <a:cs typeface="Times New Roman" panose="02020603050405020304" pitchFamily="18" charset="0"/>
              </a:rPr>
              <a:t>). Since that time, an additional 300 applications have been submitted (93 MW).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Year 2 of program received half # applications as year one.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cs typeface="Times New Roman" panose="02020603050405020304" pitchFamily="18" charset="0"/>
              </a:rPr>
              <a:t>Active Applications at this time ~ 366</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cs typeface="Times New Roman" panose="02020603050405020304" pitchFamily="18" charset="0"/>
              </a:rPr>
              <a:t>MW of applications submitted in Yr1 = 37MW, Yr2 = 21MW, Cumulative 58MW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Achieving 300MW goal will require program to focus on marketing and outreach to build pipeline of new applicants, while simultaneously working to address barriers faced by property owners and contractors.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 eligibility requirements such as exclusion of properties where PO pays tenant bills.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B49440-6EF9-3046-8EE8-0B071F0790B4}" type="slidenum">
              <a:rPr lang="en-US" smtClean="0"/>
              <a:t>13</a:t>
            </a:fld>
            <a:endParaRPr lang="en-US"/>
          </a:p>
        </p:txBody>
      </p:sp>
    </p:spTree>
    <p:extLst>
      <p:ext uri="{BB962C8B-B14F-4D97-AF65-F5344CB8AC3E}">
        <p14:creationId xmlns:p14="http://schemas.microsoft.com/office/powerpoint/2010/main" val="247075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1200"/>
              </a:spcAft>
              <a:buClr>
                <a:srgbClr val="0E321C"/>
              </a:buClr>
              <a:buSzPts val="1400"/>
              <a:buFont typeface="Wingdings" panose="05000000000000000000" pitchFamily="2" charset="2"/>
              <a:buChar char=""/>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Participation has been dominated by multi-application property owners.</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marR="0" lvl="1" indent="0" algn="l" defTabSz="457200" rtl="0" eaLnBrk="1" fontAlgn="auto" latinLnBrk="0" hangingPunct="1">
              <a:lnSpc>
                <a:spcPts val="2000"/>
              </a:lnSpc>
              <a:spcBef>
                <a:spcPts val="0"/>
              </a:spcBef>
              <a:spcAft>
                <a:spcPts val="1400"/>
              </a:spcAft>
              <a:buClr>
                <a:schemeClr val="accent3">
                  <a:lumMod val="50000"/>
                </a:schemeClr>
              </a:buClr>
              <a:buSzTx/>
              <a:buFontTx/>
              <a:buNone/>
              <a:tabLst/>
              <a:defRPr/>
            </a:pPr>
            <a:r>
              <a:rPr lang="en-US" sz="1800">
                <a:solidFill>
                  <a:srgbClr val="000000"/>
                </a:solidFill>
                <a:latin typeface="+mn-lt"/>
                <a:ea typeface="Times New Roman" panose="02020603050405020304" pitchFamily="18" charset="0"/>
                <a:cs typeface="Times New Roman" panose="02020603050405020304" pitchFamily="18" charset="0"/>
              </a:rPr>
              <a:t>65% of applications submitted by 14 property owners</a:t>
            </a:r>
          </a:p>
          <a:p>
            <a:pPr lvl="1">
              <a:lnSpc>
                <a:spcPts val="2000"/>
              </a:lnSpc>
              <a:spcAft>
                <a:spcPts val="1400"/>
              </a:spcAft>
              <a:buClr>
                <a:schemeClr val="accent3">
                  <a:lumMod val="50000"/>
                </a:schemeClr>
              </a:buClr>
            </a:pPr>
            <a:r>
              <a:rPr lang="en-US" sz="1800">
                <a:solidFill>
                  <a:srgbClr val="000000"/>
                </a:solidFill>
                <a:latin typeface="+mn-lt"/>
                <a:ea typeface="Times New Roman" panose="02020603050405020304" pitchFamily="18" charset="0"/>
                <a:cs typeface="Times New Roman" panose="02020603050405020304" pitchFamily="18" charset="0"/>
              </a:rPr>
              <a:t>5% of applications submitted by single application property owner</a:t>
            </a:r>
          </a:p>
          <a:p>
            <a:pPr lvl="1">
              <a:lnSpc>
                <a:spcPts val="2000"/>
              </a:lnSpc>
              <a:spcAft>
                <a:spcPts val="1400"/>
              </a:spcAft>
              <a:buClr>
                <a:schemeClr val="accent3">
                  <a:lumMod val="50000"/>
                </a:schemeClr>
              </a:buClr>
            </a:pPr>
            <a:endParaRPr lang="en-US" sz="1800">
              <a:solidFill>
                <a:srgbClr val="000000"/>
              </a:solidFill>
              <a:latin typeface="+mn-lt"/>
              <a:ea typeface="Times New Roman" panose="02020603050405020304" pitchFamily="18" charset="0"/>
              <a:cs typeface="Times New Roman" panose="02020603050405020304" pitchFamily="18" charset="0"/>
            </a:endParaRPr>
          </a:p>
          <a:p>
            <a:pPr lvl="1">
              <a:lnSpc>
                <a:spcPts val="2000"/>
              </a:lnSpc>
              <a:spcAft>
                <a:spcPts val="1400"/>
              </a:spcAft>
              <a:buClr>
                <a:schemeClr val="accent3">
                  <a:lumMod val="50000"/>
                </a:schemeClr>
              </a:buClr>
            </a:pPr>
            <a:endParaRPr lang="en-US" sz="1800">
              <a:solidFill>
                <a:srgbClr val="000000"/>
              </a:solidFill>
              <a:latin typeface="+mn-lt"/>
              <a:ea typeface="Times New Roman" panose="02020603050405020304" pitchFamily="18" charset="0"/>
              <a:cs typeface="Times New Roman" panose="02020603050405020304" pitchFamily="18" charset="0"/>
            </a:endParaRPr>
          </a:p>
          <a:p>
            <a:pPr marL="342900" marR="0" lvl="0" indent="-342900" algn="just">
              <a:spcBef>
                <a:spcPts val="0"/>
              </a:spcBef>
              <a:spcAft>
                <a:spcPts val="1200"/>
              </a:spcAft>
              <a:buClr>
                <a:srgbClr val="0E321C"/>
              </a:buClr>
              <a:buSzPts val="1100"/>
              <a:buFont typeface="Calibri" panose="020F0502020204030204" pitchFamily="34" charset="0"/>
              <a:buChar char="ꟷ"/>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Cancellation rate much higher for property owners who’ve submitted less than 10 applications (40% vs 13%)</a:t>
            </a:r>
          </a:p>
          <a:p>
            <a:pPr marL="342900" marR="0" lvl="0" indent="-342900" algn="just">
              <a:spcBef>
                <a:spcPts val="0"/>
              </a:spcBef>
              <a:spcAft>
                <a:spcPts val="1200"/>
              </a:spcAft>
              <a:buClr>
                <a:srgbClr val="0E321C"/>
              </a:buClr>
              <a:buSzPts val="1100"/>
              <a:buFont typeface="Calibri" panose="020F0502020204030204" pitchFamily="34" charset="0"/>
              <a:buChar char="ꟷ"/>
            </a:pP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1200"/>
              </a:spcAft>
              <a:buClr>
                <a:srgbClr val="0E321C"/>
              </a:buClr>
              <a:buSzPts val="1100"/>
              <a:buFont typeface="Calibri" panose="020F0502020204030204" pitchFamily="34" charset="0"/>
              <a:buChar char="ꟷ"/>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Provide additional support to smaller or newly participating property owners</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These applicants may need additional assistance from the SOMAH PA to successfully move through the application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cs typeface="Times New Roman" panose="02020603050405020304" pitchFamily="18" charset="0"/>
              </a:rPr>
              <a:t>Data improvements needed to identify type of organization</a:t>
            </a:r>
          </a:p>
        </p:txBody>
      </p:sp>
      <p:sp>
        <p:nvSpPr>
          <p:cNvPr id="4" name="Slide Number Placeholder 3"/>
          <p:cNvSpPr>
            <a:spLocks noGrp="1"/>
          </p:cNvSpPr>
          <p:nvPr>
            <p:ph type="sldNum" sz="quarter" idx="5"/>
          </p:nvPr>
        </p:nvSpPr>
        <p:spPr/>
        <p:txBody>
          <a:bodyPr/>
          <a:lstStyle/>
          <a:p>
            <a:fld id="{33B49440-6EF9-3046-8EE8-0B071F0790B4}" type="slidenum">
              <a:rPr lang="en-US" smtClean="0"/>
              <a:t>14</a:t>
            </a:fld>
            <a:endParaRPr lang="en-US"/>
          </a:p>
        </p:txBody>
      </p:sp>
    </p:spTree>
    <p:extLst>
      <p:ext uri="{BB962C8B-B14F-4D97-AF65-F5344CB8AC3E}">
        <p14:creationId xmlns:p14="http://schemas.microsoft.com/office/powerpoint/2010/main" val="1830005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457200" rtl="0" eaLnBrk="1" fontAlgn="auto" latinLnBrk="0" hangingPunct="1">
              <a:lnSpc>
                <a:spcPct val="100000"/>
              </a:lnSpc>
              <a:spcBef>
                <a:spcPts val="0"/>
              </a:spcBef>
              <a:spcAft>
                <a:spcPts val="1200"/>
              </a:spcAft>
              <a:buClr>
                <a:srgbClr val="0E321C"/>
              </a:buClr>
              <a:buSzPts val="1100"/>
              <a:buFont typeface="Calibri" panose="020F0502020204030204" pitchFamily="34" charset="0"/>
              <a:buChar char="ꟷ"/>
              <a:tabLst/>
              <a:defRPr/>
            </a:pPr>
            <a:r>
              <a:rPr lang="en-US" sz="2400">
                <a:solidFill>
                  <a:srgbClr val="000000"/>
                </a:solidFill>
                <a:latin typeface="+mn-lt"/>
                <a:ea typeface="Times New Roman" panose="02020603050405020304" pitchFamily="18" charset="0"/>
                <a:cs typeface="Times New Roman" panose="02020603050405020304" pitchFamily="18" charset="0"/>
              </a:rPr>
              <a:t>Participating contractors tend to be large (employing &gt; 250 people, 84% of active applications where data was available] and lack ownership diversity (women or minority owned, 99% of active applications)</a:t>
            </a:r>
          </a:p>
          <a:p>
            <a:pPr marL="342900" marR="0" lvl="0" indent="-342900" algn="just">
              <a:spcBef>
                <a:spcPts val="0"/>
              </a:spcBef>
              <a:spcAft>
                <a:spcPts val="1200"/>
              </a:spcAft>
              <a:buClr>
                <a:srgbClr val="0E321C"/>
              </a:buClr>
              <a:buSzPts val="1100"/>
              <a:buFont typeface="Calibri" panose="020F0502020204030204" pitchFamily="34" charset="0"/>
              <a:buChar char="ꟷ"/>
            </a:pPr>
            <a:endPar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1200"/>
              </a:spcAft>
              <a:buClr>
                <a:srgbClr val="0E321C"/>
              </a:buClr>
              <a:buSzPts val="1100"/>
              <a:buFont typeface="Calibri" panose="020F0502020204030204" pitchFamily="34" charset="0"/>
              <a:buChar char="ꟷ"/>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SOMAH PA program support for subcontractors.</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SOMAH PA can increase contractor diversity in the program by helping small contractors identify subcontracting opportunities on SOMAH projects. This allows subcontractors to gain experience with the program, thereby increasing their likelihood of submitting future applications and ensuring program contracting opportunities are dispersed amongst a diverse set of contractors. </a:t>
            </a:r>
          </a:p>
          <a:p>
            <a:pPr marL="342900" marR="0" lvl="0" indent="-342900" algn="just">
              <a:spcBef>
                <a:spcPts val="0"/>
              </a:spcBef>
              <a:spcAft>
                <a:spcPts val="1200"/>
              </a:spcAft>
              <a:buClr>
                <a:srgbClr val="0E321C"/>
              </a:buClr>
              <a:buSzPts val="1100"/>
              <a:buFont typeface="Calibri" panose="020F0502020204030204" pitchFamily="34" charset="0"/>
              <a:buChar char="ꟷ"/>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Track diversity of subcontractors.</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Requiring program contractors to track subcontractor use and diversity status will help to assess the full extent of contractor diversity in the program.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B49440-6EF9-3046-8EE8-0B071F0790B4}" type="slidenum">
              <a:rPr lang="en-US" smtClean="0"/>
              <a:t>15</a:t>
            </a:fld>
            <a:endParaRPr lang="en-US"/>
          </a:p>
        </p:txBody>
      </p:sp>
    </p:spTree>
    <p:extLst>
      <p:ext uri="{BB962C8B-B14F-4D97-AF65-F5344CB8AC3E}">
        <p14:creationId xmlns:p14="http://schemas.microsoft.com/office/powerpoint/2010/main" val="1590534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spcBef>
                <a:spcPts val="0"/>
              </a:spcBef>
              <a:spcAft>
                <a:spcPts val="1200"/>
              </a:spcAft>
              <a:buClr>
                <a:srgbClr val="0E321C"/>
              </a:buClr>
              <a:buSzPts val="1400"/>
              <a:buFont typeface="Wingdings" panose="05000000000000000000" pitchFamily="2" charset="2"/>
              <a:buNone/>
            </a:pPr>
            <a:r>
              <a:rPr lang="en-US" sz="1800">
                <a:effectLst/>
                <a:latin typeface="Calibri" panose="020F0502020204030204" pitchFamily="34" charset="0"/>
                <a:cs typeface="Times New Roman" panose="02020603050405020304" pitchFamily="18" charset="0"/>
              </a:rPr>
              <a:t>These figures are updated from the report to show active applications – but results very close (Applications all – 28%, active 29%)</a:t>
            </a:r>
          </a:p>
          <a:p>
            <a:pPr marL="0" marR="0" lvl="0" indent="0" algn="just">
              <a:spcBef>
                <a:spcPts val="0"/>
              </a:spcBef>
              <a:spcAft>
                <a:spcPts val="1200"/>
              </a:spcAft>
              <a:buClr>
                <a:srgbClr val="0E321C"/>
              </a:buClr>
              <a:buSzPts val="1400"/>
              <a:buFont typeface="Wingdings" panose="05000000000000000000" pitchFamily="2" charset="2"/>
              <a:buNone/>
            </a:pPr>
            <a:r>
              <a:rPr lang="en-US" sz="1800">
                <a:effectLst/>
                <a:latin typeface="Calibri" panose="020F0502020204030204" pitchFamily="34" charset="0"/>
                <a:cs typeface="Times New Roman" panose="02020603050405020304" pitchFamily="18" charset="0"/>
              </a:rPr>
              <a:t>Property eligibility</a:t>
            </a:r>
          </a:p>
          <a:p>
            <a:pPr marL="342900" marR="0" lvl="0" indent="-342900" algn="just">
              <a:spcBef>
                <a:spcPts val="0"/>
              </a:spcBef>
              <a:spcAft>
                <a:spcPts val="1200"/>
              </a:spcAft>
              <a:buClr>
                <a:srgbClr val="0E321C"/>
              </a:buClr>
              <a:buSzPts val="1400"/>
              <a:buFont typeface="Wingdings" panose="05000000000000000000" pitchFamily="2" charset="2"/>
              <a:buChar cha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 of residents must have incomes &lt;= 60 percent of AMI</a:t>
            </a:r>
          </a:p>
          <a:p>
            <a:pPr marL="342900" marR="0" lvl="0" indent="-342900" algn="just">
              <a:spcBef>
                <a:spcPts val="0"/>
              </a:spcBef>
              <a:spcAft>
                <a:spcPts val="1200"/>
              </a:spcAft>
              <a:buClr>
                <a:srgbClr val="0E321C"/>
              </a:buClr>
              <a:buSzPts val="1400"/>
              <a:buFont typeface="Wingdings" panose="05000000000000000000" pitchFamily="2" charset="2"/>
              <a:buChar cha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Located in a DAC as defined by CalEPA (top 25%) of census tracts statewide in the </a:t>
            </a:r>
            <a:r>
              <a:rPr lang="en-US" sz="180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CalEnviroScreen</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0"/>
              </a:spcBef>
              <a:spcAft>
                <a:spcPts val="1200"/>
              </a:spcAft>
              <a:buClr>
                <a:srgbClr val="0E321C"/>
              </a:buClr>
              <a:buSzPts val="1400"/>
              <a:buFont typeface="Wingdings" panose="05000000000000000000" pitchFamily="2" charset="2"/>
              <a:buChar char=""/>
            </a:pPr>
            <a:endParaRPr lang="en-US" sz="1800">
              <a:solidFill>
                <a:srgbClr val="000000"/>
              </a:solidFill>
              <a:effectLst/>
              <a:latin typeface="Calibri" panose="020F0502020204030204" pitchFamily="34" charset="0"/>
              <a:cs typeface="Times New Roman" panose="02020603050405020304" pitchFamily="18" charset="0"/>
            </a:endParaRPr>
          </a:p>
          <a:p>
            <a:pPr marL="0" marR="0" lvl="0" indent="0" algn="just">
              <a:spcBef>
                <a:spcPts val="0"/>
              </a:spcBef>
              <a:spcAft>
                <a:spcPts val="1200"/>
              </a:spcAft>
              <a:buClr>
                <a:srgbClr val="0E321C"/>
              </a:buClr>
              <a:buSzPts val="1400"/>
              <a:buFont typeface="Wingdings" panose="05000000000000000000" pitchFamily="2" charset="2"/>
              <a:buNone/>
            </a:pPr>
            <a:r>
              <a:rPr lang="en-US" sz="1800">
                <a:effectLst/>
                <a:latin typeface="Calibri" panose="020F0502020204030204" pitchFamily="34" charset="0"/>
                <a:ea typeface="Calibri" panose="020F0502020204030204" pitchFamily="34" charset="0"/>
                <a:cs typeface="Times New Roman" panose="02020603050405020304" pitchFamily="18" charset="0"/>
              </a:rPr>
              <a:t>SOMAH PA is currently focused on increasing participation in DACs, however, due to the location of these properties, the smaller potential PV capacity, and the limited contractor pool, increasing DAC participation may require the program to explore other options for these areas (i.e.  higher DAC incentives, “direct-install” delivery method, ….)</a:t>
            </a:r>
            <a:endParaRPr lang="en-US" sz="180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B49440-6EF9-3046-8EE8-0B071F0790B4}" type="slidenum">
              <a:rPr lang="en-US" smtClean="0"/>
              <a:t>16</a:t>
            </a:fld>
            <a:endParaRPr lang="en-US"/>
          </a:p>
        </p:txBody>
      </p:sp>
    </p:spTree>
    <p:extLst>
      <p:ext uri="{BB962C8B-B14F-4D97-AF65-F5344CB8AC3E}">
        <p14:creationId xmlns:p14="http://schemas.microsoft.com/office/powerpoint/2010/main" val="1718382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spcBef>
                <a:spcPts val="0"/>
              </a:spcBef>
              <a:spcAft>
                <a:spcPts val="1200"/>
              </a:spcAft>
              <a:buClr>
                <a:srgbClr val="0E321C"/>
              </a:buClr>
              <a:buSzPts val="1400"/>
              <a:buFont typeface="Wingdings" panose="05000000000000000000" pitchFamily="2" charset="2"/>
              <a:buNone/>
            </a:pPr>
            <a:r>
              <a:rPr lang="en-US" sz="1800">
                <a:effectLst/>
                <a:latin typeface="Calibri" panose="020F0502020204030204" pitchFamily="34" charset="0"/>
                <a:cs typeface="Times New Roman" panose="02020603050405020304" pitchFamily="18" charset="0"/>
              </a:rPr>
              <a:t>Updated from report to only show active (very close 88% vs 87%)</a:t>
            </a:r>
          </a:p>
          <a:p>
            <a:pPr marL="0" marR="0" lvl="0" indent="0" algn="just">
              <a:spcBef>
                <a:spcPts val="0"/>
              </a:spcBef>
              <a:spcAft>
                <a:spcPts val="1200"/>
              </a:spcAft>
              <a:buClr>
                <a:srgbClr val="0E321C"/>
              </a:buClr>
              <a:buSzPts val="1400"/>
              <a:buFont typeface="Wingdings" panose="05000000000000000000" pitchFamily="2" charset="2"/>
              <a:buNone/>
            </a:pPr>
            <a:r>
              <a:rPr lang="en-US" sz="1800">
                <a:effectLst/>
                <a:latin typeface="Calibri" panose="020F0502020204030204" pitchFamily="34" charset="0"/>
                <a:cs typeface="Times New Roman" panose="02020603050405020304" pitchFamily="18" charset="0"/>
              </a:rPr>
              <a:t>Program requires 51%, average is 87% (non-weighted)</a:t>
            </a:r>
          </a:p>
          <a:p>
            <a:pPr marL="0" marR="0" lvl="0" indent="0" algn="just">
              <a:spcBef>
                <a:spcPts val="0"/>
              </a:spcBef>
              <a:spcAft>
                <a:spcPts val="1200"/>
              </a:spcAft>
              <a:buClr>
                <a:srgbClr val="0E321C"/>
              </a:buClr>
              <a:buSzPts val="1400"/>
              <a:buFont typeface="Wingdings" panose="05000000000000000000" pitchFamily="2" charset="2"/>
              <a:buNone/>
            </a:pPr>
            <a:r>
              <a:rPr lang="en-US" sz="1800">
                <a:effectLst/>
                <a:latin typeface="Calibri" panose="020F0502020204030204" pitchFamily="34" charset="0"/>
                <a:cs typeface="Times New Roman" panose="02020603050405020304" pitchFamily="18" charset="0"/>
              </a:rPr>
              <a:t>Mash 1.0 was 60% and Mash 2.0 was 45%</a:t>
            </a:r>
          </a:p>
        </p:txBody>
      </p:sp>
      <p:sp>
        <p:nvSpPr>
          <p:cNvPr id="4" name="Slide Number Placeholder 3"/>
          <p:cNvSpPr>
            <a:spLocks noGrp="1"/>
          </p:cNvSpPr>
          <p:nvPr>
            <p:ph type="sldNum" sz="quarter" idx="5"/>
          </p:nvPr>
        </p:nvSpPr>
        <p:spPr/>
        <p:txBody>
          <a:bodyPr/>
          <a:lstStyle/>
          <a:p>
            <a:fld id="{33B49440-6EF9-3046-8EE8-0B071F0790B4}" type="slidenum">
              <a:rPr lang="en-US" smtClean="0"/>
              <a:t>17</a:t>
            </a:fld>
            <a:endParaRPr lang="en-US"/>
          </a:p>
        </p:txBody>
      </p:sp>
    </p:spTree>
    <p:extLst>
      <p:ext uri="{BB962C8B-B14F-4D97-AF65-F5344CB8AC3E}">
        <p14:creationId xmlns:p14="http://schemas.microsoft.com/office/powerpoint/2010/main" val="3367443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spcBef>
                <a:spcPts val="0"/>
              </a:spcBef>
              <a:spcAft>
                <a:spcPts val="1200"/>
              </a:spcAft>
              <a:buClr>
                <a:srgbClr val="0E321C"/>
              </a:buClr>
              <a:buSzPts val="1400"/>
              <a:buFont typeface="Wingdings" panose="05000000000000000000" pitchFamily="2" charset="2"/>
              <a:buNone/>
            </a:pPr>
            <a:r>
              <a:rPr lang="en-US" sz="1800" dirty="0">
                <a:effectLst/>
                <a:latin typeface="Calibri" panose="020F0502020204030204" pitchFamily="34" charset="0"/>
                <a:cs typeface="Times New Roman" panose="02020603050405020304" pitchFamily="18" charset="0"/>
              </a:rPr>
              <a:t>PPA vs SSA – will use term PPA in this presentation although according to many property owners and contractors the correct term should be Solar Services Agreement – some technicalities we aren’t going to go into. We’ve recommended the SOMAH PA update the SOMAH handbook to clarify feasible ownership options.</a:t>
            </a:r>
          </a:p>
          <a:p>
            <a:pPr marL="0" marR="0" lvl="0" indent="0" algn="just">
              <a:spcBef>
                <a:spcPts val="0"/>
              </a:spcBef>
              <a:spcAft>
                <a:spcPts val="1200"/>
              </a:spcAft>
              <a:buClr>
                <a:srgbClr val="0E321C"/>
              </a:buClr>
              <a:buSzPts val="1400"/>
              <a:buFont typeface="Wingdings" panose="05000000000000000000" pitchFamily="2" charset="2"/>
              <a:buNone/>
            </a:pPr>
            <a:endParaRPr lang="en-US" sz="1800" dirty="0">
              <a:effectLst/>
              <a:latin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1200"/>
              </a:spcAft>
              <a:buClr>
                <a:srgbClr val="0E321C"/>
              </a:buClr>
              <a:buSzPts val="1400"/>
              <a:buFont typeface="Wingdings" panose="05000000000000000000" pitchFamily="2" charset="2"/>
              <a:buNone/>
              <a:tabLst/>
              <a:defRPr/>
            </a:pPr>
            <a:r>
              <a:rPr lang="en-US" sz="1800" dirty="0">
                <a:effectLst/>
                <a:latin typeface="Calibri" panose="020F0502020204030204" pitchFamily="34" charset="0"/>
                <a:cs typeface="Times New Roman" panose="02020603050405020304" pitchFamily="18" charset="0"/>
              </a:rPr>
              <a:t>PPA vs HCO : </a:t>
            </a:r>
          </a:p>
          <a:p>
            <a:pPr marL="285750" marR="0" lvl="0" indent="-285750" algn="just" defTabSz="457200" rtl="0" eaLnBrk="1" fontAlgn="auto" latinLnBrk="0" hangingPunct="1">
              <a:lnSpc>
                <a:spcPct val="100000"/>
              </a:lnSpc>
              <a:spcBef>
                <a:spcPts val="0"/>
              </a:spcBef>
              <a:spcAft>
                <a:spcPts val="1200"/>
              </a:spcAft>
              <a:buClr>
                <a:srgbClr val="0E321C"/>
              </a:buClr>
              <a:buSzPts val="1400"/>
              <a:buFont typeface="Arial" panose="020B0604020202020204" pitchFamily="34" charset="0"/>
              <a:buChar char="•"/>
              <a:tabLst/>
              <a:defRPr/>
            </a:pPr>
            <a:r>
              <a:rPr lang="en-US" sz="1800" dirty="0">
                <a:effectLst/>
                <a:latin typeface="Calibri" panose="020F0502020204030204" pitchFamily="34" charset="0"/>
                <a:cs typeface="Times New Roman" panose="02020603050405020304" pitchFamily="18" charset="0"/>
              </a:rPr>
              <a:t>less likely to be cancelled (15% vs 40%)</a:t>
            </a:r>
          </a:p>
          <a:p>
            <a:pPr marL="285750" marR="0" lvl="0" indent="-285750" algn="just" defTabSz="457200" rtl="0" eaLnBrk="1" fontAlgn="auto" latinLnBrk="0" hangingPunct="1">
              <a:lnSpc>
                <a:spcPct val="100000"/>
              </a:lnSpc>
              <a:spcBef>
                <a:spcPts val="0"/>
              </a:spcBef>
              <a:spcAft>
                <a:spcPts val="1200"/>
              </a:spcAft>
              <a:buClr>
                <a:srgbClr val="0E321C"/>
              </a:buClr>
              <a:buSzPts val="1400"/>
              <a:buFont typeface="Arial" panose="020B0604020202020204" pitchFamily="34" charset="0"/>
              <a:buChar char="•"/>
              <a:tabLst/>
              <a:defRPr/>
            </a:pPr>
            <a:r>
              <a:rPr lang="en-US" sz="1800" dirty="0">
                <a:effectLst/>
                <a:latin typeface="Calibri" panose="020F0502020204030204" pitchFamily="34" charset="0"/>
                <a:cs typeface="Times New Roman" panose="02020603050405020304" pitchFamily="18" charset="0"/>
              </a:rPr>
              <a:t>More likely to be paired with storage (92% PPA vs 2% HCO)</a:t>
            </a:r>
          </a:p>
          <a:p>
            <a:pPr marL="285750" marR="0" lvl="0" indent="-285750" algn="just" defTabSz="457200" rtl="0" eaLnBrk="1" fontAlgn="auto" latinLnBrk="0" hangingPunct="1">
              <a:lnSpc>
                <a:spcPct val="100000"/>
              </a:lnSpc>
              <a:spcBef>
                <a:spcPts val="0"/>
              </a:spcBef>
              <a:spcAft>
                <a:spcPts val="1200"/>
              </a:spcAft>
              <a:buClr>
                <a:srgbClr val="0E321C"/>
              </a:buClr>
              <a:buSzPts val="1400"/>
              <a:buFont typeface="Arial" panose="020B0604020202020204" pitchFamily="34" charset="0"/>
              <a:buChar char="•"/>
              <a:tabLst/>
              <a:defRPr/>
            </a:pPr>
            <a:r>
              <a:rPr lang="en-US" sz="1800" dirty="0">
                <a:effectLst/>
                <a:latin typeface="Calibri" panose="020F0502020204030204" pitchFamily="34" charset="0"/>
                <a:cs typeface="Times New Roman" panose="02020603050405020304" pitchFamily="18" charset="0"/>
              </a:rPr>
              <a:t>Increased leveraging of tax credits (94% vs 0%)</a:t>
            </a:r>
          </a:p>
          <a:p>
            <a:pPr marL="285750" marR="0" lvl="0" indent="-285750" algn="just" defTabSz="457200" rtl="0" eaLnBrk="1" fontAlgn="auto" latinLnBrk="0" hangingPunct="1">
              <a:lnSpc>
                <a:spcPct val="100000"/>
              </a:lnSpc>
              <a:spcBef>
                <a:spcPts val="0"/>
              </a:spcBef>
              <a:spcAft>
                <a:spcPts val="1200"/>
              </a:spcAft>
              <a:buClr>
                <a:srgbClr val="0E321C"/>
              </a:buClr>
              <a:buSzPts val="1400"/>
              <a:buFont typeface="Arial" panose="020B0604020202020204" pitchFamily="34" charset="0"/>
              <a:buChar char="•"/>
              <a:tabLst/>
              <a:defRPr/>
            </a:pPr>
            <a:r>
              <a:rPr lang="en-US" sz="1800" dirty="0">
                <a:effectLst/>
                <a:latin typeface="Calibri" panose="020F0502020204030204" pitchFamily="34" charset="0"/>
                <a:cs typeface="Times New Roman" panose="02020603050405020304" pitchFamily="18" charset="0"/>
              </a:rPr>
              <a:t>larger system sizes per tenant and overall, higher allocation to tenant</a:t>
            </a:r>
          </a:p>
          <a:p>
            <a:pPr marL="0" marR="0" lvl="0" indent="0" algn="just">
              <a:spcBef>
                <a:spcPts val="0"/>
              </a:spcBef>
              <a:spcAft>
                <a:spcPts val="1200"/>
              </a:spcAft>
              <a:buClr>
                <a:srgbClr val="0E321C"/>
              </a:buClr>
              <a:buSzPts val="1400"/>
              <a:buFont typeface="Wingdings" panose="05000000000000000000" pitchFamily="2" charset="2"/>
              <a:buNone/>
            </a:pPr>
            <a:endParaRPr lang="en-US" sz="1800" dirty="0">
              <a:effectLst/>
              <a:latin typeface="Calibri" panose="020F0502020204030204" pitchFamily="34" charset="0"/>
              <a:cs typeface="Times New Roman" panose="02020603050405020304" pitchFamily="18" charset="0"/>
            </a:endParaRPr>
          </a:p>
          <a:p>
            <a:pPr marL="0" marR="0" lvl="0" indent="0" algn="just">
              <a:spcBef>
                <a:spcPts val="0"/>
              </a:spcBef>
              <a:spcAft>
                <a:spcPts val="1200"/>
              </a:spcAft>
              <a:buClr>
                <a:srgbClr val="0E321C"/>
              </a:buClr>
              <a:buSzPts val="1400"/>
              <a:buFont typeface="Wingdings" panose="05000000000000000000" pitchFamily="2" charset="2"/>
              <a:buNone/>
            </a:pPr>
            <a:endParaRPr lang="en-US" sz="1800" dirty="0">
              <a:effectLst/>
              <a:latin typeface="Calibri" panose="020F0502020204030204" pitchFamily="34" charset="0"/>
              <a:cs typeface="Times New Roman" panose="02020603050405020304" pitchFamily="18" charset="0"/>
            </a:endParaRPr>
          </a:p>
          <a:p>
            <a:pPr marL="0" marR="0" lvl="0" indent="0" algn="just">
              <a:spcBef>
                <a:spcPts val="0"/>
              </a:spcBef>
              <a:spcAft>
                <a:spcPts val="1200"/>
              </a:spcAft>
              <a:buClr>
                <a:srgbClr val="0E321C"/>
              </a:buClr>
              <a:buSzPts val="1400"/>
              <a:buFont typeface="Wingdings" panose="05000000000000000000" pitchFamily="2" charset="2"/>
              <a:buNone/>
            </a:pPr>
            <a:r>
              <a:rPr lang="en-US" sz="1800" dirty="0">
                <a:effectLst/>
                <a:latin typeface="Calibri" panose="020F0502020204030204" pitchFamily="34" charset="0"/>
                <a:cs typeface="Times New Roman" panose="02020603050405020304" pitchFamily="18" charset="0"/>
              </a:rPr>
              <a:t>Only offered by 2 contractors to date – other contractors could use support</a:t>
            </a:r>
          </a:p>
          <a:p>
            <a:pPr marL="0" marR="0" lvl="0" indent="0" algn="just">
              <a:spcBef>
                <a:spcPts val="0"/>
              </a:spcBef>
              <a:spcAft>
                <a:spcPts val="1200"/>
              </a:spcAft>
              <a:buClr>
                <a:srgbClr val="0E321C"/>
              </a:buClr>
              <a:buSzPts val="1400"/>
              <a:buFont typeface="Wingdings" panose="05000000000000000000" pitchFamily="2" charset="2"/>
              <a:buNone/>
            </a:pPr>
            <a:endParaRPr lang="en-US" sz="1800" dirty="0">
              <a:effectLst/>
              <a:latin typeface="Calibri" panose="020F0502020204030204" pitchFamily="34" charset="0"/>
              <a:cs typeface="Times New Roman" panose="02020603050405020304" pitchFamily="18" charset="0"/>
            </a:endParaRPr>
          </a:p>
          <a:p>
            <a:pPr marL="0" marR="0" lvl="0" indent="0" algn="just">
              <a:spcBef>
                <a:spcPts val="0"/>
              </a:spcBef>
              <a:spcAft>
                <a:spcPts val="1200"/>
              </a:spcAft>
              <a:buClr>
                <a:srgbClr val="0E321C"/>
              </a:buClr>
              <a:buSzPts val="1400"/>
              <a:buFont typeface="Wingdings" panose="05000000000000000000" pitchFamily="2" charset="2"/>
              <a:buNone/>
            </a:pPr>
            <a:r>
              <a:rPr lang="en-US" sz="1800" dirty="0">
                <a:effectLst/>
                <a:latin typeface="Calibri" panose="020F0502020204030204" pitchFamily="34" charset="0"/>
                <a:cs typeface="Times New Roman" panose="02020603050405020304" pitchFamily="18" charset="0"/>
              </a:rPr>
              <a:t>Discuss System ownership further in barriers discussion</a:t>
            </a:r>
          </a:p>
        </p:txBody>
      </p:sp>
      <p:sp>
        <p:nvSpPr>
          <p:cNvPr id="4" name="Slide Number Placeholder 3"/>
          <p:cNvSpPr>
            <a:spLocks noGrp="1"/>
          </p:cNvSpPr>
          <p:nvPr>
            <p:ph type="sldNum" sz="quarter" idx="5"/>
          </p:nvPr>
        </p:nvSpPr>
        <p:spPr/>
        <p:txBody>
          <a:bodyPr/>
          <a:lstStyle/>
          <a:p>
            <a:fld id="{33B49440-6EF9-3046-8EE8-0B071F0790B4}" type="slidenum">
              <a:rPr lang="en-US" smtClean="0"/>
              <a:t>18</a:t>
            </a:fld>
            <a:endParaRPr lang="en-US"/>
          </a:p>
        </p:txBody>
      </p:sp>
    </p:spTree>
    <p:extLst>
      <p:ext uri="{BB962C8B-B14F-4D97-AF65-F5344CB8AC3E}">
        <p14:creationId xmlns:p14="http://schemas.microsoft.com/office/powerpoint/2010/main" val="574895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spcBef>
                <a:spcPts val="0"/>
              </a:spcBef>
              <a:spcAft>
                <a:spcPts val="1200"/>
              </a:spcAft>
              <a:buClr>
                <a:srgbClr val="0E321C"/>
              </a:buClr>
              <a:buSzPts val="1400"/>
              <a:buFont typeface="Wingdings" panose="05000000000000000000" pitchFamily="2" charset="2"/>
              <a:buNone/>
            </a:pPr>
            <a:r>
              <a:rPr lang="en-US" sz="1800">
                <a:effectLst/>
                <a:latin typeface="Calibri" panose="020F0502020204030204" pitchFamily="34" charset="0"/>
                <a:cs typeface="Times New Roman" panose="02020603050405020304" pitchFamily="18" charset="0"/>
              </a:rPr>
              <a:t>Exhibit shows average project costs of PPA systems are higher than other ownership types but projects are bigger and so the average cost per watt is similar. PPAs typically utilize the ITC so the reserve program incentive was slightly lower.  While the non-incented costs are larger than HCO they are typically rolled into the </a:t>
            </a:r>
            <a:r>
              <a:rPr lang="en-US" sz="1800" err="1">
                <a:effectLst/>
                <a:latin typeface="Calibri" panose="020F0502020204030204" pitchFamily="34" charset="0"/>
                <a:cs typeface="Times New Roman" panose="02020603050405020304" pitchFamily="18" charset="0"/>
              </a:rPr>
              <a:t>the</a:t>
            </a:r>
            <a:r>
              <a:rPr lang="en-US" sz="1800">
                <a:effectLst/>
                <a:latin typeface="Calibri" panose="020F0502020204030204" pitchFamily="34" charset="0"/>
                <a:cs typeface="Times New Roman" panose="02020603050405020304" pitchFamily="18" charset="0"/>
              </a:rPr>
              <a:t> PPA agreement and so the property owner has no out of pocket costs</a:t>
            </a:r>
          </a:p>
        </p:txBody>
      </p:sp>
      <p:sp>
        <p:nvSpPr>
          <p:cNvPr id="4" name="Slide Number Placeholder 3"/>
          <p:cNvSpPr>
            <a:spLocks noGrp="1"/>
          </p:cNvSpPr>
          <p:nvPr>
            <p:ph type="sldNum" sz="quarter" idx="5"/>
          </p:nvPr>
        </p:nvSpPr>
        <p:spPr/>
        <p:txBody>
          <a:bodyPr/>
          <a:lstStyle/>
          <a:p>
            <a:fld id="{33B49440-6EF9-3046-8EE8-0B071F0790B4}" type="slidenum">
              <a:rPr lang="en-US" smtClean="0"/>
              <a:t>19</a:t>
            </a:fld>
            <a:endParaRPr lang="en-US"/>
          </a:p>
        </p:txBody>
      </p:sp>
    </p:spTree>
    <p:extLst>
      <p:ext uri="{BB962C8B-B14F-4D97-AF65-F5344CB8AC3E}">
        <p14:creationId xmlns:p14="http://schemas.microsoft.com/office/powerpoint/2010/main" val="3890239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spcBef>
                <a:spcPts val="0"/>
              </a:spcBef>
              <a:spcAft>
                <a:spcPts val="1200"/>
              </a:spcAft>
              <a:buClr>
                <a:srgbClr val="0E321C"/>
              </a:buClr>
              <a:buSzPts val="1400"/>
              <a:buFont typeface="Wingdings" panose="05000000000000000000" pitchFamily="2" charset="2"/>
              <a:buNone/>
            </a:pPr>
            <a:r>
              <a:rPr lang="en-US" sz="1800" dirty="0">
                <a:effectLst/>
                <a:latin typeface="Calibri" panose="020F0502020204030204" pitchFamily="34" charset="0"/>
                <a:cs typeface="Times New Roman" panose="02020603050405020304" pitchFamily="18" charset="0"/>
              </a:rPr>
              <a:t>SOMAH annual budget is $100M and admin are capped at 10% of total available funds. To date admin costs have been lower than the cap.</a:t>
            </a:r>
          </a:p>
          <a:p>
            <a:pPr marL="0" marR="0" lvl="0" indent="0" algn="just">
              <a:spcBef>
                <a:spcPts val="0"/>
              </a:spcBef>
              <a:spcAft>
                <a:spcPts val="1200"/>
              </a:spcAft>
              <a:buClr>
                <a:srgbClr val="0E321C"/>
              </a:buClr>
              <a:buSzPts val="1400"/>
              <a:buFont typeface="Wingdings" panose="05000000000000000000" pitchFamily="2" charset="2"/>
              <a:buNone/>
            </a:pPr>
            <a:endParaRPr lang="en-US" sz="1800" dirty="0">
              <a:effectLst/>
              <a:latin typeface="Calibri" panose="020F0502020204030204" pitchFamily="34" charset="0"/>
              <a:cs typeface="Times New Roman" panose="02020603050405020304" pitchFamily="18" charset="0"/>
            </a:endParaRPr>
          </a:p>
          <a:p>
            <a:pPr marL="0" marR="0" lvl="0" indent="0" algn="just">
              <a:spcBef>
                <a:spcPts val="0"/>
              </a:spcBef>
              <a:spcAft>
                <a:spcPts val="1200"/>
              </a:spcAft>
              <a:buClr>
                <a:srgbClr val="0E321C"/>
              </a:buClr>
              <a:buSzPts val="1400"/>
              <a:buFont typeface="Wingdings" panose="05000000000000000000" pitchFamily="2" charset="2"/>
              <a:buNone/>
            </a:pPr>
            <a:r>
              <a:rPr lang="en-US" sz="1800" dirty="0">
                <a:effectLst/>
                <a:latin typeface="Calibri" panose="020F0502020204030204" pitchFamily="34" charset="0"/>
                <a:cs typeface="Times New Roman" panose="02020603050405020304" pitchFamily="18" charset="0"/>
              </a:rPr>
              <a:t>Further analysis of SOMAH program spending to date is being conducted as part of an add-on SOMAH Vendor Assessment</a:t>
            </a:r>
          </a:p>
        </p:txBody>
      </p:sp>
      <p:sp>
        <p:nvSpPr>
          <p:cNvPr id="4" name="Slide Number Placeholder 3"/>
          <p:cNvSpPr>
            <a:spLocks noGrp="1"/>
          </p:cNvSpPr>
          <p:nvPr>
            <p:ph type="sldNum" sz="quarter" idx="5"/>
          </p:nvPr>
        </p:nvSpPr>
        <p:spPr/>
        <p:txBody>
          <a:bodyPr/>
          <a:lstStyle/>
          <a:p>
            <a:fld id="{33B49440-6EF9-3046-8EE8-0B071F0790B4}" type="slidenum">
              <a:rPr lang="en-US" smtClean="0"/>
              <a:t>20</a:t>
            </a:fld>
            <a:endParaRPr lang="en-US"/>
          </a:p>
        </p:txBody>
      </p:sp>
    </p:spTree>
    <p:extLst>
      <p:ext uri="{BB962C8B-B14F-4D97-AF65-F5344CB8AC3E}">
        <p14:creationId xmlns:p14="http://schemas.microsoft.com/office/powerpoint/2010/main" val="4013154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B49440-6EF9-3046-8EE8-0B071F0790B4}" type="slidenum">
              <a:rPr lang="en-US" smtClean="0"/>
              <a:t>21</a:t>
            </a:fld>
            <a:endParaRPr lang="en-US"/>
          </a:p>
        </p:txBody>
      </p:sp>
    </p:spTree>
    <p:extLst>
      <p:ext uri="{BB962C8B-B14F-4D97-AF65-F5344CB8AC3E}">
        <p14:creationId xmlns:p14="http://schemas.microsoft.com/office/powerpoint/2010/main" val="351185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3</a:t>
            </a:fld>
            <a:endParaRPr lang="en-US"/>
          </a:p>
        </p:txBody>
      </p:sp>
    </p:spTree>
    <p:extLst>
      <p:ext uri="{BB962C8B-B14F-4D97-AF65-F5344CB8AC3E}">
        <p14:creationId xmlns:p14="http://schemas.microsoft.com/office/powerpoint/2010/main" val="215215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1200"/>
              </a:spcAft>
              <a:buClr>
                <a:srgbClr val="0E321C"/>
              </a:buClr>
              <a:buSzPts val="1100"/>
              <a:buFont typeface="Calibri" panose="020F0502020204030204" pitchFamily="34" charset="0"/>
              <a:buChar char="ꟷ"/>
            </a:pPr>
            <a:r>
              <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Currently</a:t>
            </a: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SOMAH PA markets program through numerous channels but few reported these channels as sources of program awareness.  This will be important to build pipeline to meet program goals and can also help to increase contractor diversity.</a:t>
            </a:r>
          </a:p>
          <a:p>
            <a:pPr marL="342900" marR="0" lvl="0" indent="-342900" algn="just">
              <a:spcBef>
                <a:spcPts val="0"/>
              </a:spcBef>
              <a:spcAft>
                <a:spcPts val="1200"/>
              </a:spcAft>
              <a:buClr>
                <a:srgbClr val="0E321C"/>
              </a:buClr>
              <a:buSzPts val="1100"/>
              <a:buFont typeface="Calibri" panose="020F0502020204030204" pitchFamily="34" charset="0"/>
              <a:buChar char="ꟷ"/>
            </a:pP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1200"/>
              </a:spcAft>
              <a:buClr>
                <a:srgbClr val="0E321C"/>
              </a:buClr>
              <a:buSzPts val="1100"/>
              <a:buFont typeface="Calibri" panose="020F0502020204030204" pitchFamily="34" charset="0"/>
              <a:buChar char="ꟷ"/>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Co-marketing of SOMAH with known/trusted organizations (including the IOUs) lends credibility to program. Increasing local government program interactions can help to improve project permitting. </a:t>
            </a:r>
          </a:p>
          <a:p>
            <a:pPr marL="342900" marR="0" lvl="0" indent="-342900" algn="just">
              <a:spcBef>
                <a:spcPts val="0"/>
              </a:spcBef>
              <a:spcAft>
                <a:spcPts val="1200"/>
              </a:spcAft>
              <a:buClr>
                <a:srgbClr val="0E321C"/>
              </a:buClr>
              <a:buSzPts val="1100"/>
              <a:buFont typeface="Calibri" panose="020F0502020204030204" pitchFamily="34" charset="0"/>
              <a:buChar char="ꟷ"/>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Case studies can illustrate the benefits SOMAH provides to property owners and tenants and can build trust in the program via testimonials from peers within the affordable housing community. On the last SOMAH forum a call for case study volunteers was issued.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B49440-6EF9-3046-8EE8-0B071F0790B4}" type="slidenum">
              <a:rPr lang="en-US" smtClean="0"/>
              <a:t>22</a:t>
            </a:fld>
            <a:endParaRPr lang="en-US"/>
          </a:p>
        </p:txBody>
      </p:sp>
    </p:spTree>
    <p:extLst>
      <p:ext uri="{BB962C8B-B14F-4D97-AF65-F5344CB8AC3E}">
        <p14:creationId xmlns:p14="http://schemas.microsoft.com/office/powerpoint/2010/main" val="3431146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1200"/>
              </a:spcAft>
              <a:buClr>
                <a:srgbClr val="0E321C"/>
              </a:buClr>
              <a:buSzPts val="1400"/>
              <a:buFont typeface="Wingdings" panose="05000000000000000000" pitchFamily="2" charset="2"/>
              <a:buChar char=""/>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Many property owners focus on the “triple bottom line” – </a:t>
            </a:r>
            <a:r>
              <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expand performance of org to be judged based on financial, social equity and environmental factors.</a:t>
            </a:r>
          </a:p>
          <a:p>
            <a:pPr marL="342900" marR="0" lvl="0" indent="-342900" algn="just">
              <a:spcBef>
                <a:spcPts val="0"/>
              </a:spcBef>
              <a:spcAft>
                <a:spcPts val="1200"/>
              </a:spcAft>
              <a:buClr>
                <a:srgbClr val="0E321C"/>
              </a:buClr>
              <a:buSzPts val="1400"/>
              <a:buFont typeface="Wingdings" panose="05000000000000000000" pitchFamily="2" charset="2"/>
              <a:buChar char=""/>
            </a:pP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rgbClr val="000000"/>
                </a:solidFill>
                <a:latin typeface="+mn-lt"/>
                <a:ea typeface="Times New Roman" panose="02020603050405020304" pitchFamily="18" charset="0"/>
                <a:cs typeface="Times New Roman" panose="02020603050405020304" pitchFamily="18" charset="0"/>
              </a:rPr>
              <a:t>Highest rated motivations were ability to install low/no-cost solar (9.4/10) and reduce tenant energy bills (8.9). Common area reductions were 7.8/10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cs typeface="Times New Roman" panose="02020603050405020304" pitchFamily="18" charset="0"/>
              </a:rPr>
              <a:t>Additional benefits:</a:t>
            </a:r>
          </a:p>
          <a:p>
            <a:pPr marL="342900" marR="0" lvl="0" indent="-342900" algn="just">
              <a:spcBef>
                <a:spcPts val="0"/>
              </a:spcBef>
              <a:spcAft>
                <a:spcPts val="1200"/>
              </a:spcAft>
              <a:buClr>
                <a:srgbClr val="0E321C"/>
              </a:buClr>
              <a:buSzPts val="1400"/>
              <a:buFont typeface="Wingdings" panose="05000000000000000000" pitchFamily="2" charset="2"/>
              <a:buChar cha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Increased ability for tenants to pay rent.</a:t>
            </a:r>
          </a:p>
          <a:p>
            <a:pPr marL="342900" marR="0" lvl="0" indent="-342900" algn="just">
              <a:spcBef>
                <a:spcPts val="0"/>
              </a:spcBef>
              <a:spcAft>
                <a:spcPts val="1200"/>
              </a:spcAft>
              <a:buClr>
                <a:srgbClr val="0E321C"/>
              </a:buClr>
              <a:buSzPts val="1400"/>
              <a:buFont typeface="Wingdings" panose="05000000000000000000" pitchFamily="2" charset="2"/>
              <a:buChar cha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Reductions to properties’ operating expenses increased money available for EE upgrades or other repairs</a:t>
            </a:r>
          </a:p>
          <a:p>
            <a:pPr marL="342900" marR="0" lvl="0" indent="-342900" algn="just">
              <a:spcBef>
                <a:spcPts val="0"/>
              </a:spcBef>
              <a:spcAft>
                <a:spcPts val="1200"/>
              </a:spcAft>
              <a:buClr>
                <a:srgbClr val="0E321C"/>
              </a:buClr>
              <a:buSzPts val="1400"/>
              <a:buFont typeface="Wingdings" panose="05000000000000000000" pitchFamily="2" charset="2"/>
              <a:buChar cha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Important “equalizer” to help older properties be more comparable with new construction properties</a:t>
            </a:r>
          </a:p>
          <a:p>
            <a:pPr marL="342900" marR="0" lvl="0" indent="-342900" algn="just">
              <a:spcBef>
                <a:spcPts val="0"/>
              </a:spcBef>
              <a:spcAft>
                <a:spcPts val="1200"/>
              </a:spcAft>
              <a:buClr>
                <a:srgbClr val="0E321C"/>
              </a:buClr>
              <a:buSzPts val="1400"/>
              <a:buFont typeface="Wingdings" panose="05000000000000000000" pitchFamily="2" charset="2"/>
              <a:buChar cha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Being viewed as “green” by local government is beneficial for permitting and funding – they are helping them meet their sustainability goals.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B49440-6EF9-3046-8EE8-0B071F0790B4}" type="slidenum">
              <a:rPr lang="en-US" smtClean="0"/>
              <a:t>23</a:t>
            </a:fld>
            <a:endParaRPr lang="en-US"/>
          </a:p>
        </p:txBody>
      </p:sp>
    </p:spTree>
    <p:extLst>
      <p:ext uri="{BB962C8B-B14F-4D97-AF65-F5344CB8AC3E}">
        <p14:creationId xmlns:p14="http://schemas.microsoft.com/office/powerpoint/2010/main" val="2582085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B49440-6EF9-3046-8EE8-0B071F0790B4}" type="slidenum">
              <a:rPr lang="en-US" smtClean="0"/>
              <a:t>24</a:t>
            </a:fld>
            <a:endParaRPr lang="en-US"/>
          </a:p>
        </p:txBody>
      </p:sp>
    </p:spTree>
    <p:extLst>
      <p:ext uri="{BB962C8B-B14F-4D97-AF65-F5344CB8AC3E}">
        <p14:creationId xmlns:p14="http://schemas.microsoft.com/office/powerpoint/2010/main" val="2651405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cs typeface="Times New Roman" panose="02020603050405020304" pitchFamily="18" charset="0"/>
              </a:rPr>
              <a:t>A primary focus of Phase II evaluation was assessing the barriers property owners and contractors face to participation as addressing these barriers is critical to programs success.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cs typeface="Times New Roman" panose="02020603050405020304" pitchFamily="18" charset="0"/>
              </a:rPr>
              <a:t>Focus on 3 Primary PO Barriers: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cs typeface="Times New Roman" panose="02020603050405020304" pitchFamily="18" charset="0"/>
              </a:rPr>
              <a:t>1 – </a:t>
            </a:r>
            <a:r>
              <a:rPr lang="en-US" sz="1800" b="1">
                <a:effectLst/>
                <a:latin typeface="Calibri" panose="020F0502020204030204" pitchFamily="34" charset="0"/>
                <a:cs typeface="Times New Roman" panose="02020603050405020304" pitchFamily="18" charset="0"/>
              </a:rPr>
              <a:t>Staff and prioritization amongst competing priorities </a:t>
            </a:r>
            <a:r>
              <a:rPr lang="en-US" sz="1800">
                <a:effectLst/>
                <a:latin typeface="Calibri" panose="020F0502020204030204" pitchFamily="34" charset="0"/>
                <a:cs typeface="Times New Roman" panose="02020603050405020304" pitchFamily="18" charset="0"/>
              </a:rPr>
              <a:t>- many reported they loved the idea of solar but at the end of the day their primary mission was to house people and solar was more of “a nice to have” – not enough hours in the day to do it all.  One property owner hired a consultant to manage the project and that seemed to be working out.  Could SOMAH PA fill this role? </a:t>
            </a:r>
            <a:r>
              <a:rPr lang="en-US" sz="1800" err="1">
                <a:effectLst/>
                <a:latin typeface="Calibri" panose="020F0502020204030204" pitchFamily="34" charset="0"/>
                <a:cs typeface="Times New Roman" panose="02020603050405020304" pitchFamily="18" charset="0"/>
              </a:rPr>
              <a:t>SolSmartProgram</a:t>
            </a:r>
            <a:r>
              <a:rPr lang="en-US" sz="1800">
                <a:effectLst/>
                <a:latin typeface="Calibri" panose="020F0502020204030204" pitchFamily="34" charset="0"/>
                <a:cs typeface="Times New Roman" panose="02020603050405020304" pitchFamily="18" charset="0"/>
              </a:rPr>
              <a:t> (DOE funded program) has an </a:t>
            </a:r>
            <a:r>
              <a:rPr lang="en-US" sz="1800" err="1">
                <a:effectLst/>
                <a:latin typeface="Calibri" panose="020F0502020204030204" pitchFamily="34" charset="0"/>
                <a:cs typeface="Times New Roman" panose="02020603050405020304" pitchFamily="18" charset="0"/>
              </a:rPr>
              <a:t>SolSmart</a:t>
            </a:r>
            <a:r>
              <a:rPr lang="en-US" sz="1800">
                <a:effectLst/>
                <a:latin typeface="Calibri" panose="020F0502020204030204" pitchFamily="34" charset="0"/>
                <a:cs typeface="Times New Roman" panose="02020603050405020304" pitchFamily="18" charset="0"/>
              </a:rPr>
              <a:t> Advisors offering - </a:t>
            </a:r>
            <a:r>
              <a:rPr lang="en-US" sz="1800">
                <a:effectLst/>
                <a:latin typeface="Calibri" panose="020F0502020204030204" pitchFamily="34" charset="0"/>
                <a:ea typeface="Calibri" panose="020F0502020204030204" pitchFamily="34" charset="0"/>
                <a:cs typeface="Times New Roman" panose="02020603050405020304" pitchFamily="18" charset="0"/>
              </a:rPr>
              <a:t>advisors can be embedded within an affordable housing organization to provide additional short-term staffing capacity to help navigate the application process.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cs typeface="Times New Roman" panose="02020603050405020304" pitchFamily="18" charset="0"/>
              </a:rPr>
              <a:t>Application burden </a:t>
            </a:r>
            <a:r>
              <a:rPr lang="en-US" sz="1800" b="0">
                <a:effectLst/>
                <a:latin typeface="Calibri" panose="020F0502020204030204" pitchFamily="34" charset="0"/>
                <a:cs typeface="Times New Roman" panose="02020603050405020304" pitchFamily="18" charset="0"/>
              </a:rPr>
              <a:t>also includes burden associated (especially for those who have submitted multiple </a:t>
            </a:r>
            <a:r>
              <a:rPr lang="en-US" sz="1800">
                <a:effectLst/>
                <a:latin typeface="Calibri" panose="020F0502020204030204" pitchFamily="34" charset="0"/>
                <a:cs typeface="Times New Roman" panose="02020603050405020304" pitchFamily="18" charset="0"/>
              </a:rPr>
              <a:t>applications) the amount of email received and tracking the project status was overwhelming – email opt-outs for nonessential emails or a project dashboard could be helpful.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cs typeface="Times New Roman" panose="02020603050405020304" pitchFamily="18" charset="0"/>
              </a:rPr>
              <a:t>2 – </a:t>
            </a:r>
            <a:r>
              <a:rPr lang="en-US" sz="1800" b="1">
                <a:effectLst/>
                <a:latin typeface="Calibri" panose="020F0502020204030204" pitchFamily="34" charset="0"/>
                <a:cs typeface="Times New Roman" panose="02020603050405020304" pitchFamily="18" charset="0"/>
              </a:rPr>
              <a:t>Project financing </a:t>
            </a:r>
            <a:r>
              <a:rPr lang="en-US" sz="1800">
                <a:effectLst/>
                <a:latin typeface="Calibri" panose="020F0502020204030204" pitchFamily="34" charset="0"/>
                <a:cs typeface="Times New Roman" panose="02020603050405020304" pitchFamily="18" charset="0"/>
              </a:rPr>
              <a:t>– primarily up front/out of pocket costs – this was a primary reason for cancellations for many – PPAs often eliminated these costs but came with some distrust/lack of control and “terms” were problematic. HCO were worried incentives would not cover project cost and didn’t have access to bridge financing (and didn’t want to be responsible for M&amp;O or replacement (vandalism). Finding optimal balance between Tenant/CA allocation to increase incentives and cover monthly SOMAH costs was key. Progress Payment Pathway appears to be helping but still comes after many project costs have been incurred. Exploring way to leverage unreserved incentives (similar to PG&amp;E SGIP financial assistance pilot) could be beneficial.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cs typeface="Times New Roman" panose="02020603050405020304" pitchFamily="18" charset="0"/>
              </a:rPr>
              <a:t>3 – Trust in program and contractor – </a:t>
            </a:r>
            <a:r>
              <a:rPr lang="en-US" sz="1800">
                <a:effectLst/>
                <a:latin typeface="Calibri" panose="020F0502020204030204" pitchFamily="34" charset="0"/>
                <a:cs typeface="Times New Roman" panose="02020603050405020304" pitchFamily="18" charset="0"/>
              </a:rPr>
              <a:t>as stated previously much of awareness comes from contractor outreach and there is a distrust reported by many affordable housing owners – either SOMAH proposition seemed too good to be true (and so many things to sign) or contractor (smaller ones in particular) would disappear (as many in the past have done)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cs typeface="Times New Roman" panose="02020603050405020304" pitchFamily="18" charset="0"/>
              </a:rPr>
              <a:t>Many of these could be addressed with additional project support from the SOMAH PA</a:t>
            </a:r>
          </a:p>
        </p:txBody>
      </p:sp>
      <p:sp>
        <p:nvSpPr>
          <p:cNvPr id="4" name="Slide Number Placeholder 3"/>
          <p:cNvSpPr>
            <a:spLocks noGrp="1"/>
          </p:cNvSpPr>
          <p:nvPr>
            <p:ph type="sldNum" sz="quarter" idx="5"/>
          </p:nvPr>
        </p:nvSpPr>
        <p:spPr/>
        <p:txBody>
          <a:bodyPr/>
          <a:lstStyle/>
          <a:p>
            <a:fld id="{33B49440-6EF9-3046-8EE8-0B071F0790B4}" type="slidenum">
              <a:rPr lang="en-US" smtClean="0"/>
              <a:t>25</a:t>
            </a:fld>
            <a:endParaRPr lang="en-US"/>
          </a:p>
        </p:txBody>
      </p:sp>
    </p:spTree>
    <p:extLst>
      <p:ext uri="{BB962C8B-B14F-4D97-AF65-F5344CB8AC3E}">
        <p14:creationId xmlns:p14="http://schemas.microsoft.com/office/powerpoint/2010/main" val="124928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cs typeface="Times New Roman" panose="02020603050405020304" pitchFamily="18" charset="0"/>
              </a:rPr>
              <a:t>Lead generation was #1 barrier for nonparticipating contractors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B49440-6EF9-3046-8EE8-0B071F0790B4}" type="slidenum">
              <a:rPr lang="en-US" smtClean="0"/>
              <a:t>26</a:t>
            </a:fld>
            <a:endParaRPr lang="en-US"/>
          </a:p>
        </p:txBody>
      </p:sp>
    </p:spTree>
    <p:extLst>
      <p:ext uri="{BB962C8B-B14F-4D97-AF65-F5344CB8AC3E}">
        <p14:creationId xmlns:p14="http://schemas.microsoft.com/office/powerpoint/2010/main" val="3534796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cs typeface="Times New Roman" panose="02020603050405020304" pitchFamily="18" charset="0"/>
              </a:rPr>
              <a:t>Roughly one-quarter unlikely to submit an additional application for property in the future.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cs typeface="Times New Roman" panose="02020603050405020304" pitchFamily="18" charset="0"/>
              </a:rPr>
              <a:t>Reasons for being unlikely:</a:t>
            </a:r>
          </a:p>
          <a:p>
            <a:pPr marL="342900" marR="0" lvl="0" indent="-342900" algn="just">
              <a:spcBef>
                <a:spcPts val="0"/>
              </a:spcBef>
              <a:spcAft>
                <a:spcPts val="1200"/>
              </a:spcAft>
              <a:buClr>
                <a:srgbClr val="0E321C"/>
              </a:buClr>
              <a:buSzPts val="1400"/>
              <a:buFont typeface="Wingdings" panose="05000000000000000000" pitchFamily="2"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Participation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must be easy and SOMAH has been hard</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lots of work, many moving parts, if program could be streamlined</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they would be more likely to participate again.</a:t>
            </a:r>
          </a:p>
          <a:p>
            <a:pPr marL="342900" marR="0" lvl="0" indent="-342900" algn="just">
              <a:spcBef>
                <a:spcPts val="0"/>
              </a:spcBef>
              <a:spcAft>
                <a:spcPts val="1200"/>
              </a:spcAft>
              <a:buClr>
                <a:srgbClr val="0E321C"/>
              </a:buClr>
              <a:buSzPts val="1400"/>
              <a:buFont typeface="Wingdings" panose="05000000000000000000" pitchFamily="2"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Staff person who managed project left and will not be replaced due to funding. </a:t>
            </a:r>
          </a:p>
          <a:p>
            <a:pPr marL="342900" marR="0" lvl="0" indent="-342900" algn="just">
              <a:spcBef>
                <a:spcPts val="0"/>
              </a:spcBef>
              <a:spcAft>
                <a:spcPts val="1200"/>
              </a:spcAft>
              <a:buClr>
                <a:srgbClr val="0E321C"/>
              </a:buClr>
              <a:buSzPts val="1400"/>
              <a:buFont typeface="Wingdings" panose="05000000000000000000" pitchFamily="2"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Current projects that had not received SOMAH funding and concerned incentive would not cover the costs of existing project(s). </a:t>
            </a:r>
          </a:p>
          <a:p>
            <a:pPr marL="342900" marR="0" lvl="0" indent="-342900" algn="just">
              <a:spcBef>
                <a:spcPts val="0"/>
              </a:spcBef>
              <a:spcAft>
                <a:spcPts val="1200"/>
              </a:spcAft>
              <a:buClr>
                <a:srgbClr val="0E321C"/>
              </a:buClr>
              <a:buSzPts val="1400"/>
              <a:buFont typeface="Wingdings" panose="05000000000000000000" pitchFamily="2"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Time until the incentive is paid is long – current projects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 impacting their operating budget, their ability to purchase additional properties, and thus they have to consider the time value of money and whether they could use it more effectively elsewhere</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B49440-6EF9-3046-8EE8-0B071F0790B4}" type="slidenum">
              <a:rPr lang="en-US" smtClean="0"/>
              <a:t>27</a:t>
            </a:fld>
            <a:endParaRPr lang="en-US"/>
          </a:p>
        </p:txBody>
      </p:sp>
    </p:spTree>
    <p:extLst>
      <p:ext uri="{BB962C8B-B14F-4D97-AF65-F5344CB8AC3E}">
        <p14:creationId xmlns:p14="http://schemas.microsoft.com/office/powerpoint/2010/main" val="2246901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cs typeface="Times New Roman" panose="02020603050405020304" pitchFamily="18" charset="0"/>
              </a:rPr>
              <a:t>Contractors stated ab</a:t>
            </a:r>
            <a:r>
              <a:rPr lang="en-US" sz="2800">
                <a:solidFill>
                  <a:srgbClr val="000000"/>
                </a:solidFill>
                <a:latin typeface="+mn-lt"/>
                <a:ea typeface="Times New Roman" panose="02020603050405020304" pitchFamily="18" charset="0"/>
                <a:cs typeface="Times New Roman" panose="02020603050405020304" pitchFamily="18" charset="0"/>
              </a:rPr>
              <a:t>sent the SOMAH Program none or few of their SOMAH projects would be completed.</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B49440-6EF9-3046-8EE8-0B071F0790B4}" type="slidenum">
              <a:rPr lang="en-US" smtClean="0"/>
              <a:t>28</a:t>
            </a:fld>
            <a:endParaRPr lang="en-US"/>
          </a:p>
        </p:txBody>
      </p:sp>
    </p:spTree>
    <p:extLst>
      <p:ext uri="{BB962C8B-B14F-4D97-AF65-F5344CB8AC3E}">
        <p14:creationId xmlns:p14="http://schemas.microsoft.com/office/powerpoint/2010/main" val="27806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cs typeface="Times New Roman" panose="02020603050405020304" pitchFamily="18" charset="0"/>
              </a:rPr>
              <a:t>Lead generation was #1 barrier for nonparticipating contractors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B49440-6EF9-3046-8EE8-0B071F0790B4}" type="slidenum">
              <a:rPr lang="en-US" smtClean="0"/>
              <a:t>29</a:t>
            </a:fld>
            <a:endParaRPr lang="en-US"/>
          </a:p>
        </p:txBody>
      </p:sp>
    </p:spTree>
    <p:extLst>
      <p:ext uri="{BB962C8B-B14F-4D97-AF65-F5344CB8AC3E}">
        <p14:creationId xmlns:p14="http://schemas.microsoft.com/office/powerpoint/2010/main" val="3909884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B49440-6EF9-3046-8EE8-0B071F0790B4}" type="slidenum">
              <a:rPr lang="en-US" smtClean="0"/>
              <a:t>30</a:t>
            </a:fld>
            <a:endParaRPr lang="en-US"/>
          </a:p>
        </p:txBody>
      </p:sp>
    </p:spTree>
    <p:extLst>
      <p:ext uri="{BB962C8B-B14F-4D97-AF65-F5344CB8AC3E}">
        <p14:creationId xmlns:p14="http://schemas.microsoft.com/office/powerpoint/2010/main" val="4216310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“ex-ante” as they are estimates of the expected future impacts if and when the projects are installed.</a:t>
            </a: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Annual estimated ex-ante electric generation across </a:t>
            </a:r>
            <a:r>
              <a:rPr lang="en-US" sz="1800" b="1">
                <a:effectLst/>
                <a:latin typeface="Calibri" panose="020F0502020204030204" pitchFamily="34" charset="0"/>
                <a:ea typeface="Calibri" panose="020F0502020204030204" pitchFamily="34" charset="0"/>
                <a:cs typeface="Times New Roman" panose="02020603050405020304" pitchFamily="18" charset="0"/>
              </a:rPr>
              <a:t>SOMAH applications is 118,816 MWh</a:t>
            </a:r>
            <a:r>
              <a:rPr lang="en-US" sz="1800">
                <a:effectLst/>
                <a:latin typeface="Calibri" panose="020F0502020204030204" pitchFamily="34" charset="0"/>
                <a:ea typeface="Calibri" panose="020F0502020204030204" pitchFamily="34" charset="0"/>
                <a:cs typeface="Times New Roman" panose="02020603050405020304" pitchFamily="18" charset="0"/>
              </a:rPr>
              <a:t>.  PG&amp;E contributes ~ 50% of the total due to their number of systems.  Their average impact per project was about 20% lower than SCE or SDG&amp;E/</a:t>
            </a: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Annual Capacity Factor is the actual energy output / maximum output (</a:t>
            </a:r>
            <a:r>
              <a:rPr lang="en-US" sz="1800" err="1">
                <a:effectLst/>
                <a:latin typeface="Calibri" panose="020F0502020204030204" pitchFamily="34" charset="0"/>
                <a:ea typeface="Calibri" panose="020F0502020204030204" pitchFamily="34" charset="0"/>
                <a:cs typeface="Times New Roman" panose="02020603050405020304" pitchFamily="18" charset="0"/>
              </a:rPr>
              <a:t>i.e</a:t>
            </a:r>
            <a:r>
              <a:rPr lang="en-US" sz="1800">
                <a:effectLst/>
                <a:latin typeface="Calibri" panose="020F0502020204030204" pitchFamily="34" charset="0"/>
                <a:ea typeface="Calibri" panose="020F0502020204030204" pitchFamily="34" charset="0"/>
                <a:cs typeface="Times New Roman" panose="02020603050405020304" pitchFamily="18" charset="0"/>
              </a:rPr>
              <a:t> if the solar were operating 24 hours a day)</a:t>
            </a: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PG&amp;E’s projects’ lower annual capacity factor is due to inherent differences in climate and typical available solar irradiance between Northern California and Southern California.</a:t>
            </a: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Active SOMAH applications would have contributed approximately 43.3 MW and 4.9 MW of generation during the CAISO 2020 gross and net peak hours, respectively. </a:t>
            </a:r>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31</a:t>
            </a:fld>
            <a:endParaRPr lang="en-US"/>
          </a:p>
        </p:txBody>
      </p:sp>
    </p:spTree>
    <p:extLst>
      <p:ext uri="{BB962C8B-B14F-4D97-AF65-F5344CB8AC3E}">
        <p14:creationId xmlns:p14="http://schemas.microsoft.com/office/powerpoint/2010/main" val="105584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B49440-6EF9-3046-8EE8-0B071F0790B4}" type="slidenum">
              <a:rPr lang="en-US" smtClean="0"/>
              <a:t>5</a:t>
            </a:fld>
            <a:endParaRPr lang="en-US"/>
          </a:p>
        </p:txBody>
      </p:sp>
    </p:spTree>
    <p:extLst>
      <p:ext uri="{BB962C8B-B14F-4D97-AF65-F5344CB8AC3E}">
        <p14:creationId xmlns:p14="http://schemas.microsoft.com/office/powerpoint/2010/main" val="3389536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Estimated coincident peak demand impacts are defined as generation from SOMAH PV systems during hours of CAISO or IOU peak demands. The single largest annual CAISO or IOU peak hours provide brief snapshots of program coincident demand impacts. However, analyzing peak demand over the top 200 peak hours can provide a greater insight into how SOMAH projects impact the grid during hours of highest load.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cs typeface="Times New Roman" panose="02020603050405020304" pitchFamily="18" charset="0"/>
              </a:rPr>
              <a:t>Active SOMAH applications would have contributed approximately 43.3 MW and 4.9 MW of generation during the CAISO 2020 gross and net peak hours, respectively. </a:t>
            </a:r>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32</a:t>
            </a:fld>
            <a:endParaRPr lang="en-US"/>
          </a:p>
        </p:txBody>
      </p:sp>
    </p:spTree>
    <p:extLst>
      <p:ext uri="{BB962C8B-B14F-4D97-AF65-F5344CB8AC3E}">
        <p14:creationId xmlns:p14="http://schemas.microsoft.com/office/powerpoint/2010/main" val="917796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Estimated coincident peak demand impacts are defined as generation from SOMAH PV systems during hours of CAISO or IOU peak demands. The single largest annual CAISO or IOU peak hours provide brief snapshots of program coincident demand impacts. However, analyzing peak demand over the top 200 peak hours can provide a greater insight into how SOMAH projects impact the grid during hours of highest load.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Active SOMAH applications would have contributed approximately 43.3 MW and 4.9 MW of generation during the CAISO 2020 gross and net peak hours, respectively. </a:t>
            </a:r>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33</a:t>
            </a:fld>
            <a:endParaRPr lang="en-US" dirty="0"/>
          </a:p>
        </p:txBody>
      </p:sp>
    </p:spTree>
    <p:extLst>
      <p:ext uri="{BB962C8B-B14F-4D97-AF65-F5344CB8AC3E}">
        <p14:creationId xmlns:p14="http://schemas.microsoft.com/office/powerpoint/2010/main" val="3112678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SOMAH projects are expected to reduce greenhouse gas emissions by 23,670 metric tons during their first year of operation using 2020 emission rates. </a:t>
            </a:r>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34</a:t>
            </a:fld>
            <a:endParaRPr lang="en-US"/>
          </a:p>
        </p:txBody>
      </p:sp>
    </p:spTree>
    <p:extLst>
      <p:ext uri="{BB962C8B-B14F-4D97-AF65-F5344CB8AC3E}">
        <p14:creationId xmlns:p14="http://schemas.microsoft.com/office/powerpoint/2010/main" val="3670777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SOMAH projects are expected to reduce greenhouse gas emissions by 23,670 metric tons during their first year of operation using 2020 emission rates. </a:t>
            </a:r>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35</a:t>
            </a:fld>
            <a:endParaRPr lang="en-US" dirty="0"/>
          </a:p>
        </p:txBody>
      </p:sp>
    </p:spTree>
    <p:extLst>
      <p:ext uri="{BB962C8B-B14F-4D97-AF65-F5344CB8AC3E}">
        <p14:creationId xmlns:p14="http://schemas.microsoft.com/office/powerpoint/2010/main" val="4120186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indent="-182880">
              <a:lnSpc>
                <a:spcPts val="1200"/>
              </a:lnSpc>
              <a:spcBef>
                <a:spcPts val="0"/>
              </a:spcBef>
              <a:spcAft>
                <a:spcPts val="300"/>
              </a:spcAft>
              <a:tabLst>
                <a:tab pos="18288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SOMAH project</a:t>
            </a:r>
          </a:p>
          <a:p>
            <a:pPr marL="182880" marR="0" indent="-182880">
              <a:lnSpc>
                <a:spcPts val="1200"/>
              </a:lnSpc>
              <a:spcBef>
                <a:spcPts val="0"/>
              </a:spcBef>
              <a:spcAft>
                <a:spcPts val="300"/>
              </a:spcAft>
              <a:tabLst>
                <a:tab pos="182880" algn="l"/>
              </a:tabLs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182880" marR="0" lvl="0" indent="-182880" algn="l" defTabSz="457200" rtl="0" eaLnBrk="1" fontAlgn="auto" latinLnBrk="0" hangingPunct="1">
              <a:lnSpc>
                <a:spcPts val="1200"/>
              </a:lnSpc>
              <a:spcBef>
                <a:spcPts val="0"/>
              </a:spcBef>
              <a:spcAft>
                <a:spcPts val="300"/>
              </a:spcAft>
              <a:buClrTx/>
              <a:buSzTx/>
              <a:buFontTx/>
              <a:buNone/>
              <a:tabLst>
                <a:tab pos="182880" algn="l"/>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Once projects are completed and interconnected, the program will have a better understanding of final system configurations (e.g., storage pairing plans). We recommend that future program evaluations leverage actual metered data and customer bills to validate the ex-ante findings presented in this report and shed light on reasons for significant deviations from expected performance if found.</a:t>
            </a:r>
          </a:p>
          <a:p>
            <a:pPr marL="182880" marR="0" indent="-182880">
              <a:lnSpc>
                <a:spcPts val="1200"/>
              </a:lnSpc>
              <a:spcBef>
                <a:spcPts val="0"/>
              </a:spcBef>
              <a:spcAft>
                <a:spcPts val="300"/>
              </a:spcAft>
              <a:tabLst>
                <a:tab pos="18288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s are expected to reduce tenant monthly bills by round $50/tenant (roughly 80 percent of previous </a:t>
            </a:r>
            <a:r>
              <a:rPr lang="en-US" sz="1800" err="1">
                <a:effectLst/>
                <a:latin typeface="Calibri" panose="020F0502020204030204" pitchFamily="34" charset="0"/>
                <a:ea typeface="Calibri" panose="020F0502020204030204" pitchFamily="34" charset="0"/>
                <a:cs typeface="Times New Roman" panose="02020603050405020304" pitchFamily="18" charset="0"/>
              </a:rPr>
              <a:t>bil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182880" marR="0" indent="-182880">
              <a:lnSpc>
                <a:spcPts val="1200"/>
              </a:lnSpc>
              <a:spcBef>
                <a:spcPts val="0"/>
              </a:spcBef>
              <a:spcAft>
                <a:spcPts val="300"/>
              </a:spcAft>
              <a:tabLst>
                <a:tab pos="182880" algn="l"/>
              </a:tabLs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1200"/>
              </a:spcAft>
              <a:buClr>
                <a:srgbClr val="0E321C"/>
              </a:buClr>
              <a:buSzPts val="1100"/>
              <a:buFont typeface="Calibri" panose="020F0502020204030204" pitchFamily="34" charset="0"/>
              <a:buChar char="ꟷ"/>
              <a:tabLst>
                <a:tab pos="228600" algn="l"/>
                <a:tab pos="45720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Tracking tenant and common area rates (including CARE) pre and post installation would help ensure the accuracy of the common and tenant area bill savings estimates calculated by program evaluators.</a:t>
            </a:r>
          </a:p>
          <a:p>
            <a:pPr marL="342900" marR="0" lvl="0" indent="-342900" algn="just">
              <a:spcBef>
                <a:spcPts val="0"/>
              </a:spcBef>
              <a:spcAft>
                <a:spcPts val="1200"/>
              </a:spcAft>
              <a:buClr>
                <a:srgbClr val="0E321C"/>
              </a:buClr>
              <a:buSzPts val="1100"/>
              <a:buFont typeface="Calibri" panose="020F0502020204030204" pitchFamily="34" charset="0"/>
              <a:buChar char="ꟷ"/>
              <a:tabLst>
                <a:tab pos="228600" algn="l"/>
                <a:tab pos="457200" algn="l"/>
              </a:tabLs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part of SOMAH’s application process the IOUs provide the SOMAH PA with historical consumption data for the tenant and common area meters associated with a SOMAH project (IOU data request). Retaining the account numbers or meter numbers used to complete the IOU data request queries would ease the burden of pulling the interval data needed for future impact evaluations.</a:t>
            </a:r>
          </a:p>
          <a:p>
            <a:pPr marL="182880" marR="0" indent="-182880">
              <a:lnSpc>
                <a:spcPts val="1200"/>
              </a:lnSpc>
              <a:spcBef>
                <a:spcPts val="0"/>
              </a:spcBef>
              <a:spcAft>
                <a:spcPts val="300"/>
              </a:spcAft>
              <a:tabLst>
                <a:tab pos="18288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ls).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B49440-6EF9-3046-8EE8-0B071F0790B4}" type="slidenum">
              <a:rPr lang="en-US" smtClean="0"/>
              <a:t>36</a:t>
            </a:fld>
            <a:endParaRPr lang="en-US"/>
          </a:p>
        </p:txBody>
      </p:sp>
    </p:spTree>
    <p:extLst>
      <p:ext uri="{BB962C8B-B14F-4D97-AF65-F5344CB8AC3E}">
        <p14:creationId xmlns:p14="http://schemas.microsoft.com/office/powerpoint/2010/main" val="1204642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 </a:t>
            </a:r>
          </a:p>
        </p:txBody>
      </p:sp>
      <p:sp>
        <p:nvSpPr>
          <p:cNvPr id="4" name="Slide Number Placeholder 3"/>
          <p:cNvSpPr>
            <a:spLocks noGrp="1"/>
          </p:cNvSpPr>
          <p:nvPr>
            <p:ph type="sldNum" sz="quarter" idx="5"/>
          </p:nvPr>
        </p:nvSpPr>
        <p:spPr/>
        <p:txBody>
          <a:bodyPr/>
          <a:lstStyle/>
          <a:p>
            <a:fld id="{33B49440-6EF9-3046-8EE8-0B071F0790B4}" type="slidenum">
              <a:rPr lang="en-US" smtClean="0"/>
              <a:t>37</a:t>
            </a:fld>
            <a:endParaRPr lang="en-US"/>
          </a:p>
        </p:txBody>
      </p:sp>
    </p:spTree>
    <p:extLst>
      <p:ext uri="{BB962C8B-B14F-4D97-AF65-F5344CB8AC3E}">
        <p14:creationId xmlns:p14="http://schemas.microsoft.com/office/powerpoint/2010/main" val="46299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6</a:t>
            </a:fld>
            <a:endParaRPr lang="en-US"/>
          </a:p>
        </p:txBody>
      </p:sp>
    </p:spTree>
    <p:extLst>
      <p:ext uri="{BB962C8B-B14F-4D97-AF65-F5344CB8AC3E}">
        <p14:creationId xmlns:p14="http://schemas.microsoft.com/office/powerpoint/2010/main" val="1503139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William</a:t>
            </a:r>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New programs, such as SOMAH, require methods to quickly identify issues that threaten program’s ability to achieve / measure intended outcomes</a:t>
            </a:r>
          </a:p>
          <a:p>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7</a:t>
            </a:fld>
            <a:endParaRPr lang="en-US"/>
          </a:p>
        </p:txBody>
      </p:sp>
    </p:spTree>
    <p:extLst>
      <p:ext uri="{BB962C8B-B14F-4D97-AF65-F5344CB8AC3E}">
        <p14:creationId xmlns:p14="http://schemas.microsoft.com/office/powerpoint/2010/main" val="226448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solidFill>
                  <a:srgbClr val="000000"/>
                </a:solidFill>
                <a:effectLst/>
                <a:latin typeface="Calibri" panose="020F0502020204030204" pitchFamily="34" charset="0"/>
                <a:ea typeface="Calibri" panose="020F0502020204030204" pitchFamily="34" charset="0"/>
              </a:rPr>
              <a:t>Program Participation Assessment</a:t>
            </a:r>
            <a:r>
              <a:rPr lang="en-US" sz="1800">
                <a:solidFill>
                  <a:srgbClr val="000000"/>
                </a:solidFill>
                <a:effectLst/>
                <a:latin typeface="Calibri" panose="020F0502020204030204" pitchFamily="34" charset="0"/>
                <a:ea typeface="Calibri" panose="020F0502020204030204" pitchFamily="34" charset="0"/>
              </a:rPr>
              <a:t> to quantify and characterize SOMAH projects to date across key attributes such as current status, location, ownership type, financing, contractor, etc. Includes assessment of accomplishments/participation to date versus goals</a:t>
            </a:r>
          </a:p>
          <a:p>
            <a:r>
              <a:rPr lang="en-US" sz="1800" b="1">
                <a:solidFill>
                  <a:srgbClr val="000000"/>
                </a:solidFill>
                <a:effectLst/>
                <a:latin typeface="Calibri" panose="020F0502020204030204" pitchFamily="34" charset="0"/>
                <a:ea typeface="Calibri" panose="020F0502020204030204" pitchFamily="34" charset="0"/>
              </a:rPr>
              <a:t>Primary data to support assessment: </a:t>
            </a:r>
            <a:r>
              <a:rPr lang="en-US" sz="1800">
                <a:solidFill>
                  <a:srgbClr val="000000"/>
                </a:solidFill>
                <a:effectLst/>
                <a:latin typeface="Calibri" panose="020F0502020204030204" pitchFamily="34" charset="0"/>
                <a:ea typeface="Calibri" panose="020F0502020204030204" pitchFamily="34" charset="0"/>
              </a:rPr>
              <a:t>Tracking database (</a:t>
            </a:r>
            <a:r>
              <a:rPr lang="en-US" sz="1800" err="1">
                <a:solidFill>
                  <a:srgbClr val="000000"/>
                </a:solidFill>
                <a:effectLst/>
                <a:latin typeface="Calibri" panose="020F0502020204030204" pitchFamily="34" charset="0"/>
                <a:ea typeface="Calibri" panose="020F0502020204030204" pitchFamily="34" charset="0"/>
              </a:rPr>
              <a:t>PowerClerk</a:t>
            </a:r>
            <a:r>
              <a:rPr lang="en-US" sz="1800">
                <a:solidFill>
                  <a:srgbClr val="000000"/>
                </a:solidFill>
                <a:effectLst/>
                <a:latin typeface="Calibri" panose="020F0502020204030204" pitchFamily="34" charset="0"/>
                <a:ea typeface="Calibri" panose="020F0502020204030204" pitchFamily="34" charset="0"/>
              </a:rPr>
              <a:t>), contractor diversity database, eligible property database</a:t>
            </a:r>
          </a:p>
          <a:p>
            <a:endParaRPr lang="en-US" sz="1800">
              <a:solidFill>
                <a:srgbClr val="000000"/>
              </a:solidFill>
              <a:effectLst/>
              <a:latin typeface="Calibri" panose="020F0502020204030204" pitchFamily="34" charset="0"/>
              <a:ea typeface="Calibri" panose="020F0502020204030204" pitchFamily="34" charset="0"/>
            </a:endParaRPr>
          </a:p>
          <a:p>
            <a:r>
              <a:rPr lang="en-US" sz="1800" b="1">
                <a:solidFill>
                  <a:srgbClr val="000000"/>
                </a:solidFill>
                <a:effectLst/>
                <a:latin typeface="Calibri" panose="020F0502020204030204" pitchFamily="34" charset="0"/>
                <a:ea typeface="Calibri" panose="020F0502020204030204" pitchFamily="34" charset="0"/>
              </a:rPr>
              <a:t>Program Process Assessment</a:t>
            </a:r>
            <a:r>
              <a:rPr lang="en-US" sz="1800">
                <a:solidFill>
                  <a:srgbClr val="000000"/>
                </a:solidFill>
                <a:effectLst/>
                <a:latin typeface="Calibri" panose="020F0502020204030204" pitchFamily="34" charset="0"/>
                <a:ea typeface="Calibri" panose="020F0502020204030204" pitchFamily="34" charset="0"/>
              </a:rPr>
              <a:t> to identify primary motivations and barriers to SOMAH participation, satisfaction with SOMAH and program elements, and gather feedback on areas for improvement </a:t>
            </a:r>
          </a:p>
          <a:p>
            <a:r>
              <a:rPr lang="en-US" sz="1800" b="1">
                <a:solidFill>
                  <a:srgbClr val="000000"/>
                </a:solidFill>
                <a:effectLst/>
                <a:latin typeface="Calibri" panose="020F0502020204030204" pitchFamily="34" charset="0"/>
                <a:ea typeface="Calibri" panose="020F0502020204030204" pitchFamily="34" charset="0"/>
              </a:rPr>
              <a:t>Primary data to support assessment:  </a:t>
            </a:r>
            <a:r>
              <a:rPr lang="en-US" sz="1800" b="0">
                <a:solidFill>
                  <a:srgbClr val="000000"/>
                </a:solidFill>
                <a:effectLst/>
                <a:latin typeface="Calibri" panose="020F0502020204030204" pitchFamily="34" charset="0"/>
                <a:ea typeface="Calibri" panose="020F0502020204030204" pitchFamily="34" charset="0"/>
              </a:rPr>
              <a:t>IDIs and web surveys with Part and </a:t>
            </a:r>
            <a:r>
              <a:rPr lang="en-US" sz="1800" b="0" err="1">
                <a:solidFill>
                  <a:srgbClr val="000000"/>
                </a:solidFill>
                <a:effectLst/>
                <a:latin typeface="Calibri" panose="020F0502020204030204" pitchFamily="34" charset="0"/>
                <a:ea typeface="Calibri" panose="020F0502020204030204" pitchFamily="34" charset="0"/>
              </a:rPr>
              <a:t>Nonpart</a:t>
            </a:r>
            <a:r>
              <a:rPr lang="en-US" sz="1800" b="0">
                <a:solidFill>
                  <a:srgbClr val="000000"/>
                </a:solidFill>
                <a:effectLst/>
                <a:latin typeface="Calibri" panose="020F0502020204030204" pitchFamily="34" charset="0"/>
                <a:ea typeface="Calibri" panose="020F0502020204030204" pitchFamily="34" charset="0"/>
              </a:rPr>
              <a:t> contractors and property owners. </a:t>
            </a:r>
          </a:p>
          <a:p>
            <a:r>
              <a:rPr lang="en-US" sz="1800" b="0">
                <a:solidFill>
                  <a:srgbClr val="000000"/>
                </a:solidFill>
                <a:effectLst/>
                <a:latin typeface="Calibri" panose="020F0502020204030204" pitchFamily="34" charset="0"/>
                <a:ea typeface="Calibri" panose="020F0502020204030204" pitchFamily="34" charset="0"/>
              </a:rPr>
              <a:t>Contractor interviews were conducted with the 6 contractors including the 3 who have submitted the majority of the applications to date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a:solidFill>
                  <a:srgbClr val="000000"/>
                </a:solidFill>
                <a:effectLst/>
                <a:latin typeface="Calibri" panose="020F0502020204030204" pitchFamily="34" charset="0"/>
                <a:ea typeface="Calibri" panose="020F0502020204030204" pitchFamily="34" charset="0"/>
              </a:rPr>
              <a:t>Property Owners interviews were conducted with the 13 property owners who had submitted 206 of the 534 applications to date (38%)  - included completed projects, cancelled and active (+ 6 web surveys)</a:t>
            </a:r>
          </a:p>
          <a:p>
            <a:endParaRPr lang="en-US" sz="1800">
              <a:solidFill>
                <a:srgbClr val="000000"/>
              </a:solidFill>
              <a:effectLst/>
              <a:latin typeface="Calibri" panose="020F0502020204030204" pitchFamily="34" charset="0"/>
            </a:endParaRPr>
          </a:p>
          <a:p>
            <a:r>
              <a:rPr lang="en-US" sz="1800" b="1">
                <a:solidFill>
                  <a:srgbClr val="000000"/>
                </a:solidFill>
                <a:effectLst/>
                <a:latin typeface="Calibri" panose="020F0502020204030204" pitchFamily="34" charset="0"/>
                <a:ea typeface="Calibri" panose="020F0502020204030204" pitchFamily="34" charset="0"/>
              </a:rPr>
              <a:t>Program Impact Assessment</a:t>
            </a:r>
            <a:r>
              <a:rPr lang="en-US" sz="1800">
                <a:solidFill>
                  <a:srgbClr val="000000"/>
                </a:solidFill>
                <a:effectLst/>
                <a:latin typeface="Calibri" panose="020F0502020204030204" pitchFamily="34" charset="0"/>
                <a:ea typeface="Calibri" panose="020F0502020204030204" pitchFamily="34" charset="0"/>
              </a:rPr>
              <a:t> to quantify the estimated energy (MWh), peak demand (MW), greenhouse gas (GHG), and economic (bill savings and avoided costs) impacts resulting from SOMAH applications to date</a:t>
            </a:r>
          </a:p>
          <a:p>
            <a:r>
              <a:rPr lang="en-US" sz="1800" b="1">
                <a:solidFill>
                  <a:srgbClr val="000000"/>
                </a:solidFill>
                <a:effectLst/>
                <a:latin typeface="Calibri" panose="020F0502020204030204" pitchFamily="34" charset="0"/>
                <a:ea typeface="Calibri" panose="020F0502020204030204" pitchFamily="34" charset="0"/>
              </a:rPr>
              <a:t>Primary data to support assessment: </a:t>
            </a:r>
            <a:r>
              <a:rPr lang="en-US" sz="1800" b="0">
                <a:solidFill>
                  <a:srgbClr val="000000"/>
                </a:solidFill>
                <a:effectLst/>
                <a:latin typeface="Calibri" panose="020F0502020204030204" pitchFamily="34" charset="0"/>
                <a:ea typeface="Calibri" panose="020F0502020204030204" pitchFamily="34" charset="0"/>
              </a:rPr>
              <a:t>Interval load and historical rate data from IOUs, 2021 avoided cost calculator, marginal GHG emissions signals, IOU and CAISO hourly load data from OASIS website.</a:t>
            </a:r>
            <a:endParaRPr lang="en-US" b="0"/>
          </a:p>
        </p:txBody>
      </p:sp>
      <p:sp>
        <p:nvSpPr>
          <p:cNvPr id="4" name="Slide Number Placeholder 3"/>
          <p:cNvSpPr>
            <a:spLocks noGrp="1"/>
          </p:cNvSpPr>
          <p:nvPr>
            <p:ph type="sldNum" sz="quarter" idx="5"/>
          </p:nvPr>
        </p:nvSpPr>
        <p:spPr/>
        <p:txBody>
          <a:bodyPr/>
          <a:lstStyle/>
          <a:p>
            <a:fld id="{33B49440-6EF9-3046-8EE8-0B071F0790B4}" type="slidenum">
              <a:rPr lang="en-US" smtClean="0"/>
              <a:t>8</a:t>
            </a:fld>
            <a:endParaRPr lang="en-US"/>
          </a:p>
        </p:txBody>
      </p:sp>
    </p:spTree>
    <p:extLst>
      <p:ext uri="{BB962C8B-B14F-4D97-AF65-F5344CB8AC3E}">
        <p14:creationId xmlns:p14="http://schemas.microsoft.com/office/powerpoint/2010/main" val="407041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B49440-6EF9-3046-8EE8-0B071F0790B4}" type="slidenum">
              <a:rPr lang="en-US" smtClean="0"/>
              <a:t>9</a:t>
            </a:fld>
            <a:endParaRPr lang="en-US"/>
          </a:p>
        </p:txBody>
      </p:sp>
    </p:spTree>
    <p:extLst>
      <p:ext uri="{BB962C8B-B14F-4D97-AF65-F5344CB8AC3E}">
        <p14:creationId xmlns:p14="http://schemas.microsoft.com/office/powerpoint/2010/main" val="1094157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Participation assessment in report and presentation today is focused on the data as of 4/29/2021</a:t>
            </a:r>
          </a:p>
          <a:p>
            <a:endParaRPr lang="en-US"/>
          </a:p>
          <a:p>
            <a:r>
              <a:rPr lang="en-US"/>
              <a:t>124 applications removed due to cancellations or withdrawal (24%)</a:t>
            </a:r>
          </a:p>
          <a:p>
            <a:r>
              <a:rPr lang="en-US"/>
              <a:t>68MW is 23% of overall program goal of 300MW</a:t>
            </a:r>
          </a:p>
          <a:p>
            <a:r>
              <a:rPr lang="en-US"/>
              <a:t>Total incentives for 405 applications is just shy of $152</a:t>
            </a:r>
            <a:r>
              <a:rPr lang="en-US">
                <a:highlight>
                  <a:srgbClr val="FFFF00"/>
                </a:highlight>
              </a:rPr>
              <a:t>M</a:t>
            </a:r>
          </a:p>
          <a:p>
            <a:r>
              <a:rPr lang="en-US">
                <a:highlight>
                  <a:srgbClr val="FFFF00"/>
                </a:highlight>
              </a:rPr>
              <a:t>Avg capacity per system is 170 kW – MASH was 77 kW – likely due to significant increase in tenant incentive levels </a:t>
            </a:r>
          </a:p>
          <a:p>
            <a:r>
              <a:rPr lang="en-US">
                <a:highlight>
                  <a:srgbClr val="FFFF00"/>
                </a:highlight>
              </a:rPr>
              <a:t>Active projects will impact roughly 33k tenant units which is substantial!</a:t>
            </a:r>
          </a:p>
        </p:txBody>
      </p:sp>
      <p:sp>
        <p:nvSpPr>
          <p:cNvPr id="4" name="Slide Number Placeholder 3"/>
          <p:cNvSpPr>
            <a:spLocks noGrp="1"/>
          </p:cNvSpPr>
          <p:nvPr>
            <p:ph type="sldNum" sz="quarter" idx="5"/>
          </p:nvPr>
        </p:nvSpPr>
        <p:spPr/>
        <p:txBody>
          <a:bodyPr/>
          <a:lstStyle/>
          <a:p>
            <a:fld id="{33B49440-6EF9-3046-8EE8-0B071F0790B4}" type="slidenum">
              <a:rPr lang="en-US" smtClean="0"/>
              <a:t>10</a:t>
            </a:fld>
            <a:endParaRPr lang="en-US"/>
          </a:p>
        </p:txBody>
      </p:sp>
    </p:spTree>
    <p:extLst>
      <p:ext uri="{BB962C8B-B14F-4D97-AF65-F5344CB8AC3E}">
        <p14:creationId xmlns:p14="http://schemas.microsoft.com/office/powerpoint/2010/main" val="133752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Three of 5 IOUS exhausted year 1 funding on first day of program</a:t>
            </a:r>
          </a:p>
          <a:p>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solidFill>
                  <a:srgbClr val="141313"/>
                </a:solidFill>
              </a:rPr>
              <a:t>Shows impact of cancellations – not only 24% reduction in applications but also more than &gt;20MW of capacity lost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solidFill>
                <a:srgbClr val="141313"/>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solidFill>
                  <a:srgbClr val="141313"/>
                </a:solidFill>
              </a:rPr>
              <a:t>Primary reasons for cancellation (added after Phase I report):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solidFill>
                  <a:srgbClr val="141313"/>
                </a:solidFill>
              </a:rPr>
              <a:t>Most frequent reasons was “Not interested in program at this time”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solidFill>
                  <a:srgbClr val="141313"/>
                </a:solidFill>
              </a:rPr>
              <a:t>Half were “non-recoverable” (</a:t>
            </a:r>
            <a:r>
              <a:rPr lang="en-US" sz="1800">
                <a:effectLst/>
                <a:latin typeface="Calibri" panose="020F0502020204030204" pitchFamily="34" charset="0"/>
                <a:ea typeface="Calibri" panose="020F0502020204030204" pitchFamily="34" charset="0"/>
                <a:cs typeface="Times New Roman" panose="02020603050405020304" pitchFamily="18" charset="0"/>
              </a:rPr>
              <a:t>unlikely to become a future SOMAH project as the application was a duplicate, had received a MASH incentive, or did not meet SOMAH eligibility requirements)</a:t>
            </a:r>
            <a:endParaRPr lang="en-US" sz="1200">
              <a:solidFill>
                <a:srgbClr val="141313"/>
              </a:solidFill>
            </a:endParaRPr>
          </a:p>
        </p:txBody>
      </p:sp>
      <p:sp>
        <p:nvSpPr>
          <p:cNvPr id="4" name="Slide Number Placeholder 3"/>
          <p:cNvSpPr>
            <a:spLocks noGrp="1"/>
          </p:cNvSpPr>
          <p:nvPr>
            <p:ph type="sldNum" sz="quarter" idx="5"/>
          </p:nvPr>
        </p:nvSpPr>
        <p:spPr/>
        <p:txBody>
          <a:bodyPr/>
          <a:lstStyle/>
          <a:p>
            <a:fld id="{33B49440-6EF9-3046-8EE8-0B071F0790B4}" type="slidenum">
              <a:rPr lang="en-US" smtClean="0"/>
              <a:t>11</a:t>
            </a:fld>
            <a:endParaRPr lang="en-US"/>
          </a:p>
        </p:txBody>
      </p:sp>
    </p:spTree>
    <p:extLst>
      <p:ext uri="{BB962C8B-B14F-4D97-AF65-F5344CB8AC3E}">
        <p14:creationId xmlns:p14="http://schemas.microsoft.com/office/powerpoint/2010/main" val="1517161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8CAEB-F997-6D4C-ACBA-7963276085FE}"/>
              </a:ext>
            </a:extLst>
          </p:cNvPr>
          <p:cNvSpPr/>
          <p:nvPr userDrawn="1"/>
        </p:nvSpPr>
        <p:spPr>
          <a:xfrm>
            <a:off x="1" y="2564091"/>
            <a:ext cx="7475456" cy="1639282"/>
          </a:xfrm>
          <a:prstGeom prst="rect">
            <a:avLst/>
          </a:prstGeom>
          <a:solidFill>
            <a:srgbClr val="141313">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ubtitle 2"/>
          <p:cNvSpPr>
            <a:spLocks noGrp="1"/>
          </p:cNvSpPr>
          <p:nvPr>
            <p:ph type="subTitle" idx="1" hasCustomPrompt="1"/>
          </p:nvPr>
        </p:nvSpPr>
        <p:spPr>
          <a:xfrm>
            <a:off x="442191" y="3544924"/>
            <a:ext cx="6743760" cy="389467"/>
          </a:xfrm>
          <a:prstGeom prst="rect">
            <a:avLst/>
          </a:prstGeom>
        </p:spPr>
        <p:txBody>
          <a:bodyPr>
            <a:normAutofit/>
          </a:bodyPr>
          <a:lstStyle>
            <a:lvl1pPr marL="0" indent="0" algn="l">
              <a:buNone/>
              <a:defRPr sz="1500" baseline="0">
                <a:solidFill>
                  <a:srgbClr val="FFFFF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 goes here</a:t>
            </a:r>
          </a:p>
        </p:txBody>
      </p:sp>
      <p:sp>
        <p:nvSpPr>
          <p:cNvPr id="7" name="Text Placeholder 11"/>
          <p:cNvSpPr>
            <a:spLocks noGrp="1"/>
          </p:cNvSpPr>
          <p:nvPr>
            <p:ph type="body" sz="quarter" idx="12" hasCustomPrompt="1"/>
          </p:nvPr>
        </p:nvSpPr>
        <p:spPr>
          <a:xfrm>
            <a:off x="425256" y="2956744"/>
            <a:ext cx="6757969" cy="727604"/>
          </a:xfrm>
          <a:prstGeom prst="rect">
            <a:avLst/>
          </a:prstGeom>
        </p:spPr>
        <p:txBody>
          <a:bodyPr vert="horz"/>
          <a:lstStyle>
            <a:lvl1pPr marL="0" indent="0">
              <a:buNone/>
              <a:defRPr sz="3600" b="1" baseline="0">
                <a:solidFill>
                  <a:srgbClr val="FFFFFE"/>
                </a:solidFill>
              </a:defRPr>
            </a:lvl1pPr>
          </a:lstStyle>
          <a:p>
            <a:pPr lvl="0"/>
            <a:r>
              <a:rPr lang="en-US"/>
              <a:t>HEADLINE TEXT GOES HERE</a:t>
            </a:r>
          </a:p>
        </p:txBody>
      </p:sp>
    </p:spTree>
    <p:extLst>
      <p:ext uri="{BB962C8B-B14F-4D97-AF65-F5344CB8AC3E}">
        <p14:creationId xmlns:p14="http://schemas.microsoft.com/office/powerpoint/2010/main" val="166244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457200" y="533656"/>
            <a:ext cx="7200900" cy="1731580"/>
          </a:xfrm>
        </p:spPr>
        <p:txBody>
          <a:bodyPr tIns="0" rIns="0" bIns="0" anchor="b">
            <a:normAutofit/>
          </a:bodyPr>
          <a:lstStyle>
            <a:lvl1pPr algn="l">
              <a:defRPr sz="33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457200" y="2395135"/>
            <a:ext cx="7200900" cy="1242971"/>
          </a:xfrm>
        </p:spPr>
        <p:txBody>
          <a:bodyPr tIns="0" rIns="0" bIns="0">
            <a:normAutofit/>
          </a:bodyPr>
          <a:lstStyle>
            <a:lvl1pPr marL="0" indent="0" algn="l">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September 14, 2021</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446686"/>
            <a:ext cx="1742143" cy="491553"/>
          </a:xfrm>
          <a:prstGeom prst="rect">
            <a:avLst/>
          </a:prstGeom>
          <a:solidFill>
            <a:schemeClr val="bg1"/>
          </a:solidFill>
        </p:spPr>
      </p:pic>
    </p:spTree>
    <p:extLst>
      <p:ext uri="{BB962C8B-B14F-4D97-AF65-F5344CB8AC3E}">
        <p14:creationId xmlns:p14="http://schemas.microsoft.com/office/powerpoint/2010/main" val="381028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September 14, 2021</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839067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457200" y="1283492"/>
            <a:ext cx="7200900" cy="2088117"/>
          </a:xfrm>
        </p:spPr>
        <p:txBody>
          <a:bodyPr anchor="b">
            <a:normAutofit/>
          </a:bodyPr>
          <a:lstStyle>
            <a:lvl1pPr>
              <a:defRPr sz="33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457200" y="3445285"/>
            <a:ext cx="7200900" cy="1126182"/>
          </a:xfrm>
        </p:spPr>
        <p:txBody>
          <a:bodyPr>
            <a:normAutofit/>
          </a:bodyPr>
          <a:lstStyle>
            <a:lvl1pPr marL="0" indent="0">
              <a:buNone/>
              <a:defRPr sz="165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September 14,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594733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457200" y="1375533"/>
            <a:ext cx="3886200" cy="3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800600" y="1370486"/>
            <a:ext cx="3886200" cy="3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September 14,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12792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457200" y="1375533"/>
            <a:ext cx="2571750" cy="3266526"/>
          </a:xfrm>
        </p:spPr>
        <p:txBody>
          <a:bodyPr/>
          <a:lstStyle>
            <a:lvl1pPr marL="175022" indent="-175022">
              <a:tabLst/>
              <a:defRPr sz="1650"/>
            </a:lvl1pPr>
            <a:lvl2pPr marL="385763" indent="-170260">
              <a:tabLst/>
              <a:defRPr sz="1500"/>
            </a:lvl2pPr>
            <a:lvl3pPr marL="560785" indent="-129779">
              <a:tabLst/>
              <a:defRPr sz="1350"/>
            </a:lvl3pPr>
            <a:lvl4pPr marL="771525" indent="-115491">
              <a:tabLst/>
              <a:defRPr sz="1200"/>
            </a:lvl4pPr>
            <a:lvl5pPr marL="901304" indent="-125016">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3286125" y="1370486"/>
            <a:ext cx="2571750" cy="3266526"/>
          </a:xfrm>
        </p:spPr>
        <p:txBody>
          <a:bodyPr/>
          <a:lstStyle>
            <a:lvl1pPr>
              <a:defRPr sz="1650"/>
            </a:lvl1pPr>
            <a:lvl2pPr marL="431006" indent="-171450">
              <a:tabLst/>
              <a:defRPr sz="1500"/>
            </a:lvl2pPr>
            <a:lvl3pPr marL="601266" indent="-130969">
              <a:tabLst/>
              <a:defRPr sz="1350"/>
            </a:lvl3pPr>
            <a:lvl4pPr marL="771525" indent="-115491">
              <a:tabLst/>
              <a:defRPr sz="1200"/>
            </a:lvl4pPr>
            <a:lvl5pPr marL="946547" indent="-109538">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September 14, 2021</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6115050" y="1368803"/>
            <a:ext cx="2571750" cy="3266526"/>
          </a:xfrm>
        </p:spPr>
        <p:txBody>
          <a:bodyPr/>
          <a:lstStyle>
            <a:lvl1pPr marL="175022" indent="-175022">
              <a:tabLst/>
              <a:defRPr sz="1650"/>
            </a:lvl1pPr>
            <a:lvl2pPr marL="385763" indent="-170260">
              <a:tabLst/>
              <a:defRPr sz="1500"/>
            </a:lvl2pPr>
            <a:lvl3pPr marL="560785" indent="-129779">
              <a:tabLst/>
              <a:defRPr sz="1350"/>
            </a:lvl3pPr>
            <a:lvl4pPr marL="771525" indent="-115491">
              <a:tabLst/>
              <a:defRPr sz="1200"/>
            </a:lvl4pPr>
            <a:lvl5pPr marL="901304" indent="-125016">
              <a:tabLst/>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6799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457200" y="274098"/>
            <a:ext cx="7886700" cy="99509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457201" y="1362775"/>
            <a:ext cx="3868340" cy="51777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457201" y="1965424"/>
            <a:ext cx="3868340" cy="2678108"/>
          </a:xfrm>
        </p:spPr>
        <p:txBody>
          <a:bodyPr/>
          <a:lstStyle>
            <a:lvl1pPr>
              <a:defRPr sz="1650"/>
            </a:lvl1pPr>
            <a:lvl2pPr>
              <a:defRPr sz="1500"/>
            </a:lvl2pPr>
            <a:lvl3pPr>
              <a:defRPr sz="1350"/>
            </a:lvl3pPr>
            <a:lvl4pPr>
              <a:defRPr sz="12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4799409" y="1367822"/>
            <a:ext cx="3887391" cy="51272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4799409" y="1965424"/>
            <a:ext cx="3887391" cy="2678108"/>
          </a:xfrm>
        </p:spPr>
        <p:txBody>
          <a:bodyPr/>
          <a:lstStyle>
            <a:lvl1pPr>
              <a:defRPr sz="1650"/>
            </a:lvl1pPr>
            <a:lvl2pPr>
              <a:defRPr sz="1500"/>
            </a:lvl2pPr>
            <a:lvl3pPr>
              <a:defRPr sz="1350"/>
            </a:lvl3pPr>
            <a:lvl4pPr>
              <a:defRPr sz="12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September 14, 2021</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24567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September 14, 2021</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54158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September 14, 2021</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18887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457200" y="343218"/>
            <a:ext cx="3121819" cy="1201261"/>
          </a:xfrm>
        </p:spPr>
        <p:txBody>
          <a:bodyPr anchor="b"/>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3887391" y="842902"/>
            <a:ext cx="4799409" cy="3556957"/>
          </a:xfrm>
        </p:spPr>
        <p:txBody>
          <a:bodyPr/>
          <a:lstStyle>
            <a:lvl1pPr>
              <a:defRPr sz="1800"/>
            </a:lvl1pPr>
            <a:lvl2pPr>
              <a:defRPr sz="165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457200" y="1610094"/>
            <a:ext cx="3121819" cy="27957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September 14, 2021</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74984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457200" y="343218"/>
            <a:ext cx="2949178" cy="1201261"/>
          </a:xfrm>
        </p:spPr>
        <p:txBody>
          <a:bodyPr anchor="b"/>
          <a:lstStyle>
            <a:lvl1pPr>
              <a:defRPr sz="24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3887391" y="343218"/>
            <a:ext cx="4799409" cy="429021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457200" y="1613123"/>
            <a:ext cx="2949178" cy="2861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September 14, 2021</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2557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1 Col HIGH">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91217"/>
            <a:ext cx="8229600" cy="462093"/>
          </a:xfrm>
          <a:prstGeom prst="rect">
            <a:avLst/>
          </a:prstGeom>
        </p:spPr>
        <p:txBody>
          <a:bodyPr vert="horz" lIns="91440" tIns="45720" rIns="91440" bIns="45720" rtlCol="0" anchor="ctr">
            <a:spAutoFit/>
          </a:bodyPr>
          <a:lstStyle>
            <a:lvl1pPr>
              <a:defRPr b="1" i="0" cap="all">
                <a:solidFill>
                  <a:schemeClr val="accent3">
                    <a:lumMod val="50000"/>
                  </a:schemeClr>
                </a:solidFill>
                <a:latin typeface="Montserrat" pitchFamily="2" charset="77"/>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500" b="0" i="0">
                <a:solidFill>
                  <a:schemeClr val="tx2"/>
                </a:solidFill>
                <a:latin typeface="Montserrat" pitchFamily="2" charset="77"/>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400" b="0" i="0">
                <a:solidFill>
                  <a:schemeClr val="bg1"/>
                </a:solidFill>
                <a:latin typeface="Montserrat" pitchFamily="2" charset="77"/>
              </a:defRPr>
            </a:lvl1pPr>
            <a:lvl2pPr>
              <a:buClr>
                <a:srgbClr val="97B23E"/>
              </a:buClr>
              <a:defRPr sz="1400" b="0" i="0">
                <a:solidFill>
                  <a:schemeClr val="bg1"/>
                </a:solidFill>
                <a:latin typeface="Montserrat" pitchFamily="2" charset="77"/>
              </a:defRPr>
            </a:lvl2pPr>
            <a:lvl3pPr>
              <a:buClr>
                <a:srgbClr val="97B23E"/>
              </a:buClr>
              <a:defRPr sz="1400" b="0" i="0">
                <a:solidFill>
                  <a:schemeClr val="bg1"/>
                </a:solidFill>
                <a:latin typeface="Montserrat" pitchFamily="2" charset="77"/>
              </a:defRPr>
            </a:lvl3pPr>
            <a:lvl4pPr marL="628650" indent="-171450">
              <a:defRPr sz="1400" b="0" i="0">
                <a:solidFill>
                  <a:schemeClr val="bg1"/>
                </a:solidFill>
                <a:latin typeface="Montserrat" pitchFamily="2" charset="77"/>
              </a:defRPr>
            </a:lvl4pPr>
            <a:lvl5pPr marL="800100" indent="-171450">
              <a:defRPr sz="1400" b="0" i="0">
                <a:solidFill>
                  <a:schemeClr val="bg1"/>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A411245-09DB-DE45-9D4D-835109EC6644}"/>
              </a:ext>
            </a:extLst>
          </p:cNvPr>
          <p:cNvSpPr>
            <a:spLocks noGrp="1"/>
          </p:cNvSpPr>
          <p:nvPr>
            <p:ph type="ftr" sz="quarter" idx="3"/>
          </p:nvPr>
        </p:nvSpPr>
        <p:spPr>
          <a:xfrm>
            <a:off x="1838227" y="4762365"/>
            <a:ext cx="6636700" cy="273050"/>
          </a:xfrm>
          <a:prstGeom prst="rect">
            <a:avLst/>
          </a:prstGeom>
        </p:spPr>
        <p:txBody>
          <a:bodyPr vert="horz" lIns="91440" tIns="45720" rIns="91440" bIns="45720" rtlCol="0" anchor="ctr"/>
          <a:lstStyle>
            <a:lvl1pPr algn="r">
              <a:defRPr sz="600" b="0" i="0" spc="50" baseline="0">
                <a:solidFill>
                  <a:schemeClr val="tx2"/>
                </a:solidFill>
                <a:latin typeface="Montserrat Light" pitchFamily="2" charset="77"/>
              </a:defRPr>
            </a:lvl1pPr>
          </a:lstStyle>
          <a:p>
            <a:r>
              <a:rPr lang="en-US"/>
              <a:t>PRESENTATION TITLE </a:t>
            </a:r>
          </a:p>
        </p:txBody>
      </p:sp>
    </p:spTree>
    <p:extLst>
      <p:ext uri="{BB962C8B-B14F-4D97-AF65-F5344CB8AC3E}">
        <p14:creationId xmlns:p14="http://schemas.microsoft.com/office/powerpoint/2010/main" val="164382146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September 14, 2021</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93967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6543675" y="274097"/>
            <a:ext cx="1971675" cy="436291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628650" y="274097"/>
            <a:ext cx="5800725" cy="43629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September 14, 2021</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14583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61950" y="291430"/>
            <a:ext cx="8229600" cy="461665"/>
          </a:xfrm>
          <a:prstGeom prst="rect">
            <a:avLst/>
          </a:prstGeom>
        </p:spPr>
        <p:txBody>
          <a:bodyPr vert="horz" lIns="91440" tIns="45720" rIns="91440" bIns="45720" rtlCol="0" anchor="ctr">
            <a:spAutoFit/>
          </a:bodyPr>
          <a:lstStyle>
            <a:lvl1pPr>
              <a:defRPr>
                <a:solidFill>
                  <a:schemeClr val="accent3">
                    <a:lumMod val="50000"/>
                  </a:schemeClr>
                </a:solidFill>
              </a:defRPr>
            </a:lvl1pPr>
          </a:lstStyle>
          <a:p>
            <a:r>
              <a:rPr lang="en-US"/>
              <a:t>Click to edit Master title style</a:t>
            </a:r>
          </a:p>
        </p:txBody>
      </p:sp>
      <p:sp>
        <p:nvSpPr>
          <p:cNvPr id="6" name="Text Placeholder 3"/>
          <p:cNvSpPr>
            <a:spLocks noGrp="1"/>
          </p:cNvSpPr>
          <p:nvPr>
            <p:ph type="body" sz="quarter" idx="16" hasCustomPrompt="1"/>
          </p:nvPr>
        </p:nvSpPr>
        <p:spPr>
          <a:xfrm>
            <a:off x="361950" y="1263650"/>
            <a:ext cx="8229600" cy="26225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
                <a:srgbClr val="D02124"/>
              </a:buClr>
              <a:buSzTx/>
              <a:buFont typeface="Lucida Grande"/>
              <a:buNone/>
              <a:tabLst/>
              <a:defRPr sz="1400">
                <a:solidFill>
                  <a:schemeClr val="bg1"/>
                </a:solidFill>
              </a:defRPr>
            </a:lvl1pPr>
            <a:lvl2pPr marL="171450" indent="0">
              <a:buNone/>
              <a:defRPr sz="1400">
                <a:solidFill>
                  <a:schemeClr val="bg1"/>
                </a:solidFill>
              </a:defRPr>
            </a:lvl2pPr>
            <a:lvl3pPr marL="285750" indent="0">
              <a:buNone/>
              <a:defRPr sz="1400">
                <a:solidFill>
                  <a:schemeClr val="bg1"/>
                </a:solidFill>
              </a:defRPr>
            </a:lvl3pPr>
            <a:lvl4pPr marL="457200" indent="0">
              <a:buNone/>
              <a:defRPr sz="1400">
                <a:solidFill>
                  <a:schemeClr val="bg1"/>
                </a:solidFill>
              </a:defRPr>
            </a:lvl4pPr>
            <a:lvl5pPr marL="628650" indent="0">
              <a:buNone/>
              <a:defRPr sz="1400">
                <a:solidFill>
                  <a:schemeClr val="bg1"/>
                </a:solidFill>
              </a:defRPr>
            </a:lvl5pPr>
          </a:lstStyle>
          <a:p>
            <a:pPr marL="0" marR="0" lvl="0" indent="0" algn="l" defTabSz="457200" rtl="0" eaLnBrk="1" fontAlgn="auto" latinLnBrk="0" hangingPunct="1">
              <a:lnSpc>
                <a:spcPct val="100000"/>
              </a:lnSpc>
              <a:spcBef>
                <a:spcPct val="20000"/>
              </a:spcBef>
              <a:spcAft>
                <a:spcPts val="0"/>
              </a:spcAft>
              <a:buClr>
                <a:srgbClr val="D02124"/>
              </a:buClr>
              <a:buSzTx/>
              <a:buFont typeface="Lucida Grande"/>
              <a:buNone/>
              <a:tabLst/>
              <a:defRPr/>
            </a:pPr>
            <a:r>
              <a:rPr lang="en-US"/>
              <a:t>Click to edit Master text styles. Click to edit Master text styles. Click to edit Master text styles.</a:t>
            </a:r>
          </a:p>
          <a:p>
            <a:pPr marL="0" marR="0" lvl="0" indent="0" algn="l" defTabSz="457200" rtl="0" eaLnBrk="1" fontAlgn="auto" latinLnBrk="0" hangingPunct="1">
              <a:lnSpc>
                <a:spcPct val="100000"/>
              </a:lnSpc>
              <a:spcBef>
                <a:spcPct val="20000"/>
              </a:spcBef>
              <a:spcAft>
                <a:spcPts val="0"/>
              </a:spcAft>
              <a:buClr>
                <a:srgbClr val="D02124"/>
              </a:buClr>
              <a:buSzTx/>
              <a:buFont typeface="Lucida Grande"/>
              <a:buNone/>
              <a:tabLst/>
              <a:defRPr/>
            </a:pPr>
            <a:r>
              <a:rPr lang="en-US"/>
              <a:t>Click to edit Master text styles. Click to edit Master text styles. Click to edit Master text styles.</a:t>
            </a:r>
          </a:p>
          <a:p>
            <a:pPr marL="0" marR="0" lvl="0" indent="0" algn="l" defTabSz="457200" rtl="0" eaLnBrk="1" fontAlgn="auto" latinLnBrk="0" hangingPunct="1">
              <a:lnSpc>
                <a:spcPct val="100000"/>
              </a:lnSpc>
              <a:spcBef>
                <a:spcPct val="20000"/>
              </a:spcBef>
              <a:spcAft>
                <a:spcPts val="0"/>
              </a:spcAft>
              <a:buClr>
                <a:srgbClr val="D02124"/>
              </a:buClr>
              <a:buSzTx/>
              <a:buFont typeface="Lucida Grande"/>
              <a:buNone/>
              <a:tabLst/>
              <a:defRPr/>
            </a:pPr>
            <a:endParaRPr lang="en-US"/>
          </a:p>
          <a:p>
            <a:pPr lvl="0"/>
            <a:endParaRPr lang="en-US"/>
          </a:p>
        </p:txBody>
      </p:sp>
      <p:sp>
        <p:nvSpPr>
          <p:cNvPr id="5" name="Footer Placeholder 5">
            <a:extLst>
              <a:ext uri="{FF2B5EF4-FFF2-40B4-BE49-F238E27FC236}">
                <a16:creationId xmlns:a16="http://schemas.microsoft.com/office/drawing/2014/main" id="{6A16906E-5F49-ED4B-AB92-BB6FB44A1283}"/>
              </a:ext>
            </a:extLst>
          </p:cNvPr>
          <p:cNvSpPr>
            <a:spLocks noGrp="1"/>
          </p:cNvSpPr>
          <p:nvPr>
            <p:ph type="ftr" sz="quarter" idx="3"/>
          </p:nvPr>
        </p:nvSpPr>
        <p:spPr>
          <a:xfrm>
            <a:off x="1838227" y="4762365"/>
            <a:ext cx="6636700" cy="273050"/>
          </a:xfrm>
          <a:prstGeom prst="rect">
            <a:avLst/>
          </a:prstGeom>
        </p:spPr>
        <p:txBody>
          <a:bodyPr vert="horz" lIns="91440" tIns="45720" rIns="91440" bIns="45720" rtlCol="0" anchor="ctr"/>
          <a:lstStyle>
            <a:lvl1pPr algn="r">
              <a:defRPr sz="600" b="0" i="0" spc="50" baseline="0">
                <a:solidFill>
                  <a:schemeClr val="tx2"/>
                </a:solidFill>
                <a:latin typeface="Montserrat Light" pitchFamily="2" charset="77"/>
              </a:defRPr>
            </a:lvl1pPr>
          </a:lstStyle>
          <a:p>
            <a:r>
              <a:rPr lang="en-US"/>
              <a:t>PRESENTATION TITLE </a:t>
            </a:r>
          </a:p>
        </p:txBody>
      </p:sp>
    </p:spTree>
    <p:extLst>
      <p:ext uri="{BB962C8B-B14F-4D97-AF65-F5344CB8AC3E}">
        <p14:creationId xmlns:p14="http://schemas.microsoft.com/office/powerpoint/2010/main" val="232889214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ontent Slide - 1 Col HIGH">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91217"/>
            <a:ext cx="8229600" cy="462093"/>
          </a:xfrm>
          <a:prstGeom prst="rect">
            <a:avLst/>
          </a:prstGeom>
        </p:spPr>
        <p:txBody>
          <a:bodyPr vert="horz" lIns="91440" tIns="45720" rIns="91440" bIns="45720" rtlCol="0" anchor="ctr">
            <a:spAutoFit/>
          </a:bodyPr>
          <a:lstStyle>
            <a:lvl1pPr>
              <a:defRPr cap="all"/>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500">
                <a:solidFill>
                  <a:schemeClr val="tx2"/>
                </a:solidFill>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6" name="Footer Placeholder 5"/>
          <p:cNvSpPr>
            <a:spLocks noGrp="1"/>
          </p:cNvSpPr>
          <p:nvPr>
            <p:ph type="ftr" sz="quarter" idx="3"/>
          </p:nvPr>
        </p:nvSpPr>
        <p:spPr>
          <a:xfrm>
            <a:off x="5778500" y="4839480"/>
            <a:ext cx="3086100" cy="273050"/>
          </a:xfrm>
          <a:prstGeom prst="rect">
            <a:avLst/>
          </a:prstGeom>
        </p:spPr>
        <p:txBody>
          <a:bodyPr vert="horz" lIns="91440" tIns="45720" rIns="91440" bIns="45720" rtlCol="0" anchor="ctr"/>
          <a:lstStyle>
            <a:lvl1pPr algn="r">
              <a:defRPr sz="800">
                <a:solidFill>
                  <a:schemeClr val="tx2"/>
                </a:solidFill>
              </a:defRPr>
            </a:lvl1pPr>
          </a:lstStyle>
          <a:p>
            <a:r>
              <a:rPr lang="en-US"/>
              <a:t>Presentation Title  |</a:t>
            </a:r>
          </a:p>
        </p:txBody>
      </p:sp>
      <p:sp>
        <p:nvSpPr>
          <p:cNvPr id="7" name="Content Placeholder 2">
            <a:extLst>
              <a:ext uri="{FF2B5EF4-FFF2-40B4-BE49-F238E27FC236}">
                <a16:creationId xmlns:a16="http://schemas.microsoft.com/office/drawing/2014/main" id="{ADAF531E-0E10-DA42-9DD1-D6277CA5E59C}"/>
              </a:ext>
            </a:extLst>
          </p:cNvPr>
          <p:cNvSpPr>
            <a:spLocks noGrp="1"/>
          </p:cNvSpPr>
          <p:nvPr>
            <p:ph idx="1"/>
          </p:nvPr>
        </p:nvSpPr>
        <p:spPr>
          <a:xfrm>
            <a:off x="361950" y="1162750"/>
            <a:ext cx="8229600" cy="3267075"/>
          </a:xfrm>
          <a:prstGeom prst="rect">
            <a:avLst/>
          </a:prstGeo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marL="635000" indent="-174625">
              <a:buClr>
                <a:schemeClr val="accent1"/>
              </a:buClr>
              <a:buSzPct val="80000"/>
              <a:buFont typeface="Courier New" panose="02070309020205020404" pitchFamily="49" charset="0"/>
              <a:buChar char="o"/>
              <a:tabLst/>
              <a:defRPr sz="1400">
                <a:solidFill>
                  <a:schemeClr val="bg1"/>
                </a:solidFill>
              </a:defRPr>
            </a:lvl4pPr>
            <a:lvl5pPr marL="800100" indent="-165100">
              <a:buClr>
                <a:schemeClr val="accent1"/>
              </a:buClr>
              <a:buFont typeface=".AppleSystemUIFont"/>
              <a:buChar char="–"/>
              <a:tabLst/>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8416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F15B93-552A-D641-A7AB-67CEE9ECB3D9}"/>
              </a:ext>
            </a:extLst>
          </p:cNvPr>
          <p:cNvSpPr>
            <a:spLocks noGrp="1"/>
          </p:cNvSpPr>
          <p:nvPr>
            <p:ph idx="1"/>
          </p:nvPr>
        </p:nvSpPr>
        <p:spPr>
          <a:xfrm>
            <a:off x="361950" y="1162750"/>
            <a:ext cx="8229600" cy="3267075"/>
          </a:xfrm>
          <a:prstGeom prst="rect">
            <a:avLst/>
          </a:prstGeo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marL="635000" indent="-174625">
              <a:buClr>
                <a:schemeClr val="accent1"/>
              </a:buClr>
              <a:buSzPct val="80000"/>
              <a:buFont typeface="Courier New" panose="02070309020205020404" pitchFamily="49" charset="0"/>
              <a:buChar char="o"/>
              <a:tabLst/>
              <a:defRPr sz="1400">
                <a:solidFill>
                  <a:schemeClr val="bg1"/>
                </a:solidFill>
              </a:defRPr>
            </a:lvl4pPr>
            <a:lvl5pPr marL="800100" indent="-165100">
              <a:buClr>
                <a:schemeClr val="accent1"/>
              </a:buClr>
              <a:buFont typeface=".AppleSystemUIFont"/>
              <a:buChar char="–"/>
              <a:tabLst/>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36CE5E75-47C7-7343-BB38-E1C0A695D870}"/>
              </a:ext>
            </a:extLst>
          </p:cNvPr>
          <p:cNvSpPr>
            <a:spLocks noGrp="1"/>
          </p:cNvSpPr>
          <p:nvPr>
            <p:ph type="ftr" sz="quarter" idx="3"/>
          </p:nvPr>
        </p:nvSpPr>
        <p:spPr>
          <a:xfrm>
            <a:off x="5778500" y="4839480"/>
            <a:ext cx="3086100" cy="273050"/>
          </a:xfrm>
          <a:prstGeom prst="rect">
            <a:avLst/>
          </a:prstGeom>
        </p:spPr>
        <p:txBody>
          <a:bodyPr vert="horz" lIns="91440" tIns="45720" rIns="91440" bIns="45720" rtlCol="0" anchor="ctr"/>
          <a:lstStyle>
            <a:lvl1pPr algn="r">
              <a:defRPr sz="800">
                <a:solidFill>
                  <a:schemeClr val="tx2"/>
                </a:solidFill>
              </a:defRPr>
            </a:lvl1pPr>
          </a:lstStyle>
          <a:p>
            <a:r>
              <a:rPr lang="en-US"/>
              <a:t>Presentation Title  |</a:t>
            </a:r>
          </a:p>
        </p:txBody>
      </p:sp>
      <p:sp>
        <p:nvSpPr>
          <p:cNvPr id="8" name="Title Placeholder 1">
            <a:extLst>
              <a:ext uri="{FF2B5EF4-FFF2-40B4-BE49-F238E27FC236}">
                <a16:creationId xmlns:a16="http://schemas.microsoft.com/office/drawing/2014/main" id="{6A2DB531-C06A-DA45-A894-141B1326B2BE}"/>
              </a:ext>
            </a:extLst>
          </p:cNvPr>
          <p:cNvSpPr>
            <a:spLocks noGrp="1"/>
          </p:cNvSpPr>
          <p:nvPr>
            <p:ph type="title"/>
          </p:nvPr>
        </p:nvSpPr>
        <p:spPr>
          <a:xfrm>
            <a:off x="361950" y="291430"/>
            <a:ext cx="8229600" cy="461665"/>
          </a:xfrm>
          <a:prstGeom prst="rect">
            <a:avLst/>
          </a:prstGeom>
        </p:spPr>
        <p:txBody>
          <a:bodyPr vert="horz" lIns="91440" tIns="45720" rIns="91440" bIns="45720" rtlCol="0" anchor="ctr">
            <a:spAutoFit/>
          </a:bodyPr>
          <a:lstStyle/>
          <a:p>
            <a:r>
              <a:rPr lang="en-US"/>
              <a:t>Click to edit Master title style</a:t>
            </a:r>
          </a:p>
        </p:txBody>
      </p:sp>
    </p:spTree>
    <p:extLst>
      <p:ext uri="{BB962C8B-B14F-4D97-AF65-F5344CB8AC3E}">
        <p14:creationId xmlns:p14="http://schemas.microsoft.com/office/powerpoint/2010/main" val="39804290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46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FFFFFE"/>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8263"/>
          </a:xfrm>
          <a:prstGeom prst="rect">
            <a:avLst/>
          </a:prstGeom>
        </p:spPr>
        <p:txBody>
          <a:bodyPr vert="horz"/>
          <a:lstStyle>
            <a:lvl1pPr marL="0" indent="0">
              <a:buNone/>
              <a:defRPr sz="1600"/>
            </a:lvl1pPr>
          </a:lstStyle>
          <a:p>
            <a:endParaRPr lang="en-US"/>
          </a:p>
        </p:txBody>
      </p:sp>
    </p:spTree>
    <p:extLst>
      <p:ext uri="{BB962C8B-B14F-4D97-AF65-F5344CB8AC3E}">
        <p14:creationId xmlns:p14="http://schemas.microsoft.com/office/powerpoint/2010/main" val="2540707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lumMod val="90000"/>
            <a:lumOff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361950" y="2870502"/>
            <a:ext cx="8229600" cy="523220"/>
          </a:xfrm>
          <a:prstGeom prst="rect">
            <a:avLst/>
          </a:prstGeom>
        </p:spPr>
        <p:txBody>
          <a:bodyPr vert="horz" lIns="91440" tIns="45720" rIns="91440" bIns="45720" rtlCol="0" anchor="ctr">
            <a:spAutoFit/>
          </a:bodyPr>
          <a:lstStyle>
            <a:lvl1pPr algn="l">
              <a:defRPr sz="2800" b="1">
                <a:solidFill>
                  <a:srgbClr val="FFFFFE"/>
                </a:solidFill>
              </a:defRPr>
            </a:lvl1pPr>
          </a:lstStyle>
          <a:p>
            <a:r>
              <a:rPr lang="en-US"/>
              <a:t>CLICK TO EDIT MASTER TITLE STYLE</a:t>
            </a:r>
          </a:p>
        </p:txBody>
      </p:sp>
      <p:sp>
        <p:nvSpPr>
          <p:cNvPr id="3" name="Text Placeholder 2"/>
          <p:cNvSpPr>
            <a:spLocks noGrp="1"/>
          </p:cNvSpPr>
          <p:nvPr>
            <p:ph type="body" sz="quarter" idx="15"/>
          </p:nvPr>
        </p:nvSpPr>
        <p:spPr>
          <a:xfrm>
            <a:off x="361950" y="3251200"/>
            <a:ext cx="8229600" cy="304800"/>
          </a:xfrm>
          <a:prstGeom prst="rect">
            <a:avLst/>
          </a:prstGeom>
        </p:spPr>
        <p:txBody>
          <a:bodyPr>
            <a:noAutofit/>
          </a:bodyPr>
          <a:lstStyle>
            <a:lvl1pPr marL="0" indent="0">
              <a:buNone/>
              <a:defRPr sz="1500">
                <a:solidFill>
                  <a:srgbClr val="FFFFFE"/>
                </a:solidFill>
              </a:defRPr>
            </a:lvl1pPr>
            <a:lvl2pPr marL="171450" indent="0">
              <a:buNone/>
              <a:defRPr sz="1500"/>
            </a:lvl2pPr>
            <a:lvl3pPr marL="285750" indent="0">
              <a:buNone/>
              <a:defRPr sz="1500"/>
            </a:lvl3pPr>
            <a:lvl4pPr marL="1371600" indent="0">
              <a:buNone/>
              <a:defRPr sz="1500"/>
            </a:lvl4pPr>
            <a:lvl5pPr marL="1828800" indent="0">
              <a:buNone/>
              <a:defRPr sz="1500"/>
            </a:lvl5pPr>
          </a:lstStyle>
          <a:p>
            <a:pPr lvl="0"/>
            <a:r>
              <a:rPr lang="en-US"/>
              <a:t>Click to edit Master text styles</a:t>
            </a:r>
          </a:p>
        </p:txBody>
      </p:sp>
    </p:spTree>
    <p:extLst>
      <p:ext uri="{BB962C8B-B14F-4D97-AF65-F5344CB8AC3E}">
        <p14:creationId xmlns:p14="http://schemas.microsoft.com/office/powerpoint/2010/main" val="365852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085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5.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9" name="Picture Placeholder 4">
            <a:extLst>
              <a:ext uri="{FF2B5EF4-FFF2-40B4-BE49-F238E27FC236}">
                <a16:creationId xmlns:a16="http://schemas.microsoft.com/office/drawing/2014/main" id="{D0D7A0DD-7FAA-8C4F-A709-A9B9078E1432}"/>
              </a:ext>
            </a:extLst>
          </p:cNvPr>
          <p:cNvPicPr>
            <a:picLocks noChangeAspect="1"/>
          </p:cNvPicPr>
          <p:nvPr userDrawn="1"/>
        </p:nvPicPr>
        <p:blipFill>
          <a:blip r:embed="rId3">
            <a:alphaModFix/>
          </a:blip>
          <a:srcRect/>
          <a:stretch/>
        </p:blipFill>
        <p:spPr>
          <a:xfrm>
            <a:off x="-12220" y="-6881"/>
            <a:ext cx="9156219" cy="5155144"/>
          </a:xfrm>
          <a:prstGeom prst="rect">
            <a:avLst/>
          </a:prstGeom>
        </p:spPr>
      </p:pic>
      <p:pic>
        <p:nvPicPr>
          <p:cNvPr id="10" name="Picture Placeholder 4">
            <a:extLst>
              <a:ext uri="{FF2B5EF4-FFF2-40B4-BE49-F238E27FC236}">
                <a16:creationId xmlns:a16="http://schemas.microsoft.com/office/drawing/2014/main" id="{F99BD8AE-9E2F-8E42-AB98-215026E225AE}"/>
              </a:ext>
            </a:extLst>
          </p:cNvPr>
          <p:cNvPicPr>
            <a:picLocks noChangeAspect="1"/>
          </p:cNvPicPr>
          <p:nvPr userDrawn="1"/>
        </p:nvPicPr>
        <p:blipFill>
          <a:blip r:embed="rId4">
            <a:alphaModFix amt="20000"/>
          </a:blip>
          <a:srcRect/>
          <a:stretch/>
        </p:blipFill>
        <p:spPr>
          <a:xfrm>
            <a:off x="-12220" y="-6881"/>
            <a:ext cx="10351935" cy="5175968"/>
          </a:xfrm>
          <a:prstGeom prst="rect">
            <a:avLst/>
          </a:prstGeom>
        </p:spPr>
      </p:pic>
      <p:pic>
        <p:nvPicPr>
          <p:cNvPr id="8" name="Picture 7">
            <a:extLst>
              <a:ext uri="{FF2B5EF4-FFF2-40B4-BE49-F238E27FC236}">
                <a16:creationId xmlns:a16="http://schemas.microsoft.com/office/drawing/2014/main" id="{ED8CC13C-58C1-D143-8C6F-C0CF597F706A}"/>
              </a:ext>
            </a:extLst>
          </p:cNvPr>
          <p:cNvPicPr>
            <a:picLocks noChangeAspect="1"/>
          </p:cNvPicPr>
          <p:nvPr userDrawn="1"/>
        </p:nvPicPr>
        <p:blipFill>
          <a:blip r:embed="rId5"/>
          <a:srcRect/>
          <a:stretch/>
        </p:blipFill>
        <p:spPr>
          <a:xfrm>
            <a:off x="495300" y="518197"/>
            <a:ext cx="3158850" cy="560614"/>
          </a:xfrm>
          <a:prstGeom prst="rect">
            <a:avLst/>
          </a:prstGeom>
        </p:spPr>
      </p:pic>
    </p:spTree>
    <p:extLst>
      <p:ext uri="{BB962C8B-B14F-4D97-AF65-F5344CB8AC3E}">
        <p14:creationId xmlns:p14="http://schemas.microsoft.com/office/powerpoint/2010/main" val="761437443"/>
      </p:ext>
    </p:extLst>
  </p:cSld>
  <p:clrMap bg1="lt1" tx1="dk1" bg2="lt2" tx2="dk2" accent1="accent1" accent2="accent2" accent3="accent3" accent4="accent4" accent5="accent5" accent6="accent6" hlink="hlink" folHlink="folHlink"/>
  <p:sldLayoutIdLst>
    <p:sldLayoutId id="214748370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2800" b="1" i="0" kern="1200" cap="all" spc="-50">
          <a:solidFill>
            <a:srgbClr val="ED3024"/>
          </a:solidFill>
          <a:latin typeface="Arial"/>
          <a:ea typeface="+mj-ea"/>
          <a:cs typeface="Arial"/>
        </a:defRPr>
      </a:lvl1pPr>
    </p:titleStyle>
    <p:bodyStyle>
      <a:lvl1pPr marL="342900" indent="-3429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1pPr>
      <a:lvl2pPr marL="742950" indent="-28575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2pPr>
      <a:lvl3pPr marL="11430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3pPr>
      <a:lvl4pPr marL="1600200" indent="-22860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cxnSp>
        <p:nvCxnSpPr>
          <p:cNvPr id="3" name="Straight Connector 2"/>
          <p:cNvCxnSpPr>
            <a:cxnSpLocks/>
          </p:cNvCxnSpPr>
          <p:nvPr userDrawn="1"/>
        </p:nvCxnSpPr>
        <p:spPr>
          <a:xfrm>
            <a:off x="314110" y="4631114"/>
            <a:ext cx="8490525"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3"/>
          <p:cNvSpPr txBox="1">
            <a:spLocks/>
          </p:cNvSpPr>
          <p:nvPr userDrawn="1"/>
        </p:nvSpPr>
        <p:spPr>
          <a:xfrm>
            <a:off x="8436988" y="4765490"/>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b="1" i="0" spc="300" smtClean="0">
                <a:latin typeface="Montserrat SemiBold" pitchFamily="2" charset="77"/>
              </a:rPr>
              <a:t>‹#›</a:t>
            </a:fld>
            <a:endParaRPr lang="en-US" b="1" i="0" spc="300">
              <a:latin typeface="Montserrat SemiBold" pitchFamily="2" charset="77"/>
            </a:endParaRPr>
          </a:p>
        </p:txBody>
      </p:sp>
      <p:pic>
        <p:nvPicPr>
          <p:cNvPr id="5" name="Picture 4">
            <a:extLst>
              <a:ext uri="{FF2B5EF4-FFF2-40B4-BE49-F238E27FC236}">
                <a16:creationId xmlns:a16="http://schemas.microsoft.com/office/drawing/2014/main" id="{D2DDB63C-3D4E-465E-879F-BC9C2FA7D30A}"/>
              </a:ext>
            </a:extLst>
          </p:cNvPr>
          <p:cNvPicPr>
            <a:picLocks noChangeAspect="1"/>
          </p:cNvPicPr>
          <p:nvPr userDrawn="1"/>
        </p:nvPicPr>
        <p:blipFill>
          <a:blip r:embed="rId6"/>
          <a:srcRect/>
          <a:stretch/>
        </p:blipFill>
        <p:spPr>
          <a:xfrm>
            <a:off x="338498" y="4774143"/>
            <a:ext cx="1131192" cy="200758"/>
          </a:xfrm>
          <a:prstGeom prst="rect">
            <a:avLst/>
          </a:prstGeom>
        </p:spPr>
      </p:pic>
      <p:sp>
        <p:nvSpPr>
          <p:cNvPr id="6" name="Footer Placeholder 5">
            <a:extLst>
              <a:ext uri="{FF2B5EF4-FFF2-40B4-BE49-F238E27FC236}">
                <a16:creationId xmlns:a16="http://schemas.microsoft.com/office/drawing/2014/main" id="{F32F17CE-966D-C545-AA42-2FBC06DBBD78}"/>
              </a:ext>
            </a:extLst>
          </p:cNvPr>
          <p:cNvSpPr>
            <a:spLocks noGrp="1"/>
          </p:cNvSpPr>
          <p:nvPr>
            <p:ph type="ftr" sz="quarter" idx="3"/>
          </p:nvPr>
        </p:nvSpPr>
        <p:spPr>
          <a:xfrm>
            <a:off x="1838227" y="4762365"/>
            <a:ext cx="6636700" cy="273050"/>
          </a:xfrm>
          <a:prstGeom prst="rect">
            <a:avLst/>
          </a:prstGeom>
        </p:spPr>
        <p:txBody>
          <a:bodyPr vert="horz" lIns="91440" tIns="45720" rIns="91440" bIns="45720" rtlCol="0" anchor="ctr"/>
          <a:lstStyle>
            <a:lvl1pPr algn="r">
              <a:defRPr sz="600" b="0" i="0" spc="50" baseline="0">
                <a:solidFill>
                  <a:schemeClr val="tx2"/>
                </a:solidFill>
                <a:latin typeface="Montserrat Light" pitchFamily="2" charset="77"/>
              </a:defRPr>
            </a:lvl1pPr>
          </a:lstStyle>
          <a:p>
            <a:r>
              <a:rPr lang="en-US"/>
              <a:t>PRESENTATION TITLE </a:t>
            </a:r>
          </a:p>
        </p:txBody>
      </p:sp>
    </p:spTree>
    <p:extLst>
      <p:ext uri="{BB962C8B-B14F-4D97-AF65-F5344CB8AC3E}">
        <p14:creationId xmlns:p14="http://schemas.microsoft.com/office/powerpoint/2010/main" val="3711811471"/>
      </p:ext>
    </p:extLst>
  </p:cSld>
  <p:clrMap bg1="lt1" tx1="dk1" bg2="lt2" tx2="dk2" accent1="accent1" accent2="accent2" accent3="accent3" accent4="accent4" accent5="accent5" accent6="accent6" hlink="hlink" folHlink="folHlink"/>
  <p:sldLayoutIdLst>
    <p:sldLayoutId id="2147483652" r:id="rId1"/>
    <p:sldLayoutId id="2147483671" r:id="rId2"/>
    <p:sldLayoutId id="2147483705" r:id="rId3"/>
    <p:sldLayoutId id="2147483706" r:id="rId4"/>
  </p:sldLayoutIdLst>
  <p:transition>
    <p:fade/>
  </p:transition>
  <p:hf hdr="0" dt="0"/>
  <p:txStyles>
    <p:titleStyle>
      <a:lvl1pPr algn="l" defTabSz="457200" rtl="0" eaLnBrk="1" latinLnBrk="0" hangingPunct="1">
        <a:spcBef>
          <a:spcPct val="0"/>
        </a:spcBef>
        <a:buNone/>
        <a:defRPr sz="2400" b="1" kern="1200" cap="all">
          <a:solidFill>
            <a:srgbClr val="CF2124"/>
          </a:solidFill>
          <a:latin typeface="Arial"/>
          <a:ea typeface="+mj-ea"/>
          <a:cs typeface="Arial"/>
        </a:defRPr>
      </a:lvl1pPr>
    </p:titleStyle>
    <p:bodyStyle>
      <a:lvl1pPr marL="171450" indent="-171450" algn="l" defTabSz="457200"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750" indent="-114300" algn="l" defTabSz="457200"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7200" indent="-171450" algn="l" defTabSz="457200"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84461"/>
      </p:ext>
    </p:extLst>
  </p:cSld>
  <p:clrMap bg1="lt1" tx1="dk1" bg2="lt2" tx2="dk2" accent1="accent1" accent2="accent2" accent3="accent3" accent4="accent4" accent5="accent5" accent6="accent6" hlink="hlink" folHlink="folHlink"/>
  <p:sldLayoutIdLst>
    <p:sldLayoutId id="2147483669" r:id="rId1"/>
    <p:sldLayoutId id="2147483703" r:id="rId2"/>
    <p:sldLayoutId id="2147483704" r:id="rId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TextBox 8"/>
          <p:cNvSpPr txBox="1"/>
          <p:nvPr/>
        </p:nvSpPr>
        <p:spPr>
          <a:xfrm>
            <a:off x="6261100" y="4607978"/>
            <a:ext cx="2425700" cy="254151"/>
          </a:xfrm>
          <a:prstGeom prst="rect">
            <a:avLst/>
          </a:prstGeom>
          <a:noFill/>
        </p:spPr>
        <p:txBody>
          <a:bodyPr wrap="square" rtlCol="0">
            <a:spAutoFit/>
          </a:bodyPr>
          <a:lstStyle/>
          <a:p>
            <a:pPr algn="r"/>
            <a:r>
              <a:rPr lang="en-US" sz="1050" b="1">
                <a:solidFill>
                  <a:schemeClr val="bg1"/>
                </a:solidFill>
                <a:latin typeface="Arial"/>
                <a:cs typeface="Arial"/>
              </a:rPr>
              <a:t>www.verdantassoc.com</a:t>
            </a:r>
          </a:p>
        </p:txBody>
      </p:sp>
      <p:pic>
        <p:nvPicPr>
          <p:cNvPr id="6" name="Picture Placeholder 4">
            <a:extLst>
              <a:ext uri="{FF2B5EF4-FFF2-40B4-BE49-F238E27FC236}">
                <a16:creationId xmlns:a16="http://schemas.microsoft.com/office/drawing/2014/main" id="{7CE897E3-FDBA-C64B-AE6A-285BA8D5A890}"/>
              </a:ext>
            </a:extLst>
          </p:cNvPr>
          <p:cNvPicPr>
            <a:picLocks noChangeAspect="1"/>
          </p:cNvPicPr>
          <p:nvPr userDrawn="1"/>
        </p:nvPicPr>
        <p:blipFill>
          <a:blip r:embed="rId3">
            <a:alphaModFix/>
          </a:blip>
          <a:srcRect/>
          <a:stretch/>
        </p:blipFill>
        <p:spPr>
          <a:xfrm>
            <a:off x="-12220" y="-6881"/>
            <a:ext cx="9156219" cy="5155144"/>
          </a:xfrm>
          <a:prstGeom prst="rect">
            <a:avLst/>
          </a:prstGeom>
        </p:spPr>
      </p:pic>
      <p:pic>
        <p:nvPicPr>
          <p:cNvPr id="16" name="Picture Placeholder 4">
            <a:extLst>
              <a:ext uri="{FF2B5EF4-FFF2-40B4-BE49-F238E27FC236}">
                <a16:creationId xmlns:a16="http://schemas.microsoft.com/office/drawing/2014/main" id="{CD0DF8E2-5082-4440-A4F8-8734A5D57658}"/>
              </a:ext>
            </a:extLst>
          </p:cNvPr>
          <p:cNvPicPr>
            <a:picLocks noChangeAspect="1"/>
          </p:cNvPicPr>
          <p:nvPr userDrawn="1"/>
        </p:nvPicPr>
        <p:blipFill>
          <a:blip r:embed="rId4">
            <a:alphaModFix amt="20000"/>
          </a:blip>
          <a:srcRect/>
          <a:stretch/>
        </p:blipFill>
        <p:spPr>
          <a:xfrm>
            <a:off x="-12220" y="-6881"/>
            <a:ext cx="10351935" cy="5175968"/>
          </a:xfrm>
          <a:prstGeom prst="rect">
            <a:avLst/>
          </a:prstGeom>
        </p:spPr>
      </p:pic>
      <p:pic>
        <p:nvPicPr>
          <p:cNvPr id="10" name="Picture 9">
            <a:extLst>
              <a:ext uri="{FF2B5EF4-FFF2-40B4-BE49-F238E27FC236}">
                <a16:creationId xmlns:a16="http://schemas.microsoft.com/office/drawing/2014/main" id="{67EE8D91-0C3E-B148-A31C-599A796580FE}"/>
              </a:ext>
            </a:extLst>
          </p:cNvPr>
          <p:cNvPicPr>
            <a:picLocks noChangeAspect="1"/>
          </p:cNvPicPr>
          <p:nvPr userDrawn="1"/>
        </p:nvPicPr>
        <p:blipFill>
          <a:blip r:embed="rId5"/>
          <a:srcRect/>
          <a:stretch/>
        </p:blipFill>
        <p:spPr>
          <a:xfrm>
            <a:off x="495300" y="518197"/>
            <a:ext cx="3158850" cy="560614"/>
          </a:xfrm>
          <a:prstGeom prst="rect">
            <a:avLst/>
          </a:prstGeom>
        </p:spPr>
      </p:pic>
      <p:sp>
        <p:nvSpPr>
          <p:cNvPr id="13" name="Rectangle 12">
            <a:extLst>
              <a:ext uri="{FF2B5EF4-FFF2-40B4-BE49-F238E27FC236}">
                <a16:creationId xmlns:a16="http://schemas.microsoft.com/office/drawing/2014/main" id="{444A731A-4FFE-A14B-BB9E-DDF1E4246555}"/>
              </a:ext>
            </a:extLst>
          </p:cNvPr>
          <p:cNvSpPr/>
          <p:nvPr userDrawn="1"/>
        </p:nvSpPr>
        <p:spPr>
          <a:xfrm>
            <a:off x="1" y="2564091"/>
            <a:ext cx="7475456" cy="1376313"/>
          </a:xfrm>
          <a:prstGeom prst="rect">
            <a:avLst/>
          </a:prstGeom>
          <a:solidFill>
            <a:srgbClr val="141313">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1">
            <a:extLst>
              <a:ext uri="{FF2B5EF4-FFF2-40B4-BE49-F238E27FC236}">
                <a16:creationId xmlns:a16="http://schemas.microsoft.com/office/drawing/2014/main" id="{9CBA4218-8D8E-1F49-B34A-6A355BF93647}"/>
              </a:ext>
            </a:extLst>
          </p:cNvPr>
          <p:cNvSpPr txBox="1">
            <a:spLocks/>
          </p:cNvSpPr>
          <p:nvPr userDrawn="1"/>
        </p:nvSpPr>
        <p:spPr>
          <a:xfrm>
            <a:off x="425256" y="2956744"/>
            <a:ext cx="6757969" cy="727604"/>
          </a:xfrm>
          <a:prstGeom prst="rect">
            <a:avLst/>
          </a:prstGeom>
        </p:spPr>
        <p:txBody>
          <a:bodyPr vert="horz"/>
          <a:lstStyle>
            <a:lvl1pPr marL="0" indent="0" algn="l" defTabSz="342900" rtl="0" eaLnBrk="1" latinLnBrk="0" hangingPunct="1">
              <a:spcBef>
                <a:spcPct val="20000"/>
              </a:spcBef>
              <a:buFont typeface="Arial"/>
              <a:buNone/>
              <a:defRPr sz="3600" b="1" kern="1200" baseline="0">
                <a:solidFill>
                  <a:srgbClr val="FFFFF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b="1" i="0">
                <a:latin typeface="Montserrat" pitchFamily="2" charset="77"/>
              </a:rPr>
              <a:t>THANK YOU</a:t>
            </a:r>
          </a:p>
        </p:txBody>
      </p:sp>
      <p:sp>
        <p:nvSpPr>
          <p:cNvPr id="12" name="Text Placeholder 9">
            <a:extLst>
              <a:ext uri="{FF2B5EF4-FFF2-40B4-BE49-F238E27FC236}">
                <a16:creationId xmlns:a16="http://schemas.microsoft.com/office/drawing/2014/main" id="{9ADD2D55-1E3A-4243-9438-96A721530793}"/>
              </a:ext>
            </a:extLst>
          </p:cNvPr>
          <p:cNvSpPr txBox="1">
            <a:spLocks/>
          </p:cNvSpPr>
          <p:nvPr userDrawn="1"/>
        </p:nvSpPr>
        <p:spPr>
          <a:xfrm>
            <a:off x="467019" y="4560505"/>
            <a:ext cx="2415882" cy="312737"/>
          </a:xfrm>
          <a:prstGeom prst="rect">
            <a:avLst/>
          </a:prstGeom>
        </p:spPr>
        <p:txBody>
          <a:bodyPr vert="horz"/>
          <a:lstStyle>
            <a:lvl1pPr marL="0" indent="0" algn="r" defTabSz="457200" rtl="0" eaLnBrk="1" latinLnBrk="0" hangingPunct="1">
              <a:spcBef>
                <a:spcPct val="20000"/>
              </a:spcBef>
              <a:buClr>
                <a:srgbClr val="ED3024"/>
              </a:buClr>
              <a:buFont typeface="Lucida Grande"/>
              <a:buNone/>
              <a:defRPr sz="1000" b="1" kern="1200">
                <a:solidFill>
                  <a:srgbClr val="FFFFFE"/>
                </a:solidFill>
                <a:latin typeface="Arial"/>
                <a:ea typeface="+mn-ea"/>
                <a:cs typeface="Arial"/>
              </a:defRPr>
            </a:lvl1pPr>
            <a:lvl2pPr marL="742950" indent="-28575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2pPr>
            <a:lvl3pPr marL="11430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3pPr>
            <a:lvl4pPr marL="1600200" indent="-22860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b="0" i="0" spc="300">
                <a:latin typeface="Montserrat Light" pitchFamily="2" charset="77"/>
              </a:rPr>
              <a:t>VERDANTASSOC.COM</a:t>
            </a:r>
          </a:p>
        </p:txBody>
      </p:sp>
    </p:spTree>
    <p:extLst>
      <p:ext uri="{BB962C8B-B14F-4D97-AF65-F5344CB8AC3E}">
        <p14:creationId xmlns:p14="http://schemas.microsoft.com/office/powerpoint/2010/main" val="3740459950"/>
      </p:ext>
    </p:extLst>
  </p:cSld>
  <p:clrMap bg1="lt1" tx1="dk1" bg2="lt2" tx2="dk2" accent1="accent1" accent2="accent2" accent3="accent3" accent4="accent4" accent5="accent5" accent6="accent6" hlink="hlink" folHlink="folHlink"/>
  <p:sldLayoutIdLst>
    <p:sldLayoutId id="2147483686" r:id="rId1"/>
  </p:sldLayoutIdLst>
  <p:hf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457200" y="274098"/>
            <a:ext cx="8229600" cy="995093"/>
          </a:xfrm>
          <a:prstGeom prst="rect">
            <a:avLst/>
          </a:prstGeom>
        </p:spPr>
        <p:txBody>
          <a:bodyPr vert="horz" lIns="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457200" y="1370486"/>
            <a:ext cx="8229600" cy="3266526"/>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7329488" y="4805047"/>
            <a:ext cx="999844" cy="148054"/>
          </a:xfrm>
          <a:prstGeom prst="rect">
            <a:avLst/>
          </a:prstGeom>
        </p:spPr>
        <p:txBody>
          <a:bodyPr vert="horz" lIns="0" tIns="0" rIns="0" bIns="0" rtlCol="0" anchor="t" anchorCtr="0"/>
          <a:lstStyle>
            <a:lvl1pPr algn="r">
              <a:defRPr sz="675">
                <a:solidFill>
                  <a:schemeClr val="accent1"/>
                </a:solidFill>
              </a:defRPr>
            </a:lvl1pPr>
          </a:lstStyle>
          <a:p>
            <a:fld id="{7E7F51FE-B327-9E4B-9114-2B3CAA1CBD72}" type="datetime4">
              <a:rPr lang="en-US" smtClean="0"/>
              <a:t>September 14,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2724948" y="4805046"/>
            <a:ext cx="4381655" cy="157027"/>
          </a:xfrm>
          <a:prstGeom prst="rect">
            <a:avLst/>
          </a:prstGeom>
        </p:spPr>
        <p:txBody>
          <a:bodyPr vert="horz" lIns="0" tIns="0" rIns="0" bIns="0" rtlCol="0" anchor="t" anchorCtr="0"/>
          <a:lstStyle>
            <a:lvl1pPr algn="l">
              <a:defRPr sz="675">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8399930" y="4805046"/>
            <a:ext cx="286870" cy="136558"/>
          </a:xfrm>
          <a:prstGeom prst="rect">
            <a:avLst/>
          </a:prstGeom>
        </p:spPr>
        <p:txBody>
          <a:bodyPr vert="horz" lIns="0" tIns="0" rIns="0" bIns="0" rtlCol="0" anchor="t" anchorCtr="0"/>
          <a:lstStyle>
            <a:lvl1pPr algn="r" fontAlgn="t">
              <a:defRPr sz="675"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453629" y="4805046"/>
            <a:ext cx="2199560" cy="103875"/>
          </a:xfrm>
          <a:prstGeom prst="rect">
            <a:avLst/>
          </a:prstGeom>
          <a:noFill/>
        </p:spPr>
        <p:txBody>
          <a:bodyPr wrap="square" lIns="0" tIns="0" rIns="0" bIns="0" rtlCol="0">
            <a:spAutoFit/>
          </a:bodyPr>
          <a:lstStyle/>
          <a:p>
            <a:r>
              <a:rPr lang="en-US" sz="675" spc="38" baseline="0" dirty="0">
                <a:solidFill>
                  <a:schemeClr val="accent1"/>
                </a:solidFill>
              </a:rPr>
              <a:t>California Public Utilities Commission</a:t>
            </a:r>
          </a:p>
        </p:txBody>
      </p:sp>
    </p:spTree>
    <p:extLst>
      <p:ext uri="{BB962C8B-B14F-4D97-AF65-F5344CB8AC3E}">
        <p14:creationId xmlns:p14="http://schemas.microsoft.com/office/powerpoint/2010/main" val="23319863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sldNum="0" hdr="0" ftr="0" dt="0"/>
  <p:txStyles>
    <p:titleStyle>
      <a:lvl1pPr algn="l" defTabSz="685800" rtl="0" eaLnBrk="1" fontAlgn="b" latinLnBrk="0" hangingPunct="1">
        <a:lnSpc>
          <a:spcPct val="90000"/>
        </a:lnSpc>
        <a:spcBef>
          <a:spcPct val="0"/>
        </a:spcBef>
        <a:buNone/>
        <a:defRPr sz="2700" b="1"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2"/>
          </a:solidFill>
          <a:latin typeface="+mn-lt"/>
          <a:ea typeface="+mn-ea"/>
          <a:cs typeface="+mn-cs"/>
        </a:defRPr>
      </a:lvl1pPr>
      <a:lvl2pPr marL="428625" indent="-173831" algn="l" defTabSz="685800" rtl="0" eaLnBrk="1" latinLnBrk="0" hangingPunct="1">
        <a:lnSpc>
          <a:spcPct val="90000"/>
        </a:lnSpc>
        <a:spcBef>
          <a:spcPts val="375"/>
        </a:spcBef>
        <a:buFont typeface="Arial" panose="020B0604020202020204" pitchFamily="34" charset="0"/>
        <a:buChar char="•"/>
        <a:tabLst/>
        <a:defRPr sz="1650" kern="1200">
          <a:solidFill>
            <a:schemeClr val="tx2"/>
          </a:solidFill>
          <a:latin typeface="+mn-lt"/>
          <a:ea typeface="+mn-ea"/>
          <a:cs typeface="+mn-cs"/>
        </a:defRPr>
      </a:lvl2pPr>
      <a:lvl3pPr marL="728663" indent="-129779" algn="l" defTabSz="685800" rtl="0" eaLnBrk="1" latinLnBrk="0" hangingPunct="1">
        <a:lnSpc>
          <a:spcPct val="90000"/>
        </a:lnSpc>
        <a:spcBef>
          <a:spcPts val="375"/>
        </a:spcBef>
        <a:buFont typeface="Arial" panose="020B0604020202020204" pitchFamily="34" charset="0"/>
        <a:buChar char="•"/>
        <a:tabLst/>
        <a:defRPr sz="1500" kern="1200">
          <a:solidFill>
            <a:schemeClr val="tx2"/>
          </a:solidFill>
          <a:latin typeface="+mn-lt"/>
          <a:ea typeface="+mn-ea"/>
          <a:cs typeface="+mn-cs"/>
        </a:defRPr>
      </a:lvl3pPr>
      <a:lvl4pPr marL="1072754" indent="-125016" algn="l" defTabSz="685800" rtl="0" eaLnBrk="1" latinLnBrk="0" hangingPunct="1">
        <a:lnSpc>
          <a:spcPct val="90000"/>
        </a:lnSpc>
        <a:spcBef>
          <a:spcPts val="375"/>
        </a:spcBef>
        <a:buFont typeface="Arial" panose="020B0604020202020204" pitchFamily="34" charset="0"/>
        <a:buChar char="•"/>
        <a:tabLst/>
        <a:defRPr sz="1350" kern="1200">
          <a:solidFill>
            <a:schemeClr val="tx2"/>
          </a:solidFill>
          <a:latin typeface="+mn-lt"/>
          <a:ea typeface="+mn-ea"/>
          <a:cs typeface="+mn-cs"/>
        </a:defRPr>
      </a:lvl4pPr>
      <a:lvl5pPr marL="1416844" indent="-129779" algn="l" defTabSz="685800" rtl="0" eaLnBrk="1" latinLnBrk="0" hangingPunct="1">
        <a:lnSpc>
          <a:spcPct val="90000"/>
        </a:lnSpc>
        <a:spcBef>
          <a:spcPts val="375"/>
        </a:spcBef>
        <a:buFont typeface="Arial" panose="020B0604020202020204" pitchFamily="34" charset="0"/>
        <a:buChar char="•"/>
        <a:tabLst/>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cpuc.ca.gov/somah" TargetMode="External"/><Relationship Id="rId2" Type="http://schemas.openxmlformats.org/officeDocument/2006/relationships/hyperlink" Target="http://www.calsomah.org/" TargetMode="External"/><Relationship Id="rId1" Type="http://schemas.openxmlformats.org/officeDocument/2006/relationships/slideLayout" Target="../slideLayouts/slideLayout14.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p:txBody>
          <a:bodyPr/>
          <a:lstStyle/>
          <a:p>
            <a:r>
              <a:rPr lang="en-US" dirty="0"/>
              <a:t>Solar On Multifamily Affordable Housing (SOMAH)</a:t>
            </a:r>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457200" y="2395135"/>
            <a:ext cx="7200900" cy="679535"/>
          </a:xfrm>
        </p:spPr>
        <p:txBody>
          <a:bodyPr/>
          <a:lstStyle/>
          <a:p>
            <a:r>
              <a:rPr lang="en-US" dirty="0"/>
              <a:t>Draft Phase 2 Evaluation Report Webinar</a:t>
            </a:r>
          </a:p>
          <a:p>
            <a:r>
              <a:rPr lang="en-US" dirty="0"/>
              <a:t>September 17, 2021 </a:t>
            </a:r>
          </a:p>
        </p:txBody>
      </p:sp>
      <p:sp>
        <p:nvSpPr>
          <p:cNvPr id="4" name="TextBox 3">
            <a:extLst>
              <a:ext uri="{FF2B5EF4-FFF2-40B4-BE49-F238E27FC236}">
                <a16:creationId xmlns:a16="http://schemas.microsoft.com/office/drawing/2014/main" id="{EE4EAB7D-1731-4FEB-A058-C23DE7B089C7}"/>
              </a:ext>
            </a:extLst>
          </p:cNvPr>
          <p:cNvSpPr txBox="1"/>
          <p:nvPr/>
        </p:nvSpPr>
        <p:spPr>
          <a:xfrm>
            <a:off x="457200" y="3204569"/>
            <a:ext cx="2480310" cy="738664"/>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Contents:</a:t>
            </a:r>
          </a:p>
          <a:p>
            <a:pPr marL="342900" indent="-342900">
              <a:buAutoNum type="arabicPeriod"/>
            </a:pPr>
            <a:r>
              <a:rPr lang="en-US" sz="1400" dirty="0"/>
              <a:t>CPUC Intro </a:t>
            </a:r>
          </a:p>
          <a:p>
            <a:pPr marL="342900" indent="-342900">
              <a:buAutoNum type="arabicPeriod"/>
            </a:pPr>
            <a:r>
              <a:rPr lang="en-US" sz="1400" dirty="0"/>
              <a:t>Verdant Presentation</a:t>
            </a:r>
          </a:p>
        </p:txBody>
      </p:sp>
      <p:cxnSp>
        <p:nvCxnSpPr>
          <p:cNvPr id="6" name="Straight Connector 5">
            <a:extLst>
              <a:ext uri="{FF2B5EF4-FFF2-40B4-BE49-F238E27FC236}">
                <a16:creationId xmlns:a16="http://schemas.microsoft.com/office/drawing/2014/main" id="{A1FC3E23-BA29-4836-9055-11EC30941CE6}"/>
              </a:ext>
            </a:extLst>
          </p:cNvPr>
          <p:cNvCxnSpPr/>
          <p:nvPr/>
        </p:nvCxnSpPr>
        <p:spPr>
          <a:xfrm>
            <a:off x="457200" y="3074670"/>
            <a:ext cx="810387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1950" y="276042"/>
            <a:ext cx="8229600" cy="492443"/>
          </a:xfrm>
        </p:spPr>
        <p:txBody>
          <a:bodyPr/>
          <a:lstStyle/>
          <a:p>
            <a:r>
              <a:rPr lang="en-US" sz="2600">
                <a:solidFill>
                  <a:schemeClr val="accent3">
                    <a:lumMod val="50000"/>
                  </a:schemeClr>
                </a:solidFill>
                <a:latin typeface="Montserrat" pitchFamily="2" charset="77"/>
              </a:rPr>
              <a:t>Participation Assessment</a:t>
            </a:r>
          </a:p>
        </p:txBody>
      </p:sp>
      <p:sp>
        <p:nvSpPr>
          <p:cNvPr id="9" name="Text Placeholder 8"/>
          <p:cNvSpPr>
            <a:spLocks noGrp="1"/>
          </p:cNvSpPr>
          <p:nvPr>
            <p:ph type="body" sz="quarter" idx="4294967295"/>
          </p:nvPr>
        </p:nvSpPr>
        <p:spPr>
          <a:xfrm>
            <a:off x="361950" y="3435605"/>
            <a:ext cx="8229600" cy="1164203"/>
          </a:xfrm>
          <a:prstGeom prst="rect">
            <a:avLst/>
          </a:prstGeom>
        </p:spPr>
        <p:txBody>
          <a:bodyPr/>
          <a:lstStyle/>
          <a:p>
            <a:pPr>
              <a:buClr>
                <a:srgbClr val="0E321C"/>
              </a:buClr>
            </a:pPr>
            <a:r>
              <a:rPr lang="en-US" dirty="0">
                <a:solidFill>
                  <a:srgbClr val="141313"/>
                </a:solidFill>
              </a:rPr>
              <a:t>534 applications submitted, 124 cancelled (includes ineligible and withdrawn)</a:t>
            </a:r>
          </a:p>
          <a:p>
            <a:pPr>
              <a:buClr>
                <a:srgbClr val="0E321C"/>
              </a:buClr>
            </a:pPr>
            <a:r>
              <a:rPr lang="en-US" dirty="0">
                <a:solidFill>
                  <a:srgbClr val="141313"/>
                </a:solidFill>
              </a:rPr>
              <a:t>PV capacity ~23% of 300 MW goal</a:t>
            </a:r>
          </a:p>
          <a:p>
            <a:pPr>
              <a:buClr>
                <a:srgbClr val="0E321C"/>
              </a:buClr>
            </a:pPr>
            <a:r>
              <a:rPr lang="en-US" dirty="0">
                <a:solidFill>
                  <a:srgbClr val="141313"/>
                </a:solidFill>
              </a:rPr>
              <a:t>Incentives ~ $152M</a:t>
            </a:r>
          </a:p>
        </p:txBody>
      </p:sp>
      <p:sp>
        <p:nvSpPr>
          <p:cNvPr id="6" name="Footer Placeholder 5"/>
          <p:cNvSpPr>
            <a:spLocks noGrp="1"/>
          </p:cNvSpPr>
          <p:nvPr>
            <p:ph type="ftr" sz="quarter" idx="3"/>
          </p:nvPr>
        </p:nvSpPr>
        <p:spPr>
          <a:xfrm>
            <a:off x="5545794" y="4773738"/>
            <a:ext cx="3086100" cy="273050"/>
          </a:xfrm>
        </p:spPr>
        <p:txBody>
          <a:bodyPr/>
          <a:lstStyle/>
          <a:p>
            <a:r>
              <a:rPr lang="en-US"/>
              <a:t>SOMAH Evaluation – Phase II Report    </a:t>
            </a:r>
          </a:p>
        </p:txBody>
      </p:sp>
      <p:sp>
        <p:nvSpPr>
          <p:cNvPr id="10" name="Text Placeholder 7">
            <a:extLst>
              <a:ext uri="{FF2B5EF4-FFF2-40B4-BE49-F238E27FC236}">
                <a16:creationId xmlns:a16="http://schemas.microsoft.com/office/drawing/2014/main" id="{F76D08A2-7FC7-46B8-ABCD-16089016EE2D}"/>
              </a:ext>
            </a:extLst>
          </p:cNvPr>
          <p:cNvSpPr>
            <a:spLocks noGrp="1"/>
          </p:cNvSpPr>
          <p:nvPr>
            <p:ph type="body" sz="quarter" idx="15"/>
          </p:nvPr>
        </p:nvSpPr>
        <p:spPr>
          <a:xfrm>
            <a:off x="361950" y="643923"/>
            <a:ext cx="8229600" cy="349250"/>
          </a:xfrm>
        </p:spPr>
        <p:txBody>
          <a:bodyPr/>
          <a:lstStyle/>
          <a:p>
            <a:r>
              <a:rPr lang="en-US" dirty="0">
                <a:latin typeface="Montserrat" pitchFamily="2" charset="77"/>
              </a:rPr>
              <a:t>Submitted applications as of 4/29/2021</a:t>
            </a:r>
          </a:p>
        </p:txBody>
      </p:sp>
      <p:pic>
        <p:nvPicPr>
          <p:cNvPr id="2" name="Picture 1">
            <a:extLst>
              <a:ext uri="{FF2B5EF4-FFF2-40B4-BE49-F238E27FC236}">
                <a16:creationId xmlns:a16="http://schemas.microsoft.com/office/drawing/2014/main" id="{CC9831BD-FF47-4CFF-BA46-85788650D6D6}"/>
              </a:ext>
            </a:extLst>
          </p:cNvPr>
          <p:cNvPicPr>
            <a:picLocks noChangeAspect="1"/>
          </p:cNvPicPr>
          <p:nvPr/>
        </p:nvPicPr>
        <p:blipFill rotWithShape="1">
          <a:blip r:embed="rId3"/>
          <a:srcRect b="78306"/>
          <a:stretch/>
        </p:blipFill>
        <p:spPr>
          <a:xfrm>
            <a:off x="713262" y="1072576"/>
            <a:ext cx="7416101" cy="2222530"/>
          </a:xfrm>
          <a:prstGeom prst="rect">
            <a:avLst/>
          </a:prstGeom>
        </p:spPr>
      </p:pic>
    </p:spTree>
    <p:extLst>
      <p:ext uri="{BB962C8B-B14F-4D97-AF65-F5344CB8AC3E}">
        <p14:creationId xmlns:p14="http://schemas.microsoft.com/office/powerpoint/2010/main" val="325951093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1950" y="291430"/>
            <a:ext cx="8229600" cy="461665"/>
          </a:xfrm>
        </p:spPr>
        <p:txBody>
          <a:bodyPr anchor="ctr">
            <a:noAutofit/>
          </a:bodyPr>
          <a:lstStyle/>
          <a:p>
            <a:r>
              <a:rPr lang="en-US" sz="2600">
                <a:solidFill>
                  <a:schemeClr val="accent3">
                    <a:lumMod val="50000"/>
                  </a:schemeClr>
                </a:solidFill>
                <a:latin typeface="Montserrat" pitchFamily="2" charset="77"/>
              </a:rPr>
              <a:t>Participation Assessment</a:t>
            </a:r>
          </a:p>
        </p:txBody>
      </p:sp>
      <p:sp>
        <p:nvSpPr>
          <p:cNvPr id="8" name="Footer Placeholder 5">
            <a:extLst>
              <a:ext uri="{FF2B5EF4-FFF2-40B4-BE49-F238E27FC236}">
                <a16:creationId xmlns:a16="http://schemas.microsoft.com/office/drawing/2014/main" id="{F44D71AB-249B-4C36-8B22-F91546FBAFFE}"/>
              </a:ext>
            </a:extLst>
          </p:cNvPr>
          <p:cNvSpPr>
            <a:spLocks noGrp="1"/>
          </p:cNvSpPr>
          <p:nvPr>
            <p:ph type="ftr" sz="quarter" idx="3"/>
          </p:nvPr>
        </p:nvSpPr>
        <p:spPr>
          <a:xfrm>
            <a:off x="5631851" y="4767376"/>
            <a:ext cx="3086100" cy="273050"/>
          </a:xfrm>
        </p:spPr>
        <p:txBody>
          <a:bodyPr/>
          <a:lstStyle/>
          <a:p>
            <a:r>
              <a:rPr lang="en-US"/>
              <a:t>SOMAH Evaluation – Phase II Report </a:t>
            </a:r>
          </a:p>
        </p:txBody>
      </p:sp>
      <p:pic>
        <p:nvPicPr>
          <p:cNvPr id="2" name="Picture 1">
            <a:extLst>
              <a:ext uri="{FF2B5EF4-FFF2-40B4-BE49-F238E27FC236}">
                <a16:creationId xmlns:a16="http://schemas.microsoft.com/office/drawing/2014/main" id="{65F05A68-C8D0-4D6A-8F2F-C52F62205751}"/>
              </a:ext>
            </a:extLst>
          </p:cNvPr>
          <p:cNvPicPr>
            <a:picLocks noChangeAspect="1"/>
          </p:cNvPicPr>
          <p:nvPr/>
        </p:nvPicPr>
        <p:blipFill>
          <a:blip r:embed="rId3"/>
          <a:stretch>
            <a:fillRect/>
          </a:stretch>
        </p:blipFill>
        <p:spPr>
          <a:xfrm>
            <a:off x="558053" y="1138908"/>
            <a:ext cx="7736940" cy="3410013"/>
          </a:xfrm>
          <a:prstGeom prst="rect">
            <a:avLst/>
          </a:prstGeom>
        </p:spPr>
      </p:pic>
      <p:sp>
        <p:nvSpPr>
          <p:cNvPr id="9" name="Text Placeholder 7">
            <a:extLst>
              <a:ext uri="{FF2B5EF4-FFF2-40B4-BE49-F238E27FC236}">
                <a16:creationId xmlns:a16="http://schemas.microsoft.com/office/drawing/2014/main" id="{7BD1F20B-6F1F-4C82-80F6-C102D429B092}"/>
              </a:ext>
            </a:extLst>
          </p:cNvPr>
          <p:cNvSpPr txBox="1">
            <a:spLocks/>
          </p:cNvSpPr>
          <p:nvPr/>
        </p:nvSpPr>
        <p:spPr>
          <a:xfrm>
            <a:off x="361950" y="622300"/>
            <a:ext cx="8229600" cy="349250"/>
          </a:xfrm>
          <a:prstGeom prst="rect">
            <a:avLst/>
          </a:prstGeom>
        </p:spPr>
        <p:txBody>
          <a:bodyPr/>
          <a:lstStyle>
            <a:lvl1pPr marL="171450" indent="-171450" algn="l" defTabSz="457200"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750" indent="-114300" algn="l" defTabSz="457200"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7200" indent="-171450" algn="l" defTabSz="457200"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a:solidFill>
                  <a:schemeClr val="tx2"/>
                </a:solidFill>
                <a:latin typeface="Montserrat" pitchFamily="2" charset="77"/>
              </a:rPr>
              <a:t>Application submission timeline</a:t>
            </a:r>
          </a:p>
        </p:txBody>
      </p:sp>
    </p:spTree>
    <p:extLst>
      <p:ext uri="{BB962C8B-B14F-4D97-AF65-F5344CB8AC3E}">
        <p14:creationId xmlns:p14="http://schemas.microsoft.com/office/powerpoint/2010/main" val="28499966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AB020-F1B4-4125-BD0C-5BF0A74A1D54}"/>
              </a:ext>
            </a:extLst>
          </p:cNvPr>
          <p:cNvSpPr>
            <a:spLocks noGrp="1"/>
          </p:cNvSpPr>
          <p:nvPr>
            <p:ph type="title"/>
          </p:nvPr>
        </p:nvSpPr>
        <p:spPr>
          <a:xfrm>
            <a:off x="361950" y="276042"/>
            <a:ext cx="8229600" cy="492443"/>
          </a:xfrm>
        </p:spPr>
        <p:txBody>
          <a:bodyPr/>
          <a:lstStyle/>
          <a:p>
            <a:r>
              <a:rPr lang="en-US" sz="2600" dirty="0">
                <a:solidFill>
                  <a:schemeClr val="accent3">
                    <a:lumMod val="50000"/>
                  </a:schemeClr>
                </a:solidFill>
                <a:latin typeface="Montserrat" pitchFamily="2" charset="77"/>
              </a:rPr>
              <a:t>Participation Assessment</a:t>
            </a:r>
          </a:p>
        </p:txBody>
      </p:sp>
      <p:grpSp>
        <p:nvGrpSpPr>
          <p:cNvPr id="4" name="Group 3">
            <a:extLst>
              <a:ext uri="{FF2B5EF4-FFF2-40B4-BE49-F238E27FC236}">
                <a16:creationId xmlns:a16="http://schemas.microsoft.com/office/drawing/2014/main" id="{1EF9B75D-69BB-4D46-99AE-1A353121BF29}"/>
              </a:ext>
            </a:extLst>
          </p:cNvPr>
          <p:cNvGrpSpPr/>
          <p:nvPr/>
        </p:nvGrpSpPr>
        <p:grpSpPr>
          <a:xfrm>
            <a:off x="141394" y="1164436"/>
            <a:ext cx="8764471" cy="972734"/>
            <a:chOff x="-322831" y="4606209"/>
            <a:chExt cx="13107036" cy="1217268"/>
          </a:xfrm>
        </p:grpSpPr>
        <p:sp>
          <p:nvSpPr>
            <p:cNvPr id="5" name="Google Shape;247;p32">
              <a:extLst>
                <a:ext uri="{FF2B5EF4-FFF2-40B4-BE49-F238E27FC236}">
                  <a16:creationId xmlns:a16="http://schemas.microsoft.com/office/drawing/2014/main" id="{C02FC256-0A17-41D2-AFA2-F2F4D3594ED7}"/>
                </a:ext>
              </a:extLst>
            </p:cNvPr>
            <p:cNvSpPr/>
            <p:nvPr/>
          </p:nvSpPr>
          <p:spPr>
            <a:xfrm>
              <a:off x="-322831" y="4606218"/>
              <a:ext cx="2323866" cy="1207770"/>
            </a:xfrm>
            <a:prstGeom prst="chevron">
              <a:avLst>
                <a:gd name="adj" fmla="val 50000"/>
              </a:avLst>
            </a:prstGeom>
            <a:solidFill>
              <a:schemeClr val="accent1">
                <a:lumMod val="50000"/>
              </a:schemeClr>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6" name="Google Shape;248;p32">
              <a:extLst>
                <a:ext uri="{FF2B5EF4-FFF2-40B4-BE49-F238E27FC236}">
                  <a16:creationId xmlns:a16="http://schemas.microsoft.com/office/drawing/2014/main" id="{4D782800-0DF3-4EF6-8EBF-F6918B3508E3}"/>
                </a:ext>
              </a:extLst>
            </p:cNvPr>
            <p:cNvSpPr txBox="1"/>
            <p:nvPr/>
          </p:nvSpPr>
          <p:spPr>
            <a:xfrm>
              <a:off x="281667" y="4606221"/>
              <a:ext cx="1374814" cy="1207770"/>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a:solidFill>
                    <a:prstClr val="white"/>
                  </a:solidFill>
                  <a:latin typeface="Century Gothic"/>
                  <a:ea typeface="Century Gothic"/>
                  <a:cs typeface="Century Gothic"/>
                  <a:sym typeface="Century Gothic"/>
                </a:rPr>
                <a:t>Upfront Technical Assistance</a:t>
              </a:r>
            </a:p>
            <a:p>
              <a:pPr algn="ctr" defTabSz="685800">
                <a:lnSpc>
                  <a:spcPct val="90000"/>
                </a:lnSpc>
                <a:buClr>
                  <a:srgbClr val="000000"/>
                </a:buClr>
                <a:buSzPts val="1600"/>
                <a:defRPr/>
              </a:pPr>
              <a:r>
                <a:rPr lang="en-US" sz="700">
                  <a:solidFill>
                    <a:prstClr val="white"/>
                  </a:solidFill>
                  <a:latin typeface="Century Gothic"/>
                  <a:ea typeface="Arial"/>
                  <a:cs typeface="Arial"/>
                  <a:sym typeface="Century Gothic"/>
                </a:rPr>
                <a:t>(Track A)</a:t>
              </a:r>
              <a:endParaRPr sz="700">
                <a:solidFill>
                  <a:srgbClr val="000000"/>
                </a:solidFill>
                <a:latin typeface="Arial"/>
                <a:ea typeface="Arial"/>
                <a:cs typeface="Arial"/>
                <a:sym typeface="Arial"/>
              </a:endParaRPr>
            </a:p>
          </p:txBody>
        </p:sp>
        <p:sp>
          <p:nvSpPr>
            <p:cNvPr id="7" name="Google Shape;247;p32">
              <a:extLst>
                <a:ext uri="{FF2B5EF4-FFF2-40B4-BE49-F238E27FC236}">
                  <a16:creationId xmlns:a16="http://schemas.microsoft.com/office/drawing/2014/main" id="{838CEFC9-D22E-43FB-8FE8-5BAB4D738E09}"/>
                </a:ext>
              </a:extLst>
            </p:cNvPr>
            <p:cNvSpPr/>
            <p:nvPr/>
          </p:nvSpPr>
          <p:spPr>
            <a:xfrm>
              <a:off x="1475489" y="4606218"/>
              <a:ext cx="2323866" cy="1207770"/>
            </a:xfrm>
            <a:prstGeom prst="chevron">
              <a:avLst>
                <a:gd name="adj" fmla="val 50000"/>
              </a:avLst>
            </a:prstGeom>
            <a:solidFill>
              <a:schemeClr val="accent1">
                <a:lumMod val="75000"/>
              </a:schemeClr>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8" name="Google Shape;248;p32">
              <a:extLst>
                <a:ext uri="{FF2B5EF4-FFF2-40B4-BE49-F238E27FC236}">
                  <a16:creationId xmlns:a16="http://schemas.microsoft.com/office/drawing/2014/main" id="{538A4775-78FB-400A-BB99-E49A9CD854FC}"/>
                </a:ext>
              </a:extLst>
            </p:cNvPr>
            <p:cNvSpPr txBox="1"/>
            <p:nvPr/>
          </p:nvSpPr>
          <p:spPr>
            <a:xfrm>
              <a:off x="2079987" y="4606221"/>
              <a:ext cx="1374814" cy="1207770"/>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a:solidFill>
                    <a:prstClr val="white"/>
                  </a:solidFill>
                  <a:latin typeface="Century Gothic"/>
                  <a:ea typeface="Century Gothic"/>
                  <a:cs typeface="Century Gothic"/>
                  <a:sym typeface="Century Gothic"/>
                </a:rPr>
                <a:t>Reservation Request</a:t>
              </a:r>
              <a:endParaRPr sz="1100">
                <a:solidFill>
                  <a:srgbClr val="000000"/>
                </a:solidFill>
                <a:latin typeface="Arial"/>
                <a:ea typeface="Arial"/>
                <a:cs typeface="Arial"/>
                <a:sym typeface="Arial"/>
              </a:endParaRPr>
            </a:p>
          </p:txBody>
        </p:sp>
        <p:sp>
          <p:nvSpPr>
            <p:cNvPr id="9" name="Google Shape;247;p32">
              <a:extLst>
                <a:ext uri="{FF2B5EF4-FFF2-40B4-BE49-F238E27FC236}">
                  <a16:creationId xmlns:a16="http://schemas.microsoft.com/office/drawing/2014/main" id="{07B1AB1F-B4A2-42BD-BAC1-F6E27914AD3C}"/>
                </a:ext>
              </a:extLst>
            </p:cNvPr>
            <p:cNvSpPr/>
            <p:nvPr/>
          </p:nvSpPr>
          <p:spPr>
            <a:xfrm>
              <a:off x="3266006" y="4606218"/>
              <a:ext cx="2323866" cy="1207770"/>
            </a:xfrm>
            <a:prstGeom prst="chevron">
              <a:avLst>
                <a:gd name="adj" fmla="val 50000"/>
              </a:avLst>
            </a:prstGeom>
            <a:solidFill>
              <a:srgbClr val="1488D1"/>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10" name="Google Shape;248;p32">
              <a:extLst>
                <a:ext uri="{FF2B5EF4-FFF2-40B4-BE49-F238E27FC236}">
                  <a16:creationId xmlns:a16="http://schemas.microsoft.com/office/drawing/2014/main" id="{A6508E20-BC23-4A77-8A3A-6A11D0A96572}"/>
                </a:ext>
              </a:extLst>
            </p:cNvPr>
            <p:cNvSpPr txBox="1"/>
            <p:nvPr/>
          </p:nvSpPr>
          <p:spPr>
            <a:xfrm>
              <a:off x="3870504" y="4606221"/>
              <a:ext cx="1374814" cy="1207770"/>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a:solidFill>
                    <a:prstClr val="white"/>
                  </a:solidFill>
                  <a:latin typeface="Century Gothic"/>
                  <a:ea typeface="Century Gothic"/>
                  <a:cs typeface="Century Gothic"/>
                  <a:sym typeface="Century Gothic"/>
                </a:rPr>
                <a:t>Energy Efficiency Milestone</a:t>
              </a:r>
              <a:endParaRPr sz="1100">
                <a:solidFill>
                  <a:srgbClr val="000000"/>
                </a:solidFill>
                <a:latin typeface="Arial"/>
                <a:ea typeface="Arial"/>
                <a:cs typeface="Arial"/>
                <a:sym typeface="Arial"/>
              </a:endParaRPr>
            </a:p>
          </p:txBody>
        </p:sp>
        <p:sp>
          <p:nvSpPr>
            <p:cNvPr id="11" name="Google Shape;247;p32">
              <a:extLst>
                <a:ext uri="{FF2B5EF4-FFF2-40B4-BE49-F238E27FC236}">
                  <a16:creationId xmlns:a16="http://schemas.microsoft.com/office/drawing/2014/main" id="{91326690-A06C-45C7-9FE7-1921164AF205}"/>
                </a:ext>
              </a:extLst>
            </p:cNvPr>
            <p:cNvSpPr/>
            <p:nvPr/>
          </p:nvSpPr>
          <p:spPr>
            <a:xfrm>
              <a:off x="5053478" y="4615704"/>
              <a:ext cx="2323866" cy="1207770"/>
            </a:xfrm>
            <a:prstGeom prst="chevron">
              <a:avLst>
                <a:gd name="adj" fmla="val 50000"/>
              </a:avLst>
            </a:prstGeom>
            <a:solidFill>
              <a:srgbClr val="5AA4DA"/>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12" name="Google Shape;248;p32">
              <a:extLst>
                <a:ext uri="{FF2B5EF4-FFF2-40B4-BE49-F238E27FC236}">
                  <a16:creationId xmlns:a16="http://schemas.microsoft.com/office/drawing/2014/main" id="{0ECC3F90-12D1-489A-844F-F0508C5D132B}"/>
                </a:ext>
              </a:extLst>
            </p:cNvPr>
            <p:cNvSpPr txBox="1"/>
            <p:nvPr/>
          </p:nvSpPr>
          <p:spPr>
            <a:xfrm>
              <a:off x="5657976" y="4615707"/>
              <a:ext cx="1374814" cy="1207770"/>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a:solidFill>
                    <a:prstClr val="white"/>
                  </a:solidFill>
                  <a:latin typeface="Century Gothic"/>
                  <a:ea typeface="Century Gothic"/>
                  <a:cs typeface="Century Gothic"/>
                  <a:sym typeface="Century Gothic"/>
                </a:rPr>
                <a:t>Proof of Project Milestone</a:t>
              </a:r>
              <a:endParaRPr sz="1100">
                <a:solidFill>
                  <a:srgbClr val="000000"/>
                </a:solidFill>
                <a:latin typeface="Arial"/>
                <a:ea typeface="Arial"/>
                <a:cs typeface="Arial"/>
                <a:sym typeface="Arial"/>
              </a:endParaRPr>
            </a:p>
          </p:txBody>
        </p:sp>
        <p:sp>
          <p:nvSpPr>
            <p:cNvPr id="13" name="Google Shape;247;p32">
              <a:extLst>
                <a:ext uri="{FF2B5EF4-FFF2-40B4-BE49-F238E27FC236}">
                  <a16:creationId xmlns:a16="http://schemas.microsoft.com/office/drawing/2014/main" id="{1F7D75E4-4D89-414D-9918-CB0804C6650A}"/>
                </a:ext>
              </a:extLst>
            </p:cNvPr>
            <p:cNvSpPr/>
            <p:nvPr/>
          </p:nvSpPr>
          <p:spPr>
            <a:xfrm>
              <a:off x="6831424" y="4606215"/>
              <a:ext cx="2323866" cy="1207770"/>
            </a:xfrm>
            <a:prstGeom prst="chevron">
              <a:avLst>
                <a:gd name="adj" fmla="val 50000"/>
              </a:avLst>
            </a:prstGeom>
            <a:solidFill>
              <a:schemeClr val="accent4"/>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14" name="Google Shape;248;p32">
              <a:extLst>
                <a:ext uri="{FF2B5EF4-FFF2-40B4-BE49-F238E27FC236}">
                  <a16:creationId xmlns:a16="http://schemas.microsoft.com/office/drawing/2014/main" id="{C777BEA0-DC3B-4DBB-9FF9-A1AD610B94A9}"/>
                </a:ext>
              </a:extLst>
            </p:cNvPr>
            <p:cNvSpPr txBox="1"/>
            <p:nvPr/>
          </p:nvSpPr>
          <p:spPr>
            <a:xfrm>
              <a:off x="7435922" y="4606218"/>
              <a:ext cx="1374814" cy="1207770"/>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a:solidFill>
                    <a:srgbClr val="FFFFFE"/>
                  </a:solidFill>
                  <a:latin typeface="Century Gothic"/>
                  <a:ea typeface="Century Gothic"/>
                  <a:cs typeface="Century Gothic"/>
                  <a:sym typeface="Century Gothic"/>
                </a:rPr>
                <a:t>Incentive Claim</a:t>
              </a:r>
              <a:endParaRPr sz="1100">
                <a:solidFill>
                  <a:srgbClr val="FFFFFE"/>
                </a:solidFill>
                <a:latin typeface="Arial"/>
                <a:ea typeface="Arial"/>
                <a:cs typeface="Arial"/>
                <a:sym typeface="Arial"/>
              </a:endParaRPr>
            </a:p>
          </p:txBody>
        </p:sp>
        <p:sp>
          <p:nvSpPr>
            <p:cNvPr id="15" name="Google Shape;247;p32">
              <a:extLst>
                <a:ext uri="{FF2B5EF4-FFF2-40B4-BE49-F238E27FC236}">
                  <a16:creationId xmlns:a16="http://schemas.microsoft.com/office/drawing/2014/main" id="{2DECA271-D743-4856-B4C1-042EB4B6D25E}"/>
                </a:ext>
              </a:extLst>
            </p:cNvPr>
            <p:cNvSpPr/>
            <p:nvPr/>
          </p:nvSpPr>
          <p:spPr>
            <a:xfrm>
              <a:off x="8656104" y="4606212"/>
              <a:ext cx="2323866" cy="1207770"/>
            </a:xfrm>
            <a:prstGeom prst="chevron">
              <a:avLst>
                <a:gd name="adj" fmla="val 50000"/>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16" name="Google Shape;248;p32">
              <a:extLst>
                <a:ext uri="{FF2B5EF4-FFF2-40B4-BE49-F238E27FC236}">
                  <a16:creationId xmlns:a16="http://schemas.microsoft.com/office/drawing/2014/main" id="{5B3DEA62-F56F-42BE-9A82-45089DEAFFA8}"/>
                </a:ext>
              </a:extLst>
            </p:cNvPr>
            <p:cNvSpPr txBox="1"/>
            <p:nvPr/>
          </p:nvSpPr>
          <p:spPr>
            <a:xfrm>
              <a:off x="9260602" y="4606215"/>
              <a:ext cx="1374814" cy="1207770"/>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a:solidFill>
                    <a:prstClr val="white">
                      <a:lumMod val="50000"/>
                    </a:prstClr>
                  </a:solidFill>
                  <a:latin typeface="Century Gothic"/>
                  <a:ea typeface="Century Gothic"/>
                  <a:cs typeface="Century Gothic"/>
                  <a:sym typeface="Century Gothic"/>
                </a:rPr>
                <a:t>Inspection</a:t>
              </a:r>
              <a:r>
                <a:rPr lang="en-US" sz="1100">
                  <a:solidFill>
                    <a:prstClr val="white"/>
                  </a:solidFill>
                  <a:latin typeface="Century Gothic"/>
                  <a:ea typeface="Century Gothic"/>
                  <a:cs typeface="Century Gothic"/>
                  <a:sym typeface="Century Gothic"/>
                </a:rPr>
                <a:t> </a:t>
              </a:r>
              <a:endParaRPr sz="1100">
                <a:solidFill>
                  <a:srgbClr val="000000"/>
                </a:solidFill>
                <a:latin typeface="Arial"/>
                <a:ea typeface="Arial"/>
                <a:cs typeface="Arial"/>
                <a:sym typeface="Arial"/>
              </a:endParaRPr>
            </a:p>
          </p:txBody>
        </p:sp>
        <p:sp>
          <p:nvSpPr>
            <p:cNvPr id="17" name="Google Shape;247;p32">
              <a:extLst>
                <a:ext uri="{FF2B5EF4-FFF2-40B4-BE49-F238E27FC236}">
                  <a16:creationId xmlns:a16="http://schemas.microsoft.com/office/drawing/2014/main" id="{777D80BC-20F8-4C4D-896E-513ADCF57990}"/>
                </a:ext>
              </a:extLst>
            </p:cNvPr>
            <p:cNvSpPr/>
            <p:nvPr/>
          </p:nvSpPr>
          <p:spPr>
            <a:xfrm>
              <a:off x="10460339" y="4606209"/>
              <a:ext cx="2323866" cy="1207770"/>
            </a:xfrm>
            <a:prstGeom prst="chevron">
              <a:avLst>
                <a:gd name="adj" fmla="val 50000"/>
              </a:avLst>
            </a:prstGeom>
            <a:solidFill>
              <a:schemeClr val="accent4">
                <a:lumMod val="40000"/>
                <a:lumOff val="60000"/>
              </a:schemeClr>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18" name="Google Shape;248;p32">
              <a:extLst>
                <a:ext uri="{FF2B5EF4-FFF2-40B4-BE49-F238E27FC236}">
                  <a16:creationId xmlns:a16="http://schemas.microsoft.com/office/drawing/2014/main" id="{856B44FD-BFE5-45F8-9939-94D4DDC03C04}"/>
                </a:ext>
              </a:extLst>
            </p:cNvPr>
            <p:cNvSpPr txBox="1"/>
            <p:nvPr/>
          </p:nvSpPr>
          <p:spPr>
            <a:xfrm>
              <a:off x="11064837" y="4606212"/>
              <a:ext cx="1374814" cy="1207770"/>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a:solidFill>
                    <a:prstClr val="white">
                      <a:lumMod val="50000"/>
                    </a:prstClr>
                  </a:solidFill>
                  <a:latin typeface="Century Gothic"/>
                  <a:ea typeface="Century Gothic"/>
                  <a:cs typeface="Century Gothic"/>
                  <a:sym typeface="Century Gothic"/>
                </a:rPr>
                <a:t>Payment</a:t>
              </a:r>
              <a:endParaRPr sz="1100">
                <a:solidFill>
                  <a:prstClr val="white">
                    <a:lumMod val="50000"/>
                  </a:prstClr>
                </a:solidFill>
                <a:latin typeface="Arial"/>
                <a:ea typeface="Arial"/>
                <a:cs typeface="Arial"/>
                <a:sym typeface="Arial"/>
              </a:endParaRPr>
            </a:p>
          </p:txBody>
        </p:sp>
      </p:grpSp>
      <p:sp>
        <p:nvSpPr>
          <p:cNvPr id="25" name="Footer Placeholder 5">
            <a:extLst>
              <a:ext uri="{FF2B5EF4-FFF2-40B4-BE49-F238E27FC236}">
                <a16:creationId xmlns:a16="http://schemas.microsoft.com/office/drawing/2014/main" id="{4C7B7B82-A81A-4DB2-A55D-B0D2AC900C88}"/>
              </a:ext>
            </a:extLst>
          </p:cNvPr>
          <p:cNvSpPr>
            <a:spLocks noGrp="1"/>
          </p:cNvSpPr>
          <p:nvPr>
            <p:ph type="ftr" sz="quarter" idx="3"/>
          </p:nvPr>
        </p:nvSpPr>
        <p:spPr>
          <a:xfrm>
            <a:off x="5648490" y="4761711"/>
            <a:ext cx="3086100" cy="273050"/>
          </a:xfrm>
        </p:spPr>
        <p:txBody>
          <a:bodyPr/>
          <a:lstStyle/>
          <a:p>
            <a:r>
              <a:rPr lang="en-US" sz="800"/>
              <a:t>SOMAH Evaluation – Phase II Report</a:t>
            </a:r>
          </a:p>
        </p:txBody>
      </p:sp>
      <p:sp>
        <p:nvSpPr>
          <p:cNvPr id="28" name="TextBox 27">
            <a:extLst>
              <a:ext uri="{FF2B5EF4-FFF2-40B4-BE49-F238E27FC236}">
                <a16:creationId xmlns:a16="http://schemas.microsoft.com/office/drawing/2014/main" id="{9EB4817E-0489-4355-8259-5FE5AD0DFC07}"/>
              </a:ext>
            </a:extLst>
          </p:cNvPr>
          <p:cNvSpPr txBox="1"/>
          <p:nvPr/>
        </p:nvSpPr>
        <p:spPr>
          <a:xfrm>
            <a:off x="163179" y="2263609"/>
            <a:ext cx="4572000" cy="369332"/>
          </a:xfrm>
          <a:prstGeom prst="rect">
            <a:avLst/>
          </a:prstGeom>
          <a:noFill/>
        </p:spPr>
        <p:txBody>
          <a:bodyPr wrap="square">
            <a:spAutoFit/>
          </a:bodyPr>
          <a:lstStyle/>
          <a:p>
            <a:r>
              <a:rPr lang="en-US">
                <a:solidFill>
                  <a:srgbClr val="141313"/>
                </a:solidFill>
                <a:latin typeface="Montserrat" pitchFamily="2" charset="77"/>
                <a:cs typeface="Arial"/>
              </a:rPr>
              <a:t>Active Applications in Project Step</a:t>
            </a:r>
          </a:p>
        </p:txBody>
      </p:sp>
      <p:grpSp>
        <p:nvGrpSpPr>
          <p:cNvPr id="62" name="Group 61">
            <a:extLst>
              <a:ext uri="{FF2B5EF4-FFF2-40B4-BE49-F238E27FC236}">
                <a16:creationId xmlns:a16="http://schemas.microsoft.com/office/drawing/2014/main" id="{13C0020C-51DC-45CA-89B0-AAEC784CCAE0}"/>
              </a:ext>
            </a:extLst>
          </p:cNvPr>
          <p:cNvGrpSpPr/>
          <p:nvPr/>
        </p:nvGrpSpPr>
        <p:grpSpPr>
          <a:xfrm>
            <a:off x="163179" y="2667987"/>
            <a:ext cx="8719519" cy="558790"/>
            <a:chOff x="-322830" y="4606209"/>
            <a:chExt cx="13153054" cy="1217268"/>
          </a:xfrm>
        </p:grpSpPr>
        <p:sp>
          <p:nvSpPr>
            <p:cNvPr id="63" name="Google Shape;247;p32">
              <a:extLst>
                <a:ext uri="{FF2B5EF4-FFF2-40B4-BE49-F238E27FC236}">
                  <a16:creationId xmlns:a16="http://schemas.microsoft.com/office/drawing/2014/main" id="{A18B2E89-6D7C-43D2-A984-0686F866B405}"/>
                </a:ext>
              </a:extLst>
            </p:cNvPr>
            <p:cNvSpPr/>
            <p:nvPr/>
          </p:nvSpPr>
          <p:spPr>
            <a:xfrm>
              <a:off x="-322830" y="4606219"/>
              <a:ext cx="1810890" cy="1207771"/>
            </a:xfrm>
            <a:prstGeom prst="chevron">
              <a:avLst>
                <a:gd name="adj" fmla="val 50000"/>
              </a:avLst>
            </a:prstGeom>
            <a:solidFill>
              <a:schemeClr val="accent1">
                <a:lumMod val="50000"/>
              </a:schemeClr>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64" name="Google Shape;248;p32">
              <a:extLst>
                <a:ext uri="{FF2B5EF4-FFF2-40B4-BE49-F238E27FC236}">
                  <a16:creationId xmlns:a16="http://schemas.microsoft.com/office/drawing/2014/main" id="{74720795-9D1A-40EB-B802-9434A023B94E}"/>
                </a:ext>
              </a:extLst>
            </p:cNvPr>
            <p:cNvSpPr txBox="1"/>
            <p:nvPr/>
          </p:nvSpPr>
          <p:spPr>
            <a:xfrm>
              <a:off x="281669" y="4606222"/>
              <a:ext cx="429076" cy="1207771"/>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a:solidFill>
                    <a:prstClr val="white"/>
                  </a:solidFill>
                  <a:latin typeface="Century Gothic"/>
                  <a:ea typeface="Arial"/>
                  <a:cs typeface="Arial"/>
                  <a:sym typeface="Century Gothic"/>
                </a:rPr>
                <a:t>4</a:t>
              </a:r>
              <a:endParaRPr lang="en-US" sz="1100">
                <a:solidFill>
                  <a:srgbClr val="000000"/>
                </a:solidFill>
                <a:latin typeface="Arial"/>
                <a:ea typeface="Arial"/>
                <a:cs typeface="Arial"/>
                <a:sym typeface="Arial"/>
              </a:endParaRPr>
            </a:p>
          </p:txBody>
        </p:sp>
        <p:sp>
          <p:nvSpPr>
            <p:cNvPr id="65" name="Google Shape;247;p32">
              <a:extLst>
                <a:ext uri="{FF2B5EF4-FFF2-40B4-BE49-F238E27FC236}">
                  <a16:creationId xmlns:a16="http://schemas.microsoft.com/office/drawing/2014/main" id="{C79930B5-046D-483E-8F8A-B3FED5AB78BF}"/>
                </a:ext>
              </a:extLst>
            </p:cNvPr>
            <p:cNvSpPr/>
            <p:nvPr/>
          </p:nvSpPr>
          <p:spPr>
            <a:xfrm>
              <a:off x="1475488" y="4606219"/>
              <a:ext cx="1800044" cy="1207771"/>
            </a:xfrm>
            <a:prstGeom prst="chevron">
              <a:avLst>
                <a:gd name="adj" fmla="val 50000"/>
              </a:avLst>
            </a:prstGeom>
            <a:solidFill>
              <a:schemeClr val="accent1">
                <a:lumMod val="75000"/>
              </a:schemeClr>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66" name="Google Shape;248;p32">
              <a:extLst>
                <a:ext uri="{FF2B5EF4-FFF2-40B4-BE49-F238E27FC236}">
                  <a16:creationId xmlns:a16="http://schemas.microsoft.com/office/drawing/2014/main" id="{0EF7A023-774F-4AD6-A5DE-98B977D5845D}"/>
                </a:ext>
              </a:extLst>
            </p:cNvPr>
            <p:cNvSpPr txBox="1"/>
            <p:nvPr/>
          </p:nvSpPr>
          <p:spPr>
            <a:xfrm>
              <a:off x="1967472" y="4606222"/>
              <a:ext cx="667702" cy="1207771"/>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a:solidFill>
                    <a:prstClr val="white"/>
                  </a:solidFill>
                  <a:latin typeface="Century Gothic"/>
                  <a:ea typeface="Century Gothic"/>
                  <a:cs typeface="Century Gothic"/>
                  <a:sym typeface="Century Gothic"/>
                </a:rPr>
                <a:t>103</a:t>
              </a:r>
              <a:endParaRPr lang="en-US" sz="1100">
                <a:solidFill>
                  <a:srgbClr val="000000"/>
                </a:solidFill>
                <a:latin typeface="Arial"/>
                <a:ea typeface="Arial"/>
                <a:cs typeface="Arial"/>
                <a:sym typeface="Arial"/>
              </a:endParaRPr>
            </a:p>
          </p:txBody>
        </p:sp>
        <p:sp>
          <p:nvSpPr>
            <p:cNvPr id="67" name="Google Shape;247;p32">
              <a:extLst>
                <a:ext uri="{FF2B5EF4-FFF2-40B4-BE49-F238E27FC236}">
                  <a16:creationId xmlns:a16="http://schemas.microsoft.com/office/drawing/2014/main" id="{66973D84-705C-4B66-A3C0-A552AB6630CF}"/>
                </a:ext>
              </a:extLst>
            </p:cNvPr>
            <p:cNvSpPr/>
            <p:nvPr/>
          </p:nvSpPr>
          <p:spPr>
            <a:xfrm>
              <a:off x="3266008" y="4606219"/>
              <a:ext cx="1787472" cy="1207771"/>
            </a:xfrm>
            <a:prstGeom prst="chevron">
              <a:avLst>
                <a:gd name="adj" fmla="val 50000"/>
              </a:avLst>
            </a:prstGeom>
            <a:solidFill>
              <a:srgbClr val="1488D1"/>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68" name="Google Shape;248;p32">
              <a:extLst>
                <a:ext uri="{FF2B5EF4-FFF2-40B4-BE49-F238E27FC236}">
                  <a16:creationId xmlns:a16="http://schemas.microsoft.com/office/drawing/2014/main" id="{515C5CC7-C22D-413A-B55F-89A81E2EC4F0}"/>
                </a:ext>
              </a:extLst>
            </p:cNvPr>
            <p:cNvSpPr txBox="1"/>
            <p:nvPr/>
          </p:nvSpPr>
          <p:spPr>
            <a:xfrm>
              <a:off x="3870504" y="4606222"/>
              <a:ext cx="525854" cy="1207771"/>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a:solidFill>
                    <a:prstClr val="white"/>
                  </a:solidFill>
                  <a:latin typeface="Century Gothic"/>
                  <a:ea typeface="Century Gothic"/>
                  <a:cs typeface="Century Gothic"/>
                  <a:sym typeface="Century Gothic"/>
                </a:rPr>
                <a:t>198</a:t>
              </a:r>
              <a:endParaRPr lang="en-US" sz="1100">
                <a:solidFill>
                  <a:srgbClr val="000000"/>
                </a:solidFill>
                <a:latin typeface="Arial"/>
                <a:ea typeface="Arial"/>
                <a:cs typeface="Arial"/>
                <a:sym typeface="Arial"/>
              </a:endParaRPr>
            </a:p>
          </p:txBody>
        </p:sp>
        <p:sp>
          <p:nvSpPr>
            <p:cNvPr id="69" name="Google Shape;247;p32">
              <a:extLst>
                <a:ext uri="{FF2B5EF4-FFF2-40B4-BE49-F238E27FC236}">
                  <a16:creationId xmlns:a16="http://schemas.microsoft.com/office/drawing/2014/main" id="{C0C03F99-8D3C-4B2B-B96F-F2D04162661F}"/>
                </a:ext>
              </a:extLst>
            </p:cNvPr>
            <p:cNvSpPr/>
            <p:nvPr/>
          </p:nvSpPr>
          <p:spPr>
            <a:xfrm>
              <a:off x="5053480" y="4615703"/>
              <a:ext cx="1841440" cy="1207771"/>
            </a:xfrm>
            <a:prstGeom prst="chevron">
              <a:avLst>
                <a:gd name="adj" fmla="val 50000"/>
              </a:avLst>
            </a:prstGeom>
            <a:solidFill>
              <a:srgbClr val="5AA4DA"/>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70" name="Google Shape;248;p32">
              <a:extLst>
                <a:ext uri="{FF2B5EF4-FFF2-40B4-BE49-F238E27FC236}">
                  <a16:creationId xmlns:a16="http://schemas.microsoft.com/office/drawing/2014/main" id="{1BEA070A-61C5-48CC-B5D4-6937709F6BB6}"/>
                </a:ext>
              </a:extLst>
            </p:cNvPr>
            <p:cNvSpPr txBox="1"/>
            <p:nvPr/>
          </p:nvSpPr>
          <p:spPr>
            <a:xfrm>
              <a:off x="5657977" y="4615706"/>
              <a:ext cx="645047" cy="1207771"/>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a:solidFill>
                    <a:prstClr val="white"/>
                  </a:solidFill>
                  <a:latin typeface="Century Gothic"/>
                  <a:ea typeface="Century Gothic"/>
                  <a:cs typeface="Century Gothic"/>
                  <a:sym typeface="Century Gothic"/>
                </a:rPr>
                <a:t>48</a:t>
              </a:r>
              <a:endParaRPr lang="en-US" sz="1100">
                <a:solidFill>
                  <a:srgbClr val="000000"/>
                </a:solidFill>
                <a:latin typeface="Arial"/>
                <a:ea typeface="Arial"/>
                <a:cs typeface="Arial"/>
                <a:sym typeface="Arial"/>
              </a:endParaRPr>
            </a:p>
          </p:txBody>
        </p:sp>
        <p:sp>
          <p:nvSpPr>
            <p:cNvPr id="71" name="Google Shape;247;p32">
              <a:extLst>
                <a:ext uri="{FF2B5EF4-FFF2-40B4-BE49-F238E27FC236}">
                  <a16:creationId xmlns:a16="http://schemas.microsoft.com/office/drawing/2014/main" id="{1834519E-0993-453D-95EE-6B5BA81EE63A}"/>
                </a:ext>
              </a:extLst>
            </p:cNvPr>
            <p:cNvSpPr/>
            <p:nvPr/>
          </p:nvSpPr>
          <p:spPr>
            <a:xfrm>
              <a:off x="6831424" y="4606216"/>
              <a:ext cx="1800044" cy="1207771"/>
            </a:xfrm>
            <a:prstGeom prst="chevron">
              <a:avLst>
                <a:gd name="adj" fmla="val 50000"/>
              </a:avLst>
            </a:prstGeom>
            <a:solidFill>
              <a:schemeClr val="accent4"/>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72" name="Google Shape;248;p32">
              <a:extLst>
                <a:ext uri="{FF2B5EF4-FFF2-40B4-BE49-F238E27FC236}">
                  <a16:creationId xmlns:a16="http://schemas.microsoft.com/office/drawing/2014/main" id="{9D5C5BC4-566A-42E3-A8E4-6E2FFFF84023}"/>
                </a:ext>
              </a:extLst>
            </p:cNvPr>
            <p:cNvSpPr txBox="1"/>
            <p:nvPr/>
          </p:nvSpPr>
          <p:spPr>
            <a:xfrm>
              <a:off x="7435924" y="4606219"/>
              <a:ext cx="455438" cy="1207771"/>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a:solidFill>
                    <a:srgbClr val="FFFFFE"/>
                  </a:solidFill>
                  <a:latin typeface="Century Gothic"/>
                  <a:ea typeface="Arial"/>
                  <a:cs typeface="Arial"/>
                  <a:sym typeface="Century Gothic"/>
                </a:rPr>
                <a:t>48</a:t>
              </a:r>
              <a:endParaRPr lang="en-US" sz="1100">
                <a:solidFill>
                  <a:srgbClr val="FFFFFE"/>
                </a:solidFill>
                <a:latin typeface="Arial"/>
                <a:ea typeface="Arial"/>
                <a:cs typeface="Arial"/>
                <a:sym typeface="Arial"/>
              </a:endParaRPr>
            </a:p>
          </p:txBody>
        </p:sp>
        <p:sp>
          <p:nvSpPr>
            <p:cNvPr id="73" name="Google Shape;247;p32">
              <a:extLst>
                <a:ext uri="{FF2B5EF4-FFF2-40B4-BE49-F238E27FC236}">
                  <a16:creationId xmlns:a16="http://schemas.microsoft.com/office/drawing/2014/main" id="{F4FCA37E-F218-4DF0-AF96-DA55EBB8AE75}"/>
                </a:ext>
              </a:extLst>
            </p:cNvPr>
            <p:cNvSpPr/>
            <p:nvPr/>
          </p:nvSpPr>
          <p:spPr>
            <a:xfrm>
              <a:off x="8656104" y="4606212"/>
              <a:ext cx="1787473" cy="1207771"/>
            </a:xfrm>
            <a:prstGeom prst="chevron">
              <a:avLst>
                <a:gd name="adj" fmla="val 50000"/>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74" name="Google Shape;248;p32">
              <a:extLst>
                <a:ext uri="{FF2B5EF4-FFF2-40B4-BE49-F238E27FC236}">
                  <a16:creationId xmlns:a16="http://schemas.microsoft.com/office/drawing/2014/main" id="{1FC669EF-67A2-463E-A3E5-5494B1A06223}"/>
                </a:ext>
              </a:extLst>
            </p:cNvPr>
            <p:cNvSpPr txBox="1"/>
            <p:nvPr/>
          </p:nvSpPr>
          <p:spPr>
            <a:xfrm>
              <a:off x="9260605" y="4606216"/>
              <a:ext cx="516328" cy="1207771"/>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a:solidFill>
                    <a:prstClr val="white">
                      <a:lumMod val="50000"/>
                    </a:prstClr>
                  </a:solidFill>
                  <a:latin typeface="Century Gothic"/>
                  <a:ea typeface="Century Gothic"/>
                  <a:cs typeface="Century Gothic"/>
                  <a:sym typeface="Century Gothic"/>
                </a:rPr>
                <a:t>3</a:t>
              </a:r>
              <a:r>
                <a:rPr lang="en-US" sz="1100">
                  <a:solidFill>
                    <a:prstClr val="white"/>
                  </a:solidFill>
                  <a:latin typeface="Century Gothic"/>
                  <a:ea typeface="Century Gothic"/>
                  <a:cs typeface="Century Gothic"/>
                  <a:sym typeface="Century Gothic"/>
                </a:rPr>
                <a:t> </a:t>
              </a:r>
              <a:endParaRPr lang="en-US" sz="1100">
                <a:solidFill>
                  <a:srgbClr val="000000"/>
                </a:solidFill>
                <a:latin typeface="Arial"/>
                <a:ea typeface="Arial"/>
                <a:cs typeface="Arial"/>
                <a:sym typeface="Arial"/>
              </a:endParaRPr>
            </a:p>
          </p:txBody>
        </p:sp>
        <p:sp>
          <p:nvSpPr>
            <p:cNvPr id="75" name="Google Shape;247;p32">
              <a:extLst>
                <a:ext uri="{FF2B5EF4-FFF2-40B4-BE49-F238E27FC236}">
                  <a16:creationId xmlns:a16="http://schemas.microsoft.com/office/drawing/2014/main" id="{66DD911A-C782-4016-9287-3DCD2266029B}"/>
                </a:ext>
              </a:extLst>
            </p:cNvPr>
            <p:cNvSpPr/>
            <p:nvPr/>
          </p:nvSpPr>
          <p:spPr>
            <a:xfrm>
              <a:off x="10460338" y="4606209"/>
              <a:ext cx="2369886" cy="1207771"/>
            </a:xfrm>
            <a:prstGeom prst="chevron">
              <a:avLst>
                <a:gd name="adj" fmla="val 50000"/>
              </a:avLst>
            </a:prstGeom>
            <a:solidFill>
              <a:schemeClr val="accent4">
                <a:lumMod val="40000"/>
                <a:lumOff val="60000"/>
              </a:schemeClr>
            </a:solidFill>
            <a:ln w="25400" cap="flat" cmpd="sng">
              <a:noFill/>
              <a:prstDash val="solid"/>
              <a:round/>
              <a:headEnd type="none" w="sm" len="sm"/>
              <a:tailEnd type="none" w="sm" len="sm"/>
            </a:ln>
          </p:spPr>
          <p:txBody>
            <a:bodyPr spcFirstLastPara="1" wrap="square" lIns="51431" tIns="51431" rIns="51431" bIns="51431" anchor="ctr" anchorCtr="0">
              <a:noAutofit/>
            </a:bodyPr>
            <a:lstStyle/>
            <a:p>
              <a:pPr defTabSz="685800">
                <a:buClr>
                  <a:srgbClr val="000000"/>
                </a:buClr>
                <a:buSzPts val="1400"/>
                <a:defRPr/>
              </a:pPr>
              <a:endParaRPr sz="1100">
                <a:solidFill>
                  <a:srgbClr val="000000"/>
                </a:solidFill>
                <a:latin typeface="Arial"/>
                <a:ea typeface="Arial"/>
                <a:cs typeface="Arial"/>
                <a:sym typeface="Arial"/>
              </a:endParaRPr>
            </a:p>
          </p:txBody>
        </p:sp>
        <p:sp>
          <p:nvSpPr>
            <p:cNvPr id="76" name="Google Shape;248;p32">
              <a:extLst>
                <a:ext uri="{FF2B5EF4-FFF2-40B4-BE49-F238E27FC236}">
                  <a16:creationId xmlns:a16="http://schemas.microsoft.com/office/drawing/2014/main" id="{84C0FDF1-DF01-4417-AA09-475E523C18BA}"/>
                </a:ext>
              </a:extLst>
            </p:cNvPr>
            <p:cNvSpPr txBox="1"/>
            <p:nvPr/>
          </p:nvSpPr>
          <p:spPr>
            <a:xfrm>
              <a:off x="11064838" y="4606212"/>
              <a:ext cx="1249319" cy="1207771"/>
            </a:xfrm>
            <a:prstGeom prst="rect">
              <a:avLst/>
            </a:prstGeom>
            <a:noFill/>
            <a:ln>
              <a:noFill/>
            </a:ln>
          </p:spPr>
          <p:txBody>
            <a:bodyPr spcFirstLastPara="1" wrap="square" lIns="47250" tIns="15750" rIns="15750" bIns="15750" anchor="ctr" anchorCtr="0">
              <a:noAutofit/>
            </a:bodyPr>
            <a:lstStyle/>
            <a:p>
              <a:pPr algn="ctr" defTabSz="685800">
                <a:lnSpc>
                  <a:spcPct val="90000"/>
                </a:lnSpc>
                <a:buClr>
                  <a:srgbClr val="000000"/>
                </a:buClr>
                <a:buSzPts val="1600"/>
                <a:defRPr/>
              </a:pPr>
              <a:r>
                <a:rPr lang="en-US" sz="1100">
                  <a:solidFill>
                    <a:prstClr val="white">
                      <a:lumMod val="50000"/>
                    </a:prstClr>
                  </a:solidFill>
                  <a:latin typeface="Arial"/>
                  <a:ea typeface="Arial"/>
                  <a:cs typeface="Arial"/>
                  <a:sym typeface="Arial"/>
                </a:rPr>
                <a:t>1</a:t>
              </a:r>
              <a:endParaRPr sz="1100">
                <a:solidFill>
                  <a:prstClr val="white">
                    <a:lumMod val="50000"/>
                  </a:prstClr>
                </a:solidFill>
                <a:latin typeface="Arial"/>
                <a:ea typeface="Arial"/>
                <a:cs typeface="Arial"/>
                <a:sym typeface="Arial"/>
              </a:endParaRPr>
            </a:p>
          </p:txBody>
        </p:sp>
      </p:grpSp>
      <p:sp>
        <p:nvSpPr>
          <p:cNvPr id="30" name="TextBox 29">
            <a:extLst>
              <a:ext uri="{FF2B5EF4-FFF2-40B4-BE49-F238E27FC236}">
                <a16:creationId xmlns:a16="http://schemas.microsoft.com/office/drawing/2014/main" id="{DF3B12E9-5CD6-4DD5-A5A2-83D89EDE7E0B}"/>
              </a:ext>
            </a:extLst>
          </p:cNvPr>
          <p:cNvSpPr txBox="1"/>
          <p:nvPr/>
        </p:nvSpPr>
        <p:spPr>
          <a:xfrm>
            <a:off x="165235" y="3386009"/>
            <a:ext cx="6164514" cy="1107996"/>
          </a:xfrm>
          <a:prstGeom prst="rect">
            <a:avLst/>
          </a:prstGeom>
          <a:noFill/>
          <a:ln>
            <a:solidFill>
              <a:srgbClr val="97B23E"/>
            </a:solidFill>
          </a:ln>
        </p:spPr>
        <p:txBody>
          <a:bodyPr wrap="square">
            <a:spAutoFit/>
          </a:bodyPr>
          <a:lstStyle/>
          <a:p>
            <a:r>
              <a:rPr lang="en-US" dirty="0">
                <a:latin typeface="Montserrat"/>
              </a:rPr>
              <a:t>SOMAH Public Forum Project Statistics (9/1/2021)</a:t>
            </a:r>
            <a:endParaRPr lang="en-US" sz="1600" dirty="0">
              <a:latin typeface="Montserrat"/>
            </a:endParaRPr>
          </a:p>
          <a:p>
            <a:pPr marL="285750" indent="-285750">
              <a:buFont typeface="Arial" panose="020B0604020202020204" pitchFamily="34" charset="0"/>
              <a:buChar char="•"/>
            </a:pPr>
            <a:r>
              <a:rPr lang="en-US" sz="1600" dirty="0">
                <a:latin typeface="Montserrat"/>
              </a:rPr>
              <a:t>6 final incentive payments issued</a:t>
            </a:r>
          </a:p>
          <a:p>
            <a:pPr marL="285750" indent="-285750">
              <a:buFont typeface="Arial" panose="020B0604020202020204" pitchFamily="34" charset="0"/>
              <a:buChar char="•"/>
            </a:pPr>
            <a:r>
              <a:rPr lang="en-US" sz="1600" dirty="0">
                <a:latin typeface="Montserrat"/>
              </a:rPr>
              <a:t>7 incentive claim milestone, inspection or payment</a:t>
            </a:r>
          </a:p>
          <a:p>
            <a:pPr marL="285750" indent="-285750">
              <a:buFont typeface="Arial" panose="020B0604020202020204" pitchFamily="34" charset="0"/>
              <a:buChar char="•"/>
            </a:pPr>
            <a:r>
              <a:rPr lang="en-US" sz="1600" dirty="0">
                <a:latin typeface="Montserrat"/>
              </a:rPr>
              <a:t>14 with incentive claim due in Q3 or Q4 2021</a:t>
            </a:r>
          </a:p>
        </p:txBody>
      </p:sp>
      <p:sp>
        <p:nvSpPr>
          <p:cNvPr id="78" name="Text Placeholder 7">
            <a:extLst>
              <a:ext uri="{FF2B5EF4-FFF2-40B4-BE49-F238E27FC236}">
                <a16:creationId xmlns:a16="http://schemas.microsoft.com/office/drawing/2014/main" id="{1A2AA1A3-931D-4BA6-9F53-AD3262D61B54}"/>
              </a:ext>
            </a:extLst>
          </p:cNvPr>
          <p:cNvSpPr txBox="1">
            <a:spLocks/>
          </p:cNvSpPr>
          <p:nvPr/>
        </p:nvSpPr>
        <p:spPr>
          <a:xfrm>
            <a:off x="361950" y="622300"/>
            <a:ext cx="8229600" cy="349250"/>
          </a:xfrm>
          <a:prstGeom prst="rect">
            <a:avLst/>
          </a:prstGeom>
        </p:spPr>
        <p:txBody>
          <a:bodyPr/>
          <a:lstStyle>
            <a:lvl1pPr marL="171450" indent="-171450" algn="l" defTabSz="457200"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750" indent="-114300" algn="l" defTabSz="457200"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7200" indent="-171450" algn="l" defTabSz="457200"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dirty="0">
                <a:solidFill>
                  <a:schemeClr val="tx2"/>
                </a:solidFill>
                <a:latin typeface="Montserrat" pitchFamily="2" charset="77"/>
              </a:rPr>
              <a:t>Applications progress at time of reporting (4/29/2021)</a:t>
            </a:r>
          </a:p>
        </p:txBody>
      </p:sp>
    </p:spTree>
    <p:extLst>
      <p:ext uri="{BB962C8B-B14F-4D97-AF65-F5344CB8AC3E}">
        <p14:creationId xmlns:p14="http://schemas.microsoft.com/office/powerpoint/2010/main" val="3608869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3">
                    <a:lumMod val="50000"/>
                  </a:schemeClr>
                </a:solidFill>
                <a:latin typeface="Montserrat" pitchFamily="2" charset="77"/>
              </a:rPr>
              <a:t>Participation Assessment</a:t>
            </a:r>
          </a:p>
        </p:txBody>
      </p:sp>
      <p:sp>
        <p:nvSpPr>
          <p:cNvPr id="8" name="Text Placeholder 7"/>
          <p:cNvSpPr>
            <a:spLocks noGrp="1"/>
          </p:cNvSpPr>
          <p:nvPr>
            <p:ph type="body" sz="quarter" idx="15"/>
          </p:nvPr>
        </p:nvSpPr>
        <p:spPr/>
        <p:txBody>
          <a:bodyPr/>
          <a:lstStyle/>
          <a:p>
            <a:r>
              <a:rPr lang="en-US" dirty="0">
                <a:latin typeface="Montserrat" pitchFamily="2" charset="77"/>
              </a:rPr>
              <a:t>Capacity of active applications versus 10-year 300 MW goal</a:t>
            </a:r>
          </a:p>
        </p:txBody>
      </p:sp>
      <p:sp>
        <p:nvSpPr>
          <p:cNvPr id="9" name="Text Placeholder 8"/>
          <p:cNvSpPr>
            <a:spLocks noGrp="1"/>
          </p:cNvSpPr>
          <p:nvPr>
            <p:ph type="body" sz="quarter" idx="4294967295"/>
          </p:nvPr>
        </p:nvSpPr>
        <p:spPr>
          <a:xfrm>
            <a:off x="361951" y="1063520"/>
            <a:ext cx="2690531" cy="3363580"/>
          </a:xfrm>
          <a:prstGeom prst="rect">
            <a:avLst/>
          </a:prstGeom>
        </p:spPr>
        <p:txBody>
          <a:bodyPr/>
          <a:lstStyle/>
          <a:p>
            <a:pPr>
              <a:lnSpc>
                <a:spcPts val="2000"/>
              </a:lnSpc>
              <a:spcAft>
                <a:spcPts val="600"/>
              </a:spcAft>
              <a:buClr>
                <a:schemeClr val="accent3">
                  <a:lumMod val="50000"/>
                </a:schemeClr>
              </a:buClr>
            </a:pPr>
            <a:r>
              <a:rPr lang="en-US" dirty="0">
                <a:solidFill>
                  <a:srgbClr val="000000"/>
                </a:solidFill>
                <a:latin typeface="+mn-lt"/>
                <a:ea typeface="Times New Roman" panose="02020603050405020304" pitchFamily="18" charset="0"/>
                <a:cs typeface="Times New Roman" panose="02020603050405020304" pitchFamily="18" charset="0"/>
              </a:rPr>
              <a:t>Participation started strong but has decline</a:t>
            </a:r>
          </a:p>
          <a:p>
            <a:pPr lvl="1">
              <a:lnSpc>
                <a:spcPts val="2000"/>
              </a:lnSpc>
              <a:spcBef>
                <a:spcPts val="0"/>
              </a:spcBef>
              <a:buClr>
                <a:schemeClr val="accent3">
                  <a:lumMod val="50000"/>
                </a:schemeClr>
              </a:buClr>
            </a:pPr>
            <a:r>
              <a:rPr lang="en-US" sz="1200" dirty="0">
                <a:solidFill>
                  <a:srgbClr val="000000"/>
                </a:solidFill>
                <a:latin typeface="+mn-lt"/>
                <a:cs typeface="Times New Roman" panose="02020603050405020304" pitchFamily="18" charset="0"/>
              </a:rPr>
              <a:t>Application Capacity:</a:t>
            </a:r>
          </a:p>
          <a:p>
            <a:pPr lvl="2">
              <a:spcBef>
                <a:spcPts val="0"/>
              </a:spcBef>
              <a:spcAft>
                <a:spcPts val="600"/>
              </a:spcAft>
              <a:buClr>
                <a:schemeClr val="accent3">
                  <a:lumMod val="50000"/>
                </a:schemeClr>
              </a:buClr>
            </a:pPr>
            <a:r>
              <a:rPr lang="en-US" sz="1200" dirty="0">
                <a:solidFill>
                  <a:srgbClr val="000000"/>
                </a:solidFill>
                <a:latin typeface="+mn-lt"/>
                <a:ea typeface="Times New Roman" panose="02020603050405020304" pitchFamily="18" charset="0"/>
                <a:cs typeface="Times New Roman" panose="02020603050405020304" pitchFamily="18" charset="0"/>
              </a:rPr>
              <a:t>Year 1: 37 MW</a:t>
            </a:r>
          </a:p>
          <a:p>
            <a:pPr lvl="2">
              <a:spcBef>
                <a:spcPts val="0"/>
              </a:spcBef>
              <a:spcAft>
                <a:spcPts val="600"/>
              </a:spcAft>
              <a:buClr>
                <a:schemeClr val="accent3">
                  <a:lumMod val="50000"/>
                </a:schemeClr>
              </a:buClr>
            </a:pPr>
            <a:r>
              <a:rPr lang="en-US" sz="1200" dirty="0">
                <a:solidFill>
                  <a:srgbClr val="000000"/>
                </a:solidFill>
                <a:latin typeface="+mn-lt"/>
                <a:ea typeface="Times New Roman" panose="02020603050405020304" pitchFamily="18" charset="0"/>
                <a:cs typeface="Times New Roman" panose="02020603050405020304" pitchFamily="18" charset="0"/>
              </a:rPr>
              <a:t>Year 2: 21 MW</a:t>
            </a:r>
          </a:p>
          <a:p>
            <a:pPr lvl="2">
              <a:spcBef>
                <a:spcPts val="0"/>
              </a:spcBef>
              <a:spcAft>
                <a:spcPts val="1200"/>
              </a:spcAft>
              <a:buClr>
                <a:schemeClr val="accent3">
                  <a:lumMod val="50000"/>
                </a:schemeClr>
              </a:buClr>
            </a:pPr>
            <a:r>
              <a:rPr lang="en-US" sz="1200" dirty="0">
                <a:solidFill>
                  <a:srgbClr val="000000"/>
                </a:solidFill>
                <a:latin typeface="+mn-lt"/>
                <a:ea typeface="Times New Roman" panose="02020603050405020304" pitchFamily="18" charset="0"/>
                <a:cs typeface="Times New Roman" panose="02020603050405020304" pitchFamily="18" charset="0"/>
              </a:rPr>
              <a:t>Last 6 months: 4.6 MW</a:t>
            </a:r>
          </a:p>
          <a:p>
            <a:pPr>
              <a:lnSpc>
                <a:spcPts val="2000"/>
              </a:lnSpc>
              <a:spcAft>
                <a:spcPts val="1400"/>
              </a:spcAft>
              <a:buClr>
                <a:schemeClr val="accent3">
                  <a:lumMod val="50000"/>
                </a:schemeClr>
              </a:buClr>
            </a:pPr>
            <a:r>
              <a:rPr lang="en-US" dirty="0">
                <a:solidFill>
                  <a:srgbClr val="000000"/>
                </a:solidFill>
                <a:latin typeface="+mn-lt"/>
                <a:ea typeface="Times New Roman" panose="02020603050405020304" pitchFamily="18" charset="0"/>
                <a:cs typeface="Times New Roman" panose="02020603050405020304" pitchFamily="18" charset="0"/>
              </a:rPr>
              <a:t>COVID started ~9 months after program launch</a:t>
            </a:r>
          </a:p>
          <a:p>
            <a:pPr>
              <a:lnSpc>
                <a:spcPts val="2000"/>
              </a:lnSpc>
              <a:spcAft>
                <a:spcPts val="1400"/>
              </a:spcAft>
              <a:buClr>
                <a:schemeClr val="accent3">
                  <a:lumMod val="50000"/>
                </a:schemeClr>
              </a:buClr>
            </a:pPr>
            <a:r>
              <a:rPr lang="en-US" dirty="0">
                <a:solidFill>
                  <a:srgbClr val="000000"/>
                </a:solidFill>
                <a:latin typeface="+mn-lt"/>
                <a:ea typeface="Times New Roman" panose="02020603050405020304" pitchFamily="18" charset="0"/>
                <a:cs typeface="Times New Roman" panose="02020603050405020304" pitchFamily="18" charset="0"/>
              </a:rPr>
              <a:t>Appears capable of achieving goal…. but will not be easy!</a:t>
            </a:r>
          </a:p>
          <a:p>
            <a:pPr>
              <a:lnSpc>
                <a:spcPts val="2000"/>
              </a:lnSpc>
              <a:spcAft>
                <a:spcPts val="1400"/>
              </a:spcAft>
              <a:buClr>
                <a:schemeClr val="accent3">
                  <a:lumMod val="50000"/>
                </a:schemeClr>
              </a:buClr>
            </a:pPr>
            <a:endParaRPr lang="en-US" sz="1800" dirty="0">
              <a:solidFill>
                <a:srgbClr val="000000"/>
              </a:solidFill>
              <a:latin typeface="+mn-lt"/>
              <a:ea typeface="Times New Roman" panose="02020603050405020304" pitchFamily="18" charset="0"/>
              <a:cs typeface="Times New Roman" panose="02020603050405020304" pitchFamily="18" charset="0"/>
            </a:endParaRPr>
          </a:p>
          <a:p>
            <a:pPr>
              <a:lnSpc>
                <a:spcPts val="2000"/>
              </a:lnSpc>
              <a:spcAft>
                <a:spcPts val="1400"/>
              </a:spcAft>
              <a:buClr>
                <a:schemeClr val="accent3">
                  <a:lumMod val="50000"/>
                </a:schemeClr>
              </a:buClr>
            </a:pPr>
            <a:endParaRPr lang="en-US" sz="1800" dirty="0">
              <a:solidFill>
                <a:srgbClr val="000000"/>
              </a:solidFill>
              <a:latin typeface="+mn-lt"/>
              <a:ea typeface="Times New Roman" panose="02020603050405020304" pitchFamily="18" charset="0"/>
              <a:cs typeface="Times New Roman" panose="02020603050405020304" pitchFamily="18" charset="0"/>
            </a:endParaRPr>
          </a:p>
          <a:p>
            <a:pPr>
              <a:lnSpc>
                <a:spcPts val="2000"/>
              </a:lnSpc>
              <a:spcAft>
                <a:spcPts val="1400"/>
              </a:spcAft>
              <a:buClr>
                <a:schemeClr val="accent3">
                  <a:lumMod val="50000"/>
                </a:schemeClr>
              </a:buClr>
            </a:pP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pic>
        <p:nvPicPr>
          <p:cNvPr id="2" name="Picture 1">
            <a:extLst>
              <a:ext uri="{FF2B5EF4-FFF2-40B4-BE49-F238E27FC236}">
                <a16:creationId xmlns:a16="http://schemas.microsoft.com/office/drawing/2014/main" id="{FA151FE0-0A75-4A19-B7D8-DC19916F80A1}"/>
              </a:ext>
            </a:extLst>
          </p:cNvPr>
          <p:cNvPicPr>
            <a:picLocks noChangeAspect="1"/>
          </p:cNvPicPr>
          <p:nvPr/>
        </p:nvPicPr>
        <p:blipFill>
          <a:blip r:embed="rId3"/>
          <a:stretch>
            <a:fillRect/>
          </a:stretch>
        </p:blipFill>
        <p:spPr>
          <a:xfrm>
            <a:off x="3181865" y="1084393"/>
            <a:ext cx="5694519" cy="3363580"/>
          </a:xfrm>
          <a:prstGeom prst="rect">
            <a:avLst/>
          </a:prstGeom>
        </p:spPr>
      </p:pic>
    </p:spTree>
    <p:extLst>
      <p:ext uri="{BB962C8B-B14F-4D97-AF65-F5344CB8AC3E}">
        <p14:creationId xmlns:p14="http://schemas.microsoft.com/office/powerpoint/2010/main" val="22237942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3">
                    <a:lumMod val="50000"/>
                  </a:schemeClr>
                </a:solidFill>
                <a:latin typeface="Montserrat" pitchFamily="2" charset="77"/>
              </a:rPr>
              <a:t>Participation Assessment</a:t>
            </a:r>
          </a:p>
        </p:txBody>
      </p:sp>
      <p:sp>
        <p:nvSpPr>
          <p:cNvPr id="8" name="Text Placeholder 7"/>
          <p:cNvSpPr>
            <a:spLocks noGrp="1"/>
          </p:cNvSpPr>
          <p:nvPr>
            <p:ph type="body" sz="quarter" idx="15"/>
          </p:nvPr>
        </p:nvSpPr>
        <p:spPr/>
        <p:txBody>
          <a:bodyPr/>
          <a:lstStyle/>
          <a:p>
            <a:r>
              <a:rPr lang="en-US">
                <a:latin typeface="Montserrat" pitchFamily="2" charset="77"/>
              </a:rPr>
              <a:t>Property owner diversity</a:t>
            </a:r>
          </a:p>
        </p:txBody>
      </p:sp>
      <p:sp>
        <p:nvSpPr>
          <p:cNvPr id="9" name="Text Placeholder 8"/>
          <p:cNvSpPr>
            <a:spLocks noGrp="1"/>
          </p:cNvSpPr>
          <p:nvPr>
            <p:ph type="body" sz="quarter" idx="4294967295"/>
          </p:nvPr>
        </p:nvSpPr>
        <p:spPr>
          <a:xfrm>
            <a:off x="361951" y="1002830"/>
            <a:ext cx="8156761" cy="3424269"/>
          </a:xfrm>
          <a:prstGeom prst="rect">
            <a:avLst/>
          </a:prstGeom>
        </p:spPr>
        <p:txBody>
          <a:bodyPr/>
          <a:lstStyle/>
          <a:p>
            <a:pPr>
              <a:lnSpc>
                <a:spcPts val="2000"/>
              </a:lnSpc>
              <a:spcAft>
                <a:spcPts val="1400"/>
              </a:spcAft>
              <a:buClr>
                <a:schemeClr val="accent3">
                  <a:lumMod val="50000"/>
                </a:schemeClr>
              </a:buClr>
            </a:pPr>
            <a:r>
              <a:rPr lang="en-US" sz="1800" dirty="0">
                <a:solidFill>
                  <a:srgbClr val="000000"/>
                </a:solidFill>
                <a:latin typeface="+mn-lt"/>
                <a:ea typeface="Times New Roman" panose="02020603050405020304" pitchFamily="18" charset="0"/>
                <a:cs typeface="Times New Roman" panose="02020603050405020304" pitchFamily="18" charset="0"/>
              </a:rPr>
              <a:t>Participation dominated by multi-application property owners</a:t>
            </a:r>
          </a:p>
          <a:p>
            <a:pPr>
              <a:lnSpc>
                <a:spcPts val="2000"/>
              </a:lnSpc>
              <a:spcAft>
                <a:spcPts val="1400"/>
              </a:spcAft>
              <a:buClr>
                <a:schemeClr val="accent3">
                  <a:lumMod val="50000"/>
                </a:schemeClr>
              </a:buClr>
            </a:pP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p>
            <a:pPr>
              <a:lnSpc>
                <a:spcPts val="2000"/>
              </a:lnSpc>
              <a:spcAft>
                <a:spcPts val="1400"/>
              </a:spcAft>
              <a:buClr>
                <a:schemeClr val="accent3">
                  <a:lumMod val="50000"/>
                </a:schemeClr>
              </a:buClr>
            </a:pPr>
            <a:endParaRPr lang="en-US" sz="1800" dirty="0">
              <a:solidFill>
                <a:srgbClr val="000000"/>
              </a:solidFill>
              <a:latin typeface="+mn-lt"/>
              <a:ea typeface="Times New Roman" panose="02020603050405020304" pitchFamily="18" charset="0"/>
              <a:cs typeface="Times New Roman" panose="02020603050405020304" pitchFamily="18" charset="0"/>
            </a:endParaRPr>
          </a:p>
          <a:p>
            <a:pPr>
              <a:lnSpc>
                <a:spcPts val="2000"/>
              </a:lnSpc>
              <a:spcAft>
                <a:spcPts val="1400"/>
              </a:spcAft>
              <a:buClr>
                <a:schemeClr val="accent3">
                  <a:lumMod val="50000"/>
                </a:schemeClr>
              </a:buClr>
            </a:pP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p>
            <a:pPr>
              <a:lnSpc>
                <a:spcPts val="2000"/>
              </a:lnSpc>
              <a:spcAft>
                <a:spcPts val="1400"/>
              </a:spcAft>
              <a:buClr>
                <a:schemeClr val="accent3">
                  <a:lumMod val="50000"/>
                </a:schemeClr>
              </a:buClr>
            </a:pPr>
            <a:endParaRPr lang="en-US" sz="1800" dirty="0">
              <a:solidFill>
                <a:srgbClr val="000000"/>
              </a:solidFill>
              <a:latin typeface="+mn-lt"/>
              <a:ea typeface="Times New Roman" panose="02020603050405020304" pitchFamily="18" charset="0"/>
              <a:cs typeface="Times New Roman" panose="02020603050405020304" pitchFamily="18" charset="0"/>
            </a:endParaRPr>
          </a:p>
          <a:p>
            <a:pPr>
              <a:lnSpc>
                <a:spcPts val="2000"/>
              </a:lnSpc>
              <a:spcAft>
                <a:spcPts val="1400"/>
              </a:spcAft>
              <a:buClr>
                <a:schemeClr val="accent3">
                  <a:lumMod val="50000"/>
                </a:schemeClr>
              </a:buClr>
            </a:pPr>
            <a:r>
              <a:rPr lang="en-US" sz="1800" dirty="0">
                <a:solidFill>
                  <a:srgbClr val="000000"/>
                </a:solidFill>
                <a:effectLst/>
                <a:latin typeface="+mn-lt"/>
                <a:ea typeface="Times New Roman" panose="02020603050405020304" pitchFamily="18" charset="0"/>
                <a:cs typeface="Times New Roman" panose="02020603050405020304" pitchFamily="18" charset="0"/>
              </a:rPr>
              <a:t>Majority of applications are from non-profits organizations</a:t>
            </a:r>
          </a:p>
          <a:p>
            <a:pPr>
              <a:lnSpc>
                <a:spcPts val="2000"/>
              </a:lnSpc>
              <a:spcAft>
                <a:spcPts val="1400"/>
              </a:spcAft>
              <a:buClr>
                <a:schemeClr val="accent3">
                  <a:lumMod val="50000"/>
                </a:schemeClr>
              </a:buClr>
            </a:pPr>
            <a:r>
              <a:rPr lang="en-US" sz="1800" dirty="0">
                <a:solidFill>
                  <a:srgbClr val="000000"/>
                </a:solidFill>
                <a:effectLst/>
                <a:latin typeface="+mn-lt"/>
                <a:ea typeface="Times New Roman" panose="02020603050405020304" pitchFamily="18" charset="0"/>
                <a:cs typeface="Times New Roman" panose="02020603050405020304" pitchFamily="18" charset="0"/>
              </a:rPr>
              <a:t>Limited participation from housing authorities and for-profit organizations</a:t>
            </a: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pic>
        <p:nvPicPr>
          <p:cNvPr id="2" name="Picture 1">
            <a:extLst>
              <a:ext uri="{FF2B5EF4-FFF2-40B4-BE49-F238E27FC236}">
                <a16:creationId xmlns:a16="http://schemas.microsoft.com/office/drawing/2014/main" id="{01A3DD06-F799-48B8-A782-BDCC67F18E3A}"/>
              </a:ext>
            </a:extLst>
          </p:cNvPr>
          <p:cNvPicPr>
            <a:picLocks noChangeAspect="1"/>
          </p:cNvPicPr>
          <p:nvPr/>
        </p:nvPicPr>
        <p:blipFill>
          <a:blip r:embed="rId3"/>
          <a:stretch>
            <a:fillRect/>
          </a:stretch>
        </p:blipFill>
        <p:spPr>
          <a:xfrm>
            <a:off x="423283" y="1478536"/>
            <a:ext cx="8215968" cy="2135437"/>
          </a:xfrm>
          <a:prstGeom prst="rect">
            <a:avLst/>
          </a:prstGeom>
        </p:spPr>
      </p:pic>
    </p:spTree>
    <p:extLst>
      <p:ext uri="{BB962C8B-B14F-4D97-AF65-F5344CB8AC3E}">
        <p14:creationId xmlns:p14="http://schemas.microsoft.com/office/powerpoint/2010/main" val="127568150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3">
                    <a:lumMod val="50000"/>
                  </a:schemeClr>
                </a:solidFill>
                <a:latin typeface="Montserrat" pitchFamily="2" charset="77"/>
              </a:rPr>
              <a:t>Participation Assessment</a:t>
            </a:r>
          </a:p>
        </p:txBody>
      </p:sp>
      <p:sp>
        <p:nvSpPr>
          <p:cNvPr id="8" name="Text Placeholder 7"/>
          <p:cNvSpPr>
            <a:spLocks noGrp="1"/>
          </p:cNvSpPr>
          <p:nvPr>
            <p:ph type="body" sz="quarter" idx="15"/>
          </p:nvPr>
        </p:nvSpPr>
        <p:spPr/>
        <p:txBody>
          <a:bodyPr/>
          <a:lstStyle/>
          <a:p>
            <a:r>
              <a:rPr lang="en-US">
                <a:latin typeface="Montserrat" pitchFamily="2" charset="77"/>
              </a:rPr>
              <a:t>Contractor diversity</a:t>
            </a:r>
          </a:p>
        </p:txBody>
      </p:sp>
      <p:sp>
        <p:nvSpPr>
          <p:cNvPr id="9" name="Text Placeholder 8"/>
          <p:cNvSpPr>
            <a:spLocks noGrp="1"/>
          </p:cNvSpPr>
          <p:nvPr>
            <p:ph type="body" sz="quarter" idx="4294967295"/>
          </p:nvPr>
        </p:nvSpPr>
        <p:spPr>
          <a:xfrm>
            <a:off x="361951" y="971550"/>
            <a:ext cx="8156761" cy="600301"/>
          </a:xfrm>
          <a:prstGeom prst="rect">
            <a:avLst/>
          </a:prstGeom>
        </p:spPr>
        <p:txBody>
          <a:bodyPr/>
          <a:lstStyle/>
          <a:p>
            <a:pPr>
              <a:lnSpc>
                <a:spcPts val="2000"/>
              </a:lnSpc>
              <a:spcAft>
                <a:spcPts val="600"/>
              </a:spcAft>
              <a:buClr>
                <a:schemeClr val="accent3">
                  <a:lumMod val="50000"/>
                </a:schemeClr>
              </a:buClr>
            </a:pPr>
            <a:r>
              <a:rPr lang="en-US" sz="1800" b="1">
                <a:solidFill>
                  <a:srgbClr val="000000"/>
                </a:solidFill>
                <a:latin typeface="+mn-lt"/>
                <a:ea typeface="Times New Roman" panose="02020603050405020304" pitchFamily="18" charset="0"/>
                <a:cs typeface="Times New Roman" panose="02020603050405020304" pitchFamily="18" charset="0"/>
              </a:rPr>
              <a:t>Diversity of participating contractors is low </a:t>
            </a:r>
            <a:r>
              <a:rPr lang="en-US" sz="1800">
                <a:solidFill>
                  <a:srgbClr val="000000"/>
                </a:solidFill>
                <a:latin typeface="+mn-lt"/>
                <a:ea typeface="Times New Roman" panose="02020603050405020304" pitchFamily="18" charset="0"/>
                <a:cs typeface="Times New Roman" panose="02020603050405020304" pitchFamily="18" charset="0"/>
              </a:rPr>
              <a:t>due to complexities and burdens of participation</a:t>
            </a: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pic>
        <p:nvPicPr>
          <p:cNvPr id="2" name="Picture 1">
            <a:extLst>
              <a:ext uri="{FF2B5EF4-FFF2-40B4-BE49-F238E27FC236}">
                <a16:creationId xmlns:a16="http://schemas.microsoft.com/office/drawing/2014/main" id="{7914AD25-256F-4B81-B637-7748B0DEE945}"/>
              </a:ext>
            </a:extLst>
          </p:cNvPr>
          <p:cNvPicPr>
            <a:picLocks noChangeAspect="1"/>
          </p:cNvPicPr>
          <p:nvPr/>
        </p:nvPicPr>
        <p:blipFill>
          <a:blip r:embed="rId3"/>
          <a:stretch>
            <a:fillRect/>
          </a:stretch>
        </p:blipFill>
        <p:spPr>
          <a:xfrm>
            <a:off x="3237589" y="1790091"/>
            <a:ext cx="5690102" cy="2407799"/>
          </a:xfrm>
          <a:prstGeom prst="rect">
            <a:avLst/>
          </a:prstGeom>
        </p:spPr>
      </p:pic>
      <p:sp>
        <p:nvSpPr>
          <p:cNvPr id="11" name="Text Placeholder 8">
            <a:extLst>
              <a:ext uri="{FF2B5EF4-FFF2-40B4-BE49-F238E27FC236}">
                <a16:creationId xmlns:a16="http://schemas.microsoft.com/office/drawing/2014/main" id="{4D710D23-DD5D-4665-87D2-1258BAF7F2D0}"/>
              </a:ext>
            </a:extLst>
          </p:cNvPr>
          <p:cNvSpPr txBox="1">
            <a:spLocks/>
          </p:cNvSpPr>
          <p:nvPr/>
        </p:nvSpPr>
        <p:spPr>
          <a:xfrm>
            <a:off x="275303" y="1930279"/>
            <a:ext cx="2918919" cy="1807498"/>
          </a:xfrm>
          <a:prstGeom prst="rect">
            <a:avLst/>
          </a:prstGeom>
          <a:ln>
            <a:solidFill>
              <a:srgbClr val="97B23E"/>
            </a:solidFill>
          </a:ln>
        </p:spPr>
        <p:txBody>
          <a:bodyPr/>
          <a:lstStyle>
            <a:lvl1pPr marL="171450" indent="-171450" algn="l" defTabSz="457200"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750" indent="-114300" algn="l" defTabSz="457200"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7200" indent="-171450" algn="l" defTabSz="457200"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ts val="1800"/>
              </a:lnSpc>
              <a:spcAft>
                <a:spcPts val="600"/>
              </a:spcAft>
              <a:buClr>
                <a:schemeClr val="accent3">
                  <a:lumMod val="50000"/>
                </a:schemeClr>
              </a:buClr>
            </a:pPr>
            <a:r>
              <a:rPr lang="en-US" dirty="0">
                <a:solidFill>
                  <a:srgbClr val="000000"/>
                </a:solidFill>
                <a:latin typeface="+mn-lt"/>
                <a:ea typeface="Times New Roman" panose="02020603050405020304" pitchFamily="18" charset="0"/>
                <a:cs typeface="Times New Roman" panose="02020603050405020304" pitchFamily="18" charset="0"/>
              </a:rPr>
              <a:t>11 of 118 eligible have submitted applications</a:t>
            </a:r>
          </a:p>
          <a:p>
            <a:pPr lvl="1">
              <a:lnSpc>
                <a:spcPts val="1800"/>
              </a:lnSpc>
              <a:spcAft>
                <a:spcPts val="600"/>
              </a:spcAft>
              <a:buClr>
                <a:schemeClr val="accent3">
                  <a:lumMod val="50000"/>
                </a:schemeClr>
              </a:buClr>
            </a:pPr>
            <a:r>
              <a:rPr lang="en-US" dirty="0">
                <a:solidFill>
                  <a:srgbClr val="000000"/>
                </a:solidFill>
                <a:latin typeface="+mn-lt"/>
                <a:ea typeface="Times New Roman" panose="02020603050405020304" pitchFamily="18" charset="0"/>
                <a:cs typeface="Times New Roman" panose="02020603050405020304" pitchFamily="18" charset="0"/>
              </a:rPr>
              <a:t>One has submitted 2/3 of applications</a:t>
            </a:r>
          </a:p>
          <a:p>
            <a:pPr lvl="1">
              <a:lnSpc>
                <a:spcPts val="1800"/>
              </a:lnSpc>
              <a:spcAft>
                <a:spcPts val="600"/>
              </a:spcAft>
              <a:buClr>
                <a:schemeClr val="accent3">
                  <a:lumMod val="50000"/>
                </a:schemeClr>
              </a:buClr>
            </a:pPr>
            <a:r>
              <a:rPr lang="en-US" dirty="0">
                <a:solidFill>
                  <a:srgbClr val="000000"/>
                </a:solidFill>
                <a:latin typeface="+mn-lt"/>
                <a:ea typeface="Times New Roman" panose="02020603050405020304" pitchFamily="18" charset="0"/>
                <a:cs typeface="Times New Roman" panose="02020603050405020304" pitchFamily="18" charset="0"/>
              </a:rPr>
              <a:t>Four contractors submitted 94% of applications</a:t>
            </a:r>
          </a:p>
          <a:p>
            <a:pPr>
              <a:lnSpc>
                <a:spcPts val="2000"/>
              </a:lnSpc>
              <a:spcAft>
                <a:spcPts val="1400"/>
              </a:spcAft>
              <a:buClr>
                <a:schemeClr val="accent3">
                  <a:lumMod val="50000"/>
                </a:schemeClr>
              </a:buClr>
            </a:pPr>
            <a:endParaRPr lang="en-US" sz="1800" dirty="0">
              <a:solidFill>
                <a:srgbClr val="000000"/>
              </a:solidFill>
              <a:latin typeface="+mn-lt"/>
              <a:ea typeface="Times New Roman" panose="02020603050405020304" pitchFamily="18" charset="0"/>
              <a:cs typeface="Times New Roman" panose="02020603050405020304" pitchFamily="18" charset="0"/>
            </a:endParaRPr>
          </a:p>
          <a:p>
            <a:pPr>
              <a:lnSpc>
                <a:spcPts val="2000"/>
              </a:lnSpc>
              <a:spcAft>
                <a:spcPts val="1400"/>
              </a:spcAft>
              <a:buClr>
                <a:schemeClr val="accent3">
                  <a:lumMod val="50000"/>
                </a:schemeClr>
              </a:buClr>
            </a:pPr>
            <a:endParaRPr lang="en-US" sz="1800" dirty="0">
              <a:solidFill>
                <a:srgbClr val="000000"/>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557987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3">
                    <a:lumMod val="50000"/>
                  </a:schemeClr>
                </a:solidFill>
                <a:latin typeface="Montserrat" pitchFamily="2" charset="77"/>
              </a:rPr>
              <a:t>Participation Assessment</a:t>
            </a:r>
          </a:p>
        </p:txBody>
      </p:sp>
      <p:sp>
        <p:nvSpPr>
          <p:cNvPr id="8" name="Text Placeholder 7"/>
          <p:cNvSpPr>
            <a:spLocks noGrp="1"/>
          </p:cNvSpPr>
          <p:nvPr>
            <p:ph type="body" sz="quarter" idx="15"/>
          </p:nvPr>
        </p:nvSpPr>
        <p:spPr/>
        <p:txBody>
          <a:bodyPr/>
          <a:lstStyle/>
          <a:p>
            <a:r>
              <a:rPr lang="en-US" dirty="0">
                <a:latin typeface="Montserrat" pitchFamily="2" charset="77"/>
              </a:rPr>
              <a:t>Disadvantaged Communities at time of reporting April 2021</a:t>
            </a:r>
          </a:p>
        </p:txBody>
      </p:sp>
      <p:sp>
        <p:nvSpPr>
          <p:cNvPr id="9" name="Text Placeholder 8"/>
          <p:cNvSpPr>
            <a:spLocks noGrp="1"/>
          </p:cNvSpPr>
          <p:nvPr>
            <p:ph type="body" sz="quarter" idx="4294967295"/>
          </p:nvPr>
        </p:nvSpPr>
        <p:spPr>
          <a:xfrm>
            <a:off x="361951" y="1002830"/>
            <a:ext cx="8156761" cy="3424269"/>
          </a:xfrm>
          <a:prstGeom prst="rect">
            <a:avLst/>
          </a:prstGeom>
        </p:spPr>
        <p:txBody>
          <a:bodyPr/>
          <a:lstStyle/>
          <a:p>
            <a:pPr>
              <a:lnSpc>
                <a:spcPts val="2000"/>
              </a:lnSpc>
              <a:spcAft>
                <a:spcPts val="600"/>
              </a:spcAft>
              <a:buClr>
                <a:schemeClr val="accent3">
                  <a:lumMod val="50000"/>
                </a:schemeClr>
              </a:buClr>
            </a:pPr>
            <a:r>
              <a:rPr lang="en-US" sz="1800" dirty="0">
                <a:solidFill>
                  <a:srgbClr val="000000"/>
                </a:solidFill>
                <a:latin typeface="+mn-lt"/>
                <a:ea typeface="Times New Roman" panose="02020603050405020304" pitchFamily="18" charset="0"/>
                <a:cs typeface="Times New Roman" panose="02020603050405020304" pitchFamily="18" charset="0"/>
              </a:rPr>
              <a:t>Program priority to increase DAC participation</a:t>
            </a:r>
          </a:p>
          <a:p>
            <a:pPr lvl="1">
              <a:lnSpc>
                <a:spcPts val="2000"/>
              </a:lnSpc>
              <a:spcAft>
                <a:spcPts val="1400"/>
              </a:spcAft>
              <a:buClr>
                <a:schemeClr val="accent3">
                  <a:lumMod val="50000"/>
                </a:schemeClr>
              </a:buClr>
            </a:pPr>
            <a:r>
              <a:rPr lang="en-US" dirty="0">
                <a:solidFill>
                  <a:srgbClr val="000000"/>
                </a:solidFill>
                <a:latin typeface="+mn-lt"/>
                <a:ea typeface="Times New Roman" panose="02020603050405020304" pitchFamily="18" charset="0"/>
                <a:cs typeface="Times New Roman" panose="02020603050405020304" pitchFamily="18" charset="0"/>
              </a:rPr>
              <a:t>29% of applications and 32% of eligible properties located in a DAC</a:t>
            </a:r>
          </a:p>
          <a:p>
            <a:pPr>
              <a:lnSpc>
                <a:spcPts val="2000"/>
              </a:lnSpc>
              <a:spcAft>
                <a:spcPts val="1400"/>
              </a:spcAft>
              <a:buClr>
                <a:schemeClr val="accent3">
                  <a:lumMod val="50000"/>
                </a:schemeClr>
              </a:buClr>
            </a:pP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pic>
        <p:nvPicPr>
          <p:cNvPr id="5" name="Picture 4">
            <a:extLst>
              <a:ext uri="{FF2B5EF4-FFF2-40B4-BE49-F238E27FC236}">
                <a16:creationId xmlns:a16="http://schemas.microsoft.com/office/drawing/2014/main" id="{F851FF4C-6E78-4386-8DA2-9FD1A7663384}"/>
              </a:ext>
            </a:extLst>
          </p:cNvPr>
          <p:cNvPicPr>
            <a:picLocks noChangeAspect="1"/>
          </p:cNvPicPr>
          <p:nvPr/>
        </p:nvPicPr>
        <p:blipFill>
          <a:blip r:embed="rId3"/>
          <a:stretch>
            <a:fillRect/>
          </a:stretch>
        </p:blipFill>
        <p:spPr>
          <a:xfrm>
            <a:off x="741592" y="1896815"/>
            <a:ext cx="3395766" cy="2651990"/>
          </a:xfrm>
          <a:prstGeom prst="rect">
            <a:avLst/>
          </a:prstGeom>
        </p:spPr>
      </p:pic>
      <p:pic>
        <p:nvPicPr>
          <p:cNvPr id="6" name="Picture 5">
            <a:extLst>
              <a:ext uri="{FF2B5EF4-FFF2-40B4-BE49-F238E27FC236}">
                <a16:creationId xmlns:a16="http://schemas.microsoft.com/office/drawing/2014/main" id="{F5132511-593B-44EE-9414-C789BFB54149}"/>
              </a:ext>
            </a:extLst>
          </p:cNvPr>
          <p:cNvPicPr>
            <a:picLocks noChangeAspect="1"/>
          </p:cNvPicPr>
          <p:nvPr/>
        </p:nvPicPr>
        <p:blipFill>
          <a:blip r:embed="rId4"/>
          <a:stretch>
            <a:fillRect/>
          </a:stretch>
        </p:blipFill>
        <p:spPr>
          <a:xfrm>
            <a:off x="4736014" y="1896815"/>
            <a:ext cx="2993395" cy="2645893"/>
          </a:xfrm>
          <a:prstGeom prst="rect">
            <a:avLst/>
          </a:prstGeom>
        </p:spPr>
      </p:pic>
    </p:spTree>
    <p:extLst>
      <p:ext uri="{BB962C8B-B14F-4D97-AF65-F5344CB8AC3E}">
        <p14:creationId xmlns:p14="http://schemas.microsoft.com/office/powerpoint/2010/main" val="129440659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3">
                    <a:lumMod val="50000"/>
                  </a:schemeClr>
                </a:solidFill>
                <a:latin typeface="Montserrat" pitchFamily="2" charset="77"/>
              </a:rPr>
              <a:t>Participation Assessment</a:t>
            </a:r>
          </a:p>
        </p:txBody>
      </p:sp>
      <p:sp>
        <p:nvSpPr>
          <p:cNvPr id="8" name="Text Placeholder 7"/>
          <p:cNvSpPr>
            <a:spLocks noGrp="1"/>
          </p:cNvSpPr>
          <p:nvPr>
            <p:ph type="body" sz="quarter" idx="15"/>
          </p:nvPr>
        </p:nvSpPr>
        <p:spPr/>
        <p:txBody>
          <a:bodyPr/>
          <a:lstStyle/>
          <a:p>
            <a:r>
              <a:rPr lang="en-US">
                <a:latin typeface="Montserrat" pitchFamily="2" charset="77"/>
              </a:rPr>
              <a:t>VNEM allocation – tenant vs. common area</a:t>
            </a:r>
          </a:p>
        </p:txBody>
      </p:sp>
      <p:sp>
        <p:nvSpPr>
          <p:cNvPr id="9" name="Text Placeholder 8"/>
          <p:cNvSpPr>
            <a:spLocks noGrp="1"/>
          </p:cNvSpPr>
          <p:nvPr>
            <p:ph type="body" sz="quarter" idx="4294967295"/>
          </p:nvPr>
        </p:nvSpPr>
        <p:spPr>
          <a:xfrm>
            <a:off x="361951" y="1002830"/>
            <a:ext cx="8156761" cy="3424269"/>
          </a:xfrm>
          <a:prstGeom prst="rect">
            <a:avLst/>
          </a:prstGeom>
        </p:spPr>
        <p:txBody>
          <a:bodyPr/>
          <a:lstStyle/>
          <a:p>
            <a:pPr>
              <a:lnSpc>
                <a:spcPts val="2000"/>
              </a:lnSpc>
              <a:spcAft>
                <a:spcPts val="1400"/>
              </a:spcAft>
              <a:buClr>
                <a:schemeClr val="accent3">
                  <a:lumMod val="50000"/>
                </a:schemeClr>
              </a:buClr>
            </a:pPr>
            <a:r>
              <a:rPr lang="en-US" sz="1800">
                <a:solidFill>
                  <a:srgbClr val="000000"/>
                </a:solidFill>
                <a:latin typeface="+mn-lt"/>
                <a:ea typeface="Times New Roman" panose="02020603050405020304" pitchFamily="18" charset="0"/>
                <a:cs typeface="Times New Roman" panose="02020603050405020304" pitchFamily="18" charset="0"/>
              </a:rPr>
              <a:t>Minimum tenant allocation of solar is 51%</a:t>
            </a:r>
          </a:p>
          <a:p>
            <a:pPr>
              <a:lnSpc>
                <a:spcPts val="2000"/>
              </a:lnSpc>
              <a:spcAft>
                <a:spcPts val="1400"/>
              </a:spcAft>
              <a:buClr>
                <a:schemeClr val="accent3">
                  <a:lumMod val="50000"/>
                </a:schemeClr>
              </a:buClr>
            </a:pPr>
            <a:r>
              <a:rPr lang="en-US" sz="1800">
                <a:solidFill>
                  <a:srgbClr val="000000"/>
                </a:solidFill>
                <a:latin typeface="+mn-lt"/>
                <a:ea typeface="Times New Roman" panose="02020603050405020304" pitchFamily="18" charset="0"/>
                <a:cs typeface="Times New Roman" panose="02020603050405020304" pitchFamily="18" charset="0"/>
              </a:rPr>
              <a:t>Average allocation across active projects is 87%, higher than MASH 1.0/2.0 </a:t>
            </a:r>
          </a:p>
          <a:p>
            <a:pPr>
              <a:lnSpc>
                <a:spcPts val="2000"/>
              </a:lnSpc>
              <a:spcAft>
                <a:spcPts val="1400"/>
              </a:spcAft>
              <a:buClr>
                <a:schemeClr val="accent3">
                  <a:lumMod val="50000"/>
                </a:schemeClr>
              </a:buClr>
            </a:pPr>
            <a:endParaRPr lang="en-US" sz="1800">
              <a:solidFill>
                <a:srgbClr val="000000"/>
              </a:solidFill>
              <a:effectLst/>
              <a:latin typeface="+mn-lt"/>
              <a:ea typeface="Times New Roman" panose="02020603050405020304" pitchFamily="18" charset="0"/>
              <a:cs typeface="Times New Roman" panose="02020603050405020304" pitchFamily="18" charset="0"/>
            </a:endParaRP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pic>
        <p:nvPicPr>
          <p:cNvPr id="2" name="Picture 1">
            <a:extLst>
              <a:ext uri="{FF2B5EF4-FFF2-40B4-BE49-F238E27FC236}">
                <a16:creationId xmlns:a16="http://schemas.microsoft.com/office/drawing/2014/main" id="{202353C4-1A0C-446D-ACDB-FC2C2F3AB476}"/>
              </a:ext>
            </a:extLst>
          </p:cNvPr>
          <p:cNvPicPr>
            <a:picLocks noChangeAspect="1"/>
          </p:cNvPicPr>
          <p:nvPr/>
        </p:nvPicPr>
        <p:blipFill>
          <a:blip r:embed="rId3"/>
          <a:stretch>
            <a:fillRect/>
          </a:stretch>
        </p:blipFill>
        <p:spPr>
          <a:xfrm>
            <a:off x="1442610" y="1808629"/>
            <a:ext cx="6258780" cy="2792379"/>
          </a:xfrm>
          <a:prstGeom prst="rect">
            <a:avLst/>
          </a:prstGeom>
        </p:spPr>
      </p:pic>
    </p:spTree>
    <p:extLst>
      <p:ext uri="{BB962C8B-B14F-4D97-AF65-F5344CB8AC3E}">
        <p14:creationId xmlns:p14="http://schemas.microsoft.com/office/powerpoint/2010/main" val="172003338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accent3">
                    <a:lumMod val="50000"/>
                  </a:schemeClr>
                </a:solidFill>
                <a:latin typeface="Montserrat" pitchFamily="2" charset="77"/>
              </a:rPr>
              <a:t>Participation Assessment</a:t>
            </a:r>
          </a:p>
        </p:txBody>
      </p:sp>
      <p:sp>
        <p:nvSpPr>
          <p:cNvPr id="8" name="Text Placeholder 7"/>
          <p:cNvSpPr>
            <a:spLocks noGrp="1"/>
          </p:cNvSpPr>
          <p:nvPr>
            <p:ph type="body" sz="quarter" idx="15"/>
          </p:nvPr>
        </p:nvSpPr>
        <p:spPr/>
        <p:txBody>
          <a:bodyPr/>
          <a:lstStyle/>
          <a:p>
            <a:r>
              <a:rPr lang="en-US" dirty="0">
                <a:latin typeface="Montserrat" pitchFamily="2" charset="77"/>
              </a:rPr>
              <a:t>System ownership type</a:t>
            </a:r>
          </a:p>
        </p:txBody>
      </p:sp>
      <p:sp>
        <p:nvSpPr>
          <p:cNvPr id="9" name="Text Placeholder 8"/>
          <p:cNvSpPr>
            <a:spLocks noGrp="1"/>
          </p:cNvSpPr>
          <p:nvPr>
            <p:ph type="body" sz="quarter" idx="4294967295"/>
          </p:nvPr>
        </p:nvSpPr>
        <p:spPr>
          <a:xfrm>
            <a:off x="361951" y="1002830"/>
            <a:ext cx="7692837" cy="537557"/>
          </a:xfrm>
          <a:prstGeom prst="rect">
            <a:avLst/>
          </a:prstGeom>
        </p:spPr>
        <p:txBody>
          <a:bodyPr/>
          <a:lstStyle/>
          <a:p>
            <a:pPr>
              <a:lnSpc>
                <a:spcPts val="2000"/>
              </a:lnSpc>
              <a:spcAft>
                <a:spcPts val="1400"/>
              </a:spcAft>
              <a:buClr>
                <a:schemeClr val="accent3">
                  <a:lumMod val="50000"/>
                </a:schemeClr>
              </a:buClr>
            </a:pPr>
            <a:r>
              <a:rPr lang="en-US" sz="1800" dirty="0">
                <a:solidFill>
                  <a:srgbClr val="000000"/>
                </a:solidFill>
                <a:latin typeface="+mn-lt"/>
                <a:ea typeface="Times New Roman" panose="02020603050405020304" pitchFamily="18" charset="0"/>
                <a:cs typeface="Times New Roman" panose="02020603050405020304" pitchFamily="18" charset="0"/>
              </a:rPr>
              <a:t>Power Purchase Agreement (PPA) ownership most common (69%) - but only 2 contractors</a:t>
            </a: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pic>
        <p:nvPicPr>
          <p:cNvPr id="5" name="Picture 4">
            <a:extLst>
              <a:ext uri="{FF2B5EF4-FFF2-40B4-BE49-F238E27FC236}">
                <a16:creationId xmlns:a16="http://schemas.microsoft.com/office/drawing/2014/main" id="{73039C3E-2CED-47C0-914D-B4E8E300217A}"/>
              </a:ext>
            </a:extLst>
          </p:cNvPr>
          <p:cNvPicPr>
            <a:picLocks noChangeAspect="1"/>
          </p:cNvPicPr>
          <p:nvPr/>
        </p:nvPicPr>
        <p:blipFill>
          <a:blip r:embed="rId3"/>
          <a:stretch>
            <a:fillRect/>
          </a:stretch>
        </p:blipFill>
        <p:spPr>
          <a:xfrm>
            <a:off x="116071" y="1754558"/>
            <a:ext cx="5944115" cy="2511770"/>
          </a:xfrm>
          <a:prstGeom prst="rect">
            <a:avLst/>
          </a:prstGeom>
        </p:spPr>
      </p:pic>
      <p:sp>
        <p:nvSpPr>
          <p:cNvPr id="11" name="Text Placeholder 8">
            <a:extLst>
              <a:ext uri="{FF2B5EF4-FFF2-40B4-BE49-F238E27FC236}">
                <a16:creationId xmlns:a16="http://schemas.microsoft.com/office/drawing/2014/main" id="{BB2B6A84-D3D4-4E18-847D-C48B8F988D1F}"/>
              </a:ext>
            </a:extLst>
          </p:cNvPr>
          <p:cNvSpPr txBox="1">
            <a:spLocks/>
          </p:cNvSpPr>
          <p:nvPr/>
        </p:nvSpPr>
        <p:spPr>
          <a:xfrm>
            <a:off x="6282814" y="1915685"/>
            <a:ext cx="2690760" cy="2143598"/>
          </a:xfrm>
          <a:prstGeom prst="rect">
            <a:avLst/>
          </a:prstGeom>
          <a:ln>
            <a:solidFill>
              <a:srgbClr val="97B23E"/>
            </a:solidFill>
          </a:ln>
        </p:spPr>
        <p:txBody>
          <a:bodyPr/>
          <a:lstStyle>
            <a:lvl1pPr marL="171450" indent="-171450" algn="l" defTabSz="457200"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750" indent="-114300" algn="l" defTabSz="457200"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7200" indent="-171450" algn="l" defTabSz="457200"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Aft>
                <a:spcPts val="600"/>
              </a:spcAft>
              <a:buClr>
                <a:schemeClr val="accent3">
                  <a:lumMod val="50000"/>
                </a:schemeClr>
              </a:buClr>
              <a:buNone/>
            </a:pPr>
            <a:r>
              <a:rPr lang="en-US" sz="1800" u="sng" dirty="0">
                <a:solidFill>
                  <a:srgbClr val="000000"/>
                </a:solidFill>
                <a:latin typeface="+mn-lt"/>
                <a:ea typeface="Times New Roman" panose="02020603050405020304" pitchFamily="18" charset="0"/>
                <a:cs typeface="Times New Roman" panose="02020603050405020304" pitchFamily="18" charset="0"/>
              </a:rPr>
              <a:t>Other PPA benefits observed:</a:t>
            </a:r>
          </a:p>
          <a:p>
            <a:pPr>
              <a:lnSpc>
                <a:spcPts val="2000"/>
              </a:lnSpc>
              <a:spcAft>
                <a:spcPts val="600"/>
              </a:spcAft>
              <a:buClr>
                <a:schemeClr val="accent3">
                  <a:lumMod val="50000"/>
                </a:schemeClr>
              </a:buClr>
            </a:pPr>
            <a:r>
              <a:rPr lang="en-US" dirty="0">
                <a:solidFill>
                  <a:srgbClr val="000000"/>
                </a:solidFill>
                <a:latin typeface="+mn-lt"/>
                <a:ea typeface="Times New Roman" panose="02020603050405020304" pitchFamily="18" charset="0"/>
                <a:cs typeface="Times New Roman" panose="02020603050405020304" pitchFamily="18" charset="0"/>
              </a:rPr>
              <a:t>Lower cancellation rate</a:t>
            </a:r>
          </a:p>
          <a:p>
            <a:pPr>
              <a:lnSpc>
                <a:spcPts val="2000"/>
              </a:lnSpc>
              <a:spcAft>
                <a:spcPts val="600"/>
              </a:spcAft>
              <a:buClr>
                <a:schemeClr val="accent3">
                  <a:lumMod val="50000"/>
                </a:schemeClr>
              </a:buClr>
            </a:pPr>
            <a:r>
              <a:rPr lang="en-US" dirty="0">
                <a:solidFill>
                  <a:srgbClr val="000000"/>
                </a:solidFill>
                <a:latin typeface="+mn-lt"/>
                <a:ea typeface="Times New Roman" panose="02020603050405020304" pitchFamily="18" charset="0"/>
                <a:cs typeface="Times New Roman" panose="02020603050405020304" pitchFamily="18" charset="0"/>
              </a:rPr>
              <a:t>Higher use of federal Investment Tax Credit</a:t>
            </a:r>
          </a:p>
          <a:p>
            <a:pPr>
              <a:lnSpc>
                <a:spcPts val="2000"/>
              </a:lnSpc>
              <a:spcAft>
                <a:spcPts val="600"/>
              </a:spcAft>
              <a:buClr>
                <a:schemeClr val="accent3">
                  <a:lumMod val="50000"/>
                </a:schemeClr>
              </a:buClr>
            </a:pPr>
            <a:r>
              <a:rPr lang="en-US" dirty="0">
                <a:solidFill>
                  <a:srgbClr val="000000"/>
                </a:solidFill>
                <a:latin typeface="+mn-lt"/>
                <a:ea typeface="Times New Roman" panose="02020603050405020304" pitchFamily="18" charset="0"/>
                <a:cs typeface="Times New Roman" panose="02020603050405020304" pitchFamily="18" charset="0"/>
              </a:rPr>
              <a:t>Increased storage pairing</a:t>
            </a:r>
          </a:p>
        </p:txBody>
      </p:sp>
    </p:spTree>
    <p:extLst>
      <p:ext uri="{BB962C8B-B14F-4D97-AF65-F5344CB8AC3E}">
        <p14:creationId xmlns:p14="http://schemas.microsoft.com/office/powerpoint/2010/main" val="1532440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3">
                    <a:lumMod val="50000"/>
                  </a:schemeClr>
                </a:solidFill>
                <a:latin typeface="Montserrat" pitchFamily="2" charset="77"/>
              </a:rPr>
              <a:t>Participation Assessment</a:t>
            </a:r>
          </a:p>
        </p:txBody>
      </p:sp>
      <p:sp>
        <p:nvSpPr>
          <p:cNvPr id="8" name="Text Placeholder 7"/>
          <p:cNvSpPr>
            <a:spLocks noGrp="1"/>
          </p:cNvSpPr>
          <p:nvPr>
            <p:ph type="body" sz="quarter" idx="15"/>
          </p:nvPr>
        </p:nvSpPr>
        <p:spPr/>
        <p:txBody>
          <a:bodyPr/>
          <a:lstStyle/>
          <a:p>
            <a:r>
              <a:rPr lang="en-US">
                <a:latin typeface="Montserrat" pitchFamily="2" charset="77"/>
              </a:rPr>
              <a:t>Project costs by ownership type</a:t>
            </a: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pic>
        <p:nvPicPr>
          <p:cNvPr id="2" name="Picture 1">
            <a:extLst>
              <a:ext uri="{FF2B5EF4-FFF2-40B4-BE49-F238E27FC236}">
                <a16:creationId xmlns:a16="http://schemas.microsoft.com/office/drawing/2014/main" id="{144DF862-1C3D-4929-A993-645F994A8B63}"/>
              </a:ext>
            </a:extLst>
          </p:cNvPr>
          <p:cNvPicPr>
            <a:picLocks noChangeAspect="1"/>
          </p:cNvPicPr>
          <p:nvPr/>
        </p:nvPicPr>
        <p:blipFill>
          <a:blip r:embed="rId3"/>
          <a:stretch>
            <a:fillRect/>
          </a:stretch>
        </p:blipFill>
        <p:spPr>
          <a:xfrm>
            <a:off x="786581" y="1084393"/>
            <a:ext cx="7013182" cy="3236853"/>
          </a:xfrm>
          <a:prstGeom prst="rect">
            <a:avLst/>
          </a:prstGeom>
        </p:spPr>
      </p:pic>
    </p:spTree>
    <p:extLst>
      <p:ext uri="{BB962C8B-B14F-4D97-AF65-F5344CB8AC3E}">
        <p14:creationId xmlns:p14="http://schemas.microsoft.com/office/powerpoint/2010/main" val="283952512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p:txBody>
          <a:bodyPr/>
          <a:lstStyle/>
          <a:p>
            <a:r>
              <a:rPr lang="en-US" dirty="0" err="1"/>
              <a:t>Webex</a:t>
            </a:r>
            <a:r>
              <a:rPr lang="en-US" dirty="0"/>
              <a:t> Participant Guide</a:t>
            </a:r>
          </a:p>
        </p:txBody>
      </p:sp>
      <p:sp>
        <p:nvSpPr>
          <p:cNvPr id="13" name="TextBox 12">
            <a:extLst>
              <a:ext uri="{FF2B5EF4-FFF2-40B4-BE49-F238E27FC236}">
                <a16:creationId xmlns:a16="http://schemas.microsoft.com/office/drawing/2014/main" id="{C7A929B4-5A47-5143-A904-B2A3772C2BA3}"/>
              </a:ext>
            </a:extLst>
          </p:cNvPr>
          <p:cNvSpPr txBox="1"/>
          <p:nvPr/>
        </p:nvSpPr>
        <p:spPr>
          <a:xfrm>
            <a:off x="464218" y="1591209"/>
            <a:ext cx="2640330" cy="282724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14313" indent="-214313" defTabSz="685800">
              <a:lnSpc>
                <a:spcPct val="150000"/>
              </a:lnSpc>
              <a:buFont typeface="Arial" panose="020B0604020202020204" pitchFamily="34" charset="0"/>
              <a:buChar char="•"/>
            </a:pPr>
            <a:r>
              <a:rPr lang="en-US" sz="1200" dirty="0">
                <a:solidFill>
                  <a:srgbClr val="000000"/>
                </a:solidFill>
                <a:latin typeface="Century Gothic" panose="020F0302020204030204"/>
              </a:rPr>
              <a:t>All attendees are automatically muted</a:t>
            </a:r>
          </a:p>
          <a:p>
            <a:pPr defTabSz="685800">
              <a:lnSpc>
                <a:spcPct val="150000"/>
              </a:lnSpc>
            </a:pPr>
            <a:endParaRPr lang="en-US" sz="1200" dirty="0">
              <a:solidFill>
                <a:srgbClr val="000000"/>
              </a:solidFill>
              <a:latin typeface="Century Gothic" panose="020F0302020204030204"/>
            </a:endParaRPr>
          </a:p>
          <a:p>
            <a:pPr marL="214313" indent="-214313" defTabSz="685800">
              <a:lnSpc>
                <a:spcPct val="150000"/>
              </a:lnSpc>
              <a:buFont typeface="Arial" panose="020B0604020202020204" pitchFamily="34" charset="0"/>
              <a:buChar char="•"/>
            </a:pPr>
            <a:r>
              <a:rPr lang="en-US" sz="1200" dirty="0">
                <a:solidFill>
                  <a:srgbClr val="000000"/>
                </a:solidFill>
                <a:latin typeface="Century Gothic" panose="020F0302020204030204"/>
              </a:rPr>
              <a:t>Open the chat box and participant panel</a:t>
            </a:r>
          </a:p>
          <a:p>
            <a:pPr marL="214313" indent="-214313" defTabSz="685800">
              <a:lnSpc>
                <a:spcPct val="150000"/>
              </a:lnSpc>
              <a:buFont typeface="Arial" panose="020B0604020202020204" pitchFamily="34" charset="0"/>
              <a:buChar char="•"/>
            </a:pPr>
            <a:endParaRPr lang="en-US" sz="1200" dirty="0">
              <a:solidFill>
                <a:srgbClr val="000000"/>
              </a:solidFill>
              <a:latin typeface="Century Gothic" panose="020F0302020204030204"/>
            </a:endParaRPr>
          </a:p>
          <a:p>
            <a:pPr marL="214313" indent="-214313" defTabSz="685800">
              <a:lnSpc>
                <a:spcPct val="150000"/>
              </a:lnSpc>
              <a:buFont typeface="Arial" panose="020B0604020202020204" pitchFamily="34" charset="0"/>
              <a:buChar char="•"/>
            </a:pPr>
            <a:r>
              <a:rPr lang="en-US" sz="1200" dirty="0">
                <a:solidFill>
                  <a:srgbClr val="000000"/>
                </a:solidFill>
                <a:latin typeface="Century Gothic" panose="020F0302020204030204"/>
              </a:rPr>
              <a:t>Locate “Raise Hand” button the participant panel to ask a question and be unmuted</a:t>
            </a:r>
          </a:p>
          <a:p>
            <a:pPr marL="214313" indent="-214313" defTabSz="685800">
              <a:lnSpc>
                <a:spcPct val="150000"/>
              </a:lnSpc>
              <a:buFont typeface="Arial" panose="020B0604020202020204" pitchFamily="34" charset="0"/>
              <a:buChar char="•"/>
            </a:pPr>
            <a:endParaRPr lang="en-US" sz="1200" dirty="0">
              <a:solidFill>
                <a:srgbClr val="000000"/>
              </a:solidFill>
              <a:latin typeface="Century Gothic" panose="020F0302020204030204"/>
            </a:endParaRPr>
          </a:p>
        </p:txBody>
      </p:sp>
      <p:pic>
        <p:nvPicPr>
          <p:cNvPr id="10" name="Content Placeholder 5" descr="A picture containing equipment, ball, table, room&#10;&#10;Description automatically generated">
            <a:extLst>
              <a:ext uri="{FF2B5EF4-FFF2-40B4-BE49-F238E27FC236}">
                <a16:creationId xmlns:a16="http://schemas.microsoft.com/office/drawing/2014/main" id="{B13B9FF3-F232-46D3-B141-D3E604EEEFE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225" t="36847" r="56018" b="55059"/>
          <a:stretch/>
        </p:blipFill>
        <p:spPr>
          <a:xfrm>
            <a:off x="4274351" y="2445794"/>
            <a:ext cx="3501527" cy="506567"/>
          </a:xfrm>
        </p:spPr>
      </p:pic>
      <p:sp>
        <p:nvSpPr>
          <p:cNvPr id="11" name="TextBox 10">
            <a:extLst>
              <a:ext uri="{FF2B5EF4-FFF2-40B4-BE49-F238E27FC236}">
                <a16:creationId xmlns:a16="http://schemas.microsoft.com/office/drawing/2014/main" id="{11277C79-B687-40C0-80F9-3E9221D2EE33}"/>
              </a:ext>
            </a:extLst>
          </p:cNvPr>
          <p:cNvSpPr txBox="1"/>
          <p:nvPr/>
        </p:nvSpPr>
        <p:spPr>
          <a:xfrm>
            <a:off x="3634464" y="1583605"/>
            <a:ext cx="1588168" cy="276999"/>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Mute/ Unmute</a:t>
            </a:r>
          </a:p>
        </p:txBody>
      </p:sp>
      <p:cxnSp>
        <p:nvCxnSpPr>
          <p:cNvPr id="16" name="Straight Arrow Connector 15">
            <a:extLst>
              <a:ext uri="{FF2B5EF4-FFF2-40B4-BE49-F238E27FC236}">
                <a16:creationId xmlns:a16="http://schemas.microsoft.com/office/drawing/2014/main" id="{57F344FD-A312-4FC5-8F0E-740F6264760B}"/>
              </a:ext>
            </a:extLst>
          </p:cNvPr>
          <p:cNvCxnSpPr/>
          <p:nvPr/>
        </p:nvCxnSpPr>
        <p:spPr>
          <a:xfrm>
            <a:off x="4274351" y="1903260"/>
            <a:ext cx="86627" cy="5065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B1513C39-12D9-4EFF-868F-3BB602E8177D}"/>
              </a:ext>
            </a:extLst>
          </p:cNvPr>
          <p:cNvSpPr txBox="1"/>
          <p:nvPr/>
        </p:nvSpPr>
        <p:spPr>
          <a:xfrm>
            <a:off x="4986851" y="1398588"/>
            <a:ext cx="1164322" cy="461665"/>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Participant List</a:t>
            </a:r>
          </a:p>
        </p:txBody>
      </p:sp>
      <p:cxnSp>
        <p:nvCxnSpPr>
          <p:cNvPr id="18" name="Straight Arrow Connector 17">
            <a:extLst>
              <a:ext uri="{FF2B5EF4-FFF2-40B4-BE49-F238E27FC236}">
                <a16:creationId xmlns:a16="http://schemas.microsoft.com/office/drawing/2014/main" id="{9E42149B-D764-4AE0-B496-283DFE351816}"/>
              </a:ext>
            </a:extLst>
          </p:cNvPr>
          <p:cNvCxnSpPr>
            <a:cxnSpLocks/>
            <a:stCxn id="17" idx="2"/>
          </p:cNvCxnSpPr>
          <p:nvPr/>
        </p:nvCxnSpPr>
        <p:spPr>
          <a:xfrm>
            <a:off x="5569012" y="1860253"/>
            <a:ext cx="101119" cy="5661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98C78A00-451A-4FE1-A489-64FE0ABE9AFE}"/>
              </a:ext>
            </a:extLst>
          </p:cNvPr>
          <p:cNvSpPr txBox="1"/>
          <p:nvPr/>
        </p:nvSpPr>
        <p:spPr>
          <a:xfrm>
            <a:off x="6087833" y="1537129"/>
            <a:ext cx="676979" cy="276999"/>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Chat</a:t>
            </a:r>
          </a:p>
        </p:txBody>
      </p:sp>
      <p:cxnSp>
        <p:nvCxnSpPr>
          <p:cNvPr id="20" name="Straight Arrow Connector 19">
            <a:extLst>
              <a:ext uri="{FF2B5EF4-FFF2-40B4-BE49-F238E27FC236}">
                <a16:creationId xmlns:a16="http://schemas.microsoft.com/office/drawing/2014/main" id="{46E7856F-C19A-4C86-AF42-B778D812BB72}"/>
              </a:ext>
            </a:extLst>
          </p:cNvPr>
          <p:cNvCxnSpPr>
            <a:cxnSpLocks/>
          </p:cNvCxnSpPr>
          <p:nvPr/>
        </p:nvCxnSpPr>
        <p:spPr>
          <a:xfrm>
            <a:off x="6341580" y="1860253"/>
            <a:ext cx="0" cy="5495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4C0782E6-5C0C-465C-931B-680288E92963}"/>
              </a:ext>
            </a:extLst>
          </p:cNvPr>
          <p:cNvSpPr txBox="1"/>
          <p:nvPr/>
        </p:nvSpPr>
        <p:spPr>
          <a:xfrm>
            <a:off x="6752600" y="1543495"/>
            <a:ext cx="1588168" cy="276999"/>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Audio Options</a:t>
            </a:r>
          </a:p>
        </p:txBody>
      </p:sp>
      <p:cxnSp>
        <p:nvCxnSpPr>
          <p:cNvPr id="22" name="Straight Arrow Connector 21">
            <a:extLst>
              <a:ext uri="{FF2B5EF4-FFF2-40B4-BE49-F238E27FC236}">
                <a16:creationId xmlns:a16="http://schemas.microsoft.com/office/drawing/2014/main" id="{C2C16091-66DF-4A0D-BA64-4132D2F41B94}"/>
              </a:ext>
            </a:extLst>
          </p:cNvPr>
          <p:cNvCxnSpPr>
            <a:cxnSpLocks/>
          </p:cNvCxnSpPr>
          <p:nvPr/>
        </p:nvCxnSpPr>
        <p:spPr>
          <a:xfrm flipH="1">
            <a:off x="6931832" y="1814128"/>
            <a:ext cx="226977" cy="6136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2052E547-32B7-4B05-8A4D-C8ECBBECF5F0}"/>
              </a:ext>
            </a:extLst>
          </p:cNvPr>
          <p:cNvSpPr txBox="1"/>
          <p:nvPr/>
        </p:nvSpPr>
        <p:spPr>
          <a:xfrm>
            <a:off x="7997627" y="1360377"/>
            <a:ext cx="1107126" cy="461665"/>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Leave Meeting</a:t>
            </a:r>
          </a:p>
        </p:txBody>
      </p:sp>
      <p:cxnSp>
        <p:nvCxnSpPr>
          <p:cNvPr id="24" name="Straight Arrow Connector 23">
            <a:extLst>
              <a:ext uri="{FF2B5EF4-FFF2-40B4-BE49-F238E27FC236}">
                <a16:creationId xmlns:a16="http://schemas.microsoft.com/office/drawing/2014/main" id="{B9BC0F1B-FFE4-498D-B041-CDB33908D6C6}"/>
              </a:ext>
            </a:extLst>
          </p:cNvPr>
          <p:cNvCxnSpPr>
            <a:cxnSpLocks/>
          </p:cNvCxnSpPr>
          <p:nvPr/>
        </p:nvCxnSpPr>
        <p:spPr>
          <a:xfrm flipH="1">
            <a:off x="7546684" y="1814128"/>
            <a:ext cx="500529" cy="6122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5" name="Picture 24">
            <a:extLst>
              <a:ext uri="{FF2B5EF4-FFF2-40B4-BE49-F238E27FC236}">
                <a16:creationId xmlns:a16="http://schemas.microsoft.com/office/drawing/2014/main" id="{A5C31DAC-82C5-40D4-8183-AE2ACA0B8148}"/>
              </a:ext>
            </a:extLst>
          </p:cNvPr>
          <p:cNvPicPr>
            <a:picLocks noChangeAspect="1"/>
          </p:cNvPicPr>
          <p:nvPr/>
        </p:nvPicPr>
        <p:blipFill>
          <a:blip r:embed="rId4"/>
          <a:stretch>
            <a:fillRect/>
          </a:stretch>
        </p:blipFill>
        <p:spPr>
          <a:xfrm>
            <a:off x="3859281" y="3860706"/>
            <a:ext cx="4668672" cy="552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TextBox 25">
            <a:extLst>
              <a:ext uri="{FF2B5EF4-FFF2-40B4-BE49-F238E27FC236}">
                <a16:creationId xmlns:a16="http://schemas.microsoft.com/office/drawing/2014/main" id="{46A5630E-6EB2-42AC-AAB1-3E2572B65FD6}"/>
              </a:ext>
            </a:extLst>
          </p:cNvPr>
          <p:cNvSpPr txBox="1"/>
          <p:nvPr/>
        </p:nvSpPr>
        <p:spPr>
          <a:xfrm>
            <a:off x="7003513" y="3287659"/>
            <a:ext cx="1268517" cy="27699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ea typeface="+mn-ea"/>
                <a:cs typeface="+mn-cs"/>
              </a:rPr>
              <a:t>Raise Hand</a:t>
            </a:r>
          </a:p>
        </p:txBody>
      </p:sp>
      <p:cxnSp>
        <p:nvCxnSpPr>
          <p:cNvPr id="27" name="Straight Arrow Connector 26">
            <a:extLst>
              <a:ext uri="{FF2B5EF4-FFF2-40B4-BE49-F238E27FC236}">
                <a16:creationId xmlns:a16="http://schemas.microsoft.com/office/drawing/2014/main" id="{03938211-3700-4E78-A753-B6ADA519DB89}"/>
              </a:ext>
            </a:extLst>
          </p:cNvPr>
          <p:cNvCxnSpPr>
            <a:cxnSpLocks/>
          </p:cNvCxnSpPr>
          <p:nvPr/>
        </p:nvCxnSpPr>
        <p:spPr>
          <a:xfrm>
            <a:off x="7623888" y="3605798"/>
            <a:ext cx="0" cy="5033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DFCEED77-9E87-4A91-B7FF-CB47CA2EAE99}"/>
              </a:ext>
            </a:extLst>
          </p:cNvPr>
          <p:cNvCxnSpPr/>
          <p:nvPr/>
        </p:nvCxnSpPr>
        <p:spPr>
          <a:xfrm>
            <a:off x="3516474" y="3145891"/>
            <a:ext cx="529501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EB08CA2-B9BD-4AD5-B64E-A079B2749858}"/>
              </a:ext>
            </a:extLst>
          </p:cNvPr>
          <p:cNvSpPr txBox="1"/>
          <p:nvPr/>
        </p:nvSpPr>
        <p:spPr>
          <a:xfrm>
            <a:off x="7796948" y="4709623"/>
            <a:ext cx="1196672" cy="246221"/>
          </a:xfrm>
          <a:prstGeom prst="rect">
            <a:avLst/>
          </a:prstGeom>
          <a:noFill/>
        </p:spPr>
        <p:txBody>
          <a:bodyPr wrap="square" rtlCol="0">
            <a:spAutoFit/>
          </a:bodyPr>
          <a:lstStyle/>
          <a:p>
            <a:pPr algn="r"/>
            <a:r>
              <a:rPr lang="en-US" sz="1000" b="1" dirty="0"/>
              <a:t>Slide 1 of 3</a:t>
            </a:r>
          </a:p>
        </p:txBody>
      </p:sp>
    </p:spTree>
    <p:extLst>
      <p:ext uri="{BB962C8B-B14F-4D97-AF65-F5344CB8AC3E}">
        <p14:creationId xmlns:p14="http://schemas.microsoft.com/office/powerpoint/2010/main" val="1994550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3">
                    <a:lumMod val="50000"/>
                  </a:schemeClr>
                </a:solidFill>
                <a:latin typeface="Montserrat" pitchFamily="2" charset="77"/>
              </a:rPr>
              <a:t>Participation Assessment</a:t>
            </a:r>
          </a:p>
        </p:txBody>
      </p:sp>
      <p:sp>
        <p:nvSpPr>
          <p:cNvPr id="8" name="Text Placeholder 7"/>
          <p:cNvSpPr>
            <a:spLocks noGrp="1"/>
          </p:cNvSpPr>
          <p:nvPr>
            <p:ph type="body" sz="quarter" idx="15"/>
          </p:nvPr>
        </p:nvSpPr>
        <p:spPr/>
        <p:txBody>
          <a:bodyPr/>
          <a:lstStyle/>
          <a:p>
            <a:r>
              <a:rPr lang="en-US">
                <a:latin typeface="Montserrat" pitchFamily="2" charset="77"/>
              </a:rPr>
              <a:t>Program expenditures to date</a:t>
            </a: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pic>
        <p:nvPicPr>
          <p:cNvPr id="2" name="Picture 1">
            <a:extLst>
              <a:ext uri="{FF2B5EF4-FFF2-40B4-BE49-F238E27FC236}">
                <a16:creationId xmlns:a16="http://schemas.microsoft.com/office/drawing/2014/main" id="{73125906-D17C-480F-90B6-3713477126B6}"/>
              </a:ext>
            </a:extLst>
          </p:cNvPr>
          <p:cNvPicPr>
            <a:picLocks noChangeAspect="1"/>
          </p:cNvPicPr>
          <p:nvPr/>
        </p:nvPicPr>
        <p:blipFill>
          <a:blip r:embed="rId3"/>
          <a:stretch>
            <a:fillRect/>
          </a:stretch>
        </p:blipFill>
        <p:spPr>
          <a:xfrm>
            <a:off x="386791" y="1291459"/>
            <a:ext cx="8229600" cy="2945308"/>
          </a:xfrm>
          <a:prstGeom prst="rect">
            <a:avLst/>
          </a:prstGeom>
        </p:spPr>
      </p:pic>
    </p:spTree>
    <p:extLst>
      <p:ext uri="{BB962C8B-B14F-4D97-AF65-F5344CB8AC3E}">
        <p14:creationId xmlns:p14="http://schemas.microsoft.com/office/powerpoint/2010/main" val="114155558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7B23E"/>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61950" y="2009187"/>
            <a:ext cx="8229600" cy="461665"/>
          </a:xfrm>
        </p:spPr>
        <p:txBody>
          <a:bodyPr/>
          <a:lstStyle/>
          <a:p>
            <a:r>
              <a:rPr lang="en-US">
                <a:solidFill>
                  <a:schemeClr val="accent3">
                    <a:lumMod val="50000"/>
                  </a:schemeClr>
                </a:solidFill>
                <a:latin typeface="Montserrat" pitchFamily="2" charset="77"/>
              </a:rPr>
              <a:t>Process Assessment</a:t>
            </a:r>
          </a:p>
        </p:txBody>
      </p:sp>
      <p:sp>
        <p:nvSpPr>
          <p:cNvPr id="8" name="Text Placeholder 7"/>
          <p:cNvSpPr>
            <a:spLocks noGrp="1"/>
          </p:cNvSpPr>
          <p:nvPr>
            <p:ph type="body" sz="quarter" idx="15"/>
          </p:nvPr>
        </p:nvSpPr>
        <p:spPr/>
        <p:txBody>
          <a:bodyPr/>
          <a:lstStyle/>
          <a:p>
            <a:endParaRPr lang="en-US">
              <a:latin typeface="Montserrat" pitchFamily="2" charset="77"/>
            </a:endParaRP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spTree>
    <p:extLst>
      <p:ext uri="{BB962C8B-B14F-4D97-AF65-F5344CB8AC3E}">
        <p14:creationId xmlns:p14="http://schemas.microsoft.com/office/powerpoint/2010/main" val="416694870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3">
                    <a:lumMod val="50000"/>
                  </a:schemeClr>
                </a:solidFill>
                <a:latin typeface="Montserrat" pitchFamily="2" charset="77"/>
              </a:rPr>
              <a:t>Process Assessment</a:t>
            </a:r>
          </a:p>
        </p:txBody>
      </p:sp>
      <p:sp>
        <p:nvSpPr>
          <p:cNvPr id="8" name="Text Placeholder 7"/>
          <p:cNvSpPr>
            <a:spLocks noGrp="1"/>
          </p:cNvSpPr>
          <p:nvPr>
            <p:ph type="body" sz="quarter" idx="15"/>
          </p:nvPr>
        </p:nvSpPr>
        <p:spPr/>
        <p:txBody>
          <a:bodyPr/>
          <a:lstStyle/>
          <a:p>
            <a:r>
              <a:rPr lang="en-US">
                <a:latin typeface="Montserrat" pitchFamily="2" charset="77"/>
              </a:rPr>
              <a:t>Property owner program awareness</a:t>
            </a:r>
          </a:p>
        </p:txBody>
      </p:sp>
      <p:sp>
        <p:nvSpPr>
          <p:cNvPr id="9" name="Text Placeholder 8"/>
          <p:cNvSpPr>
            <a:spLocks noGrp="1"/>
          </p:cNvSpPr>
          <p:nvPr>
            <p:ph type="body" sz="quarter" idx="4294967295"/>
          </p:nvPr>
        </p:nvSpPr>
        <p:spPr>
          <a:xfrm>
            <a:off x="361951" y="1002831"/>
            <a:ext cx="8156761" cy="782838"/>
          </a:xfrm>
          <a:prstGeom prst="rect">
            <a:avLst/>
          </a:prstGeom>
        </p:spPr>
        <p:txBody>
          <a:bodyPr/>
          <a:lstStyle/>
          <a:p>
            <a:pPr>
              <a:lnSpc>
                <a:spcPts val="2000"/>
              </a:lnSpc>
              <a:spcAft>
                <a:spcPts val="1400"/>
              </a:spcAft>
              <a:buClr>
                <a:schemeClr val="accent3">
                  <a:lumMod val="50000"/>
                </a:schemeClr>
              </a:buClr>
            </a:pPr>
            <a:r>
              <a:rPr lang="en-US" sz="1800">
                <a:solidFill>
                  <a:srgbClr val="000000"/>
                </a:solidFill>
                <a:latin typeface="+mn-lt"/>
                <a:ea typeface="Times New Roman" panose="02020603050405020304" pitchFamily="18" charset="0"/>
                <a:cs typeface="Times New Roman" panose="02020603050405020304" pitchFamily="18" charset="0"/>
              </a:rPr>
              <a:t>Awareness primarily from prior solar program participation, existing contractor relationships, or direct contractor outreach</a:t>
            </a: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sp>
        <p:nvSpPr>
          <p:cNvPr id="6" name="Text Placeholder 8">
            <a:extLst>
              <a:ext uri="{FF2B5EF4-FFF2-40B4-BE49-F238E27FC236}">
                <a16:creationId xmlns:a16="http://schemas.microsoft.com/office/drawing/2014/main" id="{3F988CD8-4E6A-4219-85FE-4E6F37FF31DE}"/>
              </a:ext>
            </a:extLst>
          </p:cNvPr>
          <p:cNvSpPr txBox="1">
            <a:spLocks/>
          </p:cNvSpPr>
          <p:nvPr/>
        </p:nvSpPr>
        <p:spPr>
          <a:xfrm>
            <a:off x="221053" y="1808801"/>
            <a:ext cx="8156761" cy="2379763"/>
          </a:xfrm>
          <a:prstGeom prst="rect">
            <a:avLst/>
          </a:prstGeom>
        </p:spPr>
        <p:txBody>
          <a:bodyPr/>
          <a:lstStyle>
            <a:lvl1pPr marL="171450" indent="-171450" algn="l" defTabSz="457200"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750" indent="-114300" algn="l" defTabSz="457200"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7200" indent="-171450" algn="l" defTabSz="457200"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ts val="2000"/>
              </a:lnSpc>
              <a:buClr>
                <a:schemeClr val="accent3">
                  <a:lumMod val="50000"/>
                </a:schemeClr>
              </a:buClr>
            </a:pPr>
            <a:r>
              <a:rPr lang="en-US" sz="1800" u="sng" dirty="0">
                <a:solidFill>
                  <a:srgbClr val="000000"/>
                </a:solidFill>
                <a:latin typeface="+mn-lt"/>
                <a:ea typeface="Times New Roman" panose="02020603050405020304" pitchFamily="18" charset="0"/>
                <a:cs typeface="Times New Roman" panose="02020603050405020304" pitchFamily="18" charset="0"/>
              </a:rPr>
              <a:t>Recommendations:</a:t>
            </a:r>
          </a:p>
          <a:p>
            <a:pPr lvl="2">
              <a:lnSpc>
                <a:spcPts val="2000"/>
              </a:lnSpc>
              <a:spcAft>
                <a:spcPts val="1400"/>
              </a:spcAft>
              <a:buClr>
                <a:schemeClr val="accent3">
                  <a:lumMod val="50000"/>
                </a:schemeClr>
              </a:buClr>
            </a:pPr>
            <a:r>
              <a:rPr lang="en-US" sz="1800" dirty="0">
                <a:solidFill>
                  <a:srgbClr val="000000"/>
                </a:solidFill>
                <a:latin typeface="+mn-lt"/>
                <a:ea typeface="Times New Roman" panose="02020603050405020304" pitchFamily="18" charset="0"/>
                <a:cs typeface="Times New Roman" panose="02020603050405020304" pitchFamily="18" charset="0"/>
              </a:rPr>
              <a:t>Increase SOMAH co-marketing with IOUs, Community Choice Aggregators (CCAs), or other local government organizations</a:t>
            </a:r>
          </a:p>
          <a:p>
            <a:pPr lvl="2">
              <a:lnSpc>
                <a:spcPts val="2000"/>
              </a:lnSpc>
              <a:spcAft>
                <a:spcPts val="1400"/>
              </a:spcAft>
              <a:buClr>
                <a:schemeClr val="accent3">
                  <a:lumMod val="50000"/>
                </a:schemeClr>
              </a:buClr>
            </a:pPr>
            <a:r>
              <a:rPr lang="en-US" sz="1800" dirty="0">
                <a:solidFill>
                  <a:srgbClr val="000000"/>
                </a:solidFill>
                <a:latin typeface="+mn-lt"/>
                <a:ea typeface="Times New Roman" panose="02020603050405020304" pitchFamily="18" charset="0"/>
                <a:cs typeface="Times New Roman" panose="02020603050405020304" pitchFamily="18" charset="0"/>
              </a:rPr>
              <a:t>Raise SOMAH Program awareness within city and county housing authorities</a:t>
            </a:r>
          </a:p>
          <a:p>
            <a:pPr lvl="2">
              <a:lnSpc>
                <a:spcPts val="2000"/>
              </a:lnSpc>
              <a:spcAft>
                <a:spcPts val="1400"/>
              </a:spcAft>
              <a:buClr>
                <a:schemeClr val="accent3">
                  <a:lumMod val="50000"/>
                </a:schemeClr>
              </a:buClr>
            </a:pPr>
            <a:r>
              <a:rPr lang="en-US" sz="1800" dirty="0">
                <a:solidFill>
                  <a:srgbClr val="000000"/>
                </a:solidFill>
                <a:latin typeface="+mn-lt"/>
                <a:ea typeface="Times New Roman" panose="02020603050405020304" pitchFamily="18" charset="0"/>
                <a:cs typeface="Times New Roman" panose="02020603050405020304" pitchFamily="18" charset="0"/>
              </a:rPr>
              <a:t>Utilize SOMAH case studies to showcase and promote completed SOMAH projects</a:t>
            </a:r>
          </a:p>
        </p:txBody>
      </p:sp>
    </p:spTree>
    <p:extLst>
      <p:ext uri="{BB962C8B-B14F-4D97-AF65-F5344CB8AC3E}">
        <p14:creationId xmlns:p14="http://schemas.microsoft.com/office/powerpoint/2010/main" val="3584940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3">
                    <a:lumMod val="50000"/>
                  </a:schemeClr>
                </a:solidFill>
                <a:latin typeface="Montserrat" pitchFamily="2" charset="77"/>
              </a:rPr>
              <a:t>Process Assessment</a:t>
            </a:r>
          </a:p>
        </p:txBody>
      </p:sp>
      <p:sp>
        <p:nvSpPr>
          <p:cNvPr id="8" name="Text Placeholder 7"/>
          <p:cNvSpPr>
            <a:spLocks noGrp="1"/>
          </p:cNvSpPr>
          <p:nvPr>
            <p:ph type="body" sz="quarter" idx="15"/>
          </p:nvPr>
        </p:nvSpPr>
        <p:spPr/>
        <p:txBody>
          <a:bodyPr/>
          <a:lstStyle/>
          <a:p>
            <a:r>
              <a:rPr lang="en-US">
                <a:latin typeface="Montserrat" pitchFamily="2" charset="77"/>
              </a:rPr>
              <a:t>Property owner motivations to participate</a:t>
            </a:r>
          </a:p>
        </p:txBody>
      </p:sp>
      <p:pic>
        <p:nvPicPr>
          <p:cNvPr id="2" name="Picture 1">
            <a:extLst>
              <a:ext uri="{FF2B5EF4-FFF2-40B4-BE49-F238E27FC236}">
                <a16:creationId xmlns:a16="http://schemas.microsoft.com/office/drawing/2014/main" id="{0B8F264B-E522-4249-8467-FD229E5EFFA1}"/>
              </a:ext>
            </a:extLst>
          </p:cNvPr>
          <p:cNvPicPr>
            <a:picLocks noChangeAspect="1"/>
          </p:cNvPicPr>
          <p:nvPr/>
        </p:nvPicPr>
        <p:blipFill>
          <a:blip r:embed="rId3"/>
          <a:stretch>
            <a:fillRect/>
          </a:stretch>
        </p:blipFill>
        <p:spPr>
          <a:xfrm>
            <a:off x="414475" y="1147365"/>
            <a:ext cx="8315049" cy="2869532"/>
          </a:xfrm>
          <a:prstGeom prst="rect">
            <a:avLst/>
          </a:prstGeom>
        </p:spPr>
      </p:pic>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sp>
        <p:nvSpPr>
          <p:cNvPr id="11" name="Text Placeholder 8">
            <a:extLst>
              <a:ext uri="{FF2B5EF4-FFF2-40B4-BE49-F238E27FC236}">
                <a16:creationId xmlns:a16="http://schemas.microsoft.com/office/drawing/2014/main" id="{D1C13C88-BA33-4EF2-B925-185CD7A99144}"/>
              </a:ext>
            </a:extLst>
          </p:cNvPr>
          <p:cNvSpPr txBox="1">
            <a:spLocks/>
          </p:cNvSpPr>
          <p:nvPr/>
        </p:nvSpPr>
        <p:spPr>
          <a:xfrm>
            <a:off x="180797" y="3847381"/>
            <a:ext cx="8156761" cy="829884"/>
          </a:xfrm>
          <a:prstGeom prst="rect">
            <a:avLst/>
          </a:prstGeom>
        </p:spPr>
        <p:txBody>
          <a:bodyPr/>
          <a:lstStyle>
            <a:lvl1pPr marL="171450" indent="-171450" algn="l" defTabSz="457200"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750" indent="-114300" algn="l" defTabSz="457200"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7200" indent="-171450" algn="l" defTabSz="457200"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lvl="1" indent="0">
              <a:lnSpc>
                <a:spcPts val="2000"/>
              </a:lnSpc>
              <a:buClr>
                <a:schemeClr val="accent3">
                  <a:lumMod val="50000"/>
                </a:schemeClr>
              </a:buClr>
              <a:buNone/>
            </a:pPr>
            <a:r>
              <a:rPr lang="en-US" sz="1800" u="sng">
                <a:solidFill>
                  <a:srgbClr val="000000"/>
                </a:solidFill>
                <a:latin typeface="+mn-lt"/>
                <a:ea typeface="Times New Roman" panose="02020603050405020304" pitchFamily="18" charset="0"/>
                <a:cs typeface="Times New Roman" panose="02020603050405020304" pitchFamily="18" charset="0"/>
              </a:rPr>
              <a:t>Recommendation</a:t>
            </a:r>
            <a:r>
              <a:rPr lang="en-US" sz="1800">
                <a:solidFill>
                  <a:srgbClr val="000000"/>
                </a:solidFill>
                <a:latin typeface="+mn-lt"/>
                <a:ea typeface="Times New Roman" panose="02020603050405020304" pitchFamily="18" charset="0"/>
                <a:cs typeface="Times New Roman" panose="02020603050405020304" pitchFamily="18" charset="0"/>
              </a:rPr>
              <a:t>: Ensure marketing and outreach emphasize these and additional benefits to property owners </a:t>
            </a:r>
            <a:r>
              <a:rPr lang="en-US" sz="1800" u="sng">
                <a:solidFill>
                  <a:srgbClr val="000000"/>
                </a:solidFill>
                <a:latin typeface="+mn-lt"/>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02171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3">
                    <a:lumMod val="50000"/>
                  </a:schemeClr>
                </a:solidFill>
                <a:latin typeface="Montserrat" pitchFamily="2" charset="77"/>
              </a:rPr>
              <a:t>Process Assessment</a:t>
            </a:r>
          </a:p>
        </p:txBody>
      </p:sp>
      <p:sp>
        <p:nvSpPr>
          <p:cNvPr id="8" name="Text Placeholder 7"/>
          <p:cNvSpPr>
            <a:spLocks noGrp="1"/>
          </p:cNvSpPr>
          <p:nvPr>
            <p:ph type="body" sz="quarter" idx="15"/>
          </p:nvPr>
        </p:nvSpPr>
        <p:spPr/>
        <p:txBody>
          <a:bodyPr/>
          <a:lstStyle/>
          <a:p>
            <a:r>
              <a:rPr lang="en-US">
                <a:latin typeface="Montserrat" pitchFamily="2" charset="77"/>
              </a:rPr>
              <a:t>Contractor motivations to participate</a:t>
            </a:r>
          </a:p>
        </p:txBody>
      </p:sp>
      <p:sp>
        <p:nvSpPr>
          <p:cNvPr id="9" name="Text Placeholder 8"/>
          <p:cNvSpPr>
            <a:spLocks noGrp="1"/>
          </p:cNvSpPr>
          <p:nvPr>
            <p:ph type="body" sz="quarter" idx="4294967295"/>
          </p:nvPr>
        </p:nvSpPr>
        <p:spPr>
          <a:xfrm>
            <a:off x="361951" y="1002830"/>
            <a:ext cx="8156761" cy="3424269"/>
          </a:xfrm>
          <a:prstGeom prst="rect">
            <a:avLst/>
          </a:prstGeom>
        </p:spPr>
        <p:txBody>
          <a:bodyPr/>
          <a:lstStyle/>
          <a:p>
            <a:pPr>
              <a:lnSpc>
                <a:spcPts val="2000"/>
              </a:lnSpc>
              <a:spcAft>
                <a:spcPts val="1400"/>
              </a:spcAft>
              <a:buClr>
                <a:schemeClr val="accent3">
                  <a:lumMod val="50000"/>
                </a:schemeClr>
              </a:buClr>
            </a:pPr>
            <a:r>
              <a:rPr lang="en-US" sz="1800" dirty="0">
                <a:solidFill>
                  <a:srgbClr val="000000"/>
                </a:solidFill>
                <a:latin typeface="+mn-lt"/>
                <a:ea typeface="Times New Roman" panose="02020603050405020304" pitchFamily="18" charset="0"/>
                <a:cs typeface="Times New Roman" panose="02020603050405020304" pitchFamily="18" charset="0"/>
              </a:rPr>
              <a:t>Contractor motivations included:</a:t>
            </a:r>
          </a:p>
          <a:p>
            <a:pPr lvl="1">
              <a:lnSpc>
                <a:spcPts val="2000"/>
              </a:lnSpc>
              <a:spcAft>
                <a:spcPts val="1400"/>
              </a:spcAft>
              <a:buClr>
                <a:schemeClr val="accent3">
                  <a:lumMod val="50000"/>
                </a:schemeClr>
              </a:buClr>
            </a:pPr>
            <a:r>
              <a:rPr lang="en-US" sz="1800" dirty="0">
                <a:solidFill>
                  <a:srgbClr val="000000"/>
                </a:solidFill>
                <a:latin typeface="+mn-lt"/>
                <a:ea typeface="Times New Roman" panose="02020603050405020304" pitchFamily="18" charset="0"/>
                <a:cs typeface="Times New Roman" panose="02020603050405020304" pitchFamily="18" charset="0"/>
              </a:rPr>
              <a:t>Alignment with organizational mission or company goals</a:t>
            </a:r>
          </a:p>
          <a:p>
            <a:pPr lvl="1">
              <a:lnSpc>
                <a:spcPts val="2000"/>
              </a:lnSpc>
              <a:spcAft>
                <a:spcPts val="1400"/>
              </a:spcAft>
              <a:buClr>
                <a:schemeClr val="accent3">
                  <a:lumMod val="50000"/>
                </a:schemeClr>
              </a:buClr>
            </a:pPr>
            <a:r>
              <a:rPr lang="en-US" sz="1800" dirty="0">
                <a:solidFill>
                  <a:srgbClr val="000000"/>
                </a:solidFill>
                <a:latin typeface="+mn-lt"/>
                <a:ea typeface="Times New Roman" panose="02020603050405020304" pitchFamily="18" charset="0"/>
                <a:cs typeface="Times New Roman" panose="02020603050405020304" pitchFamily="18" charset="0"/>
              </a:rPr>
              <a:t>Large portion of customer base is MF and it benefits their customers</a:t>
            </a:r>
          </a:p>
          <a:p>
            <a:pPr lvl="1">
              <a:lnSpc>
                <a:spcPts val="2000"/>
              </a:lnSpc>
              <a:spcAft>
                <a:spcPts val="1400"/>
              </a:spcAft>
              <a:buClr>
                <a:schemeClr val="accent3">
                  <a:lumMod val="50000"/>
                </a:schemeClr>
              </a:buClr>
            </a:pPr>
            <a:r>
              <a:rPr lang="en-US" sz="1800" dirty="0">
                <a:solidFill>
                  <a:srgbClr val="000000"/>
                </a:solidFill>
                <a:latin typeface="+mn-lt"/>
                <a:ea typeface="Times New Roman" panose="02020603050405020304" pitchFamily="18" charset="0"/>
                <a:cs typeface="Times New Roman" panose="02020603050405020304" pitchFamily="18" charset="0"/>
              </a:rPr>
              <a:t>SOMAH fills market gap of solar in affordable housing sector</a:t>
            </a:r>
          </a:p>
          <a:p>
            <a:pPr lvl="1">
              <a:lnSpc>
                <a:spcPts val="2000"/>
              </a:lnSpc>
              <a:spcAft>
                <a:spcPts val="1400"/>
              </a:spcAft>
              <a:buClr>
                <a:schemeClr val="accent3">
                  <a:lumMod val="50000"/>
                </a:schemeClr>
              </a:buClr>
            </a:pPr>
            <a:endParaRPr lang="en-US" sz="1800" dirty="0">
              <a:solidFill>
                <a:srgbClr val="000000"/>
              </a:solidFill>
              <a:latin typeface="+mn-lt"/>
              <a:ea typeface="Times New Roman" panose="02020603050405020304" pitchFamily="18" charset="0"/>
              <a:cs typeface="Times New Roman" panose="02020603050405020304" pitchFamily="18" charset="0"/>
            </a:endParaRPr>
          </a:p>
          <a:p>
            <a:pPr>
              <a:lnSpc>
                <a:spcPts val="2000"/>
              </a:lnSpc>
              <a:spcAft>
                <a:spcPts val="1400"/>
              </a:spcAft>
              <a:buClr>
                <a:schemeClr val="accent3">
                  <a:lumMod val="50000"/>
                </a:schemeClr>
              </a:buClr>
            </a:pPr>
            <a:r>
              <a:rPr lang="en-US" sz="1800" dirty="0">
                <a:solidFill>
                  <a:srgbClr val="000000"/>
                </a:solidFill>
                <a:latin typeface="+mn-lt"/>
                <a:ea typeface="Times New Roman" panose="02020603050405020304" pitchFamily="18" charset="0"/>
                <a:cs typeface="Times New Roman" panose="02020603050405020304" pitchFamily="18" charset="0"/>
              </a:rPr>
              <a:t>Most participating contractors had prior MASH experience</a:t>
            </a: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spTree>
    <p:extLst>
      <p:ext uri="{BB962C8B-B14F-4D97-AF65-F5344CB8AC3E}">
        <p14:creationId xmlns:p14="http://schemas.microsoft.com/office/powerpoint/2010/main" val="369904147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3">
                    <a:lumMod val="50000"/>
                  </a:schemeClr>
                </a:solidFill>
                <a:latin typeface="Montserrat" pitchFamily="2" charset="77"/>
              </a:rPr>
              <a:t>Process Assessment</a:t>
            </a:r>
          </a:p>
        </p:txBody>
      </p:sp>
      <p:sp>
        <p:nvSpPr>
          <p:cNvPr id="8" name="Text Placeholder 7"/>
          <p:cNvSpPr>
            <a:spLocks noGrp="1"/>
          </p:cNvSpPr>
          <p:nvPr>
            <p:ph type="body" sz="quarter" idx="15"/>
          </p:nvPr>
        </p:nvSpPr>
        <p:spPr/>
        <p:txBody>
          <a:bodyPr/>
          <a:lstStyle/>
          <a:p>
            <a:r>
              <a:rPr lang="en-US">
                <a:latin typeface="Montserrat" pitchFamily="2" charset="77"/>
              </a:rPr>
              <a:t>Property owner barriers to SOMAH participation</a:t>
            </a: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pic>
        <p:nvPicPr>
          <p:cNvPr id="2" name="Picture 1">
            <a:extLst>
              <a:ext uri="{FF2B5EF4-FFF2-40B4-BE49-F238E27FC236}">
                <a16:creationId xmlns:a16="http://schemas.microsoft.com/office/drawing/2014/main" id="{D50E7807-FB89-4682-AEAB-8C197F8B8B50}"/>
              </a:ext>
            </a:extLst>
          </p:cNvPr>
          <p:cNvPicPr>
            <a:picLocks noChangeAspect="1"/>
          </p:cNvPicPr>
          <p:nvPr/>
        </p:nvPicPr>
        <p:blipFill>
          <a:blip r:embed="rId3"/>
          <a:stretch>
            <a:fillRect/>
          </a:stretch>
        </p:blipFill>
        <p:spPr>
          <a:xfrm>
            <a:off x="-32714" y="1115662"/>
            <a:ext cx="9018927" cy="3659254"/>
          </a:xfrm>
          <a:prstGeom prst="rect">
            <a:avLst/>
          </a:prstGeom>
        </p:spPr>
      </p:pic>
    </p:spTree>
    <p:extLst>
      <p:ext uri="{BB962C8B-B14F-4D97-AF65-F5344CB8AC3E}">
        <p14:creationId xmlns:p14="http://schemas.microsoft.com/office/powerpoint/2010/main" val="356594848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3">
                    <a:lumMod val="50000"/>
                  </a:schemeClr>
                </a:solidFill>
                <a:latin typeface="Montserrat" pitchFamily="2" charset="77"/>
              </a:rPr>
              <a:t>Process Assessment</a:t>
            </a:r>
          </a:p>
        </p:txBody>
      </p:sp>
      <p:sp>
        <p:nvSpPr>
          <p:cNvPr id="8" name="Text Placeholder 7"/>
          <p:cNvSpPr>
            <a:spLocks noGrp="1"/>
          </p:cNvSpPr>
          <p:nvPr>
            <p:ph type="body" sz="quarter" idx="15"/>
          </p:nvPr>
        </p:nvSpPr>
        <p:spPr/>
        <p:txBody>
          <a:bodyPr/>
          <a:lstStyle/>
          <a:p>
            <a:r>
              <a:rPr lang="en-US">
                <a:latin typeface="Montserrat" pitchFamily="2" charset="77"/>
              </a:rPr>
              <a:t>Contractor barriers to SOMAH participation</a:t>
            </a: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pic>
        <p:nvPicPr>
          <p:cNvPr id="2" name="Picture 1">
            <a:extLst>
              <a:ext uri="{FF2B5EF4-FFF2-40B4-BE49-F238E27FC236}">
                <a16:creationId xmlns:a16="http://schemas.microsoft.com/office/drawing/2014/main" id="{3688897E-B6F5-473B-9572-E93BA90DB1CF}"/>
              </a:ext>
            </a:extLst>
          </p:cNvPr>
          <p:cNvPicPr>
            <a:picLocks noChangeAspect="1"/>
          </p:cNvPicPr>
          <p:nvPr/>
        </p:nvPicPr>
        <p:blipFill>
          <a:blip r:embed="rId3"/>
          <a:stretch>
            <a:fillRect/>
          </a:stretch>
        </p:blipFill>
        <p:spPr>
          <a:xfrm>
            <a:off x="359177" y="1084393"/>
            <a:ext cx="8425645" cy="3741857"/>
          </a:xfrm>
          <a:prstGeom prst="rect">
            <a:avLst/>
          </a:prstGeom>
        </p:spPr>
      </p:pic>
    </p:spTree>
    <p:extLst>
      <p:ext uri="{BB962C8B-B14F-4D97-AF65-F5344CB8AC3E}">
        <p14:creationId xmlns:p14="http://schemas.microsoft.com/office/powerpoint/2010/main" val="192670992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3">
                    <a:lumMod val="50000"/>
                  </a:schemeClr>
                </a:solidFill>
                <a:latin typeface="Montserrat" pitchFamily="2" charset="77"/>
              </a:rPr>
              <a:t>Process Assessment</a:t>
            </a:r>
          </a:p>
        </p:txBody>
      </p:sp>
      <p:sp>
        <p:nvSpPr>
          <p:cNvPr id="8" name="Text Placeholder 7"/>
          <p:cNvSpPr>
            <a:spLocks noGrp="1"/>
          </p:cNvSpPr>
          <p:nvPr>
            <p:ph type="body" sz="quarter" idx="15"/>
          </p:nvPr>
        </p:nvSpPr>
        <p:spPr/>
        <p:txBody>
          <a:bodyPr/>
          <a:lstStyle/>
          <a:p>
            <a:r>
              <a:rPr lang="en-US">
                <a:latin typeface="Montserrat" pitchFamily="2" charset="77"/>
              </a:rPr>
              <a:t>Likelihood of future participation</a:t>
            </a: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pic>
        <p:nvPicPr>
          <p:cNvPr id="4" name="Picture 3">
            <a:extLst>
              <a:ext uri="{FF2B5EF4-FFF2-40B4-BE49-F238E27FC236}">
                <a16:creationId xmlns:a16="http://schemas.microsoft.com/office/drawing/2014/main" id="{7981040A-781F-47EA-A70A-E6078C887699}"/>
              </a:ext>
            </a:extLst>
          </p:cNvPr>
          <p:cNvPicPr>
            <a:picLocks noChangeAspect="1"/>
          </p:cNvPicPr>
          <p:nvPr/>
        </p:nvPicPr>
        <p:blipFill rotWithShape="1">
          <a:blip r:embed="rId3"/>
          <a:srcRect r="50000" b="18995"/>
          <a:stretch/>
        </p:blipFill>
        <p:spPr>
          <a:xfrm>
            <a:off x="361950" y="1592156"/>
            <a:ext cx="4985063" cy="2299541"/>
          </a:xfrm>
          <a:prstGeom prst="rect">
            <a:avLst/>
          </a:prstGeom>
        </p:spPr>
      </p:pic>
      <p:sp>
        <p:nvSpPr>
          <p:cNvPr id="12" name="Text Placeholder 8">
            <a:extLst>
              <a:ext uri="{FF2B5EF4-FFF2-40B4-BE49-F238E27FC236}">
                <a16:creationId xmlns:a16="http://schemas.microsoft.com/office/drawing/2014/main" id="{E9F63F14-D17B-4A15-B7C8-3CA36DD4E35C}"/>
              </a:ext>
            </a:extLst>
          </p:cNvPr>
          <p:cNvSpPr txBox="1">
            <a:spLocks/>
          </p:cNvSpPr>
          <p:nvPr/>
        </p:nvSpPr>
        <p:spPr>
          <a:xfrm>
            <a:off x="5598872" y="1432136"/>
            <a:ext cx="3139690" cy="2567604"/>
          </a:xfrm>
          <a:prstGeom prst="rect">
            <a:avLst/>
          </a:prstGeom>
          <a:ln w="25400">
            <a:solidFill>
              <a:srgbClr val="97B23E"/>
            </a:solidFill>
          </a:ln>
        </p:spPr>
        <p:txBody>
          <a:bodyPr/>
          <a:lstStyle>
            <a:lvl1pPr marL="171450" indent="-171450" algn="l" defTabSz="457200"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750" indent="-114300" algn="l" defTabSz="457200"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7200" indent="-171450" algn="l" defTabSz="457200"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000"/>
              </a:lnSpc>
              <a:spcAft>
                <a:spcPts val="1400"/>
              </a:spcAft>
              <a:buClr>
                <a:schemeClr val="accent3">
                  <a:lumMod val="50000"/>
                </a:schemeClr>
              </a:buClr>
            </a:pPr>
            <a:r>
              <a:rPr lang="en-US" sz="1800">
                <a:solidFill>
                  <a:srgbClr val="000000"/>
                </a:solidFill>
                <a:latin typeface="+mn-lt"/>
                <a:ea typeface="Times New Roman" panose="02020603050405020304" pitchFamily="18" charset="0"/>
                <a:cs typeface="Times New Roman" panose="02020603050405020304" pitchFamily="18" charset="0"/>
              </a:rPr>
              <a:t>Low likelihood related to:</a:t>
            </a:r>
          </a:p>
          <a:p>
            <a:pPr lvl="1">
              <a:lnSpc>
                <a:spcPts val="2000"/>
              </a:lnSpc>
              <a:spcAft>
                <a:spcPts val="1400"/>
              </a:spcAft>
              <a:buClr>
                <a:schemeClr val="accent3">
                  <a:lumMod val="50000"/>
                </a:schemeClr>
              </a:buClr>
            </a:pPr>
            <a:r>
              <a:rPr lang="en-US" sz="1800">
                <a:solidFill>
                  <a:srgbClr val="000000"/>
                </a:solidFill>
                <a:latin typeface="+mn-lt"/>
                <a:ea typeface="Times New Roman" panose="02020603050405020304" pitchFamily="18" charset="0"/>
                <a:cs typeface="Times New Roman" panose="02020603050405020304" pitchFamily="18" charset="0"/>
              </a:rPr>
              <a:t>Application burden</a:t>
            </a:r>
          </a:p>
          <a:p>
            <a:pPr lvl="1">
              <a:lnSpc>
                <a:spcPts val="2000"/>
              </a:lnSpc>
              <a:spcAft>
                <a:spcPts val="1400"/>
              </a:spcAft>
              <a:buClr>
                <a:schemeClr val="accent3">
                  <a:lumMod val="50000"/>
                </a:schemeClr>
              </a:buClr>
            </a:pPr>
            <a:r>
              <a:rPr lang="en-US" sz="1800">
                <a:solidFill>
                  <a:srgbClr val="000000"/>
                </a:solidFill>
                <a:latin typeface="+mn-lt"/>
                <a:ea typeface="Times New Roman" panose="02020603050405020304" pitchFamily="18" charset="0"/>
                <a:cs typeface="Times New Roman" panose="02020603050405020304" pitchFamily="18" charset="0"/>
              </a:rPr>
              <a:t>Staffing constraints</a:t>
            </a:r>
          </a:p>
          <a:p>
            <a:pPr lvl="1">
              <a:lnSpc>
                <a:spcPts val="2000"/>
              </a:lnSpc>
              <a:spcAft>
                <a:spcPts val="1400"/>
              </a:spcAft>
              <a:buClr>
                <a:schemeClr val="accent3">
                  <a:lumMod val="50000"/>
                </a:schemeClr>
              </a:buClr>
            </a:pPr>
            <a:r>
              <a:rPr lang="en-US" sz="1800">
                <a:solidFill>
                  <a:srgbClr val="000000"/>
                </a:solidFill>
                <a:latin typeface="+mn-lt"/>
                <a:ea typeface="Times New Roman" panose="02020603050405020304" pitchFamily="18" charset="0"/>
                <a:cs typeface="Times New Roman" panose="02020603050405020304" pitchFamily="18" charset="0"/>
              </a:rPr>
              <a:t>Funding concerns</a:t>
            </a:r>
          </a:p>
          <a:p>
            <a:pPr lvl="1">
              <a:lnSpc>
                <a:spcPts val="2000"/>
              </a:lnSpc>
              <a:spcAft>
                <a:spcPts val="1400"/>
              </a:spcAft>
              <a:buClr>
                <a:schemeClr val="accent3">
                  <a:lumMod val="50000"/>
                </a:schemeClr>
              </a:buClr>
            </a:pPr>
            <a:r>
              <a:rPr lang="en-US" sz="1800">
                <a:solidFill>
                  <a:srgbClr val="000000"/>
                </a:solidFill>
                <a:latin typeface="+mn-lt"/>
                <a:ea typeface="Times New Roman" panose="02020603050405020304" pitchFamily="18" charset="0"/>
                <a:cs typeface="Times New Roman" panose="02020603050405020304" pitchFamily="18" charset="0"/>
              </a:rPr>
              <a:t>Incentive timing</a:t>
            </a:r>
            <a:endParaRPr lang="en-US">
              <a:solidFill>
                <a:srgbClr val="000000"/>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85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accent3">
                    <a:lumMod val="50000"/>
                  </a:schemeClr>
                </a:solidFill>
                <a:latin typeface="Montserrat" pitchFamily="2" charset="77"/>
              </a:rPr>
              <a:t>Process Assessment</a:t>
            </a:r>
          </a:p>
        </p:txBody>
      </p:sp>
      <p:sp>
        <p:nvSpPr>
          <p:cNvPr id="8" name="Text Placeholder 7"/>
          <p:cNvSpPr>
            <a:spLocks noGrp="1"/>
          </p:cNvSpPr>
          <p:nvPr>
            <p:ph type="body" sz="quarter" idx="15"/>
          </p:nvPr>
        </p:nvSpPr>
        <p:spPr/>
        <p:txBody>
          <a:bodyPr/>
          <a:lstStyle/>
          <a:p>
            <a:r>
              <a:rPr lang="en-US">
                <a:latin typeface="Montserrat" pitchFamily="2" charset="77"/>
              </a:rPr>
              <a:t>Satisfaction with SOMAH and program elements</a:t>
            </a: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sp>
        <p:nvSpPr>
          <p:cNvPr id="12" name="Text Placeholder 8">
            <a:extLst>
              <a:ext uri="{FF2B5EF4-FFF2-40B4-BE49-F238E27FC236}">
                <a16:creationId xmlns:a16="http://schemas.microsoft.com/office/drawing/2014/main" id="{E9F63F14-D17B-4A15-B7C8-3CA36DD4E35C}"/>
              </a:ext>
            </a:extLst>
          </p:cNvPr>
          <p:cNvSpPr txBox="1">
            <a:spLocks/>
          </p:cNvSpPr>
          <p:nvPr/>
        </p:nvSpPr>
        <p:spPr>
          <a:xfrm>
            <a:off x="361950" y="996528"/>
            <a:ext cx="8376612" cy="3346620"/>
          </a:xfrm>
          <a:prstGeom prst="rect">
            <a:avLst/>
          </a:prstGeom>
          <a:ln w="25400">
            <a:noFill/>
          </a:ln>
        </p:spPr>
        <p:txBody>
          <a:bodyPr/>
          <a:lstStyle>
            <a:lvl1pPr marL="171450" indent="-171450" algn="l" defTabSz="457200"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750" indent="-114300" algn="l" defTabSz="457200"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7200" indent="-171450" algn="l" defTabSz="457200"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000"/>
              </a:lnSpc>
              <a:spcAft>
                <a:spcPts val="600"/>
              </a:spcAft>
              <a:buClr>
                <a:schemeClr val="accent3">
                  <a:lumMod val="50000"/>
                </a:schemeClr>
              </a:buClr>
            </a:pPr>
            <a:r>
              <a:rPr lang="en-US" sz="1800" u="sng" dirty="0">
                <a:solidFill>
                  <a:srgbClr val="000000"/>
                </a:solidFill>
                <a:latin typeface="+mn-lt"/>
                <a:ea typeface="Times New Roman" panose="02020603050405020304" pitchFamily="18" charset="0"/>
                <a:cs typeface="Times New Roman" panose="02020603050405020304" pitchFamily="18" charset="0"/>
              </a:rPr>
              <a:t>Property Owner satisfaction:</a:t>
            </a:r>
          </a:p>
          <a:p>
            <a:pPr lvl="1">
              <a:lnSpc>
                <a:spcPts val="2000"/>
              </a:lnSpc>
              <a:spcAft>
                <a:spcPts val="600"/>
              </a:spcAft>
              <a:buClr>
                <a:schemeClr val="accent3">
                  <a:lumMod val="50000"/>
                </a:schemeClr>
              </a:buClr>
            </a:pPr>
            <a:r>
              <a:rPr lang="en-US" dirty="0">
                <a:solidFill>
                  <a:srgbClr val="000000"/>
                </a:solidFill>
                <a:latin typeface="+mn-lt"/>
                <a:ea typeface="Times New Roman" panose="02020603050405020304" pitchFamily="18" charset="0"/>
                <a:cs typeface="Times New Roman" panose="02020603050405020304" pitchFamily="18" charset="0"/>
              </a:rPr>
              <a:t>High levels of satisfaction with the SOMAH Program, incentive levels, and SOMAH contractors</a:t>
            </a:r>
          </a:p>
          <a:p>
            <a:pPr lvl="1">
              <a:lnSpc>
                <a:spcPts val="2000"/>
              </a:lnSpc>
              <a:spcAft>
                <a:spcPts val="600"/>
              </a:spcAft>
              <a:buClr>
                <a:schemeClr val="accent3">
                  <a:lumMod val="50000"/>
                </a:schemeClr>
              </a:buClr>
            </a:pPr>
            <a:r>
              <a:rPr lang="en-US" dirty="0">
                <a:solidFill>
                  <a:srgbClr val="000000"/>
                </a:solidFill>
                <a:latin typeface="+mn-lt"/>
                <a:ea typeface="Times New Roman" panose="02020603050405020304" pitchFamily="18" charset="0"/>
                <a:cs typeface="Times New Roman" panose="02020603050405020304" pitchFamily="18" charset="0"/>
              </a:rPr>
              <a:t>Lower satisfaction with eligibility requirements and application process/timeline</a:t>
            </a:r>
          </a:p>
          <a:p>
            <a:pPr lvl="1">
              <a:lnSpc>
                <a:spcPts val="2000"/>
              </a:lnSpc>
              <a:spcAft>
                <a:spcPts val="600"/>
              </a:spcAft>
              <a:buClr>
                <a:schemeClr val="accent3">
                  <a:lumMod val="50000"/>
                </a:schemeClr>
              </a:buClr>
            </a:pPr>
            <a:endParaRPr lang="en-US" sz="400" dirty="0">
              <a:solidFill>
                <a:srgbClr val="000000"/>
              </a:solidFill>
              <a:latin typeface="+mn-lt"/>
              <a:ea typeface="Times New Roman" panose="02020603050405020304" pitchFamily="18" charset="0"/>
              <a:cs typeface="Times New Roman" panose="02020603050405020304" pitchFamily="18" charset="0"/>
            </a:endParaRPr>
          </a:p>
          <a:p>
            <a:pPr marL="171450" lvl="1" indent="-171450">
              <a:lnSpc>
                <a:spcPts val="2000"/>
              </a:lnSpc>
              <a:spcAft>
                <a:spcPts val="600"/>
              </a:spcAft>
              <a:buClr>
                <a:schemeClr val="accent3">
                  <a:lumMod val="50000"/>
                </a:schemeClr>
              </a:buClr>
              <a:buFont typeface="Lucida Grande"/>
              <a:buChar char="»"/>
            </a:pPr>
            <a:r>
              <a:rPr lang="en-US" sz="1800" u="sng" dirty="0">
                <a:solidFill>
                  <a:srgbClr val="000000"/>
                </a:solidFill>
                <a:ea typeface="Times New Roman" panose="02020603050405020304" pitchFamily="18" charset="0"/>
                <a:cs typeface="Times New Roman" panose="02020603050405020304" pitchFamily="18" charset="0"/>
              </a:rPr>
              <a:t>Contractor satisfaction:</a:t>
            </a:r>
          </a:p>
          <a:p>
            <a:pPr lvl="1">
              <a:lnSpc>
                <a:spcPts val="2000"/>
              </a:lnSpc>
              <a:spcAft>
                <a:spcPts val="600"/>
              </a:spcAft>
              <a:buClr>
                <a:schemeClr val="accent3">
                  <a:lumMod val="50000"/>
                </a:schemeClr>
              </a:buClr>
            </a:pPr>
            <a:r>
              <a:rPr lang="en-US" sz="1400" dirty="0">
                <a:solidFill>
                  <a:srgbClr val="000000"/>
                </a:solidFill>
                <a:ea typeface="Times New Roman" panose="02020603050405020304" pitchFamily="18" charset="0"/>
                <a:cs typeface="Times New Roman" panose="02020603050405020304" pitchFamily="18" charset="0"/>
              </a:rPr>
              <a:t>Mixed - SOMAH is important having a large impact on low-income MF solar adoption</a:t>
            </a:r>
          </a:p>
          <a:p>
            <a:pPr lvl="1">
              <a:lnSpc>
                <a:spcPts val="2000"/>
              </a:lnSpc>
              <a:spcAft>
                <a:spcPts val="600"/>
              </a:spcAft>
              <a:buClr>
                <a:schemeClr val="accent3">
                  <a:lumMod val="50000"/>
                </a:schemeClr>
              </a:buClr>
            </a:pPr>
            <a:r>
              <a:rPr lang="en-US" sz="1400" dirty="0">
                <a:solidFill>
                  <a:srgbClr val="000000"/>
                </a:solidFill>
                <a:ea typeface="Times New Roman" panose="02020603050405020304" pitchFamily="18" charset="0"/>
                <a:cs typeface="Times New Roman" panose="02020603050405020304" pitchFamily="18" charset="0"/>
              </a:rPr>
              <a:t>Satisfaction was moderate due to program being overly burdensome</a:t>
            </a:r>
          </a:p>
          <a:p>
            <a:pPr lvl="1">
              <a:lnSpc>
                <a:spcPts val="2000"/>
              </a:lnSpc>
              <a:spcAft>
                <a:spcPts val="600"/>
              </a:spcAft>
              <a:buClr>
                <a:schemeClr val="accent3">
                  <a:lumMod val="50000"/>
                </a:schemeClr>
              </a:buClr>
            </a:pPr>
            <a:r>
              <a:rPr lang="en-US" sz="1400" dirty="0">
                <a:solidFill>
                  <a:srgbClr val="000000"/>
                </a:solidFill>
                <a:ea typeface="Times New Roman" panose="02020603050405020304" pitchFamily="18" charset="0"/>
                <a:cs typeface="Times New Roman" panose="02020603050405020304" pitchFamily="18" charset="0"/>
              </a:rPr>
              <a:t>Contractors rated their interactions with the SOMAH PA highly</a:t>
            </a:r>
          </a:p>
          <a:p>
            <a:pPr lvl="1">
              <a:lnSpc>
                <a:spcPts val="2000"/>
              </a:lnSpc>
              <a:spcAft>
                <a:spcPts val="600"/>
              </a:spcAft>
              <a:buClr>
                <a:schemeClr val="accent3">
                  <a:lumMod val="50000"/>
                </a:schemeClr>
              </a:buClr>
            </a:pPr>
            <a:endParaRPr lang="en-US" dirty="0">
              <a:solidFill>
                <a:srgbClr val="000000"/>
              </a:solidFill>
              <a:latin typeface="+mn-lt"/>
              <a:ea typeface="Times New Roman" panose="02020603050405020304" pitchFamily="18" charset="0"/>
              <a:cs typeface="Times New Roman" panose="02020603050405020304" pitchFamily="18" charset="0"/>
            </a:endParaRPr>
          </a:p>
          <a:p>
            <a:pPr lvl="1">
              <a:spcAft>
                <a:spcPts val="600"/>
              </a:spcAft>
              <a:buClr>
                <a:schemeClr val="accent3">
                  <a:lumMod val="50000"/>
                </a:schemeClr>
              </a:buClr>
            </a:pPr>
            <a:endParaRPr lang="en-US" sz="500" dirty="0">
              <a:solidFill>
                <a:srgbClr val="000000"/>
              </a:solidFill>
              <a:latin typeface="+mn-lt"/>
              <a:ea typeface="Times New Roman" panose="02020603050405020304" pitchFamily="18" charset="0"/>
              <a:cs typeface="Times New Roman" panose="02020603050405020304" pitchFamily="18" charset="0"/>
            </a:endParaRPr>
          </a:p>
        </p:txBody>
      </p:sp>
      <p:sp>
        <p:nvSpPr>
          <p:cNvPr id="9" name="Text Placeholder 8">
            <a:extLst>
              <a:ext uri="{FF2B5EF4-FFF2-40B4-BE49-F238E27FC236}">
                <a16:creationId xmlns:a16="http://schemas.microsoft.com/office/drawing/2014/main" id="{3B16B87B-7637-41CF-BB60-071FB2CF8097}"/>
              </a:ext>
            </a:extLst>
          </p:cNvPr>
          <p:cNvSpPr txBox="1">
            <a:spLocks/>
          </p:cNvSpPr>
          <p:nvPr/>
        </p:nvSpPr>
        <p:spPr>
          <a:xfrm>
            <a:off x="361950" y="2662637"/>
            <a:ext cx="8376612" cy="1985228"/>
          </a:xfrm>
          <a:prstGeom prst="rect">
            <a:avLst/>
          </a:prstGeom>
          <a:ln w="25400">
            <a:noFill/>
          </a:ln>
        </p:spPr>
        <p:txBody>
          <a:bodyPr/>
          <a:lstStyle>
            <a:lvl1pPr marL="171450" indent="-171450" algn="l" defTabSz="457200"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750" indent="-114300" algn="l" defTabSz="457200"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7200" indent="-171450" algn="l" defTabSz="457200"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lvl="1" indent="-171450">
              <a:lnSpc>
                <a:spcPts val="2000"/>
              </a:lnSpc>
              <a:spcAft>
                <a:spcPts val="600"/>
              </a:spcAft>
              <a:buClr>
                <a:schemeClr val="accent3">
                  <a:lumMod val="50000"/>
                </a:schemeClr>
              </a:buClr>
              <a:buFont typeface="Lucida Grande"/>
              <a:buChar char="»"/>
            </a:pPr>
            <a:endParaRPr lang="en-US">
              <a:solidFill>
                <a:srgbClr val="000000"/>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951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chemeClr val="accent3">
                    <a:lumMod val="50000"/>
                  </a:schemeClr>
                </a:solidFill>
                <a:latin typeface="Montserrat" pitchFamily="2" charset="77"/>
              </a:rPr>
              <a:t>Process Assessment</a:t>
            </a:r>
          </a:p>
        </p:txBody>
      </p:sp>
      <p:sp>
        <p:nvSpPr>
          <p:cNvPr id="8" name="Text Placeholder 7"/>
          <p:cNvSpPr>
            <a:spLocks noGrp="1"/>
          </p:cNvSpPr>
          <p:nvPr>
            <p:ph type="body" sz="quarter" idx="15"/>
          </p:nvPr>
        </p:nvSpPr>
        <p:spPr/>
        <p:txBody>
          <a:bodyPr/>
          <a:lstStyle/>
          <a:p>
            <a:r>
              <a:rPr lang="en-US">
                <a:latin typeface="Montserrat" pitchFamily="2" charset="77"/>
              </a:rPr>
              <a:t>Impacts of COVID-19 on program participation</a:t>
            </a: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sp>
        <p:nvSpPr>
          <p:cNvPr id="9" name="Text Placeholder 8">
            <a:extLst>
              <a:ext uri="{FF2B5EF4-FFF2-40B4-BE49-F238E27FC236}">
                <a16:creationId xmlns:a16="http://schemas.microsoft.com/office/drawing/2014/main" id="{359FAE37-6423-4061-B887-F36EE1EA56DE}"/>
              </a:ext>
            </a:extLst>
          </p:cNvPr>
          <p:cNvSpPr txBox="1">
            <a:spLocks/>
          </p:cNvSpPr>
          <p:nvPr/>
        </p:nvSpPr>
        <p:spPr>
          <a:xfrm>
            <a:off x="361951" y="1002830"/>
            <a:ext cx="8156761" cy="2929089"/>
          </a:xfrm>
          <a:prstGeom prst="rect">
            <a:avLst/>
          </a:prstGeom>
        </p:spPr>
        <p:txBody>
          <a:bodyPr/>
          <a:lstStyle>
            <a:lvl1pPr marL="171450" indent="-171450" algn="l" defTabSz="457200"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750" indent="-114300" algn="l" defTabSz="457200"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7200" indent="-171450" algn="l" defTabSz="457200"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000"/>
              </a:lnSpc>
              <a:spcAft>
                <a:spcPts val="1800"/>
              </a:spcAft>
              <a:buClr>
                <a:schemeClr val="accent3">
                  <a:lumMod val="50000"/>
                </a:schemeClr>
              </a:buClr>
            </a:pPr>
            <a:r>
              <a:rPr lang="en-US" sz="1800" b="1" dirty="0">
                <a:solidFill>
                  <a:srgbClr val="000000"/>
                </a:solidFill>
                <a:latin typeface="+mn-lt"/>
                <a:ea typeface="Times New Roman" panose="02020603050405020304" pitchFamily="18" charset="0"/>
                <a:cs typeface="Times New Roman" panose="02020603050405020304" pitchFamily="18" charset="0"/>
              </a:rPr>
              <a:t>Project permitting delays </a:t>
            </a:r>
            <a:r>
              <a:rPr lang="en-US" sz="1800" dirty="0">
                <a:solidFill>
                  <a:srgbClr val="000000"/>
                </a:solidFill>
                <a:latin typeface="+mn-lt"/>
                <a:ea typeface="Times New Roman" panose="02020603050405020304" pitchFamily="18" charset="0"/>
                <a:cs typeface="Times New Roman" panose="02020603050405020304" pitchFamily="18" charset="0"/>
              </a:rPr>
              <a:t>- Municipal planning departments were closed, staffed at reduced capacity, or working remotely which led to delays </a:t>
            </a:r>
          </a:p>
          <a:p>
            <a:pPr>
              <a:lnSpc>
                <a:spcPts val="2000"/>
              </a:lnSpc>
              <a:spcAft>
                <a:spcPts val="1800"/>
              </a:spcAft>
              <a:buClr>
                <a:schemeClr val="accent3">
                  <a:lumMod val="50000"/>
                </a:schemeClr>
              </a:buClr>
            </a:pPr>
            <a:r>
              <a:rPr lang="en-US" sz="1800" b="1" dirty="0">
                <a:solidFill>
                  <a:srgbClr val="000000"/>
                </a:solidFill>
                <a:latin typeface="+mn-lt"/>
                <a:ea typeface="Times New Roman" panose="02020603050405020304" pitchFamily="18" charset="0"/>
                <a:cs typeface="Times New Roman" panose="02020603050405020304" pitchFamily="18" charset="0"/>
              </a:rPr>
              <a:t>Supply chain delays - </a:t>
            </a:r>
            <a:r>
              <a:rPr lang="en-US" sz="1800" dirty="0">
                <a:solidFill>
                  <a:srgbClr val="000000"/>
                </a:solidFill>
                <a:latin typeface="+mn-lt"/>
                <a:ea typeface="Times New Roman" panose="02020603050405020304" pitchFamily="18" charset="0"/>
                <a:cs typeface="Times New Roman" panose="02020603050405020304" pitchFamily="18" charset="0"/>
              </a:rPr>
              <a:t>Disruptions in supply chain meant project materials, such as steel from China needed for carports construction/upgrades, required longer lead times </a:t>
            </a:r>
          </a:p>
          <a:p>
            <a:pPr>
              <a:lnSpc>
                <a:spcPts val="2000"/>
              </a:lnSpc>
              <a:spcAft>
                <a:spcPts val="1800"/>
              </a:spcAft>
              <a:buClr>
                <a:schemeClr val="accent3">
                  <a:lumMod val="50000"/>
                </a:schemeClr>
              </a:buClr>
            </a:pPr>
            <a:r>
              <a:rPr lang="en-US" sz="1800" b="1" dirty="0">
                <a:solidFill>
                  <a:srgbClr val="000000"/>
                </a:solidFill>
                <a:latin typeface="+mn-lt"/>
                <a:ea typeface="Times New Roman" panose="02020603050405020304" pitchFamily="18" charset="0"/>
                <a:cs typeface="Times New Roman" panose="02020603050405020304" pitchFamily="18" charset="0"/>
              </a:rPr>
              <a:t>Onsite delays </a:t>
            </a:r>
            <a:r>
              <a:rPr lang="en-US" sz="1800" dirty="0">
                <a:solidFill>
                  <a:srgbClr val="000000"/>
                </a:solidFill>
                <a:latin typeface="+mn-lt"/>
                <a:ea typeface="Times New Roman" panose="02020603050405020304" pitchFamily="18" charset="0"/>
                <a:cs typeface="Times New Roman" panose="02020603050405020304" pitchFamily="18" charset="0"/>
              </a:rPr>
              <a:t>– Onsite procedures to ensure health and safety of residents and contractors were necessary</a:t>
            </a:r>
          </a:p>
        </p:txBody>
      </p:sp>
    </p:spTree>
    <p:extLst>
      <p:ext uri="{BB962C8B-B14F-4D97-AF65-F5344CB8AC3E}">
        <p14:creationId xmlns:p14="http://schemas.microsoft.com/office/powerpoint/2010/main" val="631176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1A5D-D935-46FA-8592-1746AE37A6FD}"/>
              </a:ext>
            </a:extLst>
          </p:cNvPr>
          <p:cNvSpPr>
            <a:spLocks noGrp="1"/>
          </p:cNvSpPr>
          <p:nvPr>
            <p:ph type="title"/>
          </p:nvPr>
        </p:nvSpPr>
        <p:spPr/>
        <p:txBody>
          <a:bodyPr/>
          <a:lstStyle/>
          <a:p>
            <a:r>
              <a:rPr lang="en-US" dirty="0"/>
              <a:t>Workshop Logistics and Safety</a:t>
            </a:r>
          </a:p>
        </p:txBody>
      </p:sp>
      <p:sp>
        <p:nvSpPr>
          <p:cNvPr id="3" name="Content Placeholder 2">
            <a:extLst>
              <a:ext uri="{FF2B5EF4-FFF2-40B4-BE49-F238E27FC236}">
                <a16:creationId xmlns:a16="http://schemas.microsoft.com/office/drawing/2014/main" id="{DF7F1612-AAE7-4DA6-8DC6-355F45D7ACFA}"/>
              </a:ext>
            </a:extLst>
          </p:cNvPr>
          <p:cNvSpPr>
            <a:spLocks noGrp="1"/>
          </p:cNvSpPr>
          <p:nvPr>
            <p:ph sz="half" idx="1"/>
          </p:nvPr>
        </p:nvSpPr>
        <p:spPr>
          <a:xfrm>
            <a:off x="457200" y="1375533"/>
            <a:ext cx="3726180" cy="3266526"/>
          </a:xfrm>
        </p:spPr>
        <p:txBody>
          <a:bodyPr>
            <a:normAutofit/>
          </a:bodyPr>
          <a:lstStyle/>
          <a:p>
            <a:r>
              <a:rPr lang="en-US" dirty="0"/>
              <a:t>Online only</a:t>
            </a:r>
          </a:p>
          <a:p>
            <a:pPr lvl="1"/>
            <a:r>
              <a:rPr lang="en-US" dirty="0"/>
              <a:t>Audio through computer is recommended</a:t>
            </a:r>
          </a:p>
          <a:p>
            <a:pPr lvl="1"/>
            <a:r>
              <a:rPr lang="en-US" dirty="0"/>
              <a:t>Dial by phone </a:t>
            </a:r>
            <a:r>
              <a:rPr lang="en-US" u="sng" dirty="0"/>
              <a:t>1-415 655-0002</a:t>
            </a:r>
          </a:p>
          <a:p>
            <a:pPr lvl="1"/>
            <a:r>
              <a:rPr lang="en-US" dirty="0"/>
              <a:t>Access Code: </a:t>
            </a:r>
            <a:r>
              <a:rPr lang="en-US" u="sng" dirty="0"/>
              <a:t>146 888 5652</a:t>
            </a:r>
          </a:p>
          <a:p>
            <a:pPr lvl="1"/>
            <a:r>
              <a:rPr lang="en-US" i="1" dirty="0">
                <a:solidFill>
                  <a:srgbClr val="FF0000"/>
                </a:solidFill>
              </a:rPr>
              <a:t>This workshop is </a:t>
            </a:r>
            <a:r>
              <a:rPr lang="en-US" b="1" i="1" u="sng" dirty="0">
                <a:solidFill>
                  <a:srgbClr val="FF0000"/>
                </a:solidFill>
              </a:rPr>
              <a:t>not</a:t>
            </a:r>
            <a:r>
              <a:rPr lang="en-US" i="1" dirty="0">
                <a:solidFill>
                  <a:srgbClr val="FF0000"/>
                </a:solidFill>
              </a:rPr>
              <a:t> being recorded </a:t>
            </a:r>
          </a:p>
          <a:p>
            <a:r>
              <a:rPr lang="en-US" dirty="0"/>
              <a:t>Hosts</a:t>
            </a:r>
          </a:p>
          <a:p>
            <a:pPr lvl="1"/>
            <a:r>
              <a:rPr lang="en-US" dirty="0"/>
              <a:t>Energy Division Staff:</a:t>
            </a:r>
          </a:p>
          <a:p>
            <a:pPr lvl="2"/>
            <a:r>
              <a:rPr lang="en-US" dirty="0"/>
              <a:t>Tory Francisco</a:t>
            </a:r>
          </a:p>
          <a:p>
            <a:pPr lvl="2"/>
            <a:r>
              <a:rPr lang="en-US" dirty="0"/>
              <a:t>Sarah Lerhaupt</a:t>
            </a:r>
          </a:p>
          <a:p>
            <a:pPr lvl="1"/>
            <a:endParaRPr lang="en-US" dirty="0"/>
          </a:p>
        </p:txBody>
      </p:sp>
      <p:sp>
        <p:nvSpPr>
          <p:cNvPr id="4" name="Content Placeholder 3">
            <a:extLst>
              <a:ext uri="{FF2B5EF4-FFF2-40B4-BE49-F238E27FC236}">
                <a16:creationId xmlns:a16="http://schemas.microsoft.com/office/drawing/2014/main" id="{52B555CE-B323-4C34-95DB-624E691C2780}"/>
              </a:ext>
            </a:extLst>
          </p:cNvPr>
          <p:cNvSpPr>
            <a:spLocks noGrp="1"/>
          </p:cNvSpPr>
          <p:nvPr>
            <p:ph sz="half" idx="2"/>
          </p:nvPr>
        </p:nvSpPr>
        <p:spPr>
          <a:xfrm>
            <a:off x="4572000" y="1375533"/>
            <a:ext cx="3726180" cy="3266526"/>
          </a:xfrm>
        </p:spPr>
        <p:txBody>
          <a:bodyPr/>
          <a:lstStyle/>
          <a:p>
            <a:r>
              <a:rPr lang="en-US" dirty="0"/>
              <a:t>Safety</a:t>
            </a:r>
          </a:p>
          <a:p>
            <a:pPr lvl="1"/>
            <a:r>
              <a:rPr lang="en-US" dirty="0"/>
              <a:t>Note your surroundings and closest exits</a:t>
            </a:r>
          </a:p>
          <a:p>
            <a:pPr lvl="1"/>
            <a:r>
              <a:rPr lang="en-US" dirty="0"/>
              <a:t>Ergonomic Check</a:t>
            </a:r>
          </a:p>
        </p:txBody>
      </p:sp>
      <p:pic>
        <p:nvPicPr>
          <p:cNvPr id="6" name="Picture 2" descr="The Proper Height Of A Standing Desk | NotSitting.com">
            <a:extLst>
              <a:ext uri="{FF2B5EF4-FFF2-40B4-BE49-F238E27FC236}">
                <a16:creationId xmlns:a16="http://schemas.microsoft.com/office/drawing/2014/main" id="{DEEDE1EC-90A8-4BAB-BA85-678D703847E2}"/>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58945" y="2529207"/>
            <a:ext cx="4827855" cy="23173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365C72F-1483-4806-BAAB-060A976CB7DD}"/>
              </a:ext>
            </a:extLst>
          </p:cNvPr>
          <p:cNvSpPr txBox="1"/>
          <p:nvPr/>
        </p:nvSpPr>
        <p:spPr>
          <a:xfrm>
            <a:off x="7796948" y="4709623"/>
            <a:ext cx="1196672" cy="246221"/>
          </a:xfrm>
          <a:prstGeom prst="rect">
            <a:avLst/>
          </a:prstGeom>
          <a:noFill/>
        </p:spPr>
        <p:txBody>
          <a:bodyPr wrap="square" rtlCol="0">
            <a:spAutoFit/>
          </a:bodyPr>
          <a:lstStyle/>
          <a:p>
            <a:pPr algn="r"/>
            <a:r>
              <a:rPr lang="en-US" sz="1000" b="1" dirty="0"/>
              <a:t>Slide 2 of 3</a:t>
            </a:r>
          </a:p>
        </p:txBody>
      </p:sp>
    </p:spTree>
    <p:extLst>
      <p:ext uri="{BB962C8B-B14F-4D97-AF65-F5344CB8AC3E}">
        <p14:creationId xmlns:p14="http://schemas.microsoft.com/office/powerpoint/2010/main" val="406844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7B23E"/>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61950" y="2009187"/>
            <a:ext cx="8229600" cy="461665"/>
          </a:xfrm>
        </p:spPr>
        <p:txBody>
          <a:bodyPr/>
          <a:lstStyle/>
          <a:p>
            <a:r>
              <a:rPr lang="en-US">
                <a:solidFill>
                  <a:schemeClr val="accent3">
                    <a:lumMod val="50000"/>
                  </a:schemeClr>
                </a:solidFill>
                <a:latin typeface="Montserrat" pitchFamily="2" charset="77"/>
              </a:rPr>
              <a:t>Impact Assessment</a:t>
            </a:r>
          </a:p>
        </p:txBody>
      </p:sp>
      <p:sp>
        <p:nvSpPr>
          <p:cNvPr id="8" name="Text Placeholder 7"/>
          <p:cNvSpPr>
            <a:spLocks noGrp="1"/>
          </p:cNvSpPr>
          <p:nvPr>
            <p:ph type="body" sz="quarter" idx="15"/>
          </p:nvPr>
        </p:nvSpPr>
        <p:spPr/>
        <p:txBody>
          <a:bodyPr/>
          <a:lstStyle/>
          <a:p>
            <a:endParaRPr lang="en-US">
              <a:latin typeface="Montserrat" pitchFamily="2" charset="77"/>
            </a:endParaRP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spTree>
    <p:extLst>
      <p:ext uri="{BB962C8B-B14F-4D97-AF65-F5344CB8AC3E}">
        <p14:creationId xmlns:p14="http://schemas.microsoft.com/office/powerpoint/2010/main" val="7458415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1950" y="276042"/>
            <a:ext cx="8229600" cy="492443"/>
          </a:xfrm>
        </p:spPr>
        <p:txBody>
          <a:bodyPr/>
          <a:lstStyle/>
          <a:p>
            <a:r>
              <a:rPr lang="en-US" sz="2600">
                <a:solidFill>
                  <a:schemeClr val="accent3">
                    <a:lumMod val="50000"/>
                  </a:schemeClr>
                </a:solidFill>
                <a:latin typeface="Montserrat" pitchFamily="2" charset="77"/>
              </a:rPr>
              <a:t>Impact Assessment</a:t>
            </a:r>
          </a:p>
        </p:txBody>
      </p:sp>
      <p:sp>
        <p:nvSpPr>
          <p:cNvPr id="8" name="Text Placeholder 7"/>
          <p:cNvSpPr>
            <a:spLocks noGrp="1"/>
          </p:cNvSpPr>
          <p:nvPr>
            <p:ph type="body" sz="quarter" idx="15"/>
          </p:nvPr>
        </p:nvSpPr>
        <p:spPr/>
        <p:txBody>
          <a:bodyPr/>
          <a:lstStyle/>
          <a:p>
            <a:r>
              <a:rPr lang="en-US">
                <a:latin typeface="Montserrat" pitchFamily="2" charset="77"/>
              </a:rPr>
              <a:t>Expected Electricity Generation</a:t>
            </a: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pic>
        <p:nvPicPr>
          <p:cNvPr id="3" name="Picture 2">
            <a:extLst>
              <a:ext uri="{FF2B5EF4-FFF2-40B4-BE49-F238E27FC236}">
                <a16:creationId xmlns:a16="http://schemas.microsoft.com/office/drawing/2014/main" id="{5F5BC824-9481-4300-B91D-C32F0844C078}"/>
              </a:ext>
            </a:extLst>
          </p:cNvPr>
          <p:cNvPicPr>
            <a:picLocks noChangeAspect="1"/>
          </p:cNvPicPr>
          <p:nvPr/>
        </p:nvPicPr>
        <p:blipFill rotWithShape="1">
          <a:blip r:embed="rId3"/>
          <a:srcRect l="18131" r="18441"/>
          <a:stretch/>
        </p:blipFill>
        <p:spPr>
          <a:xfrm>
            <a:off x="3709851" y="691379"/>
            <a:ext cx="1933304" cy="1828800"/>
          </a:xfrm>
          <a:prstGeom prst="rect">
            <a:avLst/>
          </a:prstGeom>
        </p:spPr>
      </p:pic>
      <p:pic>
        <p:nvPicPr>
          <p:cNvPr id="5" name="Picture 4">
            <a:extLst>
              <a:ext uri="{FF2B5EF4-FFF2-40B4-BE49-F238E27FC236}">
                <a16:creationId xmlns:a16="http://schemas.microsoft.com/office/drawing/2014/main" id="{F870ECFA-950A-4186-8B25-A6221E900BC3}"/>
              </a:ext>
            </a:extLst>
          </p:cNvPr>
          <p:cNvPicPr>
            <a:picLocks noChangeAspect="1"/>
          </p:cNvPicPr>
          <p:nvPr/>
        </p:nvPicPr>
        <p:blipFill>
          <a:blip r:embed="rId4"/>
          <a:stretch>
            <a:fillRect/>
          </a:stretch>
        </p:blipFill>
        <p:spPr>
          <a:xfrm>
            <a:off x="490277" y="2756752"/>
            <a:ext cx="3048000" cy="1828800"/>
          </a:xfrm>
          <a:prstGeom prst="rect">
            <a:avLst/>
          </a:prstGeom>
        </p:spPr>
      </p:pic>
      <p:pic>
        <p:nvPicPr>
          <p:cNvPr id="6" name="Picture 5">
            <a:extLst>
              <a:ext uri="{FF2B5EF4-FFF2-40B4-BE49-F238E27FC236}">
                <a16:creationId xmlns:a16="http://schemas.microsoft.com/office/drawing/2014/main" id="{CC88C77E-0736-4043-8320-FF4A14E4725F}"/>
              </a:ext>
            </a:extLst>
          </p:cNvPr>
          <p:cNvPicPr>
            <a:picLocks noChangeAspect="1"/>
          </p:cNvPicPr>
          <p:nvPr/>
        </p:nvPicPr>
        <p:blipFill>
          <a:blip r:embed="rId5"/>
          <a:stretch>
            <a:fillRect/>
          </a:stretch>
        </p:blipFill>
        <p:spPr>
          <a:xfrm>
            <a:off x="3157242" y="2774170"/>
            <a:ext cx="3048000" cy="1828800"/>
          </a:xfrm>
          <a:prstGeom prst="rect">
            <a:avLst/>
          </a:prstGeom>
        </p:spPr>
      </p:pic>
      <p:pic>
        <p:nvPicPr>
          <p:cNvPr id="13" name="Picture 12">
            <a:extLst>
              <a:ext uri="{FF2B5EF4-FFF2-40B4-BE49-F238E27FC236}">
                <a16:creationId xmlns:a16="http://schemas.microsoft.com/office/drawing/2014/main" id="{40B398C0-B735-484B-8386-FD988FD282E4}"/>
              </a:ext>
            </a:extLst>
          </p:cNvPr>
          <p:cNvPicPr>
            <a:picLocks noChangeAspect="1"/>
          </p:cNvPicPr>
          <p:nvPr/>
        </p:nvPicPr>
        <p:blipFill>
          <a:blip r:embed="rId6"/>
          <a:stretch>
            <a:fillRect/>
          </a:stretch>
        </p:blipFill>
        <p:spPr>
          <a:xfrm>
            <a:off x="5961243" y="2772728"/>
            <a:ext cx="3048000" cy="1828800"/>
          </a:xfrm>
          <a:prstGeom prst="rect">
            <a:avLst/>
          </a:prstGeom>
        </p:spPr>
      </p:pic>
      <p:sp>
        <p:nvSpPr>
          <p:cNvPr id="14" name="TextBox 13">
            <a:extLst>
              <a:ext uri="{FF2B5EF4-FFF2-40B4-BE49-F238E27FC236}">
                <a16:creationId xmlns:a16="http://schemas.microsoft.com/office/drawing/2014/main" id="{FDD39FDF-447A-4546-A881-76AAF700CBAF}"/>
              </a:ext>
            </a:extLst>
          </p:cNvPr>
          <p:cNvSpPr txBox="1"/>
          <p:nvPr/>
        </p:nvSpPr>
        <p:spPr>
          <a:xfrm>
            <a:off x="1622967" y="2438400"/>
            <a:ext cx="838691" cy="369332"/>
          </a:xfrm>
          <a:prstGeom prst="rect">
            <a:avLst/>
          </a:prstGeom>
          <a:noFill/>
        </p:spPr>
        <p:txBody>
          <a:bodyPr wrap="none" rtlCol="0">
            <a:spAutoFit/>
          </a:bodyPr>
          <a:lstStyle/>
          <a:p>
            <a:r>
              <a:rPr lang="en-US" b="1"/>
              <a:t>PG&amp;E</a:t>
            </a:r>
          </a:p>
        </p:txBody>
      </p:sp>
      <p:sp>
        <p:nvSpPr>
          <p:cNvPr id="15" name="TextBox 14">
            <a:extLst>
              <a:ext uri="{FF2B5EF4-FFF2-40B4-BE49-F238E27FC236}">
                <a16:creationId xmlns:a16="http://schemas.microsoft.com/office/drawing/2014/main" id="{659206DF-B59D-42B3-AD17-268101261820}"/>
              </a:ext>
            </a:extLst>
          </p:cNvPr>
          <p:cNvSpPr txBox="1"/>
          <p:nvPr/>
        </p:nvSpPr>
        <p:spPr>
          <a:xfrm>
            <a:off x="4351664" y="2479927"/>
            <a:ext cx="659155" cy="369332"/>
          </a:xfrm>
          <a:prstGeom prst="rect">
            <a:avLst/>
          </a:prstGeom>
          <a:noFill/>
        </p:spPr>
        <p:txBody>
          <a:bodyPr wrap="none" rtlCol="0">
            <a:spAutoFit/>
          </a:bodyPr>
          <a:lstStyle/>
          <a:p>
            <a:r>
              <a:rPr lang="en-US" b="1"/>
              <a:t>SCE</a:t>
            </a:r>
          </a:p>
        </p:txBody>
      </p:sp>
      <p:sp>
        <p:nvSpPr>
          <p:cNvPr id="16" name="TextBox 15">
            <a:extLst>
              <a:ext uri="{FF2B5EF4-FFF2-40B4-BE49-F238E27FC236}">
                <a16:creationId xmlns:a16="http://schemas.microsoft.com/office/drawing/2014/main" id="{C1764134-CCAB-45D0-AC01-D21A35710367}"/>
              </a:ext>
            </a:extLst>
          </p:cNvPr>
          <p:cNvSpPr txBox="1"/>
          <p:nvPr/>
        </p:nvSpPr>
        <p:spPr>
          <a:xfrm>
            <a:off x="6982541" y="2497014"/>
            <a:ext cx="1005403" cy="369332"/>
          </a:xfrm>
          <a:prstGeom prst="rect">
            <a:avLst/>
          </a:prstGeom>
          <a:noFill/>
        </p:spPr>
        <p:txBody>
          <a:bodyPr wrap="none" rtlCol="0">
            <a:spAutoFit/>
          </a:bodyPr>
          <a:lstStyle/>
          <a:p>
            <a:r>
              <a:rPr lang="en-US" b="1"/>
              <a:t>SDG&amp;E</a:t>
            </a:r>
          </a:p>
        </p:txBody>
      </p:sp>
    </p:spTree>
    <p:extLst>
      <p:ext uri="{BB962C8B-B14F-4D97-AF65-F5344CB8AC3E}">
        <p14:creationId xmlns:p14="http://schemas.microsoft.com/office/powerpoint/2010/main" val="53501859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1950" y="276042"/>
            <a:ext cx="8229600" cy="492443"/>
          </a:xfrm>
        </p:spPr>
        <p:txBody>
          <a:bodyPr/>
          <a:lstStyle/>
          <a:p>
            <a:r>
              <a:rPr lang="en-US" sz="2600">
                <a:solidFill>
                  <a:schemeClr val="accent3">
                    <a:lumMod val="50000"/>
                  </a:schemeClr>
                </a:solidFill>
                <a:latin typeface="Montserrat" pitchFamily="2" charset="77"/>
              </a:rPr>
              <a:t>Impact Assessment</a:t>
            </a:r>
          </a:p>
        </p:txBody>
      </p:sp>
      <p:sp>
        <p:nvSpPr>
          <p:cNvPr id="8" name="Text Placeholder 7"/>
          <p:cNvSpPr>
            <a:spLocks noGrp="1"/>
          </p:cNvSpPr>
          <p:nvPr>
            <p:ph type="body" sz="quarter" idx="15"/>
          </p:nvPr>
        </p:nvSpPr>
        <p:spPr/>
        <p:txBody>
          <a:bodyPr/>
          <a:lstStyle/>
          <a:p>
            <a:r>
              <a:rPr lang="en-US" dirty="0">
                <a:latin typeface="Montserrat" pitchFamily="2" charset="77"/>
              </a:rPr>
              <a:t>Expected CAISO</a:t>
            </a:r>
            <a:r>
              <a:rPr lang="en-US">
                <a:latin typeface="Montserrat" pitchFamily="2" charset="77"/>
              </a:rPr>
              <a:t> Coincident Peak Demand Generation</a:t>
            </a: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pic>
        <p:nvPicPr>
          <p:cNvPr id="6" name="Picture 5">
            <a:extLst>
              <a:ext uri="{FF2B5EF4-FFF2-40B4-BE49-F238E27FC236}">
                <a16:creationId xmlns:a16="http://schemas.microsoft.com/office/drawing/2014/main" id="{F510C036-7A1B-4B44-B2B8-83A79BFEE4E0}"/>
              </a:ext>
            </a:extLst>
          </p:cNvPr>
          <p:cNvPicPr>
            <a:picLocks noChangeAspect="1"/>
          </p:cNvPicPr>
          <p:nvPr/>
        </p:nvPicPr>
        <p:blipFill>
          <a:blip r:embed="rId3"/>
          <a:stretch>
            <a:fillRect/>
          </a:stretch>
        </p:blipFill>
        <p:spPr>
          <a:xfrm>
            <a:off x="914083" y="942742"/>
            <a:ext cx="7315834" cy="3657917"/>
          </a:xfrm>
          <a:prstGeom prst="rect">
            <a:avLst/>
          </a:prstGeom>
        </p:spPr>
      </p:pic>
    </p:spTree>
    <p:extLst>
      <p:ext uri="{BB962C8B-B14F-4D97-AF65-F5344CB8AC3E}">
        <p14:creationId xmlns:p14="http://schemas.microsoft.com/office/powerpoint/2010/main" val="190018433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1950" y="276042"/>
            <a:ext cx="8229600" cy="492443"/>
          </a:xfrm>
        </p:spPr>
        <p:txBody>
          <a:bodyPr/>
          <a:lstStyle/>
          <a:p>
            <a:r>
              <a:rPr lang="en-US" sz="2600" dirty="0">
                <a:solidFill>
                  <a:schemeClr val="accent3">
                    <a:lumMod val="50000"/>
                  </a:schemeClr>
                </a:solidFill>
                <a:latin typeface="Montserrat" pitchFamily="2" charset="77"/>
              </a:rPr>
              <a:t>Impact Assessment</a:t>
            </a:r>
          </a:p>
        </p:txBody>
      </p:sp>
      <p:sp>
        <p:nvSpPr>
          <p:cNvPr id="8" name="Text Placeholder 7"/>
          <p:cNvSpPr>
            <a:spLocks noGrp="1"/>
          </p:cNvSpPr>
          <p:nvPr>
            <p:ph type="body" sz="quarter" idx="15"/>
          </p:nvPr>
        </p:nvSpPr>
        <p:spPr/>
        <p:txBody>
          <a:bodyPr/>
          <a:lstStyle/>
          <a:p>
            <a:r>
              <a:rPr lang="en-US" dirty="0">
                <a:latin typeface="Montserrat" pitchFamily="2" charset="77"/>
              </a:rPr>
              <a:t>Expected CAISO Coincident Peak Demand Generation</a:t>
            </a: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dirty="0"/>
              <a:t>SOMAH </a:t>
            </a:r>
            <a:r>
              <a:rPr lang="en-US" dirty="0"/>
              <a:t>Evaluation – Phase II Report</a:t>
            </a:r>
            <a:endParaRPr lang="en-US" sz="800" dirty="0"/>
          </a:p>
        </p:txBody>
      </p:sp>
      <p:pic>
        <p:nvPicPr>
          <p:cNvPr id="2" name="Picture 1">
            <a:extLst>
              <a:ext uri="{FF2B5EF4-FFF2-40B4-BE49-F238E27FC236}">
                <a16:creationId xmlns:a16="http://schemas.microsoft.com/office/drawing/2014/main" id="{9546A813-B65B-4A6F-ABBE-0F1A7BCA4CB0}"/>
              </a:ext>
            </a:extLst>
          </p:cNvPr>
          <p:cNvPicPr>
            <a:picLocks noChangeAspect="1"/>
          </p:cNvPicPr>
          <p:nvPr/>
        </p:nvPicPr>
        <p:blipFill>
          <a:blip r:embed="rId3"/>
          <a:stretch>
            <a:fillRect/>
          </a:stretch>
        </p:blipFill>
        <p:spPr>
          <a:xfrm>
            <a:off x="818833" y="942742"/>
            <a:ext cx="7315834" cy="3657917"/>
          </a:xfrm>
          <a:prstGeom prst="rect">
            <a:avLst/>
          </a:prstGeom>
        </p:spPr>
      </p:pic>
    </p:spTree>
    <p:extLst>
      <p:ext uri="{BB962C8B-B14F-4D97-AF65-F5344CB8AC3E}">
        <p14:creationId xmlns:p14="http://schemas.microsoft.com/office/powerpoint/2010/main" val="353739319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1950" y="276042"/>
            <a:ext cx="8229600" cy="492443"/>
          </a:xfrm>
        </p:spPr>
        <p:txBody>
          <a:bodyPr/>
          <a:lstStyle/>
          <a:p>
            <a:r>
              <a:rPr lang="en-US" sz="2600">
                <a:solidFill>
                  <a:schemeClr val="accent3">
                    <a:lumMod val="50000"/>
                  </a:schemeClr>
                </a:solidFill>
                <a:latin typeface="Montserrat" pitchFamily="2" charset="77"/>
              </a:rPr>
              <a:t>Impact Assessment</a:t>
            </a:r>
          </a:p>
        </p:txBody>
      </p:sp>
      <p:sp>
        <p:nvSpPr>
          <p:cNvPr id="8" name="Text Placeholder 7"/>
          <p:cNvSpPr>
            <a:spLocks noGrp="1"/>
          </p:cNvSpPr>
          <p:nvPr>
            <p:ph type="body" sz="quarter" idx="15"/>
          </p:nvPr>
        </p:nvSpPr>
        <p:spPr/>
        <p:txBody>
          <a:bodyPr/>
          <a:lstStyle/>
          <a:p>
            <a:r>
              <a:rPr lang="en-US">
                <a:latin typeface="Montserrat" pitchFamily="2" charset="77"/>
              </a:rPr>
              <a:t>Environmental – GHG reductions</a:t>
            </a: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pic>
        <p:nvPicPr>
          <p:cNvPr id="3" name="Picture 2">
            <a:extLst>
              <a:ext uri="{FF2B5EF4-FFF2-40B4-BE49-F238E27FC236}">
                <a16:creationId xmlns:a16="http://schemas.microsoft.com/office/drawing/2014/main" id="{B6712C92-D591-4B6C-BECB-F74A56FEB0FC}"/>
              </a:ext>
            </a:extLst>
          </p:cNvPr>
          <p:cNvPicPr>
            <a:picLocks noChangeAspect="1"/>
          </p:cNvPicPr>
          <p:nvPr/>
        </p:nvPicPr>
        <p:blipFill>
          <a:blip r:embed="rId3"/>
          <a:stretch>
            <a:fillRect/>
          </a:stretch>
        </p:blipFill>
        <p:spPr>
          <a:xfrm>
            <a:off x="914083" y="913934"/>
            <a:ext cx="7315834" cy="3657917"/>
          </a:xfrm>
          <a:prstGeom prst="rect">
            <a:avLst/>
          </a:prstGeom>
        </p:spPr>
      </p:pic>
    </p:spTree>
    <p:extLst>
      <p:ext uri="{BB962C8B-B14F-4D97-AF65-F5344CB8AC3E}">
        <p14:creationId xmlns:p14="http://schemas.microsoft.com/office/powerpoint/2010/main" val="314312359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1950" y="276042"/>
            <a:ext cx="8229600" cy="492443"/>
          </a:xfrm>
        </p:spPr>
        <p:txBody>
          <a:bodyPr/>
          <a:lstStyle/>
          <a:p>
            <a:r>
              <a:rPr lang="en-US" sz="2600" dirty="0">
                <a:solidFill>
                  <a:schemeClr val="accent3">
                    <a:lumMod val="50000"/>
                  </a:schemeClr>
                </a:solidFill>
                <a:latin typeface="Montserrat" pitchFamily="2" charset="77"/>
              </a:rPr>
              <a:t>Impact Assessment</a:t>
            </a:r>
          </a:p>
        </p:txBody>
      </p:sp>
      <p:sp>
        <p:nvSpPr>
          <p:cNvPr id="8" name="Text Placeholder 7"/>
          <p:cNvSpPr>
            <a:spLocks noGrp="1"/>
          </p:cNvSpPr>
          <p:nvPr>
            <p:ph type="body" sz="quarter" idx="15"/>
          </p:nvPr>
        </p:nvSpPr>
        <p:spPr/>
        <p:txBody>
          <a:bodyPr/>
          <a:lstStyle/>
          <a:p>
            <a:r>
              <a:rPr lang="en-US" dirty="0">
                <a:latin typeface="Montserrat" pitchFamily="2" charset="77"/>
              </a:rPr>
              <a:t>Environmental – GHG reductions</a:t>
            </a: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dirty="0"/>
              <a:t>SOMAH </a:t>
            </a:r>
            <a:r>
              <a:rPr lang="en-US" dirty="0"/>
              <a:t>Evaluation – Phase II Report</a:t>
            </a:r>
            <a:endParaRPr lang="en-US" sz="800" dirty="0"/>
          </a:p>
        </p:txBody>
      </p:sp>
      <p:pic>
        <p:nvPicPr>
          <p:cNvPr id="4" name="Picture 3">
            <a:extLst>
              <a:ext uri="{FF2B5EF4-FFF2-40B4-BE49-F238E27FC236}">
                <a16:creationId xmlns:a16="http://schemas.microsoft.com/office/drawing/2014/main" id="{2A6C6D24-F0C7-47F4-AC3B-EAF4F079B83F}"/>
              </a:ext>
            </a:extLst>
          </p:cNvPr>
          <p:cNvPicPr>
            <a:picLocks noChangeAspect="1"/>
          </p:cNvPicPr>
          <p:nvPr/>
        </p:nvPicPr>
        <p:blipFill rotWithShape="1">
          <a:blip r:embed="rId3"/>
          <a:srcRect l="10459"/>
          <a:stretch/>
        </p:blipFill>
        <p:spPr>
          <a:xfrm>
            <a:off x="3762102" y="675002"/>
            <a:ext cx="1834025" cy="1828800"/>
          </a:xfrm>
          <a:prstGeom prst="rect">
            <a:avLst/>
          </a:prstGeom>
        </p:spPr>
      </p:pic>
      <p:pic>
        <p:nvPicPr>
          <p:cNvPr id="5" name="Picture 4">
            <a:extLst>
              <a:ext uri="{FF2B5EF4-FFF2-40B4-BE49-F238E27FC236}">
                <a16:creationId xmlns:a16="http://schemas.microsoft.com/office/drawing/2014/main" id="{9C4777AF-088F-440E-9FB2-2900ECADC2B2}"/>
              </a:ext>
            </a:extLst>
          </p:cNvPr>
          <p:cNvPicPr>
            <a:picLocks noChangeAspect="1"/>
          </p:cNvPicPr>
          <p:nvPr/>
        </p:nvPicPr>
        <p:blipFill>
          <a:blip r:embed="rId4"/>
          <a:stretch>
            <a:fillRect/>
          </a:stretch>
        </p:blipFill>
        <p:spPr>
          <a:xfrm>
            <a:off x="829867" y="2785920"/>
            <a:ext cx="2535936" cy="1828800"/>
          </a:xfrm>
          <a:prstGeom prst="rect">
            <a:avLst/>
          </a:prstGeom>
        </p:spPr>
      </p:pic>
      <p:pic>
        <p:nvPicPr>
          <p:cNvPr id="6" name="Picture 5">
            <a:extLst>
              <a:ext uri="{FF2B5EF4-FFF2-40B4-BE49-F238E27FC236}">
                <a16:creationId xmlns:a16="http://schemas.microsoft.com/office/drawing/2014/main" id="{9F8C82B3-A00F-4FB0-B814-7E5E63AA9FA4}"/>
              </a:ext>
            </a:extLst>
          </p:cNvPr>
          <p:cNvPicPr>
            <a:picLocks noChangeAspect="1"/>
          </p:cNvPicPr>
          <p:nvPr/>
        </p:nvPicPr>
        <p:blipFill>
          <a:blip r:embed="rId5"/>
          <a:stretch>
            <a:fillRect/>
          </a:stretch>
        </p:blipFill>
        <p:spPr>
          <a:xfrm>
            <a:off x="3386608" y="2785920"/>
            <a:ext cx="2503423" cy="1828800"/>
          </a:xfrm>
          <a:prstGeom prst="rect">
            <a:avLst/>
          </a:prstGeom>
        </p:spPr>
      </p:pic>
      <p:pic>
        <p:nvPicPr>
          <p:cNvPr id="9" name="Picture 8">
            <a:extLst>
              <a:ext uri="{FF2B5EF4-FFF2-40B4-BE49-F238E27FC236}">
                <a16:creationId xmlns:a16="http://schemas.microsoft.com/office/drawing/2014/main" id="{C6C29552-009E-4AF5-B7A1-A89D7126A913}"/>
              </a:ext>
            </a:extLst>
          </p:cNvPr>
          <p:cNvPicPr>
            <a:picLocks noChangeAspect="1"/>
          </p:cNvPicPr>
          <p:nvPr/>
        </p:nvPicPr>
        <p:blipFill>
          <a:blip r:embed="rId6"/>
          <a:stretch>
            <a:fillRect/>
          </a:stretch>
        </p:blipFill>
        <p:spPr>
          <a:xfrm>
            <a:off x="6273385" y="2785920"/>
            <a:ext cx="2495296" cy="1828800"/>
          </a:xfrm>
          <a:prstGeom prst="rect">
            <a:avLst/>
          </a:prstGeom>
        </p:spPr>
      </p:pic>
      <p:sp>
        <p:nvSpPr>
          <p:cNvPr id="11" name="TextBox 10">
            <a:extLst>
              <a:ext uri="{FF2B5EF4-FFF2-40B4-BE49-F238E27FC236}">
                <a16:creationId xmlns:a16="http://schemas.microsoft.com/office/drawing/2014/main" id="{6C849EE4-7BA3-4D6C-BAF8-A4AE7C1D0285}"/>
              </a:ext>
            </a:extLst>
          </p:cNvPr>
          <p:cNvSpPr txBox="1"/>
          <p:nvPr/>
        </p:nvSpPr>
        <p:spPr>
          <a:xfrm>
            <a:off x="1622967" y="2438400"/>
            <a:ext cx="838691" cy="369332"/>
          </a:xfrm>
          <a:prstGeom prst="rect">
            <a:avLst/>
          </a:prstGeom>
          <a:noFill/>
        </p:spPr>
        <p:txBody>
          <a:bodyPr wrap="none" rtlCol="0">
            <a:spAutoFit/>
          </a:bodyPr>
          <a:lstStyle/>
          <a:p>
            <a:r>
              <a:rPr lang="en-US" b="1" dirty="0"/>
              <a:t>PG&amp;E</a:t>
            </a:r>
          </a:p>
        </p:txBody>
      </p:sp>
      <p:sp>
        <p:nvSpPr>
          <p:cNvPr id="12" name="TextBox 11">
            <a:extLst>
              <a:ext uri="{FF2B5EF4-FFF2-40B4-BE49-F238E27FC236}">
                <a16:creationId xmlns:a16="http://schemas.microsoft.com/office/drawing/2014/main" id="{CE1B8BA7-BD56-4644-84B3-A792A7B235FD}"/>
              </a:ext>
            </a:extLst>
          </p:cNvPr>
          <p:cNvSpPr txBox="1"/>
          <p:nvPr/>
        </p:nvSpPr>
        <p:spPr>
          <a:xfrm>
            <a:off x="4351664" y="2479927"/>
            <a:ext cx="659155" cy="369332"/>
          </a:xfrm>
          <a:prstGeom prst="rect">
            <a:avLst/>
          </a:prstGeom>
          <a:noFill/>
        </p:spPr>
        <p:txBody>
          <a:bodyPr wrap="none" rtlCol="0">
            <a:spAutoFit/>
          </a:bodyPr>
          <a:lstStyle/>
          <a:p>
            <a:r>
              <a:rPr lang="en-US" b="1" dirty="0"/>
              <a:t>SCE</a:t>
            </a:r>
          </a:p>
        </p:txBody>
      </p:sp>
      <p:sp>
        <p:nvSpPr>
          <p:cNvPr id="13" name="TextBox 12">
            <a:extLst>
              <a:ext uri="{FF2B5EF4-FFF2-40B4-BE49-F238E27FC236}">
                <a16:creationId xmlns:a16="http://schemas.microsoft.com/office/drawing/2014/main" id="{CDF6999E-8454-4968-A4C0-94BBE034B342}"/>
              </a:ext>
            </a:extLst>
          </p:cNvPr>
          <p:cNvSpPr txBox="1"/>
          <p:nvPr/>
        </p:nvSpPr>
        <p:spPr>
          <a:xfrm>
            <a:off x="6982541" y="2497014"/>
            <a:ext cx="1005403" cy="369332"/>
          </a:xfrm>
          <a:prstGeom prst="rect">
            <a:avLst/>
          </a:prstGeom>
          <a:noFill/>
        </p:spPr>
        <p:txBody>
          <a:bodyPr wrap="none" rtlCol="0">
            <a:spAutoFit/>
          </a:bodyPr>
          <a:lstStyle/>
          <a:p>
            <a:r>
              <a:rPr lang="en-US" b="1" dirty="0"/>
              <a:t>SDG&amp;E</a:t>
            </a:r>
          </a:p>
        </p:txBody>
      </p:sp>
    </p:spTree>
    <p:extLst>
      <p:ext uri="{BB962C8B-B14F-4D97-AF65-F5344CB8AC3E}">
        <p14:creationId xmlns:p14="http://schemas.microsoft.com/office/powerpoint/2010/main" val="398827525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1950" y="276042"/>
            <a:ext cx="8229600" cy="492443"/>
          </a:xfrm>
        </p:spPr>
        <p:txBody>
          <a:bodyPr/>
          <a:lstStyle/>
          <a:p>
            <a:r>
              <a:rPr lang="en-US" sz="2600">
                <a:solidFill>
                  <a:schemeClr val="accent3">
                    <a:lumMod val="50000"/>
                  </a:schemeClr>
                </a:solidFill>
                <a:latin typeface="Montserrat" pitchFamily="2" charset="77"/>
              </a:rPr>
              <a:t>Impact Assessment</a:t>
            </a:r>
          </a:p>
        </p:txBody>
      </p:sp>
      <p:sp>
        <p:nvSpPr>
          <p:cNvPr id="8" name="Text Placeholder 7"/>
          <p:cNvSpPr>
            <a:spLocks noGrp="1"/>
          </p:cNvSpPr>
          <p:nvPr>
            <p:ph type="body" sz="quarter" idx="15"/>
          </p:nvPr>
        </p:nvSpPr>
        <p:spPr/>
        <p:txBody>
          <a:bodyPr/>
          <a:lstStyle/>
          <a:p>
            <a:r>
              <a:rPr lang="en-US">
                <a:latin typeface="Montserrat" pitchFamily="2" charset="77"/>
              </a:rPr>
              <a:t>Economic – </a:t>
            </a:r>
            <a:r>
              <a:rPr lang="en-US" dirty="0">
                <a:latin typeface="Montserrat" pitchFamily="2" charset="77"/>
              </a:rPr>
              <a:t>Bill Savings</a:t>
            </a:r>
            <a:endParaRPr lang="en-US">
              <a:latin typeface="Montserrat" pitchFamily="2" charset="77"/>
            </a:endParaRP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pic>
        <p:nvPicPr>
          <p:cNvPr id="2" name="Picture 1">
            <a:extLst>
              <a:ext uri="{FF2B5EF4-FFF2-40B4-BE49-F238E27FC236}">
                <a16:creationId xmlns:a16="http://schemas.microsoft.com/office/drawing/2014/main" id="{7641F347-22B9-4A7F-B9D9-AF8279A64E88}"/>
              </a:ext>
            </a:extLst>
          </p:cNvPr>
          <p:cNvPicPr>
            <a:picLocks noChangeAspect="1"/>
          </p:cNvPicPr>
          <p:nvPr/>
        </p:nvPicPr>
        <p:blipFill>
          <a:blip r:embed="rId3"/>
          <a:stretch>
            <a:fillRect/>
          </a:stretch>
        </p:blipFill>
        <p:spPr>
          <a:xfrm>
            <a:off x="1044712" y="971550"/>
            <a:ext cx="7315834" cy="3657917"/>
          </a:xfrm>
          <a:prstGeom prst="rect">
            <a:avLst/>
          </a:prstGeom>
        </p:spPr>
      </p:pic>
    </p:spTree>
    <p:extLst>
      <p:ext uri="{BB962C8B-B14F-4D97-AF65-F5344CB8AC3E}">
        <p14:creationId xmlns:p14="http://schemas.microsoft.com/office/powerpoint/2010/main" val="266333728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7C80-62E7-4F8E-851A-BB19631BD5BD}"/>
              </a:ext>
            </a:extLst>
          </p:cNvPr>
          <p:cNvSpPr>
            <a:spLocks noGrp="1"/>
          </p:cNvSpPr>
          <p:nvPr>
            <p:ph type="title"/>
          </p:nvPr>
        </p:nvSpPr>
        <p:spPr>
          <a:xfrm>
            <a:off x="236406" y="291217"/>
            <a:ext cx="8355144" cy="462093"/>
          </a:xfrm>
        </p:spPr>
        <p:txBody>
          <a:bodyPr/>
          <a:lstStyle/>
          <a:p>
            <a:r>
              <a:rPr lang="en-US" dirty="0"/>
              <a:t>Recommendations</a:t>
            </a:r>
          </a:p>
        </p:txBody>
      </p:sp>
      <p:sp>
        <p:nvSpPr>
          <p:cNvPr id="4" name="Text Placeholder 3">
            <a:extLst>
              <a:ext uri="{FF2B5EF4-FFF2-40B4-BE49-F238E27FC236}">
                <a16:creationId xmlns:a16="http://schemas.microsoft.com/office/drawing/2014/main" id="{7C43E25C-879E-477A-9BCB-D69635A2363E}"/>
              </a:ext>
            </a:extLst>
          </p:cNvPr>
          <p:cNvSpPr>
            <a:spLocks noGrp="1"/>
          </p:cNvSpPr>
          <p:nvPr>
            <p:ph type="body" sz="quarter" idx="16"/>
          </p:nvPr>
        </p:nvSpPr>
        <p:spPr>
          <a:xfrm>
            <a:off x="187991" y="901833"/>
            <a:ext cx="2988527" cy="3423407"/>
          </a:xfrm>
        </p:spPr>
        <p:txBody>
          <a:bodyPr/>
          <a:lstStyle/>
          <a:p>
            <a:pPr marL="0" indent="0">
              <a:buNone/>
            </a:pPr>
            <a:r>
              <a:rPr lang="en-US" b="1" u="sng" dirty="0"/>
              <a:t>Participation</a:t>
            </a:r>
            <a:r>
              <a:rPr lang="en-US" u="sng" dirty="0"/>
              <a:t>:</a:t>
            </a:r>
          </a:p>
          <a:p>
            <a:r>
              <a:rPr lang="en-US" dirty="0"/>
              <a:t>­Ensure ME&amp;O activities are effectively building a robust pipeline of future SOMAH projects</a:t>
            </a:r>
          </a:p>
          <a:p>
            <a:endParaRPr lang="en-US" dirty="0"/>
          </a:p>
          <a:p>
            <a:r>
              <a:rPr lang="en-US" dirty="0"/>
              <a:t>Ensure program incentives are appropriately set to support future SOMAH projects</a:t>
            </a:r>
          </a:p>
          <a:p>
            <a:endParaRPr lang="en-US" dirty="0"/>
          </a:p>
          <a:p>
            <a:r>
              <a:rPr lang="en-US" dirty="0"/>
              <a:t>Examine SOMAH eligibility requirements to ensure all intended properties are included in program</a:t>
            </a:r>
          </a:p>
          <a:p>
            <a:endParaRPr lang="en-US" dirty="0"/>
          </a:p>
          <a:p>
            <a:endParaRPr lang="en-US" dirty="0"/>
          </a:p>
        </p:txBody>
      </p:sp>
      <p:sp>
        <p:nvSpPr>
          <p:cNvPr id="5" name="Footer Placeholder 4">
            <a:extLst>
              <a:ext uri="{FF2B5EF4-FFF2-40B4-BE49-F238E27FC236}">
                <a16:creationId xmlns:a16="http://schemas.microsoft.com/office/drawing/2014/main" id="{9373002E-D2A1-440B-9DC6-25410F4BE4E2}"/>
              </a:ext>
            </a:extLst>
          </p:cNvPr>
          <p:cNvSpPr>
            <a:spLocks noGrp="1"/>
          </p:cNvSpPr>
          <p:nvPr>
            <p:ph type="ftr" sz="quarter" idx="3"/>
          </p:nvPr>
        </p:nvSpPr>
        <p:spPr/>
        <p:txBody>
          <a:bodyPr/>
          <a:lstStyle/>
          <a:p>
            <a:r>
              <a:rPr lang="en-US" sz="700" dirty="0"/>
              <a:t>SOMAH </a:t>
            </a:r>
            <a:r>
              <a:rPr lang="en-US" dirty="0"/>
              <a:t>Evaluation – Phase II Report</a:t>
            </a:r>
            <a:endParaRPr lang="en-US" sz="700" dirty="0"/>
          </a:p>
        </p:txBody>
      </p:sp>
      <p:sp>
        <p:nvSpPr>
          <p:cNvPr id="11" name="Text Placeholder 3">
            <a:extLst>
              <a:ext uri="{FF2B5EF4-FFF2-40B4-BE49-F238E27FC236}">
                <a16:creationId xmlns:a16="http://schemas.microsoft.com/office/drawing/2014/main" id="{AE4EA67B-2721-4D03-BD1C-F083D0212A5E}"/>
              </a:ext>
            </a:extLst>
          </p:cNvPr>
          <p:cNvSpPr txBox="1">
            <a:spLocks/>
          </p:cNvSpPr>
          <p:nvPr/>
        </p:nvSpPr>
        <p:spPr>
          <a:xfrm>
            <a:off x="3100040" y="901302"/>
            <a:ext cx="3101432" cy="3423407"/>
          </a:xfrm>
          <a:prstGeom prst="rect">
            <a:avLst/>
          </a:prstGeom>
        </p:spPr>
        <p:txBody>
          <a:bodyPr vert="horz"/>
          <a:lstStyle>
            <a:lvl1pPr marL="171450" indent="-171450" algn="l" defTabSz="457200" rtl="0" eaLnBrk="1" latinLnBrk="0" hangingPunct="1">
              <a:spcBef>
                <a:spcPct val="20000"/>
              </a:spcBef>
              <a:buClr>
                <a:srgbClr val="97B23E"/>
              </a:buClr>
              <a:buFont typeface="Lucida Grande"/>
              <a:buChar char="»"/>
              <a:defRPr sz="1400" b="0" i="0" kern="1200">
                <a:solidFill>
                  <a:schemeClr val="bg1"/>
                </a:solidFill>
                <a:latin typeface="Montserrat" pitchFamily="2" charset="77"/>
                <a:ea typeface="+mn-ea"/>
                <a:cs typeface="Arial"/>
              </a:defRPr>
            </a:lvl1pPr>
            <a:lvl2pPr marL="285750" indent="-114300" algn="l" defTabSz="457200" rtl="0" eaLnBrk="1" latinLnBrk="0" hangingPunct="1">
              <a:spcBef>
                <a:spcPct val="20000"/>
              </a:spcBef>
              <a:buClr>
                <a:srgbClr val="97B23E"/>
              </a:buClr>
              <a:buSzPct val="100000"/>
              <a:buFont typeface="Arial"/>
              <a:buChar char="•"/>
              <a:defRPr sz="1400" b="0" i="0" kern="1200">
                <a:solidFill>
                  <a:schemeClr val="bg1"/>
                </a:solidFill>
                <a:latin typeface="Montserrat" pitchFamily="2" charset="77"/>
                <a:ea typeface="+mn-ea"/>
                <a:cs typeface="Arial"/>
              </a:defRPr>
            </a:lvl2pPr>
            <a:lvl3pPr marL="457200" indent="-171450" algn="l" defTabSz="457200" rtl="0" eaLnBrk="1" latinLnBrk="0" hangingPunct="1">
              <a:spcBef>
                <a:spcPct val="20000"/>
              </a:spcBef>
              <a:buClr>
                <a:srgbClr val="97B23E"/>
              </a:buClr>
              <a:buSzPct val="80000"/>
              <a:buFont typeface="Lucida Grande"/>
              <a:buChar char="-"/>
              <a:defRPr sz="1400" b="0" i="0" kern="1200" baseline="0">
                <a:solidFill>
                  <a:schemeClr val="bg1"/>
                </a:solidFill>
                <a:latin typeface="Montserrat" pitchFamily="2" charset="77"/>
                <a:ea typeface="+mn-ea"/>
                <a:cs typeface="+mn-cs"/>
              </a:defRPr>
            </a:lvl3pPr>
            <a:lvl4pPr marL="628650" indent="-171450" algn="l" defTabSz="457200" rtl="0" eaLnBrk="1" latinLnBrk="0" hangingPunct="1">
              <a:spcBef>
                <a:spcPct val="20000"/>
              </a:spcBef>
              <a:buFont typeface="Arial"/>
              <a:buChar char="–"/>
              <a:defRPr sz="1400" b="0" i="0" kern="1200">
                <a:solidFill>
                  <a:schemeClr val="bg1"/>
                </a:solidFill>
                <a:latin typeface="Montserrat" pitchFamily="2" charset="77"/>
                <a:ea typeface="+mn-ea"/>
                <a:cs typeface="+mn-cs"/>
              </a:defRPr>
            </a:lvl4pPr>
            <a:lvl5pPr marL="800100" indent="-171450" algn="l" defTabSz="457200" rtl="0" eaLnBrk="1" latinLnBrk="0" hangingPunct="1">
              <a:spcBef>
                <a:spcPct val="20000"/>
              </a:spcBef>
              <a:buFont typeface="Arial"/>
              <a:buChar char="»"/>
              <a:defRPr sz="1400" b="0" i="0" kern="1200">
                <a:solidFill>
                  <a:schemeClr val="bg1"/>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b="1" u="sng" dirty="0"/>
              <a:t>Process</a:t>
            </a:r>
            <a:r>
              <a:rPr lang="en-US" u="sng" dirty="0"/>
              <a:t>:</a:t>
            </a:r>
          </a:p>
          <a:p>
            <a:r>
              <a:rPr lang="en-US" dirty="0"/>
              <a:t>­­Increase support to contractors and property owners to overcome barriers to participation</a:t>
            </a:r>
          </a:p>
          <a:p>
            <a:endParaRPr lang="en-US" dirty="0"/>
          </a:p>
          <a:p>
            <a:r>
              <a:rPr lang="en-US" dirty="0"/>
              <a:t>Identify opportunities to streamline and reduce burden of SOMAH application process</a:t>
            </a:r>
          </a:p>
          <a:p>
            <a:endParaRPr lang="en-US" dirty="0"/>
          </a:p>
          <a:p>
            <a:r>
              <a:rPr lang="en-US" dirty="0"/>
              <a:t>Meet with new applicants to verify eligibility, ensure adequate program knowledge, and provide program support throughout application process</a:t>
            </a:r>
          </a:p>
          <a:p>
            <a:endParaRPr lang="en-US" dirty="0"/>
          </a:p>
          <a:p>
            <a:endParaRPr lang="en-US" dirty="0"/>
          </a:p>
        </p:txBody>
      </p:sp>
      <p:sp>
        <p:nvSpPr>
          <p:cNvPr id="12" name="Text Placeholder 3">
            <a:extLst>
              <a:ext uri="{FF2B5EF4-FFF2-40B4-BE49-F238E27FC236}">
                <a16:creationId xmlns:a16="http://schemas.microsoft.com/office/drawing/2014/main" id="{541067EB-D254-48F7-978C-68D7B9C59B32}"/>
              </a:ext>
            </a:extLst>
          </p:cNvPr>
          <p:cNvSpPr txBox="1">
            <a:spLocks/>
          </p:cNvSpPr>
          <p:nvPr/>
        </p:nvSpPr>
        <p:spPr>
          <a:xfrm>
            <a:off x="6201472" y="901301"/>
            <a:ext cx="2844397" cy="3724225"/>
          </a:xfrm>
          <a:prstGeom prst="rect">
            <a:avLst/>
          </a:prstGeom>
        </p:spPr>
        <p:txBody>
          <a:bodyPr vert="horz"/>
          <a:lstStyle>
            <a:lvl1pPr marL="171450" indent="-171450" algn="l" defTabSz="457200" rtl="0" eaLnBrk="1" latinLnBrk="0" hangingPunct="1">
              <a:spcBef>
                <a:spcPct val="20000"/>
              </a:spcBef>
              <a:buClr>
                <a:srgbClr val="97B23E"/>
              </a:buClr>
              <a:buFont typeface="Lucida Grande"/>
              <a:buChar char="»"/>
              <a:defRPr sz="1400" b="0" i="0" kern="1200">
                <a:solidFill>
                  <a:schemeClr val="bg1"/>
                </a:solidFill>
                <a:latin typeface="Montserrat" pitchFamily="2" charset="77"/>
                <a:ea typeface="+mn-ea"/>
                <a:cs typeface="Arial"/>
              </a:defRPr>
            </a:lvl1pPr>
            <a:lvl2pPr marL="285750" indent="-114300" algn="l" defTabSz="457200" rtl="0" eaLnBrk="1" latinLnBrk="0" hangingPunct="1">
              <a:spcBef>
                <a:spcPct val="20000"/>
              </a:spcBef>
              <a:buClr>
                <a:srgbClr val="97B23E"/>
              </a:buClr>
              <a:buSzPct val="100000"/>
              <a:buFont typeface="Arial"/>
              <a:buChar char="•"/>
              <a:defRPr sz="1400" b="0" i="0" kern="1200">
                <a:solidFill>
                  <a:schemeClr val="bg1"/>
                </a:solidFill>
                <a:latin typeface="Montserrat" pitchFamily="2" charset="77"/>
                <a:ea typeface="+mn-ea"/>
                <a:cs typeface="Arial"/>
              </a:defRPr>
            </a:lvl2pPr>
            <a:lvl3pPr marL="457200" indent="-171450" algn="l" defTabSz="457200" rtl="0" eaLnBrk="1" latinLnBrk="0" hangingPunct="1">
              <a:spcBef>
                <a:spcPct val="20000"/>
              </a:spcBef>
              <a:buClr>
                <a:srgbClr val="97B23E"/>
              </a:buClr>
              <a:buSzPct val="80000"/>
              <a:buFont typeface="Lucida Grande"/>
              <a:buChar char="-"/>
              <a:defRPr sz="1400" b="0" i="0" kern="1200" baseline="0">
                <a:solidFill>
                  <a:schemeClr val="bg1"/>
                </a:solidFill>
                <a:latin typeface="Montserrat" pitchFamily="2" charset="77"/>
                <a:ea typeface="+mn-ea"/>
                <a:cs typeface="+mn-cs"/>
              </a:defRPr>
            </a:lvl3pPr>
            <a:lvl4pPr marL="628650" indent="-171450" algn="l" defTabSz="457200" rtl="0" eaLnBrk="1" latinLnBrk="0" hangingPunct="1">
              <a:spcBef>
                <a:spcPct val="20000"/>
              </a:spcBef>
              <a:buFont typeface="Arial"/>
              <a:buChar char="–"/>
              <a:defRPr sz="1400" b="0" i="0" kern="1200">
                <a:solidFill>
                  <a:schemeClr val="bg1"/>
                </a:solidFill>
                <a:latin typeface="Montserrat" pitchFamily="2" charset="77"/>
                <a:ea typeface="+mn-ea"/>
                <a:cs typeface="+mn-cs"/>
              </a:defRPr>
            </a:lvl4pPr>
            <a:lvl5pPr marL="800100" indent="-171450" algn="l" defTabSz="457200" rtl="0" eaLnBrk="1" latinLnBrk="0" hangingPunct="1">
              <a:spcBef>
                <a:spcPct val="20000"/>
              </a:spcBef>
              <a:buFont typeface="Arial"/>
              <a:buChar char="»"/>
              <a:defRPr sz="1400" b="0" i="0" kern="1200">
                <a:solidFill>
                  <a:schemeClr val="bg1"/>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b="1" u="sng" dirty="0"/>
              <a:t>Impact</a:t>
            </a:r>
            <a:r>
              <a:rPr lang="en-US" u="sng" dirty="0"/>
              <a:t>:</a:t>
            </a:r>
          </a:p>
          <a:p>
            <a:r>
              <a:rPr lang="en-US" dirty="0"/>
              <a:t>­­Leverage actual meter data and customer bills to validate the ex-ante impact findings</a:t>
            </a:r>
          </a:p>
          <a:p>
            <a:endParaRPr lang="en-US" dirty="0"/>
          </a:p>
          <a:p>
            <a:r>
              <a:rPr lang="en-US" dirty="0"/>
              <a:t>Track pre- and post-SOMAH tenant and common area rates to increase accuracy of bill impacts</a:t>
            </a:r>
          </a:p>
          <a:p>
            <a:endParaRPr lang="en-US" dirty="0"/>
          </a:p>
          <a:p>
            <a:r>
              <a:rPr lang="en-US" dirty="0"/>
              <a:t>Retain IOU-SOMAH data to ease future impact evaluation needs </a:t>
            </a:r>
          </a:p>
          <a:p>
            <a:endParaRPr lang="en-US" dirty="0"/>
          </a:p>
        </p:txBody>
      </p:sp>
    </p:spTree>
    <p:extLst>
      <p:ext uri="{BB962C8B-B14F-4D97-AF65-F5344CB8AC3E}">
        <p14:creationId xmlns:p14="http://schemas.microsoft.com/office/powerpoint/2010/main" val="373840046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54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E039-D160-C643-864B-4A8924431FA8}"/>
              </a:ext>
            </a:extLst>
          </p:cNvPr>
          <p:cNvSpPr>
            <a:spLocks noGrp="1"/>
          </p:cNvSpPr>
          <p:nvPr>
            <p:ph type="title"/>
          </p:nvPr>
        </p:nvSpPr>
        <p:spPr/>
        <p:txBody>
          <a:bodyPr/>
          <a:lstStyle/>
          <a:p>
            <a:r>
              <a:rPr lang="en-US" dirty="0"/>
              <a:t>SOMAH Program  </a:t>
            </a:r>
          </a:p>
        </p:txBody>
      </p:sp>
      <p:sp>
        <p:nvSpPr>
          <p:cNvPr id="3" name="Content Placeholder 2">
            <a:extLst>
              <a:ext uri="{FF2B5EF4-FFF2-40B4-BE49-F238E27FC236}">
                <a16:creationId xmlns:a16="http://schemas.microsoft.com/office/drawing/2014/main" id="{99E5D698-4DE9-0A40-8777-72FCCF7F5553}"/>
              </a:ext>
            </a:extLst>
          </p:cNvPr>
          <p:cNvSpPr>
            <a:spLocks noGrp="1"/>
          </p:cNvSpPr>
          <p:nvPr>
            <p:ph sz="half" idx="1"/>
          </p:nvPr>
        </p:nvSpPr>
        <p:spPr>
          <a:xfrm>
            <a:off x="457200" y="1376642"/>
            <a:ext cx="8229600" cy="3263504"/>
          </a:xfrm>
        </p:spPr>
        <p:txBody>
          <a:bodyPr/>
          <a:lstStyle/>
          <a:p>
            <a:pPr marL="0" indent="0">
              <a:buNone/>
            </a:pPr>
            <a:r>
              <a:rPr lang="en-US" dirty="0"/>
              <a:t>Apply here:  </a:t>
            </a:r>
            <a:r>
              <a:rPr lang="en-US" dirty="0">
                <a:hlinkClick r:id="rId2"/>
              </a:rPr>
              <a:t>www.calsomah.org</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Regulatory Information: </a:t>
            </a:r>
            <a:r>
              <a:rPr lang="en-US" dirty="0">
                <a:hlinkClick r:id="rId3"/>
              </a:rPr>
              <a:t>https://www.cpuc.ca.gov/somah</a:t>
            </a:r>
            <a:endParaRPr lang="en-US" dirty="0"/>
          </a:p>
          <a:p>
            <a:pPr marL="0" indent="0">
              <a:buNone/>
            </a:pPr>
            <a:r>
              <a:rPr lang="en-US" dirty="0"/>
              <a:t>CPUC Contact: Sarah Lerhaupt, </a:t>
            </a:r>
            <a:r>
              <a:rPr lang="en-US" dirty="0" err="1"/>
              <a:t>sarah.lerhaupt@cpuc.ca.gov</a:t>
            </a:r>
            <a:endParaRPr lang="en-US" dirty="0"/>
          </a:p>
          <a:p>
            <a:pPr marL="0" indent="0">
              <a:buNone/>
            </a:pPr>
            <a:endParaRPr lang="en-US" dirty="0"/>
          </a:p>
        </p:txBody>
      </p:sp>
      <p:pic>
        <p:nvPicPr>
          <p:cNvPr id="8" name="Picture 7">
            <a:extLst>
              <a:ext uri="{FF2B5EF4-FFF2-40B4-BE49-F238E27FC236}">
                <a16:creationId xmlns:a16="http://schemas.microsoft.com/office/drawing/2014/main" id="{B1B2A235-9C76-DD40-8855-7B7F875B65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908334"/>
            <a:ext cx="2409825" cy="828675"/>
          </a:xfrm>
          <a:prstGeom prst="rect">
            <a:avLst/>
          </a:prstGeom>
        </p:spPr>
      </p:pic>
      <p:sp>
        <p:nvSpPr>
          <p:cNvPr id="5" name="TextBox 4">
            <a:extLst>
              <a:ext uri="{FF2B5EF4-FFF2-40B4-BE49-F238E27FC236}">
                <a16:creationId xmlns:a16="http://schemas.microsoft.com/office/drawing/2014/main" id="{2535E793-5D5D-4653-84FA-AA921CE77C8B}"/>
              </a:ext>
            </a:extLst>
          </p:cNvPr>
          <p:cNvSpPr txBox="1"/>
          <p:nvPr/>
        </p:nvSpPr>
        <p:spPr>
          <a:xfrm>
            <a:off x="7796948" y="4709623"/>
            <a:ext cx="1196672" cy="246221"/>
          </a:xfrm>
          <a:prstGeom prst="rect">
            <a:avLst/>
          </a:prstGeom>
          <a:noFill/>
        </p:spPr>
        <p:txBody>
          <a:bodyPr wrap="square" rtlCol="0">
            <a:spAutoFit/>
          </a:bodyPr>
          <a:lstStyle/>
          <a:p>
            <a:pPr algn="r"/>
            <a:r>
              <a:rPr lang="en-US" sz="1000" b="1" dirty="0"/>
              <a:t>Slide 3 of 3</a:t>
            </a:r>
          </a:p>
        </p:txBody>
      </p:sp>
    </p:spTree>
    <p:extLst>
      <p:ext uri="{BB962C8B-B14F-4D97-AF65-F5344CB8AC3E}">
        <p14:creationId xmlns:p14="http://schemas.microsoft.com/office/powerpoint/2010/main" val="290218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9"/>
          <p:cNvSpPr txBox="1">
            <a:spLocks/>
          </p:cNvSpPr>
          <p:nvPr/>
        </p:nvSpPr>
        <p:spPr>
          <a:xfrm>
            <a:off x="442190" y="4579133"/>
            <a:ext cx="2288483" cy="312737"/>
          </a:xfrm>
          <a:prstGeom prst="rect">
            <a:avLst/>
          </a:prstGeom>
        </p:spPr>
        <p:txBody>
          <a:bodyPr vert="horz"/>
          <a:lstStyle>
            <a:lvl1pPr marL="0" indent="0" algn="r" defTabSz="457200" rtl="0" eaLnBrk="1" latinLnBrk="0" hangingPunct="1">
              <a:spcBef>
                <a:spcPct val="20000"/>
              </a:spcBef>
              <a:buClr>
                <a:srgbClr val="ED3024"/>
              </a:buClr>
              <a:buFont typeface="Lucida Grande"/>
              <a:buNone/>
              <a:defRPr sz="1000" b="1" kern="1200">
                <a:solidFill>
                  <a:srgbClr val="FFFFFE"/>
                </a:solidFill>
                <a:latin typeface="Arial"/>
                <a:ea typeface="+mn-ea"/>
                <a:cs typeface="Arial"/>
              </a:defRPr>
            </a:lvl1pPr>
            <a:lvl2pPr marL="742950" indent="-28575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2pPr>
            <a:lvl3pPr marL="11430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3pPr>
            <a:lvl4pPr marL="1600200" indent="-22860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b="0" spc="300" dirty="0">
                <a:latin typeface="Montserrat Light" pitchFamily="2" charset="77"/>
              </a:rPr>
              <a:t>September 17, 2021</a:t>
            </a:r>
          </a:p>
        </p:txBody>
      </p:sp>
      <p:sp>
        <p:nvSpPr>
          <p:cNvPr id="8" name="Subtitle 7">
            <a:extLst>
              <a:ext uri="{FF2B5EF4-FFF2-40B4-BE49-F238E27FC236}">
                <a16:creationId xmlns:a16="http://schemas.microsoft.com/office/drawing/2014/main" id="{5A6345A9-7163-D240-9D25-4AED5B1608D9}"/>
              </a:ext>
            </a:extLst>
          </p:cNvPr>
          <p:cNvSpPr>
            <a:spLocks noGrp="1"/>
          </p:cNvSpPr>
          <p:nvPr>
            <p:ph type="subTitle" idx="1"/>
          </p:nvPr>
        </p:nvSpPr>
        <p:spPr/>
        <p:txBody>
          <a:bodyPr/>
          <a:lstStyle/>
          <a:p>
            <a:r>
              <a:rPr lang="en-US">
                <a:latin typeface="Montserrat" pitchFamily="2" charset="77"/>
              </a:rPr>
              <a:t>Phase II Draft Research Report Presentation</a:t>
            </a:r>
          </a:p>
        </p:txBody>
      </p:sp>
      <p:sp>
        <p:nvSpPr>
          <p:cNvPr id="16" name="Text Placeholder 15">
            <a:extLst>
              <a:ext uri="{FF2B5EF4-FFF2-40B4-BE49-F238E27FC236}">
                <a16:creationId xmlns:a16="http://schemas.microsoft.com/office/drawing/2014/main" id="{12977943-B45E-824E-8CC8-826159B1C80D}"/>
              </a:ext>
            </a:extLst>
          </p:cNvPr>
          <p:cNvSpPr>
            <a:spLocks noGrp="1"/>
          </p:cNvSpPr>
          <p:nvPr>
            <p:ph type="body" sz="quarter" idx="12"/>
          </p:nvPr>
        </p:nvSpPr>
        <p:spPr>
          <a:xfrm>
            <a:off x="425256" y="2956744"/>
            <a:ext cx="7375328" cy="727604"/>
          </a:xfrm>
        </p:spPr>
        <p:txBody>
          <a:bodyPr/>
          <a:lstStyle/>
          <a:p>
            <a:r>
              <a:rPr lang="en-US" sz="3200" dirty="0">
                <a:latin typeface="Montserrat" pitchFamily="2" charset="77"/>
              </a:rPr>
              <a:t>SOMAH Third Party Evaluation</a:t>
            </a:r>
          </a:p>
        </p:txBody>
      </p:sp>
    </p:spTree>
    <p:extLst>
      <p:ext uri="{BB962C8B-B14F-4D97-AF65-F5344CB8AC3E}">
        <p14:creationId xmlns:p14="http://schemas.microsoft.com/office/powerpoint/2010/main" val="30190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1950" y="276043"/>
            <a:ext cx="8229600" cy="492443"/>
          </a:xfrm>
        </p:spPr>
        <p:txBody>
          <a:bodyPr/>
          <a:lstStyle/>
          <a:p>
            <a:r>
              <a:rPr lang="en-US" sz="2600">
                <a:solidFill>
                  <a:schemeClr val="accent3">
                    <a:lumMod val="50000"/>
                  </a:schemeClr>
                </a:solidFill>
                <a:latin typeface="Montserrat" pitchFamily="2" charset="77"/>
              </a:rPr>
              <a:t>Agenda</a:t>
            </a:r>
          </a:p>
        </p:txBody>
      </p:sp>
      <p:sp>
        <p:nvSpPr>
          <p:cNvPr id="8" name="Text Placeholder 7"/>
          <p:cNvSpPr>
            <a:spLocks noGrp="1"/>
          </p:cNvSpPr>
          <p:nvPr>
            <p:ph type="body" sz="quarter" idx="15"/>
          </p:nvPr>
        </p:nvSpPr>
        <p:spPr/>
        <p:txBody>
          <a:bodyPr/>
          <a:lstStyle/>
          <a:p>
            <a:endParaRPr lang="en-US">
              <a:latin typeface="Montserrat" pitchFamily="2" charset="77"/>
            </a:endParaRPr>
          </a:p>
        </p:txBody>
      </p:sp>
      <p:sp>
        <p:nvSpPr>
          <p:cNvPr id="9" name="Text Placeholder 8"/>
          <p:cNvSpPr>
            <a:spLocks noGrp="1"/>
          </p:cNvSpPr>
          <p:nvPr>
            <p:ph type="body" sz="quarter" idx="4294967295"/>
          </p:nvPr>
        </p:nvSpPr>
        <p:spPr>
          <a:xfrm>
            <a:off x="361951" y="1002830"/>
            <a:ext cx="4145640" cy="3424269"/>
          </a:xfrm>
          <a:prstGeom prst="rect">
            <a:avLst/>
          </a:prstGeom>
        </p:spPr>
        <p:txBody>
          <a:bodyPr/>
          <a:lstStyle/>
          <a:p>
            <a:pPr>
              <a:lnSpc>
                <a:spcPts val="2000"/>
              </a:lnSpc>
              <a:spcAft>
                <a:spcPts val="1400"/>
              </a:spcAft>
              <a:buClr>
                <a:schemeClr val="accent3">
                  <a:lumMod val="50000"/>
                </a:schemeClr>
              </a:buClr>
            </a:pPr>
            <a:r>
              <a:rPr lang="en-US" sz="1800">
                <a:solidFill>
                  <a:srgbClr val="000000"/>
                </a:solidFill>
                <a:latin typeface="+mn-lt"/>
                <a:ea typeface="Times New Roman" panose="02020603050405020304" pitchFamily="18" charset="0"/>
                <a:cs typeface="Times New Roman" panose="02020603050405020304" pitchFamily="18" charset="0"/>
              </a:rPr>
              <a:t>Evaluation Team Intros</a:t>
            </a:r>
          </a:p>
          <a:p>
            <a:pPr>
              <a:lnSpc>
                <a:spcPts val="2000"/>
              </a:lnSpc>
              <a:spcAft>
                <a:spcPts val="1400"/>
              </a:spcAft>
              <a:buClr>
                <a:schemeClr val="accent3">
                  <a:lumMod val="50000"/>
                </a:schemeClr>
              </a:buClr>
            </a:pPr>
            <a:r>
              <a:rPr lang="en-US" sz="1800">
                <a:solidFill>
                  <a:srgbClr val="000000"/>
                </a:solidFill>
                <a:latin typeface="+mn-lt"/>
                <a:ea typeface="Times New Roman" panose="02020603050405020304" pitchFamily="18" charset="0"/>
                <a:cs typeface="Times New Roman" panose="02020603050405020304" pitchFamily="18" charset="0"/>
              </a:rPr>
              <a:t>SOMAH Evaluation Objectives</a:t>
            </a:r>
          </a:p>
          <a:p>
            <a:pPr>
              <a:lnSpc>
                <a:spcPts val="2000"/>
              </a:lnSpc>
              <a:spcAft>
                <a:spcPts val="1400"/>
              </a:spcAft>
              <a:buClr>
                <a:schemeClr val="accent3">
                  <a:lumMod val="50000"/>
                </a:schemeClr>
              </a:buClr>
            </a:pPr>
            <a:r>
              <a:rPr lang="en-US" sz="1800">
                <a:solidFill>
                  <a:srgbClr val="000000"/>
                </a:solidFill>
                <a:latin typeface="+mn-lt"/>
                <a:ea typeface="Times New Roman" panose="02020603050405020304" pitchFamily="18" charset="0"/>
                <a:cs typeface="Times New Roman" panose="02020603050405020304" pitchFamily="18" charset="0"/>
              </a:rPr>
              <a:t>Phase II Research Activities</a:t>
            </a:r>
          </a:p>
          <a:p>
            <a:pPr>
              <a:lnSpc>
                <a:spcPts val="2000"/>
              </a:lnSpc>
              <a:spcAft>
                <a:spcPts val="1400"/>
              </a:spcAft>
              <a:buClr>
                <a:schemeClr val="accent3">
                  <a:lumMod val="50000"/>
                </a:schemeClr>
              </a:buClr>
            </a:pPr>
            <a:r>
              <a:rPr lang="en-US" sz="1800">
                <a:solidFill>
                  <a:srgbClr val="000000"/>
                </a:solidFill>
                <a:latin typeface="+mn-lt"/>
                <a:ea typeface="Times New Roman" panose="02020603050405020304" pitchFamily="18" charset="0"/>
                <a:cs typeface="Times New Roman" panose="02020603050405020304" pitchFamily="18" charset="0"/>
              </a:rPr>
              <a:t>Overview of Key Findings and Recommendations</a:t>
            </a:r>
          </a:p>
          <a:p>
            <a:pPr>
              <a:lnSpc>
                <a:spcPts val="2000"/>
              </a:lnSpc>
              <a:spcAft>
                <a:spcPts val="1400"/>
              </a:spcAft>
              <a:buClr>
                <a:schemeClr val="accent3">
                  <a:lumMod val="50000"/>
                </a:schemeClr>
              </a:buClr>
            </a:pPr>
            <a:r>
              <a:rPr lang="en-US" sz="1800">
                <a:solidFill>
                  <a:srgbClr val="000000"/>
                </a:solidFill>
                <a:latin typeface="+mn-lt"/>
                <a:ea typeface="Times New Roman" panose="02020603050405020304" pitchFamily="18" charset="0"/>
                <a:cs typeface="Times New Roman" panose="02020603050405020304" pitchFamily="18" charset="0"/>
              </a:rPr>
              <a:t>Q&amp;A</a:t>
            </a:r>
            <a:endParaRPr lang="en-US" sz="1800">
              <a:solidFill>
                <a:srgbClr val="000000"/>
              </a:solidFill>
              <a:effectLst/>
              <a:latin typeface="+mn-lt"/>
              <a:ea typeface="Times New Roman" panose="02020603050405020304" pitchFamily="18" charset="0"/>
              <a:cs typeface="Times New Roman" panose="02020603050405020304" pitchFamily="18" charset="0"/>
            </a:endParaRP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pic>
        <p:nvPicPr>
          <p:cNvPr id="2" name="Picture 1">
            <a:extLst>
              <a:ext uri="{FF2B5EF4-FFF2-40B4-BE49-F238E27FC236}">
                <a16:creationId xmlns:a16="http://schemas.microsoft.com/office/drawing/2014/main" id="{F037424B-0101-49F0-8B6F-F89F6404357F}"/>
              </a:ext>
            </a:extLst>
          </p:cNvPr>
          <p:cNvPicPr>
            <a:picLocks noChangeAspect="1"/>
          </p:cNvPicPr>
          <p:nvPr/>
        </p:nvPicPr>
        <p:blipFill>
          <a:blip r:embed="rId3"/>
          <a:stretch>
            <a:fillRect/>
          </a:stretch>
        </p:blipFill>
        <p:spPr>
          <a:xfrm>
            <a:off x="4636411" y="522263"/>
            <a:ext cx="4145639" cy="4133446"/>
          </a:xfrm>
          <a:prstGeom prst="rect">
            <a:avLst/>
          </a:prstGeom>
        </p:spPr>
      </p:pic>
    </p:spTree>
    <p:extLst>
      <p:ext uri="{BB962C8B-B14F-4D97-AF65-F5344CB8AC3E}">
        <p14:creationId xmlns:p14="http://schemas.microsoft.com/office/powerpoint/2010/main" val="229709885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1950" y="276043"/>
            <a:ext cx="8229600" cy="492443"/>
          </a:xfrm>
        </p:spPr>
        <p:txBody>
          <a:bodyPr/>
          <a:lstStyle/>
          <a:p>
            <a:r>
              <a:rPr lang="en-US" sz="2600">
                <a:solidFill>
                  <a:schemeClr val="accent3">
                    <a:lumMod val="50000"/>
                  </a:schemeClr>
                </a:solidFill>
                <a:latin typeface="Montserrat" pitchFamily="2" charset="77"/>
              </a:rPr>
              <a:t>SOMAH Evaluation Team and Objectives</a:t>
            </a:r>
          </a:p>
        </p:txBody>
      </p:sp>
      <p:sp>
        <p:nvSpPr>
          <p:cNvPr id="9" name="Text Placeholder 8"/>
          <p:cNvSpPr>
            <a:spLocks noGrp="1"/>
          </p:cNvSpPr>
          <p:nvPr>
            <p:ph type="body" sz="quarter" idx="4294967295"/>
          </p:nvPr>
        </p:nvSpPr>
        <p:spPr>
          <a:xfrm>
            <a:off x="361950" y="853889"/>
            <a:ext cx="8229600" cy="3541366"/>
          </a:xfrm>
          <a:prstGeom prst="rect">
            <a:avLst/>
          </a:prstGeom>
        </p:spPr>
        <p:txBody>
          <a:bodyPr/>
          <a:lstStyle/>
          <a:p>
            <a:pPr>
              <a:lnSpc>
                <a:spcPts val="1600"/>
              </a:lnSpc>
              <a:spcAft>
                <a:spcPts val="600"/>
              </a:spcAft>
              <a:buClr>
                <a:schemeClr val="accent3">
                  <a:lumMod val="50000"/>
                </a:schemeClr>
              </a:buClr>
            </a:pPr>
            <a:r>
              <a:rPr lang="en-US" sz="1800" b="1" dirty="0">
                <a:solidFill>
                  <a:srgbClr val="000000"/>
                </a:solidFill>
                <a:latin typeface="+mn-lt"/>
                <a:cs typeface="Times New Roman" panose="02020603050405020304" pitchFamily="18" charset="0"/>
              </a:rPr>
              <a:t>Evaluation</a:t>
            </a:r>
            <a:r>
              <a:rPr lang="en-US" b="1" dirty="0">
                <a:solidFill>
                  <a:srgbClr val="000000"/>
                </a:solidFill>
                <a:latin typeface="+mn-lt"/>
                <a:cs typeface="Times New Roman" panose="02020603050405020304" pitchFamily="18" charset="0"/>
              </a:rPr>
              <a:t> </a:t>
            </a:r>
            <a:r>
              <a:rPr lang="en-US" sz="1800" b="1" dirty="0">
                <a:solidFill>
                  <a:srgbClr val="000000"/>
                </a:solidFill>
                <a:latin typeface="+mn-lt"/>
                <a:cs typeface="Times New Roman" panose="02020603050405020304" pitchFamily="18" charset="0"/>
              </a:rPr>
              <a:t>Team</a:t>
            </a:r>
            <a:endParaRPr lang="en-US" b="1" dirty="0">
              <a:solidFill>
                <a:srgbClr val="000000"/>
              </a:solidFill>
              <a:latin typeface="+mn-lt"/>
              <a:cs typeface="Times New Roman" panose="02020603050405020304" pitchFamily="18" charset="0"/>
            </a:endParaRPr>
          </a:p>
          <a:p>
            <a:pPr lvl="1">
              <a:buClr>
                <a:srgbClr val="0E321C"/>
              </a:buClr>
              <a:buFont typeface="Arial" panose="020B0604020202020204" pitchFamily="34" charset="0"/>
              <a:buChar char="-"/>
            </a:pPr>
            <a:r>
              <a:rPr lang="en-US" dirty="0"/>
              <a:t>Verdant Associates –Amy Buege, William Marin, Lauren Robinson</a:t>
            </a:r>
          </a:p>
          <a:p>
            <a:pPr lvl="1">
              <a:buClr>
                <a:srgbClr val="0E321C"/>
              </a:buClr>
              <a:buFont typeface="Arial" panose="020B0604020202020204" pitchFamily="34" charset="0"/>
              <a:buChar char="-"/>
            </a:pPr>
            <a:r>
              <a:rPr lang="en-US" dirty="0"/>
              <a:t>ILLUME Advising – Allison Carlson, Jes Rivas</a:t>
            </a:r>
          </a:p>
          <a:p>
            <a:endParaRPr lang="en-US" sz="2000" dirty="0"/>
          </a:p>
          <a:p>
            <a:pPr>
              <a:lnSpc>
                <a:spcPts val="1600"/>
              </a:lnSpc>
              <a:spcAft>
                <a:spcPts val="600"/>
              </a:spcAft>
              <a:buClr>
                <a:schemeClr val="accent3">
                  <a:lumMod val="50000"/>
                </a:schemeClr>
              </a:buClr>
            </a:pPr>
            <a:r>
              <a:rPr lang="en-US" sz="1800" b="1" dirty="0">
                <a:solidFill>
                  <a:srgbClr val="000000"/>
                </a:solidFill>
                <a:latin typeface="+mn-lt"/>
                <a:cs typeface="Times New Roman" panose="02020603050405020304" pitchFamily="18" charset="0"/>
              </a:rPr>
              <a:t>Evaluation Objectives: </a:t>
            </a:r>
            <a:r>
              <a:rPr lang="en-US" sz="1800" dirty="0"/>
              <a:t>3</a:t>
            </a:r>
            <a:r>
              <a:rPr lang="en-US" sz="1800" baseline="30000" dirty="0"/>
              <a:t>rd </a:t>
            </a:r>
            <a:r>
              <a:rPr lang="en-US" sz="1800" dirty="0"/>
              <a:t>party independent evaluation of SOMAH Program</a:t>
            </a:r>
          </a:p>
          <a:p>
            <a:pPr lvl="1">
              <a:lnSpc>
                <a:spcPts val="1600"/>
              </a:lnSpc>
              <a:spcAft>
                <a:spcPts val="600"/>
              </a:spcAft>
              <a:buClr>
                <a:srgbClr val="0E321C"/>
              </a:buClr>
              <a:buFont typeface="Arial" panose="020B0604020202020204" pitchFamily="34" charset="0"/>
              <a:buChar char="-"/>
            </a:pPr>
            <a:r>
              <a:rPr lang="en-US" i="1" dirty="0"/>
              <a:t>Evaluability Assessment </a:t>
            </a:r>
            <a:r>
              <a:rPr lang="en-US" dirty="0"/>
              <a:t>– Assess data collection protocols to support future program evaluations</a:t>
            </a:r>
          </a:p>
          <a:p>
            <a:pPr lvl="1">
              <a:lnSpc>
                <a:spcPts val="1600"/>
              </a:lnSpc>
              <a:spcAft>
                <a:spcPts val="600"/>
              </a:spcAft>
              <a:buClr>
                <a:srgbClr val="0E321C"/>
              </a:buClr>
              <a:buFont typeface="Arial" panose="020B0604020202020204" pitchFamily="34" charset="0"/>
              <a:buChar char="-"/>
            </a:pPr>
            <a:r>
              <a:rPr lang="en-US" i="1" dirty="0"/>
              <a:t>Participation Assessment </a:t>
            </a:r>
            <a:r>
              <a:rPr lang="en-US" dirty="0"/>
              <a:t>– Characterize projects and participation to date  </a:t>
            </a:r>
            <a:endParaRPr lang="en-US" b="1" dirty="0"/>
          </a:p>
          <a:p>
            <a:pPr lvl="1">
              <a:lnSpc>
                <a:spcPts val="1600"/>
              </a:lnSpc>
              <a:spcAft>
                <a:spcPts val="600"/>
              </a:spcAft>
              <a:buClr>
                <a:srgbClr val="0E321C"/>
              </a:buClr>
              <a:buFont typeface="Arial" panose="020B0604020202020204" pitchFamily="34" charset="0"/>
              <a:buChar char="-"/>
            </a:pPr>
            <a:r>
              <a:rPr lang="en-US" i="1" dirty="0"/>
              <a:t>Process Assessment </a:t>
            </a:r>
            <a:r>
              <a:rPr lang="en-US" dirty="0"/>
              <a:t>– Improve understanding of how SOMAH Program is working and areas for improvement</a:t>
            </a:r>
          </a:p>
          <a:p>
            <a:pPr lvl="1">
              <a:lnSpc>
                <a:spcPts val="1600"/>
              </a:lnSpc>
              <a:spcAft>
                <a:spcPts val="600"/>
              </a:spcAft>
              <a:buClr>
                <a:srgbClr val="0E321C"/>
              </a:buClr>
              <a:buFont typeface="Arial" panose="020B0604020202020204" pitchFamily="34" charset="0"/>
              <a:buChar char="-"/>
            </a:pPr>
            <a:r>
              <a:rPr lang="en-US" i="1" dirty="0"/>
              <a:t>Impact Assessment </a:t>
            </a:r>
            <a:r>
              <a:rPr lang="en-US" dirty="0"/>
              <a:t>– Report on key program metrics to assess SOMAH’s performance vs. goals</a:t>
            </a:r>
          </a:p>
          <a:p>
            <a:pPr lvl="2"/>
            <a:endParaRPr lang="en-US" dirty="0"/>
          </a:p>
          <a:p>
            <a:pPr lvl="1"/>
            <a:endParaRPr lang="en-US" dirty="0"/>
          </a:p>
          <a:p>
            <a:pPr lvl="1"/>
            <a:endParaRPr lang="en-US" dirty="0"/>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665710" y="4764713"/>
            <a:ext cx="3086100" cy="273050"/>
          </a:xfrm>
        </p:spPr>
        <p:txBody>
          <a:bodyPr/>
          <a:lstStyle/>
          <a:p>
            <a:r>
              <a:rPr lang="en-US"/>
              <a:t>SOMAH Evaluation – Phase II Report  </a:t>
            </a:r>
          </a:p>
        </p:txBody>
      </p:sp>
    </p:spTree>
    <p:extLst>
      <p:ext uri="{BB962C8B-B14F-4D97-AF65-F5344CB8AC3E}">
        <p14:creationId xmlns:p14="http://schemas.microsoft.com/office/powerpoint/2010/main" val="3502401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1950" y="276043"/>
            <a:ext cx="8229600" cy="492443"/>
          </a:xfrm>
        </p:spPr>
        <p:txBody>
          <a:bodyPr/>
          <a:lstStyle/>
          <a:p>
            <a:r>
              <a:rPr lang="en-US" sz="2600">
                <a:solidFill>
                  <a:schemeClr val="accent3">
                    <a:lumMod val="50000"/>
                  </a:schemeClr>
                </a:solidFill>
                <a:latin typeface="Montserrat" pitchFamily="2" charset="77"/>
              </a:rPr>
              <a:t>Research Focus and Activities</a:t>
            </a:r>
          </a:p>
        </p:txBody>
      </p:sp>
      <p:sp>
        <p:nvSpPr>
          <p:cNvPr id="8" name="Text Placeholder 7"/>
          <p:cNvSpPr>
            <a:spLocks noGrp="1"/>
          </p:cNvSpPr>
          <p:nvPr>
            <p:ph type="body" sz="quarter" idx="15"/>
          </p:nvPr>
        </p:nvSpPr>
        <p:spPr/>
        <p:txBody>
          <a:bodyPr/>
          <a:lstStyle/>
          <a:p>
            <a:r>
              <a:rPr lang="en-US"/>
              <a:t>Two phase evaluation</a:t>
            </a:r>
          </a:p>
        </p:txBody>
      </p:sp>
      <p:sp>
        <p:nvSpPr>
          <p:cNvPr id="9" name="Text Placeholder 8"/>
          <p:cNvSpPr>
            <a:spLocks noGrp="1"/>
          </p:cNvSpPr>
          <p:nvPr>
            <p:ph type="body" sz="quarter" idx="4294967295"/>
          </p:nvPr>
        </p:nvSpPr>
        <p:spPr>
          <a:xfrm>
            <a:off x="361950" y="923064"/>
            <a:ext cx="8384588" cy="3221870"/>
          </a:xfrm>
          <a:prstGeom prst="rect">
            <a:avLst/>
          </a:prstGeom>
        </p:spPr>
        <p:txBody>
          <a:bodyPr/>
          <a:lstStyle/>
          <a:p>
            <a:pPr lvl="1">
              <a:spcBef>
                <a:spcPts val="0"/>
              </a:spcBef>
              <a:buClr>
                <a:srgbClr val="0E321C"/>
              </a:buClr>
            </a:pPr>
            <a:r>
              <a:rPr lang="en-US" sz="1800" b="1" dirty="0">
                <a:cs typeface="+mn-cs"/>
              </a:rPr>
              <a:t>Phase I focus: </a:t>
            </a:r>
            <a:r>
              <a:rPr lang="en-US" sz="1800" dirty="0">
                <a:cs typeface="+mn-cs"/>
              </a:rPr>
              <a:t>Process and evaluability assessment </a:t>
            </a:r>
          </a:p>
          <a:p>
            <a:pPr lvl="2">
              <a:buClr>
                <a:srgbClr val="0E321C"/>
              </a:buClr>
            </a:pPr>
            <a:r>
              <a:rPr lang="en-US" dirty="0">
                <a:cs typeface="Arial"/>
              </a:rPr>
              <a:t>Output: PTLM, initial metric development, evaluability assessment, preliminary participation assessment</a:t>
            </a:r>
          </a:p>
          <a:p>
            <a:pPr lvl="2">
              <a:buClr>
                <a:srgbClr val="0E321C"/>
              </a:buClr>
            </a:pPr>
            <a:r>
              <a:rPr lang="en-US" dirty="0">
                <a:cs typeface="Arial"/>
              </a:rPr>
              <a:t>Key Deliverable:  Phase I Final Report (informed 7/30 report to CA legislature) </a:t>
            </a:r>
          </a:p>
          <a:p>
            <a:pPr lvl="1">
              <a:buClr>
                <a:srgbClr val="0E321C"/>
              </a:buClr>
            </a:pPr>
            <a:endParaRPr lang="en-US" sz="1200" b="1" dirty="0">
              <a:cs typeface="+mn-cs"/>
            </a:endParaRPr>
          </a:p>
          <a:p>
            <a:pPr lvl="1">
              <a:buClr>
                <a:srgbClr val="0E321C"/>
              </a:buClr>
            </a:pPr>
            <a:r>
              <a:rPr lang="en-US" sz="1800" b="1" dirty="0">
                <a:cs typeface="+mn-cs"/>
              </a:rPr>
              <a:t>Phase II focus: </a:t>
            </a:r>
            <a:r>
              <a:rPr lang="en-US" sz="1800" dirty="0">
                <a:cs typeface="+mn-cs"/>
              </a:rPr>
              <a:t>Participation, process and impact assessment</a:t>
            </a:r>
          </a:p>
          <a:p>
            <a:pPr lvl="2">
              <a:buClr>
                <a:srgbClr val="0E321C"/>
              </a:buClr>
            </a:pPr>
            <a:r>
              <a:rPr lang="en-US" b="1" dirty="0"/>
              <a:t>Participation</a:t>
            </a:r>
            <a:r>
              <a:rPr lang="en-US" dirty="0"/>
              <a:t>: project, participant, and contractor characteristics</a:t>
            </a:r>
          </a:p>
          <a:p>
            <a:pPr lvl="2">
              <a:buClr>
                <a:srgbClr val="0E321C"/>
              </a:buClr>
            </a:pPr>
            <a:r>
              <a:rPr lang="en-US" b="1" dirty="0"/>
              <a:t>Process</a:t>
            </a:r>
            <a:r>
              <a:rPr lang="en-US" dirty="0"/>
              <a:t>: awareness, barriers/drivers, satisfaction, identify areas for improvement</a:t>
            </a:r>
          </a:p>
          <a:p>
            <a:pPr lvl="2">
              <a:buClr>
                <a:srgbClr val="0E321C"/>
              </a:buClr>
            </a:pPr>
            <a:r>
              <a:rPr lang="en-US" b="1" dirty="0"/>
              <a:t>Impact</a:t>
            </a:r>
            <a:r>
              <a:rPr lang="en-US" dirty="0"/>
              <a:t>: </a:t>
            </a:r>
            <a:r>
              <a:rPr lang="en-US" dirty="0">
                <a:cs typeface="+mn-cs"/>
              </a:rPr>
              <a:t>energy (kWh), peak demand (kW), environmental (GHG), and economic (bill savings)</a:t>
            </a:r>
          </a:p>
          <a:p>
            <a:pPr lvl="2">
              <a:buClr>
                <a:srgbClr val="0E321C"/>
              </a:buClr>
            </a:pPr>
            <a:r>
              <a:rPr lang="en-US" dirty="0"/>
              <a:t>Key Deliverables: Metric and KPI memo, Phase II Final Report</a:t>
            </a:r>
          </a:p>
        </p:txBody>
      </p:sp>
      <p:sp>
        <p:nvSpPr>
          <p:cNvPr id="6" name="Footer Placeholder 5"/>
          <p:cNvSpPr>
            <a:spLocks noGrp="1"/>
          </p:cNvSpPr>
          <p:nvPr>
            <p:ph type="ftr" sz="quarter" idx="3"/>
          </p:nvPr>
        </p:nvSpPr>
        <p:spPr>
          <a:xfrm>
            <a:off x="5597231" y="4769709"/>
            <a:ext cx="3086100" cy="273050"/>
          </a:xfrm>
        </p:spPr>
        <p:txBody>
          <a:bodyPr/>
          <a:lstStyle/>
          <a:p>
            <a:r>
              <a:rPr lang="en-US"/>
              <a:t>SOMAH Evaluation – Phase II Report </a:t>
            </a:r>
          </a:p>
        </p:txBody>
      </p:sp>
      <p:sp>
        <p:nvSpPr>
          <p:cNvPr id="2" name="Rectangle 1">
            <a:extLst>
              <a:ext uri="{FF2B5EF4-FFF2-40B4-BE49-F238E27FC236}">
                <a16:creationId xmlns:a16="http://schemas.microsoft.com/office/drawing/2014/main" id="{FEF6D78A-4E50-4407-B547-24BC0166E411}"/>
              </a:ext>
            </a:extLst>
          </p:cNvPr>
          <p:cNvSpPr/>
          <p:nvPr/>
        </p:nvSpPr>
        <p:spPr>
          <a:xfrm>
            <a:off x="386413" y="2312602"/>
            <a:ext cx="8335661" cy="1787937"/>
          </a:xfrm>
          <a:prstGeom prst="rect">
            <a:avLst/>
          </a:prstGeom>
          <a:noFill/>
          <a:ln w="19050">
            <a:solidFill>
              <a:srgbClr val="0E32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648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500"/>
                                        <p:tgtEl>
                                          <p:spTgt spid="9">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fade">
                                      <p:cBhvr>
                                        <p:cTn id="24" dur="500"/>
                                        <p:tgtEl>
                                          <p:spTgt spid="9">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500"/>
                                        <p:tgtEl>
                                          <p:spTgt spid="9">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8" end="8"/>
                                            </p:txEl>
                                          </p:spTgt>
                                        </p:tgtEl>
                                        <p:attrNameLst>
                                          <p:attrName>style.visibility</p:attrName>
                                        </p:attrNameLst>
                                      </p:cBhvr>
                                      <p:to>
                                        <p:strVal val="visible"/>
                                      </p:to>
                                    </p:set>
                                    <p:animEffect transition="in" filter="fade">
                                      <p:cBhvr>
                                        <p:cTn id="30" dur="500"/>
                                        <p:tgtEl>
                                          <p:spTgt spid="9">
                                            <p:txEl>
                                              <p:pRg st="8" end="8"/>
                                            </p:txEl>
                                          </p:spTgt>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7B23E"/>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61950" y="2009187"/>
            <a:ext cx="8229600" cy="461665"/>
          </a:xfrm>
        </p:spPr>
        <p:txBody>
          <a:bodyPr/>
          <a:lstStyle/>
          <a:p>
            <a:r>
              <a:rPr lang="en-US">
                <a:solidFill>
                  <a:schemeClr val="accent3">
                    <a:lumMod val="50000"/>
                  </a:schemeClr>
                </a:solidFill>
                <a:latin typeface="Montserrat" pitchFamily="2" charset="77"/>
              </a:rPr>
              <a:t>Participation Assessment</a:t>
            </a:r>
          </a:p>
        </p:txBody>
      </p:sp>
      <p:sp>
        <p:nvSpPr>
          <p:cNvPr id="8" name="Text Placeholder 7"/>
          <p:cNvSpPr>
            <a:spLocks noGrp="1"/>
          </p:cNvSpPr>
          <p:nvPr>
            <p:ph type="body" sz="quarter" idx="15"/>
          </p:nvPr>
        </p:nvSpPr>
        <p:spPr/>
        <p:txBody>
          <a:bodyPr/>
          <a:lstStyle/>
          <a:p>
            <a:endParaRPr lang="en-US">
              <a:latin typeface="Montserrat" pitchFamily="2" charset="77"/>
            </a:endParaRPr>
          </a:p>
        </p:txBody>
      </p:sp>
      <p:sp>
        <p:nvSpPr>
          <p:cNvPr id="10" name="Footer Placeholder 5">
            <a:extLst>
              <a:ext uri="{FF2B5EF4-FFF2-40B4-BE49-F238E27FC236}">
                <a16:creationId xmlns:a16="http://schemas.microsoft.com/office/drawing/2014/main" id="{3B709342-A722-4E40-9EB9-EFB7916DC245}"/>
              </a:ext>
            </a:extLst>
          </p:cNvPr>
          <p:cNvSpPr>
            <a:spLocks noGrp="1"/>
          </p:cNvSpPr>
          <p:nvPr>
            <p:ph type="ftr" sz="quarter" idx="3"/>
          </p:nvPr>
        </p:nvSpPr>
        <p:spPr>
          <a:xfrm>
            <a:off x="5553151" y="4774916"/>
            <a:ext cx="3086100" cy="273050"/>
          </a:xfrm>
        </p:spPr>
        <p:txBody>
          <a:bodyPr/>
          <a:lstStyle/>
          <a:p>
            <a:r>
              <a:rPr lang="en-US" sz="800"/>
              <a:t>SOMAH </a:t>
            </a:r>
            <a:r>
              <a:rPr lang="en-US"/>
              <a:t>Evaluation – Phase II Report</a:t>
            </a:r>
            <a:endParaRPr lang="en-US" sz="800"/>
          </a:p>
        </p:txBody>
      </p:sp>
    </p:spTree>
    <p:extLst>
      <p:ext uri="{BB962C8B-B14F-4D97-AF65-F5344CB8AC3E}">
        <p14:creationId xmlns:p14="http://schemas.microsoft.com/office/powerpoint/2010/main" val="3339821265"/>
      </p:ext>
    </p:extLst>
  </p:cSld>
  <p:clrMapOvr>
    <a:masterClrMapping/>
  </p:clrMapOvr>
  <p:transition>
    <p:fade/>
  </p:transition>
</p:sld>
</file>

<file path=ppt/theme/theme1.xml><?xml version="1.0" encoding="utf-8"?>
<a:theme xmlns:a="http://schemas.openxmlformats.org/drawingml/2006/main" name="Blank Title">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lnSpcReduction="10000"/>
      </a:bodyPr>
      <a:lstStyle>
        <a:defPPr algn="l">
          <a:defRPr sz="1000" b="0" spc="300" dirty="0" smtClean="0"/>
        </a:defPPr>
      </a:lstStyle>
    </a:txDef>
  </a:objectDefaults>
  <a:extraClrSchemeLst/>
</a:theme>
</file>

<file path=ppt/theme/theme2.xml><?xml version="1.0" encoding="utf-8"?>
<a:theme xmlns:a="http://schemas.openxmlformats.org/drawingml/2006/main" name="Default Theme">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42B3F9DE-34D3-0544-A1FF-31CDC3CA317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DE98B32D42F949884457CD2A10C6EA" ma:contentTypeVersion="11" ma:contentTypeDescription="Create a new document." ma:contentTypeScope="" ma:versionID="53feb7de2cabbbe56a26e0920444788b">
  <xsd:schema xmlns:xsd="http://www.w3.org/2001/XMLSchema" xmlns:xs="http://www.w3.org/2001/XMLSchema" xmlns:p="http://schemas.microsoft.com/office/2006/metadata/properties" xmlns:ns2="16de10f3-dff6-4de3-a260-08f6ee534fae" xmlns:ns3="f5f8dc4b-e3c2-4e49-921b-85c7357472df" targetNamespace="http://schemas.microsoft.com/office/2006/metadata/properties" ma:root="true" ma:fieldsID="4dad19f2c247fc93c26da9e8d02eb825" ns2:_="" ns3:_="">
    <xsd:import namespace="16de10f3-dff6-4de3-a260-08f6ee534fae"/>
    <xsd:import namespace="f5f8dc4b-e3c2-4e49-921b-85c7357472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de10f3-dff6-4de3-a260-08f6ee534f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f8dc4b-e3c2-4e49-921b-85c7357472d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900DFA-007B-4A22-8027-4F11C4AC8217}">
  <ds:schemaRefs>
    <ds:schemaRef ds:uri="http://schemas.microsoft.com/sharepoint/v3/contenttype/forms"/>
  </ds:schemaRefs>
</ds:datastoreItem>
</file>

<file path=customXml/itemProps2.xml><?xml version="1.0" encoding="utf-8"?>
<ds:datastoreItem xmlns:ds="http://schemas.openxmlformats.org/officeDocument/2006/customXml" ds:itemID="{3CFDC6B3-9480-4294-AF10-26BDFCAD09B1}">
  <ds:schemaRefs>
    <ds:schemaRef ds:uri="07d60079-fe48-46d9-abfe-f070641ad121"/>
    <ds:schemaRef ds:uri="571d2f9a-44b7-407f-a738-2958bcf1c7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9DE4670-5DF2-4765-AF88-BCE8136828B2}">
  <ds:schemaRefs>
    <ds:schemaRef ds:uri="16de10f3-dff6-4de3-a260-08f6ee534fae"/>
    <ds:schemaRef ds:uri="f5f8dc4b-e3c2-4e49-921b-85c7357472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Default Theme.thmx</Template>
  <TotalTime>334</TotalTime>
  <Words>4023</Words>
  <Application>Microsoft Office PowerPoint</Application>
  <PresentationFormat>Custom</PresentationFormat>
  <Paragraphs>436</Paragraphs>
  <Slides>38</Slides>
  <Notes>35</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38</vt:i4>
      </vt:variant>
    </vt:vector>
  </HeadingPairs>
  <TitlesOfParts>
    <vt:vector size="53" baseType="lpstr">
      <vt:lpstr>.AppleSystemUIFont</vt:lpstr>
      <vt:lpstr>Arial</vt:lpstr>
      <vt:lpstr>Calibri</vt:lpstr>
      <vt:lpstr>Century Gothic</vt:lpstr>
      <vt:lpstr>Courier New</vt:lpstr>
      <vt:lpstr>Lucida Grande</vt:lpstr>
      <vt:lpstr>Montserrat</vt:lpstr>
      <vt:lpstr>Montserrat Light</vt:lpstr>
      <vt:lpstr>Montserrat SemiBold</vt:lpstr>
      <vt:lpstr>Wingdings</vt:lpstr>
      <vt:lpstr>Blank Title</vt:lpstr>
      <vt:lpstr>Default Theme</vt:lpstr>
      <vt:lpstr>2_Custom Design</vt:lpstr>
      <vt:lpstr>1_Thank You</vt:lpstr>
      <vt:lpstr>CPUC White</vt:lpstr>
      <vt:lpstr>Solar On Multifamily Affordable Housing (SOMAH)</vt:lpstr>
      <vt:lpstr>Webex Participant Guide</vt:lpstr>
      <vt:lpstr>Workshop Logistics and Safety</vt:lpstr>
      <vt:lpstr>SOMAH Program  </vt:lpstr>
      <vt:lpstr>PowerPoint Presentation</vt:lpstr>
      <vt:lpstr>Agenda</vt:lpstr>
      <vt:lpstr>SOMAH Evaluation Team and Objectives</vt:lpstr>
      <vt:lpstr>Research Focus and Activities</vt:lpstr>
      <vt:lpstr>Participation Assessment</vt:lpstr>
      <vt:lpstr>Participation Assessment</vt:lpstr>
      <vt:lpstr>Participation Assessment</vt:lpstr>
      <vt:lpstr>Participation Assessment</vt:lpstr>
      <vt:lpstr>Participation Assessment</vt:lpstr>
      <vt:lpstr>Participation Assessment</vt:lpstr>
      <vt:lpstr>Participation Assessment</vt:lpstr>
      <vt:lpstr>Participation Assessment</vt:lpstr>
      <vt:lpstr>Participation Assessment</vt:lpstr>
      <vt:lpstr>Participation Assessment</vt:lpstr>
      <vt:lpstr>Participation Assessment</vt:lpstr>
      <vt:lpstr>Participation Assessment</vt:lpstr>
      <vt:lpstr>Process Assessment</vt:lpstr>
      <vt:lpstr>Process Assessment</vt:lpstr>
      <vt:lpstr>Process Assessment</vt:lpstr>
      <vt:lpstr>Process Assessment</vt:lpstr>
      <vt:lpstr>Process Assessment</vt:lpstr>
      <vt:lpstr>Process Assessment</vt:lpstr>
      <vt:lpstr>Process Assessment</vt:lpstr>
      <vt:lpstr>Process Assessment</vt:lpstr>
      <vt:lpstr>Process Assessment</vt:lpstr>
      <vt:lpstr>Impact Assessment</vt:lpstr>
      <vt:lpstr>Impact Assessment</vt:lpstr>
      <vt:lpstr>Impact Assessment</vt:lpstr>
      <vt:lpstr>Impact Assessment</vt:lpstr>
      <vt:lpstr>Impact Assessment</vt:lpstr>
      <vt:lpstr>Impact Assessment</vt:lpstr>
      <vt:lpstr>Impact Assessment</vt:lpstr>
      <vt:lpstr>Recommendations</vt:lpstr>
      <vt:lpstr>PowerPoint Presentation</vt:lpstr>
    </vt:vector>
  </TitlesOfParts>
  <Company>Itron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Rounds</dc:creator>
  <cp:lastModifiedBy>Lerhaupt, Sarah</cp:lastModifiedBy>
  <cp:revision>2</cp:revision>
  <dcterms:created xsi:type="dcterms:W3CDTF">2016-04-19T15:22:44Z</dcterms:created>
  <dcterms:modified xsi:type="dcterms:W3CDTF">2021-09-14T16:33:42Z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0x010100D8DE98B32D42F949884457CD2A10C6EA</vt:lpwstr>
  </property>
</Properties>
</file>