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272" r:id="rId3"/>
    <p:sldId id="298" r:id="rId4"/>
    <p:sldId id="264" r:id="rId5"/>
    <p:sldId id="295" r:id="rId6"/>
    <p:sldId id="296" r:id="rId7"/>
    <p:sldId id="291" r:id="rId8"/>
    <p:sldId id="292" r:id="rId9"/>
    <p:sldId id="287" r:id="rId10"/>
    <p:sldId id="283" r:id="rId11"/>
    <p:sldId id="289" r:id="rId12"/>
    <p:sldId id="284" r:id="rId13"/>
    <p:sldId id="285" r:id="rId14"/>
    <p:sldId id="290" r:id="rId15"/>
    <p:sldId id="286"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ptopGuest"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055" autoAdjust="0"/>
  </p:normalViewPr>
  <p:slideViewPr>
    <p:cSldViewPr snapToGrid="0" snapToObjects="1">
      <p:cViewPr>
        <p:scale>
          <a:sx n="66" d="100"/>
          <a:sy n="66" d="100"/>
        </p:scale>
        <p:origin x="1234"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0FE2818-81F5-4832-833E-E800CC242F00}" type="datetimeFigureOut">
              <a:rPr lang="en-US" smtClean="0"/>
              <a:t>8/15/2022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09BB950-F2AD-40E5-975C-F812EF563656}" type="slidenum">
              <a:rPr lang="en-US" smtClean="0"/>
              <a:t>‹#›</a:t>
            </a:fld>
            <a:endParaRPr lang="en-US"/>
          </a:p>
        </p:txBody>
      </p:sp>
    </p:spTree>
    <p:extLst>
      <p:ext uri="{BB962C8B-B14F-4D97-AF65-F5344CB8AC3E}">
        <p14:creationId xmlns:p14="http://schemas.microsoft.com/office/powerpoint/2010/main" val="1013304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8/15/2022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560251-5CFD-4BAA-B9CC-CCAE8A9159F4}" type="datetime1">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pic>
        <p:nvPicPr>
          <p:cNvPr id="7" name="Picture 6" descr="2017_CEC Power Point Template_BW-7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98" cy="6858000"/>
          </a:xfrm>
          <a:prstGeom prst="rect">
            <a:avLst/>
          </a:prstGeom>
        </p:spPr>
      </p:pic>
    </p:spTree>
    <p:extLst>
      <p:ext uri="{BB962C8B-B14F-4D97-AF65-F5344CB8AC3E}">
        <p14:creationId xmlns:p14="http://schemas.microsoft.com/office/powerpoint/2010/main" val="365874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6A963-432C-40BD-9CC7-5B44E4A03E0A}" type="datetime1">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73040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60396C-3E93-4657-AF26-CAAC3CFF4F6A}" type="datetime1">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pic>
        <p:nvPicPr>
          <p:cNvPr id="7" name="Picture 6" descr="2017_CEC Power Point Template_BW-7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2" y="0"/>
            <a:ext cx="9141998" cy="6858000"/>
          </a:xfrm>
          <a:prstGeom prst="rect">
            <a:avLst/>
          </a:prstGeom>
        </p:spPr>
      </p:pic>
      <p:pic>
        <p:nvPicPr>
          <p:cNvPr id="8" name="Picture 7" descr="2017_CEC Power Point Template_BW-7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54" y="0"/>
            <a:ext cx="9345154" cy="7010400"/>
          </a:xfrm>
          <a:prstGeom prst="rect">
            <a:avLst/>
          </a:prstGeom>
        </p:spPr>
      </p:pic>
    </p:spTree>
    <p:extLst>
      <p:ext uri="{BB962C8B-B14F-4D97-AF65-F5344CB8AC3E}">
        <p14:creationId xmlns:p14="http://schemas.microsoft.com/office/powerpoint/2010/main" val="249823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F3659F-A2A4-4174-B133-5EFE985E6163}" type="datetime1">
              <a:rPr lang="en-US" smtClean="0"/>
              <a:t>8/15/2022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pic>
        <p:nvPicPr>
          <p:cNvPr id="7" name="Picture 6" descr="2017_CEC Power Point Template_BW-7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2" y="0"/>
            <a:ext cx="9141998" cy="6858000"/>
          </a:xfrm>
          <a:prstGeom prst="rect">
            <a:avLst/>
          </a:prstGeom>
        </p:spPr>
      </p:pic>
    </p:spTree>
    <p:extLst>
      <p:ext uri="{BB962C8B-B14F-4D97-AF65-F5344CB8AC3E}">
        <p14:creationId xmlns:p14="http://schemas.microsoft.com/office/powerpoint/2010/main" val="14975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67489E-8645-4798-9D5A-E804BD097DDD}" type="datetime1">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17056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30444E-C2E5-42A1-8D5F-6919B083837D}" type="datetime1">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142794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4B5D3C-EEBF-4993-84D5-D33F8BA0635C}" type="datetime1">
              <a:rPr lang="en-US" smtClean="0"/>
              <a:t>8/15/2022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51565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63436C-9430-4355-9353-2B29063AE7A4}" type="datetime1">
              <a:rPr lang="en-US" smtClean="0"/>
              <a:t>8/15/2022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84916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DB860-42DE-42DA-BA92-BD98358BC69B}" type="datetime1">
              <a:rPr lang="en-US" smtClean="0"/>
              <a:t>8/15/2022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246701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BB92B4-47A6-4113-A09D-18E3D82E4AB8}" type="datetime1">
              <a:rPr lang="en-US" smtClean="0"/>
              <a:t>8/15/2022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924B7-EDFF-824B-BCE9-3FAD438598D0}" type="slidenum">
              <a:rPr lang="en-US" smtClean="0"/>
              <a:t>‹#›</a:t>
            </a:fld>
            <a:endParaRPr lang="en-US"/>
          </a:p>
        </p:txBody>
      </p:sp>
    </p:spTree>
    <p:extLst>
      <p:ext uri="{BB962C8B-B14F-4D97-AF65-F5344CB8AC3E}">
        <p14:creationId xmlns:p14="http://schemas.microsoft.com/office/powerpoint/2010/main" val="305332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94451-8E1A-4E41-9F98-CD3A4E88121F}" type="datetime1">
              <a:rPr lang="en-US" smtClean="0"/>
              <a:t>8/15/2022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924B7-EDFF-824B-BCE9-3FAD438598D0}" type="slidenum">
              <a:rPr lang="en-US" smtClean="0"/>
              <a:t>‹#›</a:t>
            </a:fld>
            <a:endParaRPr lang="en-US"/>
          </a:p>
        </p:txBody>
      </p:sp>
      <p:pic>
        <p:nvPicPr>
          <p:cNvPr id="7" name="Picture 6" descr="2017_CEC Power Point Template_BW-70.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1998" cy="6858000"/>
          </a:xfrm>
          <a:prstGeom prst="rect">
            <a:avLst/>
          </a:prstGeom>
        </p:spPr>
      </p:pic>
    </p:spTree>
    <p:extLst>
      <p:ext uri="{BB962C8B-B14F-4D97-AF65-F5344CB8AC3E}">
        <p14:creationId xmlns:p14="http://schemas.microsoft.com/office/powerpoint/2010/main" val="262106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ynn.Marshall@energy.c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aiso.com/planning/Pages/ReliabilityRequirements/Default.aspx#Historical"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cpuc.ca.gov/industries-and-topics/electrical-energy/electric-power-procurement/resource-adequacy-homepage/resource-adequacy-compliance-material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filing.energy.ca.gov/GetDocument.aspx?tn=237319&amp;DocumentContentId=70504" TargetMode="External"/><Relationship Id="rId2" Type="http://schemas.openxmlformats.org/officeDocument/2006/relationships/hyperlink" Target="https://efiling.energy.ca.gov/GetDocument.aspx?tn=241382" TargetMode="Externa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14266"/>
            <a:ext cx="7772400" cy="1470025"/>
          </a:xfrm>
        </p:spPr>
        <p:txBody>
          <a:bodyPr>
            <a:normAutofit fontScale="90000"/>
          </a:bodyPr>
          <a:lstStyle/>
          <a:p>
            <a:pPr algn="l"/>
            <a:r>
              <a:rPr lang="en-US" sz="4800" dirty="0">
                <a:solidFill>
                  <a:schemeClr val="accent1">
                    <a:lumMod val="50000"/>
                  </a:schemeClr>
                </a:solidFill>
                <a:latin typeface="Gotham HTF Medium"/>
                <a:cs typeface="Gotham HTF Medium"/>
              </a:rPr>
              <a:t>LSE Forecast Adjustments</a:t>
            </a:r>
            <a:br>
              <a:rPr lang="en-US" sz="4800" dirty="0">
                <a:solidFill>
                  <a:schemeClr val="accent1">
                    <a:lumMod val="50000"/>
                  </a:schemeClr>
                </a:solidFill>
                <a:latin typeface="Gotham HTF Medium"/>
                <a:cs typeface="Gotham HTF Medium"/>
              </a:rPr>
            </a:br>
            <a:r>
              <a:rPr lang="en-US" sz="4800" dirty="0">
                <a:solidFill>
                  <a:schemeClr val="accent1">
                    <a:lumMod val="50000"/>
                  </a:schemeClr>
                </a:solidFill>
                <a:latin typeface="Gotham HTF Medium"/>
                <a:cs typeface="Gotham HTF Medium"/>
              </a:rPr>
              <a:t>2023 Resource Adequacy</a:t>
            </a:r>
          </a:p>
        </p:txBody>
      </p:sp>
      <p:sp>
        <p:nvSpPr>
          <p:cNvPr id="3" name="Subtitle 2"/>
          <p:cNvSpPr>
            <a:spLocks noGrp="1"/>
          </p:cNvSpPr>
          <p:nvPr>
            <p:ph type="subTitle" idx="1"/>
          </p:nvPr>
        </p:nvSpPr>
        <p:spPr>
          <a:xfrm>
            <a:off x="685800" y="2206139"/>
            <a:ext cx="6400800" cy="1752600"/>
          </a:xfrm>
        </p:spPr>
        <p:txBody>
          <a:bodyPr>
            <a:normAutofit/>
          </a:bodyPr>
          <a:lstStyle/>
          <a:p>
            <a:pPr algn="l"/>
            <a:r>
              <a:rPr lang="en-US" sz="2800" dirty="0">
                <a:solidFill>
                  <a:schemeClr val="accent1">
                    <a:lumMod val="75000"/>
                  </a:schemeClr>
                </a:solidFill>
                <a:latin typeface="Gotham HTF Book"/>
                <a:cs typeface="Gotham HTF Book"/>
              </a:rPr>
              <a:t>Preliminary Forecasts, August 15, 2022</a:t>
            </a:r>
          </a:p>
        </p:txBody>
      </p:sp>
      <p:sp>
        <p:nvSpPr>
          <p:cNvPr id="6" name="Subtitle 2"/>
          <p:cNvSpPr txBox="1">
            <a:spLocks/>
          </p:cNvSpPr>
          <p:nvPr/>
        </p:nvSpPr>
        <p:spPr>
          <a:xfrm>
            <a:off x="2306561" y="5307466"/>
            <a:ext cx="6400800" cy="114534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a:solidFill>
                  <a:schemeClr val="accent1">
                    <a:lumMod val="75000"/>
                  </a:schemeClr>
                </a:solidFill>
                <a:latin typeface="Gotham HTF Medium"/>
                <a:cs typeface="Gotham HTF Medium"/>
              </a:rPr>
              <a:t>Lynn Marshall</a:t>
            </a:r>
          </a:p>
          <a:p>
            <a:pPr algn="l"/>
            <a:r>
              <a:rPr lang="en-US" sz="1400" dirty="0">
                <a:solidFill>
                  <a:schemeClr val="accent1">
                    <a:lumMod val="75000"/>
                  </a:schemeClr>
                </a:solidFill>
                <a:latin typeface="Gotham HTF Medium"/>
                <a:cs typeface="Gotham HTF Medium"/>
                <a:hlinkClick r:id="rId2"/>
              </a:rPr>
              <a:t>Lynn.Marshall@energy.ca.gov</a:t>
            </a:r>
            <a:endParaRPr lang="en-US" sz="1400" dirty="0">
              <a:solidFill>
                <a:schemeClr val="accent1">
                  <a:lumMod val="75000"/>
                </a:schemeClr>
              </a:solidFill>
              <a:latin typeface="Gotham HTF Medium"/>
              <a:cs typeface="Gotham HTF Medium"/>
            </a:endParaRPr>
          </a:p>
          <a:p>
            <a:pPr algn="l"/>
            <a:r>
              <a:rPr lang="en-US" sz="1400" dirty="0">
                <a:solidFill>
                  <a:schemeClr val="accent1">
                    <a:lumMod val="75000"/>
                  </a:schemeClr>
                </a:solidFill>
                <a:latin typeface="Gotham HTF Medium"/>
                <a:cs typeface="Gotham HTF Medium"/>
              </a:rPr>
              <a:t>Energy Assessments Division</a:t>
            </a:r>
          </a:p>
          <a:p>
            <a:pPr algn="l"/>
            <a:r>
              <a:rPr lang="en-US" sz="1400" dirty="0">
                <a:solidFill>
                  <a:schemeClr val="accent1">
                    <a:lumMod val="75000"/>
                  </a:schemeClr>
                </a:solidFill>
                <a:latin typeface="Gotham HTF Medium"/>
                <a:cs typeface="Gotham HTF Medium"/>
              </a:rPr>
              <a:t>California Energy Commission</a:t>
            </a:r>
          </a:p>
        </p:txBody>
      </p:sp>
    </p:spTree>
    <p:extLst>
      <p:ext uri="{BB962C8B-B14F-4D97-AF65-F5344CB8AC3E}">
        <p14:creationId xmlns:p14="http://schemas.microsoft.com/office/powerpoint/2010/main" val="301024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539434"/>
            <a:ext cx="8229600" cy="4747066"/>
          </a:xfrm>
          <a:prstGeom prst="rect">
            <a:avLst/>
          </a:prstGeom>
        </p:spPr>
        <p:txBody>
          <a:bodyPr vert="horz" lIns="91440" tIns="45720" rIns="91440" bIns="45720" rtlCol="0" anchor="t">
            <a:normAutofit fontScale="92500" lnSpcReduction="10000"/>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r>
              <a:rPr lang="en-US" sz="1600" dirty="0">
                <a:solidFill>
                  <a:schemeClr val="accent1">
                    <a:lumMod val="75000"/>
                  </a:schemeClr>
                </a:solidFill>
                <a:latin typeface="Gotham HTF Book"/>
                <a:cs typeface="Gotham HTF Book"/>
              </a:rPr>
              <a:t>Coincidence adjustments should represent expected LSE demand at the time of a 1-in-2 CAISO-wide system peak. </a:t>
            </a:r>
          </a:p>
          <a:p>
            <a:pPr marL="342900" indent="-342900">
              <a:buFont typeface="Arial" charset="0"/>
              <a:buChar char="•"/>
            </a:pPr>
            <a:r>
              <a:rPr lang="en-US" sz="1600" dirty="0">
                <a:solidFill>
                  <a:schemeClr val="accent1">
                    <a:lumMod val="75000"/>
                  </a:schemeClr>
                </a:solidFill>
                <a:latin typeface="Gotham HTF Book"/>
                <a:cs typeface="Gotham HTF Book"/>
              </a:rPr>
              <a:t>Composite loads of LSEs were constructed by compiling 2021 actual loads with migrating load. </a:t>
            </a:r>
          </a:p>
          <a:p>
            <a:pPr marL="342900" indent="-342900">
              <a:buFont typeface="Arial" charset="0"/>
              <a:buChar char="•"/>
            </a:pPr>
            <a:r>
              <a:rPr lang="en-US" sz="1600" dirty="0">
                <a:solidFill>
                  <a:schemeClr val="accent1">
                    <a:lumMod val="75000"/>
                  </a:schemeClr>
                </a:solidFill>
                <a:latin typeface="Gotham HTF Book"/>
                <a:cs typeface="Gotham HTF Book"/>
              </a:rPr>
              <a:t>CAISO hourly loads are ranked. For each high-load hour selected, an LSE and TAC-specific coincidence factor (CF) is calculated:</a:t>
            </a:r>
          </a:p>
          <a:p>
            <a:pPr marL="800100" lvl="1" indent="-342900">
              <a:buFont typeface="Arial" charset="0"/>
              <a:buChar char="•"/>
            </a:pPr>
            <a:r>
              <a:rPr lang="en-US" sz="1600" dirty="0">
                <a:solidFill>
                  <a:schemeClr val="accent1">
                    <a:lumMod val="75000"/>
                  </a:schemeClr>
                </a:solidFill>
                <a:latin typeface="Gotham HTF Book"/>
                <a:cs typeface="Gotham HTF Book"/>
              </a:rPr>
              <a:t>CF= LSE recorded load in TAC at time of CAISO system peak demand / LSE monthly maximum demand in TAC</a:t>
            </a:r>
          </a:p>
          <a:p>
            <a:pPr marL="800100" lvl="1" indent="-342900">
              <a:buFont typeface="Arial" charset="0"/>
              <a:buChar char="•"/>
            </a:pPr>
            <a:r>
              <a:rPr lang="en-US" sz="1600" dirty="0">
                <a:solidFill>
                  <a:schemeClr val="accent1">
                    <a:lumMod val="75000"/>
                  </a:schemeClr>
                </a:solidFill>
                <a:latin typeface="Gotham HTF Book"/>
                <a:cs typeface="Gotham HTF Book"/>
              </a:rPr>
              <a:t>Various statistics on the distribution of CFs are calculated, including median CF of the top 3 to 5 days and percentile distribution of top 10 hours in month (excluding hours before HE 17 PST.</a:t>
            </a:r>
          </a:p>
          <a:p>
            <a:pPr marL="800100" lvl="1" indent="-342900">
              <a:buFont typeface="Arial" charset="0"/>
              <a:buChar char="•"/>
            </a:pPr>
            <a:r>
              <a:rPr lang="en-US" sz="1600" dirty="0">
                <a:solidFill>
                  <a:schemeClr val="accent1">
                    <a:lumMod val="75000"/>
                  </a:schemeClr>
                </a:solidFill>
                <a:latin typeface="Gotham HTF Book"/>
                <a:cs typeface="Gotham HTF Book"/>
              </a:rPr>
              <a:t>Load diversity declines as demand rises, so if the most recent year doesn’t include enough relatively high load days, diversity will be overestimated, leading to increased unallocated load.  </a:t>
            </a:r>
          </a:p>
          <a:p>
            <a:pPr marL="800100" lvl="1" indent="-342900">
              <a:buFont typeface="Arial" charset="0"/>
              <a:buChar char="•"/>
            </a:pPr>
            <a:r>
              <a:rPr lang="en-US" sz="1600" dirty="0">
                <a:solidFill>
                  <a:schemeClr val="accent1">
                    <a:lumMod val="75000"/>
                  </a:schemeClr>
                </a:solidFill>
                <a:latin typeface="Gotham HTF Book"/>
                <a:cs typeface="Gotham HTF Book"/>
              </a:rPr>
              <a:t>As an alternative, staff may select the CF from the peak hour, a neighboring month, or a previous year. For example, April and May 2021 system loads were quite low, so CFs from April/May 2020, when loads and temperatures were higher, were used for many LSEs.</a:t>
            </a:r>
          </a:p>
          <a:p>
            <a:pPr marL="342900" indent="-342900">
              <a:buFont typeface="Arial" charset="0"/>
              <a:buChar char="•"/>
            </a:pPr>
            <a:r>
              <a:rPr lang="en-US" sz="1600" dirty="0">
                <a:solidFill>
                  <a:schemeClr val="accent1">
                    <a:lumMod val="75000"/>
                  </a:schemeClr>
                </a:solidFill>
                <a:latin typeface="Gotham HTF Book"/>
                <a:cs typeface="Gotham HTF Book"/>
              </a:rPr>
              <a:t>CAISO posts load data used for this analysis annually at: </a:t>
            </a:r>
            <a:r>
              <a:rPr lang="en-US" sz="1600" dirty="0">
                <a:hlinkClick r:id="rId2"/>
              </a:rPr>
              <a:t>http://www.caiso.com/planning/Pages/ReliabilityRequirements/Default.aspx#Historical</a:t>
            </a:r>
            <a:endParaRPr lang="en-US" sz="1600" dirty="0"/>
          </a:p>
          <a:p>
            <a:pPr marL="342900" indent="-342900">
              <a:buFont typeface="Arial" charset="0"/>
              <a:buChar char="•"/>
            </a:pPr>
            <a:r>
              <a:rPr lang="en-US" sz="1600" dirty="0">
                <a:solidFill>
                  <a:schemeClr val="accent1">
                    <a:lumMod val="75000"/>
                  </a:schemeClr>
                </a:solidFill>
                <a:latin typeface="Gotham HTF Book"/>
                <a:cs typeface="Gotham HTF Book"/>
              </a:rPr>
              <a:t>Dates and times used by CEC staff are posted on the RA compliance webpage.</a:t>
            </a:r>
          </a:p>
          <a:p>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678180" y="136525"/>
            <a:ext cx="8008619" cy="1213218"/>
          </a:xfrm>
        </p:spPr>
        <p:txBody>
          <a:bodyPr>
            <a:normAutofit fontScale="90000"/>
          </a:bodyPr>
          <a:lstStyle/>
          <a:p>
            <a:pPr algn="ctr"/>
            <a:r>
              <a:rPr lang="en-US" cap="none" dirty="0">
                <a:solidFill>
                  <a:srgbClr val="254061"/>
                </a:solidFill>
                <a:latin typeface="Gotham HTF Medium"/>
                <a:cs typeface="Gotham HTF Medium"/>
              </a:rPr>
              <a:t>Coincidence Adjustment </a:t>
            </a:r>
            <a:br>
              <a:rPr lang="en-US" cap="none" dirty="0">
                <a:solidFill>
                  <a:srgbClr val="254061"/>
                </a:solidFill>
                <a:latin typeface="Gotham HTF Medium"/>
                <a:cs typeface="Gotham HTF Medium"/>
              </a:rPr>
            </a:br>
            <a:r>
              <a:rPr lang="en-US" cap="none" dirty="0">
                <a:solidFill>
                  <a:srgbClr val="254061"/>
                </a:solidFill>
                <a:latin typeface="Gotham HTF Medium"/>
                <a:cs typeface="Gotham HTF Medium"/>
              </a:rPr>
              <a:t>Methodology</a:t>
            </a:r>
          </a:p>
        </p:txBody>
      </p:sp>
      <p:sp>
        <p:nvSpPr>
          <p:cNvPr id="2" name="Slide Number Placeholder 1"/>
          <p:cNvSpPr>
            <a:spLocks noGrp="1"/>
          </p:cNvSpPr>
          <p:nvPr>
            <p:ph type="sldNum" sz="quarter" idx="12"/>
          </p:nvPr>
        </p:nvSpPr>
        <p:spPr/>
        <p:txBody>
          <a:bodyPr/>
          <a:lstStyle/>
          <a:p>
            <a:fld id="{1BC924B7-EDFF-824B-BCE9-3FAD438598D0}" type="slidenum">
              <a:rPr lang="en-US" smtClean="0"/>
              <a:t>10</a:t>
            </a:fld>
            <a:endParaRPr lang="en-US"/>
          </a:p>
        </p:txBody>
      </p:sp>
    </p:spTree>
    <p:extLst>
      <p:ext uri="{BB962C8B-B14F-4D97-AF65-F5344CB8AC3E}">
        <p14:creationId xmlns:p14="http://schemas.microsoft.com/office/powerpoint/2010/main" val="397621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458411"/>
            <a:ext cx="8108066" cy="2777923"/>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r>
              <a:rPr lang="en-US" sz="1800" dirty="0">
                <a:solidFill>
                  <a:schemeClr val="accent1">
                    <a:lumMod val="75000"/>
                  </a:schemeClr>
                </a:solidFill>
                <a:latin typeface="Gotham HTF Book"/>
                <a:cs typeface="Gotham HTF Book"/>
              </a:rPr>
              <a:t>LSE forecasts are credited with a share of net additional achievable energy efficiency and fuel substitution (AAEE/FS) and some load modifying demand response (LMDR) to the extent that it is not accounted for in their forecasts</a:t>
            </a:r>
          </a:p>
          <a:p>
            <a:pPr marL="800100" lvl="1" indent="-342900">
              <a:buFont typeface="Arial" charset="0"/>
              <a:buChar char="•"/>
            </a:pPr>
            <a:r>
              <a:rPr lang="en-US" dirty="0">
                <a:solidFill>
                  <a:schemeClr val="accent1">
                    <a:lumMod val="75000"/>
                  </a:schemeClr>
                </a:solidFill>
                <a:latin typeface="Gotham HTF Book"/>
                <a:cs typeface="Gotham HTF Book"/>
              </a:rPr>
              <a:t>LSE share of incremental AAEE/FS is netted against amounts reported in their forecasts</a:t>
            </a:r>
          </a:p>
          <a:p>
            <a:pPr marL="800100" lvl="1" indent="-342900">
              <a:buFont typeface="Arial" charset="0"/>
              <a:buChar char="•"/>
            </a:pPr>
            <a:r>
              <a:rPr lang="en-US" dirty="0">
                <a:solidFill>
                  <a:schemeClr val="accent1">
                    <a:lumMod val="75000"/>
                  </a:schemeClr>
                </a:solidFill>
                <a:latin typeface="Gotham HTF Book"/>
                <a:cs typeface="Gotham HTF Book"/>
              </a:rPr>
              <a:t>CEC staff reviews other load modifiers (EE, BTM PV, fuel substitution, storage, or transportation electrification) in LSE forecasts for consistency with reference forecast.</a:t>
            </a:r>
          </a:p>
          <a:p>
            <a:pPr marL="800100" lvl="1" indent="-342900">
              <a:buFont typeface="Arial" charset="0"/>
              <a:buChar char="•"/>
            </a:pPr>
            <a:r>
              <a:rPr lang="en-US" dirty="0">
                <a:solidFill>
                  <a:schemeClr val="accent1">
                    <a:lumMod val="75000"/>
                  </a:schemeClr>
                </a:solidFill>
                <a:latin typeface="Gotham HTF Book"/>
              </a:rPr>
              <a:t>The SCE LMDR values below also include credit for CPUC-directed procurement of front-of-the-meter storage resource in non-summer months; in the revised forecasts, the FOM storage will not be counted as a load modifier in the month of October.</a:t>
            </a:r>
          </a:p>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1541413" y="303082"/>
            <a:ext cx="7145387" cy="960035"/>
          </a:xfrm>
        </p:spPr>
        <p:txBody>
          <a:bodyPr>
            <a:normAutofit/>
          </a:bodyPr>
          <a:lstStyle/>
          <a:p>
            <a:pPr algn="l"/>
            <a:r>
              <a:rPr lang="en-US" cap="none" dirty="0">
                <a:solidFill>
                  <a:srgbClr val="254061"/>
                </a:solidFill>
                <a:latin typeface="Gotham HTF Medium"/>
                <a:cs typeface="Gotham HTF Medium"/>
              </a:rPr>
              <a:t>Load Modifier Adjustments</a:t>
            </a:r>
          </a:p>
        </p:txBody>
      </p:sp>
      <p:sp>
        <p:nvSpPr>
          <p:cNvPr id="2" name="Slide Number Placeholder 1"/>
          <p:cNvSpPr>
            <a:spLocks noGrp="1"/>
          </p:cNvSpPr>
          <p:nvPr>
            <p:ph type="sldNum" sz="quarter" idx="12"/>
          </p:nvPr>
        </p:nvSpPr>
        <p:spPr/>
        <p:txBody>
          <a:bodyPr/>
          <a:lstStyle/>
          <a:p>
            <a:fld id="{1BC924B7-EDFF-824B-BCE9-3FAD438598D0}" type="slidenum">
              <a:rPr lang="en-US" smtClean="0"/>
              <a:t>11</a:t>
            </a:fld>
            <a:endParaRPr lang="en-US"/>
          </a:p>
        </p:txBody>
      </p:sp>
      <p:pic>
        <p:nvPicPr>
          <p:cNvPr id="7" name="Picture 6">
            <a:extLst>
              <a:ext uri="{FF2B5EF4-FFF2-40B4-BE49-F238E27FC236}">
                <a16:creationId xmlns:a16="http://schemas.microsoft.com/office/drawing/2014/main" id="{7E48BE7F-9127-571A-8B32-1EA9F5D6364F}"/>
              </a:ext>
            </a:extLst>
          </p:cNvPr>
          <p:cNvPicPr preferRelativeResize="0">
            <a:picLocks/>
          </p:cNvPicPr>
          <p:nvPr/>
        </p:nvPicPr>
        <p:blipFill>
          <a:blip r:embed="rId2"/>
          <a:stretch>
            <a:fillRect/>
          </a:stretch>
        </p:blipFill>
        <p:spPr>
          <a:xfrm>
            <a:off x="360045" y="4605427"/>
            <a:ext cx="8423910" cy="1588324"/>
          </a:xfrm>
          <a:prstGeom prst="rect">
            <a:avLst/>
          </a:prstGeom>
        </p:spPr>
      </p:pic>
      <p:sp>
        <p:nvSpPr>
          <p:cNvPr id="9" name="TextBox 8">
            <a:extLst>
              <a:ext uri="{FF2B5EF4-FFF2-40B4-BE49-F238E27FC236}">
                <a16:creationId xmlns:a16="http://schemas.microsoft.com/office/drawing/2014/main" id="{02537ACF-BA3A-FB81-D41A-8FE58C08B5D2}"/>
              </a:ext>
            </a:extLst>
          </p:cNvPr>
          <p:cNvSpPr txBox="1"/>
          <p:nvPr/>
        </p:nvSpPr>
        <p:spPr>
          <a:xfrm>
            <a:off x="906684" y="4097822"/>
            <a:ext cx="6713316" cy="369332"/>
          </a:xfrm>
          <a:prstGeom prst="rect">
            <a:avLst/>
          </a:prstGeom>
          <a:noFill/>
        </p:spPr>
        <p:txBody>
          <a:bodyPr wrap="square">
            <a:spAutoFit/>
          </a:bodyPr>
          <a:lstStyle/>
          <a:p>
            <a:pPr lvl="1" algn="ctr"/>
            <a:r>
              <a:rPr lang="en-US" b="1" dirty="0">
                <a:solidFill>
                  <a:schemeClr val="accent1"/>
                </a:solidFill>
                <a:latin typeface="Gotham HTF Book"/>
              </a:rPr>
              <a:t>2023 Incremental AAEE/FS and LMDR Credit</a:t>
            </a:r>
            <a:endParaRPr lang="en-US" b="1" dirty="0">
              <a:solidFill>
                <a:schemeClr val="accent1">
                  <a:lumMod val="75000"/>
                </a:schemeClr>
              </a:solidFill>
              <a:latin typeface="Gotham HTF Book"/>
              <a:cs typeface="Gotham HTF Book"/>
            </a:endParaRPr>
          </a:p>
        </p:txBody>
      </p:sp>
    </p:spTree>
    <p:extLst>
      <p:ext uri="{BB962C8B-B14F-4D97-AF65-F5344CB8AC3E}">
        <p14:creationId xmlns:p14="http://schemas.microsoft.com/office/powerpoint/2010/main" val="133439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574276"/>
            <a:ext cx="8229600" cy="4551887"/>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r>
              <a:rPr lang="en-US" dirty="0">
                <a:solidFill>
                  <a:schemeClr val="accent1">
                    <a:lumMod val="75000"/>
                  </a:schemeClr>
                </a:solidFill>
                <a:latin typeface="Gotham HTF Book"/>
                <a:cs typeface="Gotham HTF Book"/>
              </a:rPr>
              <a:t>LSE forecasts are evaluated using historic loads and temperatures, load factors,  review of forecast assumptions, and comparison with CEC forecast assumptions</a:t>
            </a:r>
          </a:p>
          <a:p>
            <a:pPr marL="342900" indent="-342900">
              <a:buFont typeface="Arial" charset="0"/>
              <a:buChar char="•"/>
            </a:pPr>
            <a:r>
              <a:rPr lang="en-US" dirty="0">
                <a:solidFill>
                  <a:schemeClr val="accent1">
                    <a:lumMod val="75000"/>
                  </a:schemeClr>
                </a:solidFill>
                <a:latin typeface="Gotham HTF Book"/>
                <a:cs typeface="Gotham HTF Book"/>
              </a:rPr>
              <a:t>Staff uses weather-normalized loads, month-ahead forecasts, and DASR activity to construct a reference estimate for each LSE by service area:</a:t>
            </a:r>
          </a:p>
          <a:p>
            <a:pPr marL="800100" lvl="1" indent="-342900">
              <a:buFont typeface="Arial" charset="0"/>
              <a:buChar char="•"/>
            </a:pPr>
            <a:r>
              <a:rPr lang="en-US" dirty="0">
                <a:solidFill>
                  <a:schemeClr val="accent1">
                    <a:lumMod val="75000"/>
                  </a:schemeClr>
                </a:solidFill>
                <a:latin typeface="Gotham HTF Book"/>
                <a:cs typeface="Gotham HTF Book"/>
              </a:rPr>
              <a:t>IOU departing load estimates are revised for consistency with CCA forecasts as adjusted by CEC, and CEC-estimated direct access load.</a:t>
            </a:r>
          </a:p>
          <a:p>
            <a:pPr marL="800100" lvl="1" indent="-342900">
              <a:buFont typeface="Arial" charset="0"/>
              <a:buChar char="•"/>
            </a:pPr>
            <a:r>
              <a:rPr lang="en-US" dirty="0">
                <a:solidFill>
                  <a:schemeClr val="accent1">
                    <a:lumMod val="75000"/>
                  </a:schemeClr>
                </a:solidFill>
                <a:latin typeface="Gotham HTF Book"/>
                <a:cs typeface="Gotham HTF Book"/>
              </a:rPr>
              <a:t>Aggregate ESP forecasts are evaluated against the direct access reference estimate to identify need for further adjustments</a:t>
            </a:r>
          </a:p>
          <a:p>
            <a:pPr marL="800100" lvl="1" indent="-342900">
              <a:buFont typeface="Arial" charset="0"/>
              <a:buChar char="•"/>
            </a:pPr>
            <a:r>
              <a:rPr lang="en-US" dirty="0">
                <a:solidFill>
                  <a:schemeClr val="accent1">
                    <a:lumMod val="75000"/>
                  </a:schemeClr>
                </a:solidFill>
                <a:latin typeface="Gotham HTF Book"/>
                <a:cs typeface="Gotham HTF Book"/>
              </a:rPr>
              <a:t>IOU forecasts may also be revised for differences with CEC service area forecast</a:t>
            </a:r>
          </a:p>
          <a:p>
            <a:pPr marL="800100" lvl="1" indent="-342900">
              <a:buFont typeface="Arial" charset="0"/>
              <a:buChar char="•"/>
            </a:pPr>
            <a:endParaRPr lang="en-US" dirty="0">
              <a:solidFill>
                <a:schemeClr val="accent1">
                  <a:lumMod val="75000"/>
                </a:schemeClr>
              </a:solidFill>
              <a:latin typeface="Gotham HTF Book"/>
              <a:cs typeface="Gotham HTF Book"/>
            </a:endParaRPr>
          </a:p>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624841" y="303082"/>
            <a:ext cx="7840979" cy="960035"/>
          </a:xfrm>
        </p:spPr>
        <p:txBody>
          <a:bodyPr>
            <a:normAutofit/>
          </a:bodyPr>
          <a:lstStyle/>
          <a:p>
            <a:pPr algn="ctr"/>
            <a:r>
              <a:rPr lang="en-US" cap="none" dirty="0">
                <a:solidFill>
                  <a:srgbClr val="254061"/>
                </a:solidFill>
                <a:latin typeface="Gotham HTF Medium"/>
                <a:cs typeface="Gotham HTF Medium"/>
              </a:rPr>
              <a:t>LSE-Specific Adjustments </a:t>
            </a:r>
          </a:p>
        </p:txBody>
      </p:sp>
      <p:sp>
        <p:nvSpPr>
          <p:cNvPr id="2" name="Slide Number Placeholder 1"/>
          <p:cNvSpPr>
            <a:spLocks noGrp="1"/>
          </p:cNvSpPr>
          <p:nvPr>
            <p:ph type="sldNum" sz="quarter" idx="12"/>
          </p:nvPr>
        </p:nvSpPr>
        <p:spPr/>
        <p:txBody>
          <a:bodyPr/>
          <a:lstStyle/>
          <a:p>
            <a:fld id="{1BC924B7-EDFF-824B-BCE9-3FAD438598D0}" type="slidenum">
              <a:rPr lang="en-US" smtClean="0"/>
              <a:t>12</a:t>
            </a:fld>
            <a:endParaRPr lang="en-US"/>
          </a:p>
        </p:txBody>
      </p:sp>
    </p:spTree>
    <p:extLst>
      <p:ext uri="{BB962C8B-B14F-4D97-AF65-F5344CB8AC3E}">
        <p14:creationId xmlns:p14="http://schemas.microsoft.com/office/powerpoint/2010/main" val="385875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64392" y="1660124"/>
            <a:ext cx="8322408" cy="4466039"/>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r>
              <a:rPr lang="en-US" dirty="0">
                <a:solidFill>
                  <a:schemeClr val="accent1">
                    <a:lumMod val="75000"/>
                  </a:schemeClr>
                </a:solidFill>
                <a:latin typeface="Gotham HTF Book"/>
                <a:cs typeface="Gotham HTF Book"/>
              </a:rPr>
              <a:t>If the sum of the adjusted forecasts differs from the service area reference forecast by more than 1%, the exceedance is allocated based on the share of an LSE’s adjusted forecast of total service area adjusted forecasts.</a:t>
            </a:r>
          </a:p>
          <a:p>
            <a:pPr algn="ctr"/>
            <a:endParaRPr lang="en-US" b="1" dirty="0">
              <a:solidFill>
                <a:schemeClr val="accent1"/>
              </a:solidFill>
              <a:latin typeface="Gotham HTF Book"/>
              <a:cs typeface="Gotham HTF Book"/>
            </a:endParaRPr>
          </a:p>
          <a:p>
            <a:pPr algn="ctr"/>
            <a:r>
              <a:rPr lang="en-US" b="1" dirty="0">
                <a:solidFill>
                  <a:schemeClr val="accent1"/>
                </a:solidFill>
                <a:latin typeface="Gotham HTF Book"/>
                <a:cs typeface="Gotham HTF Book"/>
              </a:rPr>
              <a:t>2023 P</a:t>
            </a:r>
            <a:r>
              <a:rPr lang="en-US" b="1" dirty="0">
                <a:solidFill>
                  <a:schemeClr val="accent1"/>
                </a:solidFill>
                <a:latin typeface="Gotham HTF Book"/>
              </a:rPr>
              <a:t>ro-Rata Adjustment Percent by TAC</a:t>
            </a:r>
          </a:p>
          <a:p>
            <a:endParaRPr lang="en-US" dirty="0">
              <a:solidFill>
                <a:schemeClr val="accent1">
                  <a:lumMod val="75000"/>
                </a:schemeClr>
              </a:solidFill>
              <a:latin typeface="Gotham HTF Book"/>
              <a:cs typeface="Gotham HTF Book"/>
            </a:endParaRPr>
          </a:p>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739140" y="303082"/>
            <a:ext cx="7696200" cy="960035"/>
          </a:xfrm>
        </p:spPr>
        <p:txBody>
          <a:bodyPr>
            <a:normAutofit/>
          </a:bodyPr>
          <a:lstStyle/>
          <a:p>
            <a:pPr algn="ctr"/>
            <a:r>
              <a:rPr lang="en-US" cap="none" dirty="0">
                <a:solidFill>
                  <a:srgbClr val="254061"/>
                </a:solidFill>
                <a:latin typeface="Gotham HTF Medium"/>
                <a:cs typeface="Gotham HTF Medium"/>
              </a:rPr>
              <a:t>Pro-Rata Adjustment </a:t>
            </a:r>
          </a:p>
        </p:txBody>
      </p:sp>
      <p:sp>
        <p:nvSpPr>
          <p:cNvPr id="2" name="Slide Number Placeholder 1"/>
          <p:cNvSpPr>
            <a:spLocks noGrp="1"/>
          </p:cNvSpPr>
          <p:nvPr>
            <p:ph type="sldNum" sz="quarter" idx="12"/>
          </p:nvPr>
        </p:nvSpPr>
        <p:spPr>
          <a:xfrm>
            <a:off x="6553200" y="6276451"/>
            <a:ext cx="2133600" cy="365125"/>
          </a:xfrm>
        </p:spPr>
        <p:txBody>
          <a:bodyPr/>
          <a:lstStyle/>
          <a:p>
            <a:fld id="{1BC924B7-EDFF-824B-BCE9-3FAD438598D0}" type="slidenum">
              <a:rPr lang="en-US" smtClean="0"/>
              <a:t>13</a:t>
            </a:fld>
            <a:endParaRPr lang="en-US"/>
          </a:p>
        </p:txBody>
      </p:sp>
      <p:pic>
        <p:nvPicPr>
          <p:cNvPr id="7" name="Picture 6">
            <a:extLst>
              <a:ext uri="{FF2B5EF4-FFF2-40B4-BE49-F238E27FC236}">
                <a16:creationId xmlns:a16="http://schemas.microsoft.com/office/drawing/2014/main" id="{18BD9D2A-95E4-F1C0-ACA1-079A2779AA4D}"/>
              </a:ext>
            </a:extLst>
          </p:cNvPr>
          <p:cNvPicPr>
            <a:picLocks noChangeAspect="1"/>
          </p:cNvPicPr>
          <p:nvPr/>
        </p:nvPicPr>
        <p:blipFill>
          <a:blip r:embed="rId2"/>
          <a:stretch>
            <a:fillRect/>
          </a:stretch>
        </p:blipFill>
        <p:spPr>
          <a:xfrm>
            <a:off x="521970" y="3741938"/>
            <a:ext cx="8130540" cy="1143000"/>
          </a:xfrm>
          <a:prstGeom prst="rect">
            <a:avLst/>
          </a:prstGeom>
        </p:spPr>
      </p:pic>
    </p:spTree>
    <p:extLst>
      <p:ext uri="{BB962C8B-B14F-4D97-AF65-F5344CB8AC3E}">
        <p14:creationId xmlns:p14="http://schemas.microsoft.com/office/powerpoint/2010/main" val="124397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553592"/>
            <a:ext cx="8229600" cy="457257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1541413" y="381964"/>
            <a:ext cx="7145387" cy="727919"/>
          </a:xfrm>
        </p:spPr>
        <p:txBody>
          <a:bodyPr>
            <a:noAutofit/>
          </a:bodyPr>
          <a:lstStyle/>
          <a:p>
            <a:pPr algn="ctr"/>
            <a:r>
              <a:rPr lang="en-US" sz="2800" cap="none" dirty="0">
                <a:solidFill>
                  <a:srgbClr val="254061"/>
                </a:solidFill>
                <a:latin typeface="Gotham HTF Medium"/>
                <a:cs typeface="Gotham HTF Medium"/>
              </a:rPr>
              <a:t>Summary of RA 2023 Forecast Adjustments</a:t>
            </a:r>
            <a:endParaRPr lang="en-US" sz="2400" cap="none" dirty="0">
              <a:solidFill>
                <a:srgbClr val="254061"/>
              </a:solidFill>
              <a:latin typeface="Gotham HTF Medium"/>
              <a:cs typeface="Gotham HTF Medium"/>
            </a:endParaRPr>
          </a:p>
        </p:txBody>
      </p:sp>
      <p:sp>
        <p:nvSpPr>
          <p:cNvPr id="3" name="Slide Number Placeholder 2"/>
          <p:cNvSpPr>
            <a:spLocks noGrp="1"/>
          </p:cNvSpPr>
          <p:nvPr>
            <p:ph type="sldNum" sz="quarter" idx="12"/>
          </p:nvPr>
        </p:nvSpPr>
        <p:spPr/>
        <p:txBody>
          <a:bodyPr/>
          <a:lstStyle/>
          <a:p>
            <a:fld id="{1BC924B7-EDFF-824B-BCE9-3FAD438598D0}" type="slidenum">
              <a:rPr lang="en-US" smtClean="0"/>
              <a:t>14</a:t>
            </a:fld>
            <a:endParaRPr lang="en-US" dirty="0"/>
          </a:p>
        </p:txBody>
      </p:sp>
      <p:pic>
        <p:nvPicPr>
          <p:cNvPr id="2" name="Picture 1">
            <a:extLst>
              <a:ext uri="{FF2B5EF4-FFF2-40B4-BE49-F238E27FC236}">
                <a16:creationId xmlns:a16="http://schemas.microsoft.com/office/drawing/2014/main" id="{ACDA9CCB-4532-22AA-6F6D-4F31F076B709}"/>
              </a:ext>
            </a:extLst>
          </p:cNvPr>
          <p:cNvPicPr preferRelativeResize="0">
            <a:picLocks/>
          </p:cNvPicPr>
          <p:nvPr/>
        </p:nvPicPr>
        <p:blipFill>
          <a:blip r:embed="rId2"/>
          <a:stretch>
            <a:fillRect/>
          </a:stretch>
        </p:blipFill>
        <p:spPr>
          <a:xfrm>
            <a:off x="244137" y="1584948"/>
            <a:ext cx="8442663" cy="4509857"/>
          </a:xfrm>
          <a:prstGeom prst="rect">
            <a:avLst/>
          </a:prstGeom>
        </p:spPr>
      </p:pic>
    </p:spTree>
    <p:extLst>
      <p:ext uri="{BB962C8B-B14F-4D97-AF65-F5344CB8AC3E}">
        <p14:creationId xmlns:p14="http://schemas.microsoft.com/office/powerpoint/2010/main" val="2916197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535838"/>
            <a:ext cx="8083118" cy="4782900"/>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en-US" dirty="0">
              <a:solidFill>
                <a:schemeClr val="accent1">
                  <a:lumMod val="75000"/>
                </a:schemeClr>
              </a:solidFill>
              <a:latin typeface="Gotham HTF Book"/>
              <a:cs typeface="Gotham HTF Book"/>
            </a:endParaRPr>
          </a:p>
          <a:p>
            <a:pPr marL="800100" lvl="1" indent="-342900">
              <a:buFont typeface="Arial" charset="0"/>
              <a:buChar char="•"/>
            </a:pPr>
            <a:r>
              <a:rPr lang="en-US" sz="2000" dirty="0">
                <a:solidFill>
                  <a:schemeClr val="accent1">
                    <a:lumMod val="75000"/>
                  </a:schemeClr>
                </a:solidFill>
                <a:latin typeface="Gotham HTF Book"/>
                <a:cs typeface="Gotham HTF Book"/>
              </a:rPr>
              <a:t>Data for these slides will be posted on the CPUC RA compliance page:</a:t>
            </a:r>
          </a:p>
          <a:p>
            <a:pPr lvl="1"/>
            <a:r>
              <a:rPr lang="en-US" sz="2000" dirty="0">
                <a:solidFill>
                  <a:schemeClr val="accent1">
                    <a:lumMod val="75000"/>
                  </a:schemeClr>
                </a:solidFill>
                <a:latin typeface="Gotham HTF Book"/>
                <a:cs typeface="Gotham HTF Book"/>
                <a:hlinkClick r:id="rId2"/>
              </a:rPr>
              <a:t>https://www.cpuc.ca.gov/industries-and-topics/electrical-energy/electric-power-procurement/resource-adequacy-homepage/resource-adequacy-compliance-materials</a:t>
            </a:r>
            <a:endParaRPr lang="en-US" sz="2000" dirty="0">
              <a:solidFill>
                <a:schemeClr val="accent1">
                  <a:lumMod val="75000"/>
                </a:schemeClr>
              </a:solidFill>
              <a:latin typeface="Gotham HTF Book"/>
              <a:cs typeface="Gotham HTF Book"/>
            </a:endParaRPr>
          </a:p>
          <a:p>
            <a:pPr lvl="1"/>
            <a:endParaRPr lang="en-US" sz="2000" dirty="0">
              <a:solidFill>
                <a:schemeClr val="accent1">
                  <a:lumMod val="75000"/>
                </a:schemeClr>
              </a:solidFill>
              <a:latin typeface="Gotham HTF Book"/>
              <a:cs typeface="Gotham HTF Book"/>
            </a:endParaRPr>
          </a:p>
          <a:p>
            <a:pPr marL="800100" lvl="1" indent="-342900">
              <a:buFont typeface="Arial" charset="0"/>
              <a:buChar char="•"/>
            </a:pPr>
            <a:r>
              <a:rPr lang="en-US" sz="2000" dirty="0">
                <a:solidFill>
                  <a:schemeClr val="accent1">
                    <a:lumMod val="75000"/>
                  </a:schemeClr>
                </a:solidFill>
                <a:latin typeface="Gotham HTF Book"/>
                <a:cs typeface="Gotham HTF Book"/>
              </a:rPr>
              <a:t>For demand forecast-related questions contact CEC staff at rafiling@energy.ca.gov</a:t>
            </a:r>
          </a:p>
          <a:p>
            <a:pPr lvl="1"/>
            <a:endParaRPr lang="en-US" dirty="0">
              <a:solidFill>
                <a:schemeClr val="accent1">
                  <a:lumMod val="75000"/>
                </a:schemeClr>
              </a:solidFill>
              <a:latin typeface="Gotham HTF Book"/>
              <a:cs typeface="Gotham HTF Book"/>
            </a:endParaRPr>
          </a:p>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358815" y="402235"/>
            <a:ext cx="8492107" cy="805242"/>
          </a:xfrm>
        </p:spPr>
        <p:txBody>
          <a:bodyPr>
            <a:noAutofit/>
          </a:bodyPr>
          <a:lstStyle/>
          <a:p>
            <a:pPr algn="ctr"/>
            <a:r>
              <a:rPr lang="en-US" sz="3200" cap="none" dirty="0">
                <a:solidFill>
                  <a:srgbClr val="254061"/>
                </a:solidFill>
                <a:latin typeface="Gotham HTF Medium"/>
                <a:cs typeface="Gotham HTF Medium"/>
              </a:rPr>
              <a:t>Conclusion</a:t>
            </a:r>
          </a:p>
        </p:txBody>
      </p:sp>
      <p:sp>
        <p:nvSpPr>
          <p:cNvPr id="2" name="Slide Number Placeholder 1"/>
          <p:cNvSpPr>
            <a:spLocks noGrp="1"/>
          </p:cNvSpPr>
          <p:nvPr>
            <p:ph type="sldNum" sz="quarter" idx="12"/>
          </p:nvPr>
        </p:nvSpPr>
        <p:spPr/>
        <p:txBody>
          <a:bodyPr/>
          <a:lstStyle/>
          <a:p>
            <a:fld id="{1BC924B7-EDFF-824B-BCE9-3FAD438598D0}" type="slidenum">
              <a:rPr lang="en-US" smtClean="0"/>
              <a:t>15</a:t>
            </a:fld>
            <a:endParaRPr lang="en-US"/>
          </a:p>
        </p:txBody>
      </p:sp>
    </p:spTree>
    <p:extLst>
      <p:ext uri="{BB962C8B-B14F-4D97-AF65-F5344CB8AC3E}">
        <p14:creationId xmlns:p14="http://schemas.microsoft.com/office/powerpoint/2010/main" val="214205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15068" y="286487"/>
            <a:ext cx="7671731" cy="960035"/>
          </a:xfrm>
        </p:spPr>
        <p:txBody>
          <a:bodyPr>
            <a:normAutofit fontScale="90000"/>
          </a:bodyPr>
          <a:lstStyle/>
          <a:p>
            <a:pPr algn="ctr"/>
            <a:r>
              <a:rPr lang="en-US" cap="none" dirty="0">
                <a:solidFill>
                  <a:srgbClr val="254061"/>
                </a:solidFill>
                <a:latin typeface="Gotham HTF Medium"/>
                <a:cs typeface="Gotham HTF Medium"/>
              </a:rPr>
              <a:t>Resource Adequacy Load Forecast Adjustment Process</a:t>
            </a:r>
          </a:p>
        </p:txBody>
      </p:sp>
      <p:sp>
        <p:nvSpPr>
          <p:cNvPr id="3" name="Rectangle 2"/>
          <p:cNvSpPr/>
          <p:nvPr/>
        </p:nvSpPr>
        <p:spPr>
          <a:xfrm>
            <a:off x="410546" y="1491601"/>
            <a:ext cx="8154333" cy="3785652"/>
          </a:xfrm>
          <a:prstGeom prst="rect">
            <a:avLst/>
          </a:prstGeom>
        </p:spPr>
        <p:txBody>
          <a:bodyPr wrap="square">
            <a:spAutoFit/>
          </a:bodyPr>
          <a:lstStyle/>
          <a:p>
            <a:pPr marL="342900" indent="-342900">
              <a:buFont typeface="+mj-lt"/>
              <a:buAutoNum type="arabicPeriod"/>
            </a:pPr>
            <a:r>
              <a:rPr lang="en-US" sz="2000" dirty="0"/>
              <a:t>Develop reference forecast for IOU service areas and direct access </a:t>
            </a:r>
          </a:p>
          <a:p>
            <a:pPr marL="342900" indent="-342900">
              <a:buFont typeface="+mj-lt"/>
              <a:buAutoNum type="arabicPeriod"/>
            </a:pPr>
            <a:r>
              <a:rPr lang="en-US" sz="2000" dirty="0"/>
              <a:t>Estimate and apply coincidence factors to LSE forecasts.</a:t>
            </a:r>
          </a:p>
          <a:p>
            <a:pPr marL="342900" indent="-342900">
              <a:buFont typeface="+mj-lt"/>
              <a:buAutoNum type="arabicPeriod"/>
            </a:pPr>
            <a:r>
              <a:rPr lang="en-US" sz="2000" dirty="0"/>
              <a:t>Develop reference current peak demand estimate for LSEs based on available data.</a:t>
            </a:r>
          </a:p>
          <a:p>
            <a:pPr marL="342900" indent="-342900">
              <a:buFont typeface="+mj-lt"/>
              <a:buAutoNum type="arabicPeriod"/>
            </a:pPr>
            <a:r>
              <a:rPr lang="en-US" sz="2000" dirty="0"/>
              <a:t>Evaluate need for LSE-specific adjustments.</a:t>
            </a:r>
          </a:p>
          <a:p>
            <a:pPr marL="342900" indent="-342900">
              <a:buFont typeface="+mj-lt"/>
              <a:buAutoNum type="arabicPeriod"/>
            </a:pPr>
            <a:r>
              <a:rPr lang="en-US" sz="2000" dirty="0"/>
              <a:t>Apply adjustments for incremental effects of demand side programs.</a:t>
            </a:r>
          </a:p>
          <a:p>
            <a:pPr marL="342900" indent="-342900">
              <a:buFont typeface="+mj-lt"/>
              <a:buAutoNum type="arabicPeriod"/>
            </a:pPr>
            <a:r>
              <a:rPr lang="en-US" sz="2000" dirty="0"/>
              <a:t>Apply pro-rata adjustments to bring the total of the forecasts to within 1% of the CEC service area forecast.</a:t>
            </a:r>
          </a:p>
          <a:p>
            <a:pPr marL="342900" indent="-342900">
              <a:buFont typeface="+mj-lt"/>
              <a:buAutoNum type="arabicPeriod"/>
            </a:pPr>
            <a:r>
              <a:rPr lang="en-US" sz="2000" dirty="0"/>
              <a:t>Evaluate the reasonableness of pro-rata adjustments and total forecast for each LSE and service area. </a:t>
            </a:r>
          </a:p>
          <a:p>
            <a:pPr marL="342900" indent="-342900">
              <a:buFont typeface="+mj-lt"/>
              <a:buAutoNum type="arabicPeriod"/>
            </a:pPr>
            <a:r>
              <a:rPr lang="en-US" sz="2000" dirty="0"/>
              <a:t>If step 7 indicates pro rata adjustment is too large (i.e., aggregate DA load significantly exceeds cap), review steps 2-7.</a:t>
            </a:r>
          </a:p>
        </p:txBody>
      </p:sp>
      <p:sp>
        <p:nvSpPr>
          <p:cNvPr id="2" name="Slide Number Placeholder 1"/>
          <p:cNvSpPr>
            <a:spLocks noGrp="1"/>
          </p:cNvSpPr>
          <p:nvPr>
            <p:ph type="sldNum" sz="quarter" idx="12"/>
          </p:nvPr>
        </p:nvSpPr>
        <p:spPr/>
        <p:txBody>
          <a:bodyPr/>
          <a:lstStyle/>
          <a:p>
            <a:fld id="{1BC924B7-EDFF-824B-BCE9-3FAD438598D0}" type="slidenum">
              <a:rPr lang="en-US" smtClean="0"/>
              <a:t>2</a:t>
            </a:fld>
            <a:endParaRPr lang="en-US"/>
          </a:p>
        </p:txBody>
      </p:sp>
    </p:spTree>
    <p:extLst>
      <p:ext uri="{BB962C8B-B14F-4D97-AF65-F5344CB8AC3E}">
        <p14:creationId xmlns:p14="http://schemas.microsoft.com/office/powerpoint/2010/main" val="2078251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20456"/>
            <a:ext cx="8229600" cy="481300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1494845" y="509286"/>
            <a:ext cx="7047176" cy="672211"/>
          </a:xfrm>
        </p:spPr>
        <p:txBody>
          <a:bodyPr>
            <a:normAutofit fontScale="90000"/>
          </a:bodyPr>
          <a:lstStyle/>
          <a:p>
            <a:pPr algn="ctr"/>
            <a:r>
              <a:rPr lang="en-US" sz="3200" cap="none" dirty="0">
                <a:solidFill>
                  <a:srgbClr val="254061"/>
                </a:solidFill>
                <a:latin typeface="Gotham HTF Medium"/>
                <a:cs typeface="Gotham HTF Medium"/>
              </a:rPr>
              <a:t>2021 IEPR TAC Area Coincident Peak Forecast</a:t>
            </a:r>
            <a:endParaRPr lang="en-US" sz="2200" cap="none" dirty="0">
              <a:solidFill>
                <a:srgbClr val="254061"/>
              </a:solidFill>
              <a:latin typeface="Gotham HTF Medium"/>
              <a:cs typeface="Gotham HTF Medium"/>
            </a:endParaRPr>
          </a:p>
        </p:txBody>
      </p:sp>
      <p:sp>
        <p:nvSpPr>
          <p:cNvPr id="2" name="TextBox 1"/>
          <p:cNvSpPr txBox="1"/>
          <p:nvPr/>
        </p:nvSpPr>
        <p:spPr>
          <a:xfrm>
            <a:off x="541177" y="1181497"/>
            <a:ext cx="8229600" cy="1200329"/>
          </a:xfrm>
          <a:prstGeom prst="rect">
            <a:avLst/>
          </a:prstGeom>
          <a:solidFill>
            <a:schemeClr val="bg1"/>
          </a:solidFill>
        </p:spPr>
        <p:txBody>
          <a:bodyPr wrap="square" rtlCol="0">
            <a:spAutoFit/>
          </a:bodyPr>
          <a:lstStyle/>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1BC924B7-EDFF-824B-BCE9-3FAD438598D0}" type="slidenum">
              <a:rPr lang="en-US" smtClean="0"/>
              <a:t>3</a:t>
            </a:fld>
            <a:endParaRPr lang="en-US" dirty="0"/>
          </a:p>
        </p:txBody>
      </p:sp>
      <p:sp>
        <p:nvSpPr>
          <p:cNvPr id="9" name="TextBox 8">
            <a:extLst>
              <a:ext uri="{FF2B5EF4-FFF2-40B4-BE49-F238E27FC236}">
                <a16:creationId xmlns:a16="http://schemas.microsoft.com/office/drawing/2014/main" id="{4DAB4D9C-61B2-D826-6CD3-6AF99347B736}"/>
              </a:ext>
            </a:extLst>
          </p:cNvPr>
          <p:cNvSpPr txBox="1"/>
          <p:nvPr/>
        </p:nvSpPr>
        <p:spPr>
          <a:xfrm>
            <a:off x="541177" y="1319996"/>
            <a:ext cx="7465786" cy="1200329"/>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1">
                    <a:lumMod val="75000"/>
                  </a:schemeClr>
                </a:solidFill>
                <a:latin typeface="Gotham HTF Book"/>
                <a:cs typeface="Gotham HTF Book"/>
              </a:rPr>
              <a:t>The reference forecast for CPUC-jurisdictional LSE forecasts begins with the forecasted monthly TAC coincident peaks from the 2021 Integrated Energy Policy Report mid-demand, AAEE Scenario 3, AAFS Scenario 3 demand forecast. The SDG&amp;E reference forecast equals the TAC area forecast.</a:t>
            </a:r>
          </a:p>
        </p:txBody>
      </p:sp>
      <p:pic>
        <p:nvPicPr>
          <p:cNvPr id="10" name="Picture 9">
            <a:extLst>
              <a:ext uri="{FF2B5EF4-FFF2-40B4-BE49-F238E27FC236}">
                <a16:creationId xmlns:a16="http://schemas.microsoft.com/office/drawing/2014/main" id="{CDCF16C1-97B9-73E8-BAA6-C9136D79871C}"/>
              </a:ext>
            </a:extLst>
          </p:cNvPr>
          <p:cNvPicPr>
            <a:picLocks/>
          </p:cNvPicPr>
          <p:nvPr/>
        </p:nvPicPr>
        <p:blipFill>
          <a:blip r:embed="rId2"/>
          <a:stretch>
            <a:fillRect/>
          </a:stretch>
        </p:blipFill>
        <p:spPr>
          <a:xfrm>
            <a:off x="326572" y="2682287"/>
            <a:ext cx="8705461" cy="3454584"/>
          </a:xfrm>
          <a:prstGeom prst="rect">
            <a:avLst/>
          </a:prstGeom>
        </p:spPr>
      </p:pic>
    </p:spTree>
    <p:extLst>
      <p:ext uri="{BB962C8B-B14F-4D97-AF65-F5344CB8AC3E}">
        <p14:creationId xmlns:p14="http://schemas.microsoft.com/office/powerpoint/2010/main" val="8850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20456"/>
            <a:ext cx="8229600" cy="481300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1343769" y="424543"/>
            <a:ext cx="7198251" cy="787732"/>
          </a:xfrm>
        </p:spPr>
        <p:txBody>
          <a:bodyPr>
            <a:normAutofit/>
          </a:bodyPr>
          <a:lstStyle/>
          <a:p>
            <a:pPr algn="ctr"/>
            <a:r>
              <a:rPr lang="en-US" sz="2000" cap="none" dirty="0">
                <a:solidFill>
                  <a:srgbClr val="254061"/>
                </a:solidFill>
                <a:latin typeface="Gotham HTF Medium"/>
                <a:cs typeface="Gotham HTF Medium"/>
              </a:rPr>
              <a:t>IOU Distribution Service Area Reference Forecast</a:t>
            </a:r>
            <a:br>
              <a:rPr lang="en-US" sz="2000" cap="none" dirty="0">
                <a:solidFill>
                  <a:srgbClr val="254061"/>
                </a:solidFill>
                <a:latin typeface="Gotham HTF Medium"/>
                <a:cs typeface="Gotham HTF Medium"/>
              </a:rPr>
            </a:br>
            <a:r>
              <a:rPr lang="en-US" sz="2000" cap="none" dirty="0">
                <a:solidFill>
                  <a:srgbClr val="254061"/>
                </a:solidFill>
                <a:latin typeface="Gotham HTF Medium"/>
                <a:cs typeface="Gotham HTF Medium"/>
              </a:rPr>
              <a:t>Disaggregation of SCE and PGE TAC</a:t>
            </a:r>
          </a:p>
        </p:txBody>
      </p:sp>
      <p:sp>
        <p:nvSpPr>
          <p:cNvPr id="2" name="TextBox 1"/>
          <p:cNvSpPr txBox="1"/>
          <p:nvPr/>
        </p:nvSpPr>
        <p:spPr>
          <a:xfrm>
            <a:off x="457200" y="1212275"/>
            <a:ext cx="8313577" cy="5293757"/>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sz="1600" dirty="0">
                <a:solidFill>
                  <a:schemeClr val="accent1">
                    <a:lumMod val="75000"/>
                  </a:schemeClr>
                </a:solidFill>
                <a:latin typeface="Gotham HTF Book"/>
              </a:rPr>
              <a:t>SCE and PG&amp;E TAC forecasts are disaggregated to CPUC and non-CPUC jurisdictional load using the IEPR service area forecasts and submitted LSE forecasts and hourly loads</a:t>
            </a:r>
            <a:r>
              <a:rPr lang="en-US" dirty="0">
                <a:solidFill>
                  <a:schemeClr val="accent1">
                    <a:lumMod val="75000"/>
                  </a:schemeClr>
                </a:solidFill>
                <a:latin typeface="Gotham HTF Book"/>
              </a:rPr>
              <a:t>.</a:t>
            </a:r>
            <a:r>
              <a:rPr lang="en-US" dirty="0">
                <a:solidFill>
                  <a:schemeClr val="accent1">
                    <a:lumMod val="75000"/>
                  </a:schemeClr>
                </a:solidFill>
                <a:latin typeface="Gotham HTF Book"/>
                <a:cs typeface="Gotham HTF Book"/>
              </a:rPr>
              <a:t>  </a:t>
            </a:r>
            <a:endParaRPr lang="en-US" dirty="0">
              <a:solidFill>
                <a:schemeClr val="accent1">
                  <a:lumMod val="75000"/>
                </a:schemeClr>
              </a:solidFill>
              <a:latin typeface="Gotham HTF Book"/>
            </a:endParaRPr>
          </a:p>
          <a:p>
            <a:pPr lvl="1" algn="ctr"/>
            <a:r>
              <a:rPr lang="en-US" b="1" dirty="0">
                <a:solidFill>
                  <a:schemeClr val="accent1"/>
                </a:solidFill>
                <a:latin typeface="Gotham HTF Book"/>
              </a:rPr>
              <a:t>Form 1.5b Service Area Annual (noncoincident) Peak Demand</a:t>
            </a:r>
          </a:p>
          <a:p>
            <a:pPr lvl="1"/>
            <a:endParaRPr lang="en-US" dirty="0">
              <a:solidFill>
                <a:schemeClr val="accent1">
                  <a:lumMod val="75000"/>
                </a:schemeClr>
              </a:solidFill>
              <a:latin typeface="Gotham HTF Book"/>
            </a:endParaRPr>
          </a:p>
          <a:p>
            <a:pPr lvl="1"/>
            <a:endParaRPr lang="en-US" dirty="0">
              <a:solidFill>
                <a:schemeClr val="accent1">
                  <a:lumMod val="75000"/>
                </a:schemeClr>
              </a:solidFill>
              <a:latin typeface="Gotham HTF Book"/>
            </a:endParaRPr>
          </a:p>
          <a:p>
            <a:pPr lvl="1"/>
            <a:endParaRPr lang="en-US" dirty="0">
              <a:solidFill>
                <a:schemeClr val="accent1">
                  <a:lumMod val="75000"/>
                </a:schemeClr>
              </a:solidFill>
              <a:latin typeface="Gotham HTF Book"/>
            </a:endParaRPr>
          </a:p>
          <a:p>
            <a:pPr lvl="1"/>
            <a:endParaRPr lang="en-US" dirty="0">
              <a:solidFill>
                <a:schemeClr val="accent1">
                  <a:lumMod val="75000"/>
                </a:schemeClr>
              </a:solidFill>
              <a:latin typeface="Gotham HTF Book"/>
            </a:endParaRPr>
          </a:p>
          <a:p>
            <a:pPr lvl="1"/>
            <a:r>
              <a:rPr lang="en-US" sz="1600" dirty="0">
                <a:solidFill>
                  <a:schemeClr val="accent1">
                    <a:lumMod val="75000"/>
                  </a:schemeClr>
                </a:solidFill>
                <a:latin typeface="Gotham HTF Book"/>
              </a:rPr>
              <a:t>A top-down service area forecast is calculated by subtracting forecasted coincident peaks of pumping load and other nonconforming load from the TAC monthly coincident peak forecast. The residual monthly peaks are scaled to the IOU annual peak on Form 1.5b. A bottoms-up service area forecast is calculated by subtracting the coincident peaks forecasts of all POUs load from the TAC total. When the aggregated POU forecasts (adjusted to use the IEPR water pumping forecast) are higher than under the top-down estimate, the IOU service area forecast is reduced by using the bottoms-up approach.</a:t>
            </a:r>
          </a:p>
          <a:p>
            <a:pPr lvl="1"/>
            <a:endParaRPr lang="en-US" sz="1200" dirty="0">
              <a:solidFill>
                <a:schemeClr val="accent1">
                  <a:lumMod val="75000"/>
                </a:schemeClr>
              </a:solidFill>
              <a:latin typeface="Gotham HTF Book"/>
            </a:endParaRPr>
          </a:p>
          <a:p>
            <a:pPr lvl="1"/>
            <a:r>
              <a:rPr lang="en-US" sz="1200" dirty="0">
                <a:solidFill>
                  <a:schemeClr val="accent1">
                    <a:lumMod val="75000"/>
                  </a:schemeClr>
                </a:solidFill>
                <a:latin typeface="Gotham HTF Book"/>
              </a:rPr>
              <a:t>Sources:</a:t>
            </a:r>
          </a:p>
          <a:p>
            <a:pPr lvl="1"/>
            <a:r>
              <a:rPr lang="en-US" sz="1200" dirty="0">
                <a:solidFill>
                  <a:schemeClr val="accent1">
                    <a:lumMod val="75000"/>
                  </a:schemeClr>
                </a:solidFill>
                <a:latin typeface="Gotham HTF Book"/>
              </a:rPr>
              <a:t>CED 2022 Managed Forecast - LSE and BA Tables Mid Demand - Mid AAEE Scenario 3 – AAFS Scenario 3, Form 1.5b; </a:t>
            </a:r>
          </a:p>
          <a:p>
            <a:pPr lvl="1"/>
            <a:r>
              <a:rPr lang="en-US" sz="1200" dirty="0">
                <a:solidFill>
                  <a:schemeClr val="accent1">
                    <a:lumMod val="75000"/>
                  </a:schemeClr>
                </a:solidFill>
                <a:latin typeface="Gotham HTF Book"/>
                <a:hlinkClick r:id="rId2"/>
              </a:rPr>
              <a:t>https://efiling.energy.ca.gov/GetDocument.aspx?tn=241382</a:t>
            </a:r>
            <a:endParaRPr lang="en-US" sz="1200" dirty="0">
              <a:solidFill>
                <a:schemeClr val="accent1">
                  <a:lumMod val="75000"/>
                </a:schemeClr>
              </a:solidFill>
              <a:latin typeface="Gotham HTF Book"/>
            </a:endParaRPr>
          </a:p>
          <a:p>
            <a:pPr lvl="1"/>
            <a:r>
              <a:rPr lang="en-US" sz="1200" dirty="0">
                <a:solidFill>
                  <a:schemeClr val="accent1">
                    <a:lumMod val="75000"/>
                  </a:schemeClr>
                </a:solidFill>
                <a:latin typeface="Gotham HTF Book"/>
              </a:rPr>
              <a:t>CED 2020 Managed Forecast - LSE and BA Tables Mid Demand - Mid AAEE Case, Form 1.5b</a:t>
            </a:r>
          </a:p>
          <a:p>
            <a:pPr lvl="1"/>
            <a:r>
              <a:rPr lang="en-US" sz="1200" dirty="0">
                <a:hlinkClick r:id="rId3"/>
              </a:rPr>
              <a:t>https://efiling.energy.ca.gov/GetDocument.aspx?tn=237319&amp;DocumentContentId=70504</a:t>
            </a:r>
            <a:endParaRPr lang="en-US" dirty="0"/>
          </a:p>
          <a:p>
            <a:endParaRPr lang="en-US" dirty="0"/>
          </a:p>
        </p:txBody>
      </p:sp>
      <p:sp>
        <p:nvSpPr>
          <p:cNvPr id="3" name="Slide Number Placeholder 2"/>
          <p:cNvSpPr>
            <a:spLocks noGrp="1"/>
          </p:cNvSpPr>
          <p:nvPr>
            <p:ph type="sldNum" sz="quarter" idx="12"/>
          </p:nvPr>
        </p:nvSpPr>
        <p:spPr/>
        <p:txBody>
          <a:bodyPr/>
          <a:lstStyle/>
          <a:p>
            <a:fld id="{1BC924B7-EDFF-824B-BCE9-3FAD438598D0}" type="slidenum">
              <a:rPr lang="en-US" smtClean="0"/>
              <a:t>4</a:t>
            </a:fld>
            <a:endParaRPr lang="en-US" dirty="0"/>
          </a:p>
        </p:txBody>
      </p:sp>
      <p:pic>
        <p:nvPicPr>
          <p:cNvPr id="7" name="Picture 6">
            <a:extLst>
              <a:ext uri="{FF2B5EF4-FFF2-40B4-BE49-F238E27FC236}">
                <a16:creationId xmlns:a16="http://schemas.microsoft.com/office/drawing/2014/main" id="{B03C5B35-9F6B-E164-6D5D-2F6B5097376B}"/>
              </a:ext>
            </a:extLst>
          </p:cNvPr>
          <p:cNvPicPr>
            <a:picLocks noChangeAspect="1"/>
          </p:cNvPicPr>
          <p:nvPr/>
        </p:nvPicPr>
        <p:blipFill>
          <a:blip r:embed="rId4"/>
          <a:stretch>
            <a:fillRect/>
          </a:stretch>
        </p:blipFill>
        <p:spPr>
          <a:xfrm>
            <a:off x="2556510" y="2114975"/>
            <a:ext cx="4030980" cy="914400"/>
          </a:xfrm>
          <a:prstGeom prst="rect">
            <a:avLst/>
          </a:prstGeom>
        </p:spPr>
      </p:pic>
    </p:spTree>
    <p:extLst>
      <p:ext uri="{BB962C8B-B14F-4D97-AF65-F5344CB8AC3E}">
        <p14:creationId xmlns:p14="http://schemas.microsoft.com/office/powerpoint/2010/main" val="47305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20456"/>
            <a:ext cx="8229600" cy="481300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1494845" y="141402"/>
            <a:ext cx="7047176" cy="1040095"/>
          </a:xfrm>
        </p:spPr>
        <p:txBody>
          <a:bodyPr>
            <a:normAutofit fontScale="90000"/>
          </a:bodyPr>
          <a:lstStyle/>
          <a:p>
            <a:pPr algn="ctr"/>
            <a:r>
              <a:rPr lang="en-US" sz="3200" cap="none" dirty="0">
                <a:solidFill>
                  <a:srgbClr val="254061"/>
                </a:solidFill>
                <a:latin typeface="Gotham HTF Medium"/>
                <a:cs typeface="Gotham HTF Medium"/>
              </a:rPr>
              <a:t>Comparison of RA 2023 v. RA 2022 PG&amp;E TAC Area Coincident Peak Forecast</a:t>
            </a:r>
            <a:endParaRPr lang="en-US" sz="2200" cap="none" dirty="0">
              <a:solidFill>
                <a:srgbClr val="254061"/>
              </a:solidFill>
              <a:latin typeface="Gotham HTF Medium"/>
              <a:cs typeface="Gotham HTF Medium"/>
            </a:endParaRPr>
          </a:p>
        </p:txBody>
      </p:sp>
      <p:sp>
        <p:nvSpPr>
          <p:cNvPr id="2" name="TextBox 1"/>
          <p:cNvSpPr txBox="1"/>
          <p:nvPr/>
        </p:nvSpPr>
        <p:spPr>
          <a:xfrm>
            <a:off x="541177" y="1181497"/>
            <a:ext cx="8229600" cy="1200329"/>
          </a:xfrm>
          <a:prstGeom prst="rect">
            <a:avLst/>
          </a:prstGeom>
          <a:solidFill>
            <a:schemeClr val="bg1"/>
          </a:solidFill>
        </p:spPr>
        <p:txBody>
          <a:bodyPr wrap="square" rtlCol="0">
            <a:spAutoFit/>
          </a:bodyPr>
          <a:lstStyle/>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1BC924B7-EDFF-824B-BCE9-3FAD438598D0}" type="slidenum">
              <a:rPr lang="en-US" smtClean="0"/>
              <a:t>5</a:t>
            </a:fld>
            <a:endParaRPr lang="en-US" dirty="0"/>
          </a:p>
        </p:txBody>
      </p:sp>
      <p:sp>
        <p:nvSpPr>
          <p:cNvPr id="9" name="TextBox 8">
            <a:extLst>
              <a:ext uri="{FF2B5EF4-FFF2-40B4-BE49-F238E27FC236}">
                <a16:creationId xmlns:a16="http://schemas.microsoft.com/office/drawing/2014/main" id="{4DAB4D9C-61B2-D826-6CD3-6AF99347B736}"/>
              </a:ext>
            </a:extLst>
          </p:cNvPr>
          <p:cNvSpPr txBox="1"/>
          <p:nvPr/>
        </p:nvSpPr>
        <p:spPr>
          <a:xfrm>
            <a:off x="541177" y="1319996"/>
            <a:ext cx="7465786" cy="1077218"/>
          </a:xfrm>
          <a:prstGeom prst="rect">
            <a:avLst/>
          </a:prstGeom>
          <a:noFill/>
        </p:spPr>
        <p:txBody>
          <a:bodyPr wrap="square">
            <a:spAutoFit/>
          </a:bodyPr>
          <a:lstStyle/>
          <a:p>
            <a:pPr marL="342900" indent="-342900">
              <a:buFont typeface="Arial" charset="0"/>
              <a:buChar char="•"/>
            </a:pPr>
            <a:r>
              <a:rPr lang="en-US" sz="1600" dirty="0">
                <a:solidFill>
                  <a:schemeClr val="accent1">
                    <a:lumMod val="75000"/>
                  </a:schemeClr>
                </a:solidFill>
                <a:latin typeface="Gotham HTF Book"/>
                <a:cs typeface="Gotham HTF Book"/>
              </a:rPr>
              <a:t>PGE TAC summer peak loads increase.</a:t>
            </a:r>
          </a:p>
          <a:p>
            <a:pPr marL="342900" indent="-342900">
              <a:buFont typeface="Arial" charset="0"/>
              <a:buChar char="•"/>
            </a:pPr>
            <a:r>
              <a:rPr lang="en-US" sz="1600" dirty="0">
                <a:solidFill>
                  <a:schemeClr val="accent1">
                    <a:lumMod val="75000"/>
                  </a:schemeClr>
                </a:solidFill>
                <a:latin typeface="Gotham HTF Book"/>
                <a:cs typeface="Gotham HTF Book"/>
              </a:rPr>
              <a:t>Time of system peak shifts later in summer months, increasing service area proportionately more than POUs, which have a higher percent of water pumping and other nonresidential load.</a:t>
            </a:r>
          </a:p>
        </p:txBody>
      </p:sp>
      <p:pic>
        <p:nvPicPr>
          <p:cNvPr id="11" name="Picture 10">
            <a:extLst>
              <a:ext uri="{FF2B5EF4-FFF2-40B4-BE49-F238E27FC236}">
                <a16:creationId xmlns:a16="http://schemas.microsoft.com/office/drawing/2014/main" id="{95DFC38C-44F5-79FC-ABFB-9A462BA2A5D8}"/>
              </a:ext>
            </a:extLst>
          </p:cNvPr>
          <p:cNvPicPr preferRelativeResize="0">
            <a:picLocks/>
          </p:cNvPicPr>
          <p:nvPr/>
        </p:nvPicPr>
        <p:blipFill>
          <a:blip r:embed="rId2"/>
          <a:stretch>
            <a:fillRect/>
          </a:stretch>
        </p:blipFill>
        <p:spPr>
          <a:xfrm>
            <a:off x="529250" y="2381826"/>
            <a:ext cx="8229600" cy="1684428"/>
          </a:xfrm>
          <a:prstGeom prst="rect">
            <a:avLst/>
          </a:prstGeom>
        </p:spPr>
      </p:pic>
      <p:pic>
        <p:nvPicPr>
          <p:cNvPr id="12" name="Picture 11">
            <a:extLst>
              <a:ext uri="{FF2B5EF4-FFF2-40B4-BE49-F238E27FC236}">
                <a16:creationId xmlns:a16="http://schemas.microsoft.com/office/drawing/2014/main" id="{02035E58-0CC3-2098-4FB4-ECB67A626150}"/>
              </a:ext>
            </a:extLst>
          </p:cNvPr>
          <p:cNvPicPr preferRelativeResize="0">
            <a:picLocks/>
          </p:cNvPicPr>
          <p:nvPr/>
        </p:nvPicPr>
        <p:blipFill>
          <a:blip r:embed="rId3"/>
          <a:stretch>
            <a:fillRect/>
          </a:stretch>
        </p:blipFill>
        <p:spPr>
          <a:xfrm>
            <a:off x="445273" y="4238831"/>
            <a:ext cx="8313577" cy="2078401"/>
          </a:xfrm>
          <a:prstGeom prst="rect">
            <a:avLst/>
          </a:prstGeom>
        </p:spPr>
      </p:pic>
    </p:spTree>
    <p:extLst>
      <p:ext uri="{BB962C8B-B14F-4D97-AF65-F5344CB8AC3E}">
        <p14:creationId xmlns:p14="http://schemas.microsoft.com/office/powerpoint/2010/main" val="1380405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20456"/>
            <a:ext cx="8229600" cy="4813001"/>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1494845" y="141402"/>
            <a:ext cx="7047176" cy="1040095"/>
          </a:xfrm>
        </p:spPr>
        <p:txBody>
          <a:bodyPr>
            <a:normAutofit fontScale="90000"/>
          </a:bodyPr>
          <a:lstStyle/>
          <a:p>
            <a:pPr algn="ctr"/>
            <a:r>
              <a:rPr lang="en-US" sz="3200" cap="none" dirty="0">
                <a:solidFill>
                  <a:srgbClr val="254061"/>
                </a:solidFill>
                <a:latin typeface="Gotham HTF Medium"/>
                <a:cs typeface="Gotham HTF Medium"/>
              </a:rPr>
              <a:t>Comparison of RA 2023 v. RA 2022 SCE TAC Area Coincident Peak Forecast</a:t>
            </a:r>
            <a:endParaRPr lang="en-US" sz="2200" cap="none" dirty="0">
              <a:solidFill>
                <a:srgbClr val="254061"/>
              </a:solidFill>
              <a:latin typeface="Gotham HTF Medium"/>
              <a:cs typeface="Gotham HTF Medium"/>
            </a:endParaRPr>
          </a:p>
        </p:txBody>
      </p:sp>
      <p:sp>
        <p:nvSpPr>
          <p:cNvPr id="2" name="TextBox 1"/>
          <p:cNvSpPr txBox="1"/>
          <p:nvPr/>
        </p:nvSpPr>
        <p:spPr>
          <a:xfrm>
            <a:off x="541177" y="1181497"/>
            <a:ext cx="8229600" cy="1200329"/>
          </a:xfrm>
          <a:prstGeom prst="rect">
            <a:avLst/>
          </a:prstGeom>
          <a:solidFill>
            <a:schemeClr val="bg1"/>
          </a:solidFill>
        </p:spPr>
        <p:txBody>
          <a:bodyPr wrap="square" rtlCol="0">
            <a:spAutoFit/>
          </a:bodyPr>
          <a:lstStyle/>
          <a:p>
            <a:pPr lvl="1"/>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1BC924B7-EDFF-824B-BCE9-3FAD438598D0}" type="slidenum">
              <a:rPr lang="en-US" smtClean="0"/>
              <a:t>6</a:t>
            </a:fld>
            <a:endParaRPr lang="en-US" dirty="0"/>
          </a:p>
        </p:txBody>
      </p:sp>
      <p:sp>
        <p:nvSpPr>
          <p:cNvPr id="9" name="TextBox 8">
            <a:extLst>
              <a:ext uri="{FF2B5EF4-FFF2-40B4-BE49-F238E27FC236}">
                <a16:creationId xmlns:a16="http://schemas.microsoft.com/office/drawing/2014/main" id="{4DAB4D9C-61B2-D826-6CD3-6AF99347B736}"/>
              </a:ext>
            </a:extLst>
          </p:cNvPr>
          <p:cNvSpPr txBox="1"/>
          <p:nvPr/>
        </p:nvSpPr>
        <p:spPr>
          <a:xfrm>
            <a:off x="541177" y="1319996"/>
            <a:ext cx="7465786" cy="584775"/>
          </a:xfrm>
          <a:prstGeom prst="rect">
            <a:avLst/>
          </a:prstGeom>
          <a:noFill/>
        </p:spPr>
        <p:txBody>
          <a:bodyPr wrap="square">
            <a:spAutoFit/>
          </a:bodyPr>
          <a:lstStyle/>
          <a:p>
            <a:pPr marL="342900" indent="-342900">
              <a:buFont typeface="Arial" charset="0"/>
              <a:buChar char="•"/>
            </a:pPr>
            <a:r>
              <a:rPr lang="en-US" sz="1600" dirty="0">
                <a:solidFill>
                  <a:schemeClr val="accent1">
                    <a:lumMod val="75000"/>
                  </a:schemeClr>
                </a:solidFill>
                <a:latin typeface="Gotham HTF Book"/>
                <a:cs typeface="Gotham HTF Book"/>
              </a:rPr>
              <a:t>Higher recorded data starting point and lower estimated self-generation increase loads in all months</a:t>
            </a:r>
          </a:p>
        </p:txBody>
      </p:sp>
      <p:pic>
        <p:nvPicPr>
          <p:cNvPr id="4" name="Picture 3">
            <a:extLst>
              <a:ext uri="{FF2B5EF4-FFF2-40B4-BE49-F238E27FC236}">
                <a16:creationId xmlns:a16="http://schemas.microsoft.com/office/drawing/2014/main" id="{84A251F5-2CD1-434B-0A5B-3A32E14E29CE}"/>
              </a:ext>
            </a:extLst>
          </p:cNvPr>
          <p:cNvPicPr>
            <a:picLocks noChangeAspect="1"/>
          </p:cNvPicPr>
          <p:nvPr/>
        </p:nvPicPr>
        <p:blipFill>
          <a:blip r:embed="rId2"/>
          <a:stretch>
            <a:fillRect/>
          </a:stretch>
        </p:blipFill>
        <p:spPr>
          <a:xfrm>
            <a:off x="994410" y="4125055"/>
            <a:ext cx="7155180" cy="2278380"/>
          </a:xfrm>
          <a:prstGeom prst="rect">
            <a:avLst/>
          </a:prstGeom>
        </p:spPr>
      </p:pic>
      <p:pic>
        <p:nvPicPr>
          <p:cNvPr id="7" name="Picture 6">
            <a:extLst>
              <a:ext uri="{FF2B5EF4-FFF2-40B4-BE49-F238E27FC236}">
                <a16:creationId xmlns:a16="http://schemas.microsoft.com/office/drawing/2014/main" id="{0F8CEB5C-0545-B9DA-FD30-3B4695A73E5B}"/>
              </a:ext>
            </a:extLst>
          </p:cNvPr>
          <p:cNvPicPr preferRelativeResize="0">
            <a:picLocks/>
          </p:cNvPicPr>
          <p:nvPr/>
        </p:nvPicPr>
        <p:blipFill>
          <a:blip r:embed="rId3"/>
          <a:stretch>
            <a:fillRect/>
          </a:stretch>
        </p:blipFill>
        <p:spPr>
          <a:xfrm>
            <a:off x="655553" y="2205231"/>
            <a:ext cx="7832894" cy="1619364"/>
          </a:xfrm>
          <a:prstGeom prst="rect">
            <a:avLst/>
          </a:prstGeom>
        </p:spPr>
      </p:pic>
    </p:spTree>
    <p:extLst>
      <p:ext uri="{BB962C8B-B14F-4D97-AF65-F5344CB8AC3E}">
        <p14:creationId xmlns:p14="http://schemas.microsoft.com/office/powerpoint/2010/main" val="148539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ctr"/>
            <a:r>
              <a:rPr lang="en-US" sz="2800" cap="none" dirty="0">
                <a:solidFill>
                  <a:srgbClr val="254061"/>
                </a:solidFill>
                <a:latin typeface="Gotham HTF Medium"/>
                <a:cs typeface="Gotham HTF Medium"/>
              </a:rPr>
              <a:t>Disaggregation of PG&amp;E TAC Forecast</a:t>
            </a:r>
            <a:br>
              <a:rPr lang="en-US" sz="2800" cap="none" dirty="0">
                <a:solidFill>
                  <a:srgbClr val="254061"/>
                </a:solidFill>
                <a:latin typeface="Gotham HTF Medium"/>
                <a:cs typeface="Gotham HTF Medium"/>
              </a:rPr>
            </a:br>
            <a:r>
              <a:rPr lang="en-US" sz="2800" cap="none" dirty="0">
                <a:solidFill>
                  <a:srgbClr val="254061"/>
                </a:solidFill>
                <a:latin typeface="Gotham HTF Medium"/>
                <a:cs typeface="Gotham HTF Medium"/>
              </a:rPr>
              <a:t> to CPUC and POU Load </a:t>
            </a:r>
          </a:p>
        </p:txBody>
      </p:sp>
      <p:sp>
        <p:nvSpPr>
          <p:cNvPr id="10" name="Text Placeholder 9">
            <a:extLst>
              <a:ext uri="{FF2B5EF4-FFF2-40B4-BE49-F238E27FC236}">
                <a16:creationId xmlns:a16="http://schemas.microsoft.com/office/drawing/2014/main" id="{68BA3022-89D3-0982-683F-28B31EA68781}"/>
              </a:ext>
            </a:extLst>
          </p:cNvPr>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1BC924B7-EDFF-824B-BCE9-3FAD438598D0}" type="slidenum">
              <a:rPr lang="en-US" smtClean="0"/>
              <a:t>7</a:t>
            </a:fld>
            <a:endParaRPr lang="en-US"/>
          </a:p>
        </p:txBody>
      </p:sp>
      <p:sp>
        <p:nvSpPr>
          <p:cNvPr id="3" name="Rectangle 2">
            <a:extLst>
              <a:ext uri="{FF2B5EF4-FFF2-40B4-BE49-F238E27FC236}">
                <a16:creationId xmlns:a16="http://schemas.microsoft.com/office/drawing/2014/main" id="{7BBF885D-3571-4524-AEDF-EB82BC23CAB4}"/>
              </a:ext>
            </a:extLst>
          </p:cNvPr>
          <p:cNvSpPr/>
          <p:nvPr/>
        </p:nvSpPr>
        <p:spPr>
          <a:xfrm>
            <a:off x="201967" y="5867967"/>
            <a:ext cx="8740066" cy="923330"/>
          </a:xfrm>
          <a:prstGeom prst="rect">
            <a:avLst/>
          </a:prstGeom>
        </p:spPr>
        <p:txBody>
          <a:bodyPr wrap="square">
            <a:spAutoFit/>
          </a:bodyPr>
          <a:lstStyle/>
          <a:p>
            <a:pPr marL="342900" indent="-342900">
              <a:buFont typeface="Arial" charset="0"/>
              <a:buChar char="•"/>
            </a:pPr>
            <a:r>
              <a:rPr lang="en-US" dirty="0">
                <a:solidFill>
                  <a:schemeClr val="accent1">
                    <a:lumMod val="75000"/>
                  </a:schemeClr>
                </a:solidFill>
                <a:latin typeface="Gotham HTF Book"/>
                <a:cs typeface="Gotham HTF Book"/>
              </a:rPr>
              <a:t>POU loads are about 10% of the TAC. With proportionately more pumping and other nonresidential load, POU loads have a flatter profile across months.</a:t>
            </a:r>
          </a:p>
          <a:p>
            <a:pPr marL="342900" indent="-342900">
              <a:buFont typeface="Arial" charset="0"/>
              <a:buChar char="•"/>
            </a:pPr>
            <a:endParaRPr lang="en-US" dirty="0">
              <a:solidFill>
                <a:schemeClr val="accent1">
                  <a:lumMod val="75000"/>
                </a:schemeClr>
              </a:solidFill>
              <a:latin typeface="Gotham HTF Book"/>
              <a:cs typeface="Gotham HTF Book"/>
            </a:endParaRPr>
          </a:p>
        </p:txBody>
      </p:sp>
      <p:pic>
        <p:nvPicPr>
          <p:cNvPr id="7" name="Picture 6">
            <a:extLst>
              <a:ext uri="{FF2B5EF4-FFF2-40B4-BE49-F238E27FC236}">
                <a16:creationId xmlns:a16="http://schemas.microsoft.com/office/drawing/2014/main" id="{9926485F-247C-9849-6B2C-A668040E1067}"/>
              </a:ext>
            </a:extLst>
          </p:cNvPr>
          <p:cNvPicPr preferRelativeResize="0">
            <a:picLocks/>
          </p:cNvPicPr>
          <p:nvPr/>
        </p:nvPicPr>
        <p:blipFill>
          <a:blip r:embed="rId2"/>
          <a:stretch>
            <a:fillRect/>
          </a:stretch>
        </p:blipFill>
        <p:spPr>
          <a:xfrm>
            <a:off x="457199" y="1527793"/>
            <a:ext cx="8322907" cy="4270352"/>
          </a:xfrm>
          <a:prstGeom prst="rect">
            <a:avLst/>
          </a:prstGeom>
        </p:spPr>
      </p:pic>
      <p:sp>
        <p:nvSpPr>
          <p:cNvPr id="15" name="Title 1">
            <a:extLst>
              <a:ext uri="{FF2B5EF4-FFF2-40B4-BE49-F238E27FC236}">
                <a16:creationId xmlns:a16="http://schemas.microsoft.com/office/drawing/2014/main" id="{F985C8C1-455C-4247-2CC6-70253BBEE4C3}"/>
              </a:ext>
            </a:extLst>
          </p:cNvPr>
          <p:cNvSpPr txBox="1">
            <a:spLocks/>
          </p:cNvSpPr>
          <p:nvPr/>
        </p:nvSpPr>
        <p:spPr>
          <a:xfrm>
            <a:off x="1409211" y="195004"/>
            <a:ext cx="7156056" cy="960035"/>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r>
              <a:rPr lang="en-US" sz="2800" cap="none" dirty="0">
                <a:solidFill>
                  <a:srgbClr val="254061"/>
                </a:solidFill>
                <a:latin typeface="Gotham HTF Medium"/>
                <a:cs typeface="Gotham HTF Medium"/>
              </a:rPr>
              <a:t>Disaggregation of PGE TAC Forecast</a:t>
            </a:r>
            <a:br>
              <a:rPr lang="en-US" sz="2800" cap="none" dirty="0">
                <a:solidFill>
                  <a:srgbClr val="254061"/>
                </a:solidFill>
                <a:latin typeface="Gotham HTF Medium"/>
                <a:cs typeface="Gotham HTF Medium"/>
              </a:rPr>
            </a:br>
            <a:r>
              <a:rPr lang="en-US" sz="2800" cap="none" dirty="0">
                <a:solidFill>
                  <a:srgbClr val="254061"/>
                </a:solidFill>
                <a:latin typeface="Gotham HTF Medium"/>
                <a:cs typeface="Gotham HTF Medium"/>
              </a:rPr>
              <a:t> to CPUC and POU Forecasts </a:t>
            </a:r>
          </a:p>
        </p:txBody>
      </p:sp>
    </p:spTree>
    <p:extLst>
      <p:ext uri="{BB962C8B-B14F-4D97-AF65-F5344CB8AC3E}">
        <p14:creationId xmlns:p14="http://schemas.microsoft.com/office/powerpoint/2010/main" val="293794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409211" y="195004"/>
            <a:ext cx="7156056" cy="960035"/>
          </a:xfrm>
        </p:spPr>
        <p:txBody>
          <a:bodyPr>
            <a:normAutofit/>
          </a:bodyPr>
          <a:lstStyle/>
          <a:p>
            <a:pPr algn="ctr"/>
            <a:r>
              <a:rPr lang="en-US" sz="2800" cap="none" dirty="0">
                <a:solidFill>
                  <a:srgbClr val="254061"/>
                </a:solidFill>
                <a:latin typeface="Gotham HTF Medium"/>
                <a:cs typeface="Gotham HTF Medium"/>
              </a:rPr>
              <a:t>Disaggregation of SCE TAC Forecast</a:t>
            </a:r>
            <a:br>
              <a:rPr lang="en-US" sz="2800" cap="none" dirty="0">
                <a:solidFill>
                  <a:srgbClr val="254061"/>
                </a:solidFill>
                <a:latin typeface="Gotham HTF Medium"/>
                <a:cs typeface="Gotham HTF Medium"/>
              </a:rPr>
            </a:br>
            <a:r>
              <a:rPr lang="en-US" sz="2800" cap="none" dirty="0">
                <a:solidFill>
                  <a:srgbClr val="254061"/>
                </a:solidFill>
                <a:latin typeface="Gotham HTF Medium"/>
                <a:cs typeface="Gotham HTF Medium"/>
              </a:rPr>
              <a:t> to CPUC and POU Forecasts </a:t>
            </a:r>
          </a:p>
        </p:txBody>
      </p:sp>
      <p:sp>
        <p:nvSpPr>
          <p:cNvPr id="4" name="Slide Number Placeholder 3"/>
          <p:cNvSpPr>
            <a:spLocks noGrp="1"/>
          </p:cNvSpPr>
          <p:nvPr>
            <p:ph type="sldNum" sz="quarter" idx="12"/>
          </p:nvPr>
        </p:nvSpPr>
        <p:spPr/>
        <p:txBody>
          <a:bodyPr/>
          <a:lstStyle/>
          <a:p>
            <a:fld id="{1BC924B7-EDFF-824B-BCE9-3FAD438598D0}" type="slidenum">
              <a:rPr lang="en-US" smtClean="0"/>
              <a:t>8</a:t>
            </a:fld>
            <a:endParaRPr lang="en-US"/>
          </a:p>
        </p:txBody>
      </p:sp>
      <p:sp>
        <p:nvSpPr>
          <p:cNvPr id="3" name="Rectangle 2">
            <a:extLst>
              <a:ext uri="{FF2B5EF4-FFF2-40B4-BE49-F238E27FC236}">
                <a16:creationId xmlns:a16="http://schemas.microsoft.com/office/drawing/2014/main" id="{7BBF885D-3571-4524-AEDF-EB82BC23CAB4}"/>
              </a:ext>
            </a:extLst>
          </p:cNvPr>
          <p:cNvSpPr/>
          <p:nvPr/>
        </p:nvSpPr>
        <p:spPr>
          <a:xfrm>
            <a:off x="201967" y="6298808"/>
            <a:ext cx="8740066" cy="369332"/>
          </a:xfrm>
          <a:prstGeom prst="rect">
            <a:avLst/>
          </a:prstGeom>
        </p:spPr>
        <p:txBody>
          <a:bodyPr wrap="square">
            <a:spAutoFit/>
          </a:bodyPr>
          <a:lstStyle/>
          <a:p>
            <a:pPr marL="342900" indent="-342900">
              <a:buFont typeface="Arial" charset="0"/>
              <a:buChar char="•"/>
            </a:pPr>
            <a:r>
              <a:rPr lang="en-US" dirty="0">
                <a:solidFill>
                  <a:schemeClr val="accent1">
                    <a:lumMod val="75000"/>
                  </a:schemeClr>
                </a:solidFill>
                <a:latin typeface="Gotham HTF Book"/>
                <a:cs typeface="Gotham HTF Book"/>
              </a:rPr>
              <a:t>POU loads are about 11%-12% of the SCE TAC loads.</a:t>
            </a:r>
          </a:p>
        </p:txBody>
      </p:sp>
      <p:pic>
        <p:nvPicPr>
          <p:cNvPr id="2" name="Picture 1">
            <a:extLst>
              <a:ext uri="{FF2B5EF4-FFF2-40B4-BE49-F238E27FC236}">
                <a16:creationId xmlns:a16="http://schemas.microsoft.com/office/drawing/2014/main" id="{30C32EA6-710A-1625-DCD6-1E23D6594C6C}"/>
              </a:ext>
            </a:extLst>
          </p:cNvPr>
          <p:cNvPicPr preferRelativeResize="0">
            <a:picLocks/>
          </p:cNvPicPr>
          <p:nvPr/>
        </p:nvPicPr>
        <p:blipFill>
          <a:blip r:embed="rId2"/>
          <a:stretch>
            <a:fillRect/>
          </a:stretch>
        </p:blipFill>
        <p:spPr>
          <a:xfrm>
            <a:off x="378993" y="1558212"/>
            <a:ext cx="8214501" cy="4687261"/>
          </a:xfrm>
          <a:prstGeom prst="rect">
            <a:avLst/>
          </a:prstGeom>
        </p:spPr>
      </p:pic>
    </p:spTree>
    <p:extLst>
      <p:ext uri="{BB962C8B-B14F-4D97-AF65-F5344CB8AC3E}">
        <p14:creationId xmlns:p14="http://schemas.microsoft.com/office/powerpoint/2010/main" val="2111933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076446"/>
            <a:ext cx="8229600" cy="5645028"/>
          </a:xfrm>
          <a:prstGeom prst="rect">
            <a:avLst/>
          </a:prstGeom>
          <a:solidFill>
            <a:schemeClr val="bg1"/>
          </a:solidFill>
        </p:spPr>
        <p:txBody>
          <a:bodyPr vert="horz" lIns="91440" tIns="45720" rIns="91440" bIns="45720" rtlCol="0" anchor="t">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charset="0"/>
              <a:buChar char="•"/>
            </a:pPr>
            <a:r>
              <a:rPr lang="en-US" sz="1600" dirty="0">
                <a:solidFill>
                  <a:schemeClr val="accent1">
                    <a:lumMod val="75000"/>
                  </a:schemeClr>
                </a:solidFill>
                <a:latin typeface="Gotham HTF Book"/>
                <a:cs typeface="Gotham HTF Book"/>
              </a:rPr>
              <a:t>Adjustments to ESP forecasts should be consistent with the cap on enrollment, as reflected in recent loads plus expected 2022 and 2023 increases. </a:t>
            </a:r>
          </a:p>
          <a:p>
            <a:pPr marL="342900" indent="-342900">
              <a:buFont typeface="Arial" charset="0"/>
              <a:buChar char="•"/>
            </a:pPr>
            <a:r>
              <a:rPr lang="en-US" sz="1600" dirty="0">
                <a:solidFill>
                  <a:schemeClr val="accent1">
                    <a:lumMod val="75000"/>
                  </a:schemeClr>
                </a:solidFill>
                <a:latin typeface="Gotham HTF Book"/>
                <a:cs typeface="Gotham HTF Book"/>
              </a:rPr>
              <a:t>Staff estimated 2023 coincident peak applying 2021 coincidence factors to estimated monthly energy expected under a full cap.</a:t>
            </a:r>
          </a:p>
          <a:p>
            <a:pPr marL="342900" indent="-342900">
              <a:buFont typeface="Arial" charset="0"/>
              <a:buChar char="•"/>
            </a:pPr>
            <a:r>
              <a:rPr lang="en-US" sz="1600" dirty="0">
                <a:solidFill>
                  <a:schemeClr val="accent1">
                    <a:lumMod val="75000"/>
                  </a:schemeClr>
                </a:solidFill>
                <a:latin typeface="Gotham HTF Book"/>
                <a:cs typeface="Gotham HTF Book"/>
              </a:rPr>
              <a:t>As of May 2022,  SCE had not yet reached the cap. Therefore, the preliminary SCE ESP forecasts fall somewhat short of the estimated cap. ESP load forecasts will be revaluated in August using the July Direct Access Service Request data.</a:t>
            </a:r>
            <a:endParaRPr lang="en-US" dirty="0">
              <a:solidFill>
                <a:schemeClr val="accent1">
                  <a:lumMod val="75000"/>
                </a:schemeClr>
              </a:solidFill>
              <a:latin typeface="Gotham HTF Book"/>
              <a:cs typeface="Gotham HTF Book"/>
            </a:endParaRPr>
          </a:p>
          <a:p>
            <a:pPr marL="342900" indent="-342900">
              <a:buFont typeface="Arial" charset="0"/>
              <a:buChar char="•"/>
            </a:pPr>
            <a:endParaRPr lang="en-US" dirty="0">
              <a:solidFill>
                <a:schemeClr val="accent1">
                  <a:lumMod val="75000"/>
                </a:schemeClr>
              </a:solidFill>
              <a:latin typeface="Arial"/>
              <a:cs typeface="Arial"/>
            </a:endParaRPr>
          </a:p>
        </p:txBody>
      </p:sp>
      <p:sp>
        <p:nvSpPr>
          <p:cNvPr id="6" name="Title 1"/>
          <p:cNvSpPr>
            <a:spLocks noGrp="1"/>
          </p:cNvSpPr>
          <p:nvPr>
            <p:ph type="title"/>
          </p:nvPr>
        </p:nvSpPr>
        <p:spPr>
          <a:xfrm>
            <a:off x="636608" y="226243"/>
            <a:ext cx="8050192" cy="850203"/>
          </a:xfrm>
        </p:spPr>
        <p:txBody>
          <a:bodyPr>
            <a:normAutofit/>
          </a:bodyPr>
          <a:lstStyle/>
          <a:p>
            <a:pPr algn="ctr"/>
            <a:r>
              <a:rPr lang="en-US" sz="2800" cap="none" dirty="0">
                <a:solidFill>
                  <a:srgbClr val="254061"/>
                </a:solidFill>
                <a:latin typeface="Gotham HTF Medium"/>
                <a:cs typeface="Gotham HTF Medium"/>
              </a:rPr>
              <a:t>Direct Access Reference Estimate</a:t>
            </a:r>
          </a:p>
        </p:txBody>
      </p:sp>
      <p:sp>
        <p:nvSpPr>
          <p:cNvPr id="4" name="Slide Number Placeholder 3"/>
          <p:cNvSpPr>
            <a:spLocks noGrp="1"/>
          </p:cNvSpPr>
          <p:nvPr>
            <p:ph type="sldNum" sz="quarter" idx="12"/>
          </p:nvPr>
        </p:nvSpPr>
        <p:spPr/>
        <p:txBody>
          <a:bodyPr/>
          <a:lstStyle/>
          <a:p>
            <a:fld id="{1BC924B7-EDFF-824B-BCE9-3FAD438598D0}" type="slidenum">
              <a:rPr lang="en-US" smtClean="0"/>
              <a:t>9</a:t>
            </a:fld>
            <a:endParaRPr lang="en-US"/>
          </a:p>
        </p:txBody>
      </p:sp>
      <p:pic>
        <p:nvPicPr>
          <p:cNvPr id="2" name="Picture 1">
            <a:extLst>
              <a:ext uri="{FF2B5EF4-FFF2-40B4-BE49-F238E27FC236}">
                <a16:creationId xmlns:a16="http://schemas.microsoft.com/office/drawing/2014/main" id="{EA2B4609-C324-8DC6-9DBF-3CC3FC27170D}"/>
              </a:ext>
            </a:extLst>
          </p:cNvPr>
          <p:cNvPicPr preferRelativeResize="0">
            <a:picLocks/>
          </p:cNvPicPr>
          <p:nvPr/>
        </p:nvPicPr>
        <p:blipFill>
          <a:blip r:embed="rId2"/>
          <a:stretch>
            <a:fillRect/>
          </a:stretch>
        </p:blipFill>
        <p:spPr>
          <a:xfrm>
            <a:off x="457200" y="2930236"/>
            <a:ext cx="8416636" cy="3647347"/>
          </a:xfrm>
          <a:prstGeom prst="rect">
            <a:avLst/>
          </a:prstGeom>
        </p:spPr>
      </p:pic>
    </p:spTree>
    <p:extLst>
      <p:ext uri="{BB962C8B-B14F-4D97-AF65-F5344CB8AC3E}">
        <p14:creationId xmlns:p14="http://schemas.microsoft.com/office/powerpoint/2010/main" val="1858662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49467</TotalTime>
  <Words>1298</Words>
  <Application>Microsoft Office PowerPoint</Application>
  <PresentationFormat>On-screen Show (4:3)</PresentationFormat>
  <Paragraphs>98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Gotham HTF Book</vt:lpstr>
      <vt:lpstr>Gotham HTF Medium</vt:lpstr>
      <vt:lpstr>Office Theme</vt:lpstr>
      <vt:lpstr>LSE Forecast Adjustments 2023 Resource Adequacy</vt:lpstr>
      <vt:lpstr>Resource Adequacy Load Forecast Adjustment Process</vt:lpstr>
      <vt:lpstr>2021 IEPR TAC Area Coincident Peak Forecast</vt:lpstr>
      <vt:lpstr>IOU Distribution Service Area Reference Forecast Disaggregation of SCE and PGE TAC</vt:lpstr>
      <vt:lpstr>Comparison of RA 2023 v. RA 2022 PG&amp;E TAC Area Coincident Peak Forecast</vt:lpstr>
      <vt:lpstr>Comparison of RA 2023 v. RA 2022 SCE TAC Area Coincident Peak Forecast</vt:lpstr>
      <vt:lpstr>Disaggregation of PG&amp;E TAC Forecast  to CPUC and POU Load </vt:lpstr>
      <vt:lpstr>Disaggregation of SCE TAC Forecast  to CPUC and POU Forecasts </vt:lpstr>
      <vt:lpstr>Direct Access Reference Estimate</vt:lpstr>
      <vt:lpstr>Coincidence Adjustment  Methodology</vt:lpstr>
      <vt:lpstr>Load Modifier Adjustments</vt:lpstr>
      <vt:lpstr>LSE-Specific Adjustments </vt:lpstr>
      <vt:lpstr>Pro-Rata Adjustment </vt:lpstr>
      <vt:lpstr>Summary of RA 2023 Forecast Adjustments</vt:lpstr>
      <vt:lpstr>Conclusion</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Bailey Wobschall</dc:creator>
  <cp:lastModifiedBy>Marshall, Lynn@Energy</cp:lastModifiedBy>
  <cp:revision>286</cp:revision>
  <cp:lastPrinted>2019-06-19T01:01:27Z</cp:lastPrinted>
  <dcterms:created xsi:type="dcterms:W3CDTF">2017-05-04T20:00:37Z</dcterms:created>
  <dcterms:modified xsi:type="dcterms:W3CDTF">2022-08-15T22:54:09Z</dcterms:modified>
</cp:coreProperties>
</file>