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27"/>
  </p:notesMasterIdLst>
  <p:sldIdLst>
    <p:sldId id="256" r:id="rId2"/>
    <p:sldId id="272" r:id="rId3"/>
    <p:sldId id="284" r:id="rId4"/>
    <p:sldId id="281" r:id="rId5"/>
    <p:sldId id="282" r:id="rId6"/>
    <p:sldId id="283" r:id="rId7"/>
    <p:sldId id="285" r:id="rId8"/>
    <p:sldId id="257" r:id="rId9"/>
    <p:sldId id="280" r:id="rId10"/>
    <p:sldId id="276" r:id="rId11"/>
    <p:sldId id="277" r:id="rId12"/>
    <p:sldId id="278" r:id="rId13"/>
    <p:sldId id="279" r:id="rId14"/>
    <p:sldId id="262" r:id="rId15"/>
    <p:sldId id="286" r:id="rId16"/>
    <p:sldId id="289" r:id="rId17"/>
    <p:sldId id="287" r:id="rId18"/>
    <p:sldId id="268" r:id="rId19"/>
    <p:sldId id="288" r:id="rId20"/>
    <p:sldId id="264" r:id="rId21"/>
    <p:sldId id="263" r:id="rId22"/>
    <p:sldId id="265" r:id="rId23"/>
    <p:sldId id="266" r:id="rId24"/>
    <p:sldId id="267"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78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2046B-B94B-6E43-A731-17FBFFB5ACDB}" type="datetimeFigureOut">
              <a:rPr lang="en-US" smtClean="0"/>
              <a:t>10/14/19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2DC0A-0F0A-0940-95C6-C90CC1445907}" type="slidenum">
              <a:rPr lang="en-US" smtClean="0"/>
              <a:t>‹#›</a:t>
            </a:fld>
            <a:endParaRPr lang="en-US"/>
          </a:p>
        </p:txBody>
      </p:sp>
    </p:spTree>
    <p:extLst>
      <p:ext uri="{BB962C8B-B14F-4D97-AF65-F5344CB8AC3E}">
        <p14:creationId xmlns:p14="http://schemas.microsoft.com/office/powerpoint/2010/main" val="88358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8FA956-CD16-744E-AA40-BD5651490073}" type="datetime1">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49153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E9E2A-4CD8-0D41-B2D8-2F49ED6E3DB9}" type="datetime1">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59689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E83B7-AE4E-A146-AC61-A7D98655E56F}" type="datetime1">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09295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44A99-FF43-C547-B900-48E8988420BF}" type="datetime1">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61635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6B2C7-4C35-3645-833C-BB559EC87C3C}" type="datetime1">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748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1F7EF1-BCAF-1E4D-9182-D22EE71F1AB3}" type="datetime1">
              <a:rPr lang="en-US" smtClean="0"/>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08222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62AC66-B4A2-4C4B-9B72-515A2D7F9429}" type="datetime1">
              <a:rPr lang="en-US" smtClean="0"/>
              <a:t>10/14/19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8646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824664-681F-1A40-9FB9-228547C07075}" type="datetime1">
              <a:rPr lang="en-US" smtClean="0"/>
              <a:t>10/14/19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25530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FE6EA-D3A4-7D4C-A219-63875317D7A1}" type="datetime1">
              <a:rPr lang="en-US" smtClean="0"/>
              <a:t>10/14/19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0807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918C6-D712-F24C-BF7F-32057EBA49B5}" type="datetime1">
              <a:rPr lang="en-US" smtClean="0"/>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152309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6F50E-BA8A-8B4A-AC7A-1F8DFE2A822A}" type="datetime1">
              <a:rPr lang="en-US" smtClean="0"/>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5C3F4-D7A1-0845-9070-10959AA0DD9C}" type="slidenum">
              <a:rPr lang="en-US" smtClean="0"/>
              <a:t>‹#›</a:t>
            </a:fld>
            <a:endParaRPr lang="en-US"/>
          </a:p>
        </p:txBody>
      </p:sp>
    </p:spTree>
    <p:extLst>
      <p:ext uri="{BB962C8B-B14F-4D97-AF65-F5344CB8AC3E}">
        <p14:creationId xmlns:p14="http://schemas.microsoft.com/office/powerpoint/2010/main" val="69397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8192-CD61-6348-B073-7772AC265DF7}" type="datetime1">
              <a:rPr lang="en-US" smtClean="0"/>
              <a:t>10/14/19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C3F4-D7A1-0845-9070-10959AA0DD9C}" type="slidenum">
              <a:rPr lang="en-US" smtClean="0"/>
              <a:t>‹#›</a:t>
            </a:fld>
            <a:endParaRPr lang="en-US"/>
          </a:p>
        </p:txBody>
      </p:sp>
    </p:spTree>
    <p:extLst>
      <p:ext uri="{BB962C8B-B14F-4D97-AF65-F5344CB8AC3E}">
        <p14:creationId xmlns:p14="http://schemas.microsoft.com/office/powerpoint/2010/main" val="179415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tej.2019.106621"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atzcenter.org/" TargetMode="External"/><Relationship Id="rId2" Type="http://schemas.openxmlformats.org/officeDocument/2006/relationships/hyperlink" Target="mailto:peter.Alstone@humboldt.edu" TargetMode="External"/><Relationship Id="rId1" Type="http://schemas.openxmlformats.org/officeDocument/2006/relationships/slideLayout" Target="../slideLayouts/slideLayout2.xml"/><Relationship Id="rId4" Type="http://schemas.openxmlformats.org/officeDocument/2006/relationships/hyperlink" Target="https://drrc.lbl.gov/publications/2025-california-demand-respons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Pay for a Load Shape</a:t>
            </a:r>
          </a:p>
        </p:txBody>
      </p:sp>
      <p:sp>
        <p:nvSpPr>
          <p:cNvPr id="3" name="Subtitle 2"/>
          <p:cNvSpPr>
            <a:spLocks noGrp="1"/>
          </p:cNvSpPr>
          <p:nvPr>
            <p:ph type="subTitle" idx="1"/>
          </p:nvPr>
        </p:nvSpPr>
        <p:spPr>
          <a:xfrm>
            <a:off x="659219" y="3602037"/>
            <a:ext cx="10877107" cy="3096475"/>
          </a:xfrm>
        </p:spPr>
        <p:txBody>
          <a:bodyPr>
            <a:normAutofit/>
          </a:bodyPr>
          <a:lstStyle/>
          <a:p>
            <a:r>
              <a:rPr lang="en-US" b="1" dirty="0"/>
              <a:t>Peter Alstone</a:t>
            </a:r>
          </a:p>
          <a:p>
            <a:r>
              <a:rPr lang="en-US" i="1" dirty="0"/>
              <a:t>Schatz Energy Research Center / Lawrence Berkeley National Laboratory</a:t>
            </a:r>
          </a:p>
          <a:p>
            <a:endParaRPr lang="en-US" dirty="0"/>
          </a:p>
          <a:p>
            <a:r>
              <a:rPr lang="en-US" dirty="0"/>
              <a:t>CPUC Workshop on Dynamic and Real Time Pricing (RTP)</a:t>
            </a:r>
          </a:p>
          <a:p>
            <a:r>
              <a:rPr lang="en-US" dirty="0"/>
              <a:t>October 15, 2019</a:t>
            </a:r>
          </a:p>
        </p:txBody>
      </p:sp>
      <p:pic>
        <p:nvPicPr>
          <p:cNvPr id="4" name="Shape 4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511" y="252804"/>
            <a:ext cx="11431639" cy="1739118"/>
          </a:xfrm>
          <a:prstGeom prst="rect">
            <a:avLst/>
          </a:prstGeom>
          <a:noFill/>
          <a:ln>
            <a:noFill/>
          </a:ln>
        </p:spPr>
      </p:pic>
      <p:pic>
        <p:nvPicPr>
          <p:cNvPr id="6" name="Picture 5">
            <a:extLst>
              <a:ext uri="{FF2B5EF4-FFF2-40B4-BE49-F238E27FC236}">
                <a16:creationId xmlns:a16="http://schemas.microsoft.com/office/drawing/2014/main" id="{482E7342-707B-5D4D-B5F8-6089C603739A}"/>
              </a:ext>
            </a:extLst>
          </p:cNvPr>
          <p:cNvPicPr>
            <a:picLocks noChangeAspect="1"/>
          </p:cNvPicPr>
          <p:nvPr/>
        </p:nvPicPr>
        <p:blipFill>
          <a:blip r:embed="rId3"/>
          <a:stretch>
            <a:fillRect/>
          </a:stretch>
        </p:blipFill>
        <p:spPr>
          <a:xfrm>
            <a:off x="476511" y="5531589"/>
            <a:ext cx="1832834" cy="1049965"/>
          </a:xfrm>
          <a:prstGeom prst="rect">
            <a:avLst/>
          </a:prstGeom>
        </p:spPr>
      </p:pic>
      <p:pic>
        <p:nvPicPr>
          <p:cNvPr id="8" name="Picture 7">
            <a:extLst>
              <a:ext uri="{FF2B5EF4-FFF2-40B4-BE49-F238E27FC236}">
                <a16:creationId xmlns:a16="http://schemas.microsoft.com/office/drawing/2014/main" id="{6468D73C-75C9-4D4D-A37E-4F136D4091A4}"/>
              </a:ext>
            </a:extLst>
          </p:cNvPr>
          <p:cNvPicPr>
            <a:picLocks noChangeAspect="1"/>
          </p:cNvPicPr>
          <p:nvPr/>
        </p:nvPicPr>
        <p:blipFill>
          <a:blip r:embed="rId4"/>
          <a:stretch>
            <a:fillRect/>
          </a:stretch>
        </p:blipFill>
        <p:spPr>
          <a:xfrm>
            <a:off x="10158086" y="5255143"/>
            <a:ext cx="1750064" cy="1326411"/>
          </a:xfrm>
          <a:prstGeom prst="rect">
            <a:avLst/>
          </a:prstGeom>
        </p:spPr>
      </p:pic>
    </p:spTree>
    <p:extLst>
      <p:ext uri="{BB962C8B-B14F-4D97-AF65-F5344CB8AC3E}">
        <p14:creationId xmlns:p14="http://schemas.microsoft.com/office/powerpoint/2010/main" val="61384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966B-82A2-644B-83F9-A219D6BAF140}"/>
              </a:ext>
            </a:extLst>
          </p:cNvPr>
          <p:cNvSpPr>
            <a:spLocks noGrp="1"/>
          </p:cNvSpPr>
          <p:nvPr>
            <p:ph type="title"/>
          </p:nvPr>
        </p:nvSpPr>
        <p:spPr/>
        <p:txBody>
          <a:bodyPr/>
          <a:lstStyle/>
          <a:p>
            <a:r>
              <a:rPr lang="en-US" dirty="0"/>
              <a:t>There are many ways to configure P4LS</a:t>
            </a:r>
          </a:p>
        </p:txBody>
      </p:sp>
      <p:sp>
        <p:nvSpPr>
          <p:cNvPr id="3" name="Content Placeholder 2">
            <a:extLst>
              <a:ext uri="{FF2B5EF4-FFF2-40B4-BE49-F238E27FC236}">
                <a16:creationId xmlns:a16="http://schemas.microsoft.com/office/drawing/2014/main" id="{848A7F16-A567-0649-937E-D8B1D7BA6E16}"/>
              </a:ext>
            </a:extLst>
          </p:cNvPr>
          <p:cNvSpPr>
            <a:spLocks noGrp="1"/>
          </p:cNvSpPr>
          <p:nvPr>
            <p:ph idx="1"/>
          </p:nvPr>
        </p:nvSpPr>
        <p:spPr/>
        <p:txBody>
          <a:bodyPr>
            <a:normAutofit lnSpcReduction="10000"/>
          </a:bodyPr>
          <a:lstStyle/>
          <a:p>
            <a:pPr marL="0" indent="0">
              <a:lnSpc>
                <a:spcPct val="100000"/>
              </a:lnSpc>
              <a:buNone/>
            </a:pPr>
            <a:r>
              <a:rPr lang="en-US" b="1" u="sng" dirty="0"/>
              <a:t>Target Basis:</a:t>
            </a:r>
            <a:r>
              <a:rPr lang="en-US" b="1" dirty="0"/>
              <a:t> Loads, Prices, and Marginal Emissions </a:t>
            </a:r>
            <a:r>
              <a:rPr lang="en-US" dirty="0"/>
              <a:t>could all be the basis (they are correlated in California)</a:t>
            </a:r>
          </a:p>
          <a:p>
            <a:pPr marL="0" indent="0">
              <a:lnSpc>
                <a:spcPct val="100000"/>
              </a:lnSpc>
              <a:buNone/>
            </a:pPr>
            <a:endParaRPr lang="en-US" dirty="0"/>
          </a:p>
          <a:p>
            <a:pPr marL="0" indent="0">
              <a:lnSpc>
                <a:spcPct val="100000"/>
              </a:lnSpc>
              <a:buNone/>
            </a:pPr>
            <a:r>
              <a:rPr lang="en-US" b="1" u="sng" dirty="0"/>
              <a:t>Spatial </a:t>
            </a:r>
            <a:r>
              <a:rPr lang="en-US" b="1" u="sng" dirty="0" err="1"/>
              <a:t>graunlarity</a:t>
            </a:r>
            <a:r>
              <a:rPr lang="en-US" b="1" u="sng" dirty="0"/>
              <a:t>:</a:t>
            </a:r>
            <a:r>
              <a:rPr lang="en-US" b="1" dirty="0"/>
              <a:t> </a:t>
            </a:r>
            <a:r>
              <a:rPr lang="en-US" dirty="0"/>
              <a:t>Local Factors like </a:t>
            </a:r>
            <a:r>
              <a:rPr lang="en-US" b="1" dirty="0"/>
              <a:t>nodal prices, excess renewables </a:t>
            </a:r>
            <a:r>
              <a:rPr lang="en-US" dirty="0"/>
              <a:t>or </a:t>
            </a:r>
            <a:r>
              <a:rPr lang="en-US" b="1" dirty="0"/>
              <a:t>distribution system</a:t>
            </a:r>
            <a:r>
              <a:rPr lang="en-US" dirty="0"/>
              <a:t> constraints could be used to define local targets</a:t>
            </a:r>
          </a:p>
          <a:p>
            <a:pPr marL="0" indent="0">
              <a:lnSpc>
                <a:spcPct val="100000"/>
              </a:lnSpc>
              <a:buNone/>
            </a:pPr>
            <a:endParaRPr lang="en-US" dirty="0"/>
          </a:p>
          <a:p>
            <a:pPr marL="0" indent="0">
              <a:lnSpc>
                <a:spcPct val="100000"/>
              </a:lnSpc>
              <a:buNone/>
            </a:pPr>
            <a:r>
              <a:rPr lang="en-US" b="1" u="sng" dirty="0"/>
              <a:t>Update periods</a:t>
            </a:r>
            <a:r>
              <a:rPr lang="en-US" dirty="0"/>
              <a:t>: Targets could be updated </a:t>
            </a:r>
            <a:r>
              <a:rPr lang="en-US" b="1" dirty="0"/>
              <a:t>daily, weekly, monthly, etc. </a:t>
            </a:r>
            <a:r>
              <a:rPr lang="en-US" dirty="0"/>
              <a:t>There are diminishing returns to more frequent updates (analysis follows).</a:t>
            </a:r>
            <a:endParaRPr lang="en-US" b="1" u="sng" dirty="0"/>
          </a:p>
        </p:txBody>
      </p:sp>
      <p:sp>
        <p:nvSpPr>
          <p:cNvPr id="4" name="Slide Number Placeholder 3">
            <a:extLst>
              <a:ext uri="{FF2B5EF4-FFF2-40B4-BE49-F238E27FC236}">
                <a16:creationId xmlns:a16="http://schemas.microsoft.com/office/drawing/2014/main" id="{E43FB455-0EBF-EC4B-8D71-89AD99C0D25D}"/>
              </a:ext>
            </a:extLst>
          </p:cNvPr>
          <p:cNvSpPr>
            <a:spLocks noGrp="1"/>
          </p:cNvSpPr>
          <p:nvPr>
            <p:ph type="sldNum" sz="quarter" idx="12"/>
          </p:nvPr>
        </p:nvSpPr>
        <p:spPr/>
        <p:txBody>
          <a:bodyPr/>
          <a:lstStyle/>
          <a:p>
            <a:fld id="{4235C3F4-D7A1-0845-9070-10959AA0DD9C}" type="slidenum">
              <a:rPr lang="en-US" smtClean="0"/>
              <a:t>10</a:t>
            </a:fld>
            <a:endParaRPr lang="en-US"/>
          </a:p>
        </p:txBody>
      </p:sp>
    </p:spTree>
    <p:extLst>
      <p:ext uri="{BB962C8B-B14F-4D97-AF65-F5344CB8AC3E}">
        <p14:creationId xmlns:p14="http://schemas.microsoft.com/office/powerpoint/2010/main" val="408364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52400"/>
            <a:ext cx="10617200" cy="6553200"/>
          </a:xfrm>
          <a:prstGeom prst="rect">
            <a:avLst/>
          </a:prstGeom>
        </p:spPr>
      </p:pic>
      <p:sp>
        <p:nvSpPr>
          <p:cNvPr id="2" name="Slide Number Placeholder 1">
            <a:extLst>
              <a:ext uri="{FF2B5EF4-FFF2-40B4-BE49-F238E27FC236}">
                <a16:creationId xmlns:a16="http://schemas.microsoft.com/office/drawing/2014/main" id="{6F164E46-1CF6-6D4C-9F88-4C1C06BB3BAA}"/>
              </a:ext>
            </a:extLst>
          </p:cNvPr>
          <p:cNvSpPr>
            <a:spLocks noGrp="1"/>
          </p:cNvSpPr>
          <p:nvPr>
            <p:ph type="sldNum" sz="quarter" idx="12"/>
          </p:nvPr>
        </p:nvSpPr>
        <p:spPr/>
        <p:txBody>
          <a:bodyPr/>
          <a:lstStyle/>
          <a:p>
            <a:fld id="{4235C3F4-D7A1-0845-9070-10959AA0DD9C}" type="slidenum">
              <a:rPr lang="en-US" smtClean="0"/>
              <a:t>11</a:t>
            </a:fld>
            <a:endParaRPr lang="en-US"/>
          </a:p>
        </p:txBody>
      </p:sp>
    </p:spTree>
    <p:extLst>
      <p:ext uri="{BB962C8B-B14F-4D97-AF65-F5344CB8AC3E}">
        <p14:creationId xmlns:p14="http://schemas.microsoft.com/office/powerpoint/2010/main" val="298665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39700"/>
            <a:ext cx="10617200" cy="6565900"/>
          </a:xfrm>
          <a:prstGeom prst="rect">
            <a:avLst/>
          </a:prstGeom>
        </p:spPr>
      </p:pic>
      <p:sp>
        <p:nvSpPr>
          <p:cNvPr id="2" name="Slide Number Placeholder 1">
            <a:extLst>
              <a:ext uri="{FF2B5EF4-FFF2-40B4-BE49-F238E27FC236}">
                <a16:creationId xmlns:a16="http://schemas.microsoft.com/office/drawing/2014/main" id="{F07622B0-1580-CD4F-ACFA-EF62C5C13784}"/>
              </a:ext>
            </a:extLst>
          </p:cNvPr>
          <p:cNvSpPr>
            <a:spLocks noGrp="1"/>
          </p:cNvSpPr>
          <p:nvPr>
            <p:ph type="sldNum" sz="quarter" idx="12"/>
          </p:nvPr>
        </p:nvSpPr>
        <p:spPr/>
        <p:txBody>
          <a:bodyPr/>
          <a:lstStyle/>
          <a:p>
            <a:fld id="{4235C3F4-D7A1-0845-9070-10959AA0DD9C}" type="slidenum">
              <a:rPr lang="en-US" smtClean="0"/>
              <a:t>12</a:t>
            </a:fld>
            <a:endParaRPr lang="en-US"/>
          </a:p>
        </p:txBody>
      </p:sp>
    </p:spTree>
    <p:extLst>
      <p:ext uri="{BB962C8B-B14F-4D97-AF65-F5344CB8AC3E}">
        <p14:creationId xmlns:p14="http://schemas.microsoft.com/office/powerpoint/2010/main" val="172989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09" y="0"/>
            <a:ext cx="11013885" cy="6858000"/>
          </a:xfrm>
          <a:prstGeom prst="rect">
            <a:avLst/>
          </a:prstGeom>
        </p:spPr>
      </p:pic>
      <p:sp>
        <p:nvSpPr>
          <p:cNvPr id="2" name="Slide Number Placeholder 1">
            <a:extLst>
              <a:ext uri="{FF2B5EF4-FFF2-40B4-BE49-F238E27FC236}">
                <a16:creationId xmlns:a16="http://schemas.microsoft.com/office/drawing/2014/main" id="{A3808E65-74C1-A54F-B8A0-FB965A4547AE}"/>
              </a:ext>
            </a:extLst>
          </p:cNvPr>
          <p:cNvSpPr>
            <a:spLocks noGrp="1"/>
          </p:cNvSpPr>
          <p:nvPr>
            <p:ph type="sldNum" sz="quarter" idx="12"/>
          </p:nvPr>
        </p:nvSpPr>
        <p:spPr/>
        <p:txBody>
          <a:bodyPr/>
          <a:lstStyle/>
          <a:p>
            <a:fld id="{4235C3F4-D7A1-0845-9070-10959AA0DD9C}" type="slidenum">
              <a:rPr lang="en-US" smtClean="0"/>
              <a:t>13</a:t>
            </a:fld>
            <a:endParaRPr lang="en-US"/>
          </a:p>
        </p:txBody>
      </p:sp>
    </p:spTree>
    <p:extLst>
      <p:ext uri="{BB962C8B-B14F-4D97-AF65-F5344CB8AC3E}">
        <p14:creationId xmlns:p14="http://schemas.microsoft.com/office/powerpoint/2010/main" val="43460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569C69-8741-454B-8084-DAD777CE5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614"/>
            <a:ext cx="10521123" cy="6526714"/>
          </a:xfrm>
          <a:prstGeom prst="rect">
            <a:avLst/>
          </a:prstGeom>
        </p:spPr>
      </p:pic>
      <p:sp>
        <p:nvSpPr>
          <p:cNvPr id="6" name="TextBox 5">
            <a:extLst>
              <a:ext uri="{FF2B5EF4-FFF2-40B4-BE49-F238E27FC236}">
                <a16:creationId xmlns:a16="http://schemas.microsoft.com/office/drawing/2014/main" id="{1D290326-0078-F548-8AEA-F8C7FAD3F9B3}"/>
              </a:ext>
            </a:extLst>
          </p:cNvPr>
          <p:cNvSpPr txBox="1"/>
          <p:nvPr/>
        </p:nvSpPr>
        <p:spPr>
          <a:xfrm>
            <a:off x="8376745" y="220717"/>
            <a:ext cx="359453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t>The target is similar with loads, prices, and emissions. </a:t>
            </a:r>
            <a:r>
              <a:rPr lang="en-US" sz="2400" dirty="0"/>
              <a:t>We don’t have to pick between prices and emissions in CA.</a:t>
            </a:r>
          </a:p>
        </p:txBody>
      </p:sp>
      <p:sp>
        <p:nvSpPr>
          <p:cNvPr id="2" name="Slide Number Placeholder 1">
            <a:extLst>
              <a:ext uri="{FF2B5EF4-FFF2-40B4-BE49-F238E27FC236}">
                <a16:creationId xmlns:a16="http://schemas.microsoft.com/office/drawing/2014/main" id="{684F09FC-4F84-3143-A778-58606201157D}"/>
              </a:ext>
            </a:extLst>
          </p:cNvPr>
          <p:cNvSpPr>
            <a:spLocks noGrp="1"/>
          </p:cNvSpPr>
          <p:nvPr>
            <p:ph type="sldNum" sz="quarter" idx="12"/>
          </p:nvPr>
        </p:nvSpPr>
        <p:spPr/>
        <p:txBody>
          <a:bodyPr/>
          <a:lstStyle/>
          <a:p>
            <a:fld id="{4235C3F4-D7A1-0845-9070-10959AA0DD9C}" type="slidenum">
              <a:rPr lang="en-US" smtClean="0"/>
              <a:t>14</a:t>
            </a:fld>
            <a:endParaRPr lang="en-US"/>
          </a:p>
        </p:txBody>
      </p:sp>
    </p:spTree>
    <p:extLst>
      <p:ext uri="{BB962C8B-B14F-4D97-AF65-F5344CB8AC3E}">
        <p14:creationId xmlns:p14="http://schemas.microsoft.com/office/powerpoint/2010/main" val="14002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395" y="1486605"/>
            <a:ext cx="8168200" cy="5034118"/>
          </a:xfrm>
          <a:prstGeom prst="rect">
            <a:avLst/>
          </a:prstGeom>
        </p:spPr>
      </p:pic>
      <p:sp>
        <p:nvSpPr>
          <p:cNvPr id="6" name="Rectangle 5"/>
          <p:cNvSpPr/>
          <p:nvPr/>
        </p:nvSpPr>
        <p:spPr>
          <a:xfrm>
            <a:off x="139908" y="1343958"/>
            <a:ext cx="3127948" cy="4339650"/>
          </a:xfrm>
          <a:prstGeom prst="rect">
            <a:avLst/>
          </a:prstGeom>
        </p:spPr>
        <p:txBody>
          <a:bodyPr wrap="square">
            <a:spAutoFit/>
          </a:bodyPr>
          <a:lstStyle/>
          <a:p>
            <a:r>
              <a:rPr lang="en-US" b="1" u="sng" dirty="0"/>
              <a:t>Notional analysis</a:t>
            </a:r>
            <a:r>
              <a:rPr lang="en-US" b="1" dirty="0"/>
              <a:t>:</a:t>
            </a:r>
          </a:p>
          <a:p>
            <a:endParaRPr lang="en-US" b="1" dirty="0"/>
          </a:p>
          <a:p>
            <a:r>
              <a:rPr lang="en-US" b="1" dirty="0"/>
              <a:t>5% of daily load participating and exactly matching the target (based on prices).</a:t>
            </a:r>
          </a:p>
          <a:p>
            <a:endParaRPr lang="en-US" b="1" dirty="0"/>
          </a:p>
          <a:p>
            <a:r>
              <a:rPr lang="en-US" dirty="0"/>
              <a:t>$60-80 M/year annual savings in energy costs </a:t>
            </a:r>
            <a:r>
              <a:rPr lang="en-US" u="sng" dirty="0"/>
              <a:t>given 2017 grid</a:t>
            </a:r>
            <a:r>
              <a:rPr lang="en-US" dirty="0"/>
              <a:t>. </a:t>
            </a:r>
          </a:p>
          <a:p>
            <a:endParaRPr lang="en-US" dirty="0"/>
          </a:p>
          <a:p>
            <a:r>
              <a:rPr lang="en-US" sz="2400" b="1" dirty="0"/>
              <a:t>~30% better outcomes if the targets are updated daily vs. monthly.</a:t>
            </a:r>
          </a:p>
          <a:p>
            <a:endParaRPr lang="en-US" dirty="0"/>
          </a:p>
        </p:txBody>
      </p:sp>
      <p:sp>
        <p:nvSpPr>
          <p:cNvPr id="7" name="TextBox 6"/>
          <p:cNvSpPr txBox="1"/>
          <p:nvPr/>
        </p:nvSpPr>
        <p:spPr>
          <a:xfrm>
            <a:off x="139908" y="149901"/>
            <a:ext cx="11567410" cy="1077218"/>
          </a:xfrm>
          <a:prstGeom prst="rect">
            <a:avLst/>
          </a:prstGeom>
          <a:noFill/>
        </p:spPr>
        <p:txBody>
          <a:bodyPr wrap="square" rtlCol="0">
            <a:spAutoFit/>
          </a:bodyPr>
          <a:lstStyle/>
          <a:p>
            <a:r>
              <a:rPr lang="en-US" sz="3200" b="1" dirty="0"/>
              <a:t>The duration of target load shape persistence changes the estimated energy market savings, but not by much.</a:t>
            </a:r>
            <a:endParaRPr lang="en-US" sz="3600" b="1" dirty="0"/>
          </a:p>
        </p:txBody>
      </p:sp>
      <p:sp>
        <p:nvSpPr>
          <p:cNvPr id="8" name="TextBox 7"/>
          <p:cNvSpPr txBox="1"/>
          <p:nvPr/>
        </p:nvSpPr>
        <p:spPr>
          <a:xfrm>
            <a:off x="5051686" y="4407108"/>
            <a:ext cx="6460761"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t>This plot shows different “duration” target load shapes based on the daily net load, weekly average, </a:t>
            </a:r>
            <a:r>
              <a:rPr lang="en-US" sz="2000"/>
              <a:t>monthly average, and three-month average. </a:t>
            </a:r>
          </a:p>
        </p:txBody>
      </p:sp>
      <p:sp>
        <p:nvSpPr>
          <p:cNvPr id="2" name="Slide Number Placeholder 1">
            <a:extLst>
              <a:ext uri="{FF2B5EF4-FFF2-40B4-BE49-F238E27FC236}">
                <a16:creationId xmlns:a16="http://schemas.microsoft.com/office/drawing/2014/main" id="{81777096-1871-2640-9412-1D1F84C3BDFE}"/>
              </a:ext>
            </a:extLst>
          </p:cNvPr>
          <p:cNvSpPr>
            <a:spLocks noGrp="1"/>
          </p:cNvSpPr>
          <p:nvPr>
            <p:ph type="sldNum" sz="quarter" idx="12"/>
          </p:nvPr>
        </p:nvSpPr>
        <p:spPr/>
        <p:txBody>
          <a:bodyPr/>
          <a:lstStyle/>
          <a:p>
            <a:fld id="{4235C3F4-D7A1-0845-9070-10959AA0DD9C}" type="slidenum">
              <a:rPr lang="en-US" smtClean="0"/>
              <a:t>15</a:t>
            </a:fld>
            <a:endParaRPr lang="en-US"/>
          </a:p>
        </p:txBody>
      </p:sp>
    </p:spTree>
    <p:extLst>
      <p:ext uri="{BB962C8B-B14F-4D97-AF65-F5344CB8AC3E}">
        <p14:creationId xmlns:p14="http://schemas.microsoft.com/office/powerpoint/2010/main" val="193837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9F51-7E21-CF46-B5E3-239F92E769D4}"/>
              </a:ext>
            </a:extLst>
          </p:cNvPr>
          <p:cNvSpPr>
            <a:spLocks noGrp="1"/>
          </p:cNvSpPr>
          <p:nvPr>
            <p:ph type="title"/>
          </p:nvPr>
        </p:nvSpPr>
        <p:spPr>
          <a:xfrm>
            <a:off x="310918" y="188608"/>
            <a:ext cx="10515600" cy="1325563"/>
          </a:xfrm>
        </p:spPr>
        <p:txBody>
          <a:bodyPr/>
          <a:lstStyle/>
          <a:p>
            <a:r>
              <a:rPr lang="en-US" dirty="0"/>
              <a:t>P4LS and Pay for Performance</a:t>
            </a:r>
          </a:p>
        </p:txBody>
      </p:sp>
      <p:sp>
        <p:nvSpPr>
          <p:cNvPr id="3" name="Content Placeholder 2">
            <a:extLst>
              <a:ext uri="{FF2B5EF4-FFF2-40B4-BE49-F238E27FC236}">
                <a16:creationId xmlns:a16="http://schemas.microsoft.com/office/drawing/2014/main" id="{0B2115FB-4C83-6A4F-AE2B-EB9AD3982791}"/>
              </a:ext>
            </a:extLst>
          </p:cNvPr>
          <p:cNvSpPr>
            <a:spLocks noGrp="1"/>
          </p:cNvSpPr>
          <p:nvPr>
            <p:ph idx="1"/>
          </p:nvPr>
        </p:nvSpPr>
        <p:spPr>
          <a:xfrm>
            <a:off x="310918" y="1690687"/>
            <a:ext cx="5056338" cy="5029090"/>
          </a:xfrm>
        </p:spPr>
        <p:txBody>
          <a:bodyPr>
            <a:normAutofit/>
          </a:bodyPr>
          <a:lstStyle/>
          <a:p>
            <a:pPr marL="0" indent="0">
              <a:lnSpc>
                <a:spcPct val="120000"/>
              </a:lnSpc>
              <a:buNone/>
            </a:pPr>
            <a:r>
              <a:rPr lang="en-US" sz="2400" dirty="0"/>
              <a:t>P4LS is </a:t>
            </a:r>
            <a:r>
              <a:rPr lang="en-US" sz="2400" b="1" dirty="0"/>
              <a:t>closely aligned with “Pay for Performance” (P4P) concept in energy efficiency</a:t>
            </a:r>
            <a:r>
              <a:rPr lang="en-US" sz="2400" dirty="0"/>
              <a:t>, where EE outcomes are valued based on the time of day for demand. </a:t>
            </a:r>
          </a:p>
          <a:p>
            <a:pPr marL="0" indent="0">
              <a:lnSpc>
                <a:spcPct val="120000"/>
              </a:lnSpc>
              <a:buNone/>
            </a:pPr>
            <a:endParaRPr lang="en-US" sz="2400" dirty="0"/>
          </a:p>
          <a:p>
            <a:pPr marL="0" indent="0">
              <a:lnSpc>
                <a:spcPct val="120000"/>
              </a:lnSpc>
              <a:buNone/>
            </a:pPr>
            <a:r>
              <a:rPr lang="en-US" sz="2400" dirty="0"/>
              <a:t>Since </a:t>
            </a:r>
            <a:r>
              <a:rPr lang="en-US" sz="2400" b="1" dirty="0"/>
              <a:t>curtailment and prices are often predictable day-to-day</a:t>
            </a:r>
            <a:r>
              <a:rPr lang="en-US" sz="2400" dirty="0"/>
              <a:t>, there are significant benefits from  this kind of structural change. </a:t>
            </a:r>
          </a:p>
        </p:txBody>
      </p:sp>
      <p:pic>
        <p:nvPicPr>
          <p:cNvPr id="5" name="Picture 4">
            <a:extLst>
              <a:ext uri="{FF2B5EF4-FFF2-40B4-BE49-F238E27FC236}">
                <a16:creationId xmlns:a16="http://schemas.microsoft.com/office/drawing/2014/main" id="{495F7069-219F-8F44-9BD4-BFF7F0E08007}"/>
              </a:ext>
            </a:extLst>
          </p:cNvPr>
          <p:cNvPicPr>
            <a:picLocks noChangeAspect="1"/>
          </p:cNvPicPr>
          <p:nvPr/>
        </p:nvPicPr>
        <p:blipFill>
          <a:blip r:embed="rId2"/>
          <a:stretch>
            <a:fillRect/>
          </a:stretch>
        </p:blipFill>
        <p:spPr>
          <a:xfrm>
            <a:off x="5560602" y="2180901"/>
            <a:ext cx="6631398" cy="3907658"/>
          </a:xfrm>
          <a:prstGeom prst="rect">
            <a:avLst/>
          </a:prstGeom>
        </p:spPr>
      </p:pic>
      <p:sp>
        <p:nvSpPr>
          <p:cNvPr id="6" name="Rectangle 5">
            <a:extLst>
              <a:ext uri="{FF2B5EF4-FFF2-40B4-BE49-F238E27FC236}">
                <a16:creationId xmlns:a16="http://schemas.microsoft.com/office/drawing/2014/main" id="{DDDF78CF-53A3-E145-AFCA-2B106CAF9E3E}"/>
              </a:ext>
            </a:extLst>
          </p:cNvPr>
          <p:cNvSpPr/>
          <p:nvPr/>
        </p:nvSpPr>
        <p:spPr>
          <a:xfrm>
            <a:off x="6192673" y="6084662"/>
            <a:ext cx="5367256" cy="769441"/>
          </a:xfrm>
          <a:prstGeom prst="rect">
            <a:avLst/>
          </a:prstGeom>
        </p:spPr>
        <p:txBody>
          <a:bodyPr wrap="square">
            <a:spAutoFit/>
          </a:bodyPr>
          <a:lstStyle/>
          <a:p>
            <a:r>
              <a:rPr lang="en-US" sz="1100" dirty="0"/>
              <a:t>Figure from: Golden, Matt, Adam Scheer, and Carmen Best. 2019. “Decarbonization of Electricity Requires Market-Based Demand Flexibility.” </a:t>
            </a:r>
            <a:r>
              <a:rPr lang="en-US" sz="1100" i="1" dirty="0"/>
              <a:t>The Electricity Journal</a:t>
            </a:r>
            <a:r>
              <a:rPr lang="en-US" sz="1100" dirty="0"/>
              <a:t>, Special Issue: Energy Optimization is the Key to Affordable, Reliable Decarbonization, 32 (7): 106621. </a:t>
            </a:r>
            <a:r>
              <a:rPr lang="en-US" sz="1100" dirty="0">
                <a:hlinkClick r:id="rId3"/>
              </a:rPr>
              <a:t>https://doi.org/10.1016/j.tej.2019.106621</a:t>
            </a:r>
            <a:r>
              <a:rPr lang="en-US" sz="1100" dirty="0"/>
              <a:t>.</a:t>
            </a:r>
            <a:endParaRPr lang="en-US" sz="1100" dirty="0">
              <a:effectLst/>
            </a:endParaRPr>
          </a:p>
        </p:txBody>
      </p:sp>
      <p:sp>
        <p:nvSpPr>
          <p:cNvPr id="7" name="TextBox 6">
            <a:extLst>
              <a:ext uri="{FF2B5EF4-FFF2-40B4-BE49-F238E27FC236}">
                <a16:creationId xmlns:a16="http://schemas.microsoft.com/office/drawing/2014/main" id="{AAFF8583-A752-0D4C-8BBF-87EC10784C25}"/>
              </a:ext>
            </a:extLst>
          </p:cNvPr>
          <p:cNvSpPr txBox="1"/>
          <p:nvPr/>
        </p:nvSpPr>
        <p:spPr>
          <a:xfrm>
            <a:off x="6553755" y="1275188"/>
            <a:ext cx="517395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a:t>Example Pay for Performance EE benefits from two different upgrades</a:t>
            </a:r>
          </a:p>
        </p:txBody>
      </p:sp>
      <p:sp>
        <p:nvSpPr>
          <p:cNvPr id="4" name="Slide Number Placeholder 3">
            <a:extLst>
              <a:ext uri="{FF2B5EF4-FFF2-40B4-BE49-F238E27FC236}">
                <a16:creationId xmlns:a16="http://schemas.microsoft.com/office/drawing/2014/main" id="{78E264B2-8D3E-F940-AFB4-F7D664A6EA58}"/>
              </a:ext>
            </a:extLst>
          </p:cNvPr>
          <p:cNvSpPr>
            <a:spLocks noGrp="1"/>
          </p:cNvSpPr>
          <p:nvPr>
            <p:ph type="sldNum" sz="quarter" idx="12"/>
          </p:nvPr>
        </p:nvSpPr>
        <p:spPr/>
        <p:txBody>
          <a:bodyPr/>
          <a:lstStyle/>
          <a:p>
            <a:fld id="{4235C3F4-D7A1-0845-9070-10959AA0DD9C}" type="slidenum">
              <a:rPr lang="en-US" smtClean="0"/>
              <a:t>16</a:t>
            </a:fld>
            <a:endParaRPr lang="en-US"/>
          </a:p>
        </p:txBody>
      </p:sp>
    </p:spTree>
    <p:extLst>
      <p:ext uri="{BB962C8B-B14F-4D97-AF65-F5344CB8AC3E}">
        <p14:creationId xmlns:p14="http://schemas.microsoft.com/office/powerpoint/2010/main" val="180581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4A26-690F-4B44-8AF9-84BCA87D54FC}"/>
              </a:ext>
            </a:extLst>
          </p:cNvPr>
          <p:cNvSpPr>
            <a:spLocks noGrp="1"/>
          </p:cNvSpPr>
          <p:nvPr>
            <p:ph type="title"/>
          </p:nvPr>
        </p:nvSpPr>
        <p:spPr>
          <a:xfrm>
            <a:off x="349103" y="269432"/>
            <a:ext cx="10515600" cy="1325563"/>
          </a:xfrm>
        </p:spPr>
        <p:txBody>
          <a:bodyPr/>
          <a:lstStyle/>
          <a:p>
            <a:r>
              <a:rPr lang="en-US" b="1" dirty="0"/>
              <a:t>P4LS and RTP</a:t>
            </a:r>
          </a:p>
        </p:txBody>
      </p:sp>
      <p:sp>
        <p:nvSpPr>
          <p:cNvPr id="3" name="Content Placeholder 2">
            <a:extLst>
              <a:ext uri="{FF2B5EF4-FFF2-40B4-BE49-F238E27FC236}">
                <a16:creationId xmlns:a16="http://schemas.microsoft.com/office/drawing/2014/main" id="{7C298A6D-FAA5-6946-ACFC-CFA71A9257F1}"/>
              </a:ext>
            </a:extLst>
          </p:cNvPr>
          <p:cNvSpPr>
            <a:spLocks noGrp="1"/>
          </p:cNvSpPr>
          <p:nvPr>
            <p:ph idx="1"/>
          </p:nvPr>
        </p:nvSpPr>
        <p:spPr>
          <a:xfrm>
            <a:off x="233917" y="1594995"/>
            <a:ext cx="11204944" cy="4915417"/>
          </a:xfrm>
        </p:spPr>
        <p:txBody>
          <a:bodyPr>
            <a:normAutofit fontScale="92500"/>
          </a:bodyPr>
          <a:lstStyle/>
          <a:p>
            <a:pPr>
              <a:lnSpc>
                <a:spcPct val="120000"/>
              </a:lnSpc>
            </a:pPr>
            <a:r>
              <a:rPr lang="en-US" dirty="0"/>
              <a:t>P4LS was originally developed to get similar outcomes if we </a:t>
            </a:r>
            <a:r>
              <a:rPr lang="en-US" i="1" dirty="0"/>
              <a:t>can’t </a:t>
            </a:r>
            <a:r>
              <a:rPr lang="en-US" dirty="0"/>
              <a:t>use RTP (e.g., because RTP is unavailable or customer class does not respond well).</a:t>
            </a:r>
          </a:p>
          <a:p>
            <a:pPr>
              <a:lnSpc>
                <a:spcPct val="120000"/>
              </a:lnSpc>
            </a:pPr>
            <a:r>
              <a:rPr lang="en-US" b="1" dirty="0"/>
              <a:t>In principle, both P4LS and RTP get to the same result </a:t>
            </a:r>
            <a:r>
              <a:rPr lang="en-US" dirty="0"/>
              <a:t>(customers with cheaper loads to serve ultimately pay less, either with incentive or bill savings). </a:t>
            </a:r>
          </a:p>
          <a:p>
            <a:pPr>
              <a:lnSpc>
                <a:spcPct val="120000"/>
              </a:lnSpc>
            </a:pPr>
            <a:r>
              <a:rPr lang="en-US" b="1" dirty="0"/>
              <a:t>P4LS can be updated more frequently than TOU but not so unpredictable as RTP</a:t>
            </a:r>
            <a:r>
              <a:rPr lang="en-US" dirty="0"/>
              <a:t>, which may balance grid needs vs. customer ability to respond.</a:t>
            </a:r>
            <a:r>
              <a:rPr lang="en-US" b="1" dirty="0"/>
              <a:t> </a:t>
            </a:r>
            <a:endParaRPr lang="en-US" dirty="0"/>
          </a:p>
          <a:p>
            <a:pPr>
              <a:lnSpc>
                <a:spcPct val="120000"/>
              </a:lnSpc>
            </a:pPr>
            <a:r>
              <a:rPr lang="en-US" dirty="0"/>
              <a:t>A key </a:t>
            </a:r>
            <a:r>
              <a:rPr lang="en-US" b="1" dirty="0"/>
              <a:t>challenge to P4LS is the need to assess avoided costs from customer responses </a:t>
            </a:r>
            <a:r>
              <a:rPr lang="en-US" dirty="0"/>
              <a:t>(similar to the “baseline” challenge for other demand response). RTP avoids these baselines, but requires careful work to structure the rate up front.</a:t>
            </a:r>
          </a:p>
        </p:txBody>
      </p:sp>
      <p:sp>
        <p:nvSpPr>
          <p:cNvPr id="4" name="Slide Number Placeholder 3">
            <a:extLst>
              <a:ext uri="{FF2B5EF4-FFF2-40B4-BE49-F238E27FC236}">
                <a16:creationId xmlns:a16="http://schemas.microsoft.com/office/drawing/2014/main" id="{CEACA911-D259-CF4C-A90B-B2B44C9887D9}"/>
              </a:ext>
            </a:extLst>
          </p:cNvPr>
          <p:cNvSpPr>
            <a:spLocks noGrp="1"/>
          </p:cNvSpPr>
          <p:nvPr>
            <p:ph type="sldNum" sz="quarter" idx="12"/>
          </p:nvPr>
        </p:nvSpPr>
        <p:spPr/>
        <p:txBody>
          <a:bodyPr/>
          <a:lstStyle/>
          <a:p>
            <a:fld id="{4235C3F4-D7A1-0845-9070-10959AA0DD9C}" type="slidenum">
              <a:rPr lang="en-US" smtClean="0"/>
              <a:t>17</a:t>
            </a:fld>
            <a:endParaRPr lang="en-US"/>
          </a:p>
        </p:txBody>
      </p:sp>
    </p:spTree>
    <p:extLst>
      <p:ext uri="{BB962C8B-B14F-4D97-AF65-F5344CB8AC3E}">
        <p14:creationId xmlns:p14="http://schemas.microsoft.com/office/powerpoint/2010/main" val="272583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82" y="120576"/>
            <a:ext cx="10515600" cy="1325563"/>
          </a:xfrm>
        </p:spPr>
        <p:txBody>
          <a:bodyPr/>
          <a:lstStyle/>
          <a:p>
            <a:r>
              <a:rPr lang="en-US" b="1" dirty="0"/>
              <a:t>Thank you!</a:t>
            </a:r>
          </a:p>
        </p:txBody>
      </p:sp>
      <p:sp>
        <p:nvSpPr>
          <p:cNvPr id="3" name="Content Placeholder 2"/>
          <p:cNvSpPr>
            <a:spLocks noGrp="1"/>
          </p:cNvSpPr>
          <p:nvPr>
            <p:ph idx="1"/>
          </p:nvPr>
        </p:nvSpPr>
        <p:spPr>
          <a:xfrm>
            <a:off x="253410" y="2860158"/>
            <a:ext cx="10515600" cy="3861710"/>
          </a:xfrm>
        </p:spPr>
        <p:txBody>
          <a:bodyPr>
            <a:normAutofit/>
          </a:bodyPr>
          <a:lstStyle/>
          <a:p>
            <a:pPr marL="0" indent="0">
              <a:buNone/>
            </a:pPr>
            <a:r>
              <a:rPr lang="en-US" b="1" dirty="0"/>
              <a:t>Potential Discussion Points</a:t>
            </a:r>
            <a:endParaRPr lang="en-US" dirty="0"/>
          </a:p>
          <a:p>
            <a:r>
              <a:rPr lang="en-US" dirty="0"/>
              <a:t>Could aggregators put together a portfolio of customers?</a:t>
            </a:r>
          </a:p>
          <a:p>
            <a:r>
              <a:rPr lang="en-US" dirty="0"/>
              <a:t>Should different customer classes have different targets?</a:t>
            </a:r>
          </a:p>
          <a:p>
            <a:r>
              <a:rPr lang="en-US" dirty="0"/>
              <a:t>Are “slow changing” targets easier for managing power system?</a:t>
            </a:r>
          </a:p>
          <a:p>
            <a:r>
              <a:rPr lang="en-US" dirty="0"/>
              <a:t>Is there synergy between P4LS and RTP?</a:t>
            </a:r>
          </a:p>
          <a:p>
            <a:pPr lvl="1"/>
            <a:r>
              <a:rPr lang="en-US" dirty="0"/>
              <a:t>e.g., Pay an aggregator to help customers meet a target load. The customers get bill savings and the aggregator gets some payment based on portfolio response.</a:t>
            </a:r>
          </a:p>
          <a:p>
            <a:pPr marL="0" indent="0">
              <a:buNone/>
            </a:pPr>
            <a:endParaRPr lang="en-US" dirty="0"/>
          </a:p>
        </p:txBody>
      </p:sp>
      <p:sp>
        <p:nvSpPr>
          <p:cNvPr id="4" name="TextBox 3">
            <a:extLst>
              <a:ext uri="{FF2B5EF4-FFF2-40B4-BE49-F238E27FC236}">
                <a16:creationId xmlns:a16="http://schemas.microsoft.com/office/drawing/2014/main" id="{E6271AD9-1410-F043-94B9-7E7C82ACB737}"/>
              </a:ext>
            </a:extLst>
          </p:cNvPr>
          <p:cNvSpPr txBox="1"/>
          <p:nvPr/>
        </p:nvSpPr>
        <p:spPr>
          <a:xfrm>
            <a:off x="4795284" y="291977"/>
            <a:ext cx="6889897"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u="sng" dirty="0"/>
              <a:t>Contact information</a:t>
            </a:r>
            <a:r>
              <a:rPr lang="en-US" dirty="0"/>
              <a:t>:</a:t>
            </a:r>
          </a:p>
          <a:p>
            <a:pPr algn="ctr"/>
            <a:r>
              <a:rPr lang="en-US" b="1" dirty="0"/>
              <a:t>Peter Alstone</a:t>
            </a:r>
          </a:p>
          <a:p>
            <a:pPr algn="ctr"/>
            <a:r>
              <a:rPr lang="en-US" dirty="0">
                <a:hlinkClick r:id="rId2"/>
              </a:rPr>
              <a:t>peter.alstone@humboldt.edu</a:t>
            </a:r>
            <a:endParaRPr lang="en-US" dirty="0"/>
          </a:p>
          <a:p>
            <a:pPr algn="ctr"/>
            <a:endParaRPr lang="en-US" dirty="0"/>
          </a:p>
          <a:p>
            <a:pPr algn="ctr"/>
            <a:r>
              <a:rPr lang="en-US" dirty="0">
                <a:hlinkClick r:id="rId3"/>
              </a:rPr>
              <a:t>www.schatzcenter.org</a:t>
            </a:r>
            <a:r>
              <a:rPr lang="en-US" dirty="0"/>
              <a:t> </a:t>
            </a:r>
          </a:p>
          <a:p>
            <a:endParaRPr lang="en-US" dirty="0"/>
          </a:p>
          <a:p>
            <a:r>
              <a:rPr lang="en-US" u="sng" dirty="0"/>
              <a:t>DR Potential Study: </a:t>
            </a:r>
          </a:p>
          <a:p>
            <a:r>
              <a:rPr lang="en-US" dirty="0">
                <a:hlinkClick r:id="rId4"/>
              </a:rPr>
              <a:t>https://drrc.lbl.gov/publications/2025-california-demand-response</a:t>
            </a:r>
            <a:endParaRPr lang="en-US" dirty="0"/>
          </a:p>
        </p:txBody>
      </p:sp>
      <p:sp>
        <p:nvSpPr>
          <p:cNvPr id="5" name="Slide Number Placeholder 4">
            <a:extLst>
              <a:ext uri="{FF2B5EF4-FFF2-40B4-BE49-F238E27FC236}">
                <a16:creationId xmlns:a16="http://schemas.microsoft.com/office/drawing/2014/main" id="{10DC86E7-9C1D-1344-81AC-5AC20F7823C5}"/>
              </a:ext>
            </a:extLst>
          </p:cNvPr>
          <p:cNvSpPr>
            <a:spLocks noGrp="1"/>
          </p:cNvSpPr>
          <p:nvPr>
            <p:ph type="sldNum" sz="quarter" idx="12"/>
          </p:nvPr>
        </p:nvSpPr>
        <p:spPr/>
        <p:txBody>
          <a:bodyPr/>
          <a:lstStyle/>
          <a:p>
            <a:fld id="{4235C3F4-D7A1-0845-9070-10959AA0DD9C}" type="slidenum">
              <a:rPr lang="en-US" smtClean="0"/>
              <a:t>18</a:t>
            </a:fld>
            <a:endParaRPr lang="en-US"/>
          </a:p>
        </p:txBody>
      </p:sp>
    </p:spTree>
    <p:extLst>
      <p:ext uri="{BB962C8B-B14F-4D97-AF65-F5344CB8AC3E}">
        <p14:creationId xmlns:p14="http://schemas.microsoft.com/office/powerpoint/2010/main" val="425015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0CA7-E3E7-4B41-BDC1-B666B07FED87}"/>
              </a:ext>
            </a:extLst>
          </p:cNvPr>
          <p:cNvSpPr>
            <a:spLocks noGrp="1"/>
          </p:cNvSpPr>
          <p:nvPr>
            <p:ph type="title"/>
          </p:nvPr>
        </p:nvSpPr>
        <p:spPr/>
        <p:txBody>
          <a:bodyPr/>
          <a:lstStyle/>
          <a:p>
            <a:r>
              <a:rPr lang="en-US" dirty="0"/>
              <a:t>Appendix: Extra Analysis</a:t>
            </a:r>
          </a:p>
        </p:txBody>
      </p:sp>
      <p:sp>
        <p:nvSpPr>
          <p:cNvPr id="3" name="Content Placeholder 2">
            <a:extLst>
              <a:ext uri="{FF2B5EF4-FFF2-40B4-BE49-F238E27FC236}">
                <a16:creationId xmlns:a16="http://schemas.microsoft.com/office/drawing/2014/main" id="{303F9646-C771-D041-A00B-A01D83D85CD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734D2CF-9919-F24C-A921-419E01C4669B}"/>
              </a:ext>
            </a:extLst>
          </p:cNvPr>
          <p:cNvSpPr>
            <a:spLocks noGrp="1"/>
          </p:cNvSpPr>
          <p:nvPr>
            <p:ph type="sldNum" sz="quarter" idx="12"/>
          </p:nvPr>
        </p:nvSpPr>
        <p:spPr/>
        <p:txBody>
          <a:bodyPr/>
          <a:lstStyle/>
          <a:p>
            <a:fld id="{4235C3F4-D7A1-0845-9070-10959AA0DD9C}" type="slidenum">
              <a:rPr lang="en-US" smtClean="0"/>
              <a:t>19</a:t>
            </a:fld>
            <a:endParaRPr lang="en-US"/>
          </a:p>
        </p:txBody>
      </p:sp>
    </p:spTree>
    <p:extLst>
      <p:ext uri="{BB962C8B-B14F-4D97-AF65-F5344CB8AC3E}">
        <p14:creationId xmlns:p14="http://schemas.microsoft.com/office/powerpoint/2010/main" val="368175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B1A0-B84D-964E-BDB3-7A95C0E77E32}"/>
              </a:ext>
            </a:extLst>
          </p:cNvPr>
          <p:cNvSpPr>
            <a:spLocks noGrp="1"/>
          </p:cNvSpPr>
          <p:nvPr>
            <p:ph type="title"/>
          </p:nvPr>
        </p:nvSpPr>
        <p:spPr>
          <a:xfrm>
            <a:off x="838200" y="365125"/>
            <a:ext cx="10515600" cy="538765"/>
          </a:xfrm>
        </p:spPr>
        <p:txBody>
          <a:bodyPr>
            <a:normAutofit fontScale="90000"/>
          </a:bodyPr>
          <a:lstStyle/>
          <a:p>
            <a:r>
              <a:rPr lang="en-US" dirty="0"/>
              <a:t>Context</a:t>
            </a:r>
          </a:p>
        </p:txBody>
      </p:sp>
      <p:sp>
        <p:nvSpPr>
          <p:cNvPr id="3" name="Content Placeholder 2">
            <a:extLst>
              <a:ext uri="{FF2B5EF4-FFF2-40B4-BE49-F238E27FC236}">
                <a16:creationId xmlns:a16="http://schemas.microsoft.com/office/drawing/2014/main" id="{AAEF5432-1801-4F4C-B7C9-3C0A31542224}"/>
              </a:ext>
            </a:extLst>
          </p:cNvPr>
          <p:cNvSpPr>
            <a:spLocks noGrp="1"/>
          </p:cNvSpPr>
          <p:nvPr>
            <p:ph idx="1"/>
          </p:nvPr>
        </p:nvSpPr>
        <p:spPr>
          <a:xfrm>
            <a:off x="756745" y="1030129"/>
            <a:ext cx="8618483" cy="2480326"/>
          </a:xfrm>
        </p:spPr>
        <p:txBody>
          <a:bodyPr>
            <a:normAutofit/>
          </a:bodyPr>
          <a:lstStyle/>
          <a:p>
            <a:pPr marL="0" indent="0">
              <a:buNone/>
            </a:pPr>
            <a:r>
              <a:rPr lang="en-US" b="1" dirty="0"/>
              <a:t>Developed in the Load Shift Working Group.</a:t>
            </a:r>
            <a:endParaRPr lang="en-US" dirty="0"/>
          </a:p>
          <a:p>
            <a:pPr marL="0" indent="0">
              <a:buNone/>
            </a:pPr>
            <a:r>
              <a:rPr lang="en-US" dirty="0"/>
              <a:t>In addition to market-integrated “PDR-LSR” LSWG identified options for organizing load flexibility that were: </a:t>
            </a:r>
          </a:p>
          <a:p>
            <a:pPr>
              <a:buFontTx/>
              <a:buChar char="-"/>
            </a:pPr>
            <a:r>
              <a:rPr lang="en-US" dirty="0"/>
              <a:t>Not market integrated (lower control &amp; telemetry costs)</a:t>
            </a:r>
          </a:p>
          <a:p>
            <a:pPr>
              <a:buFontTx/>
              <a:buChar char="-"/>
            </a:pPr>
            <a:r>
              <a:rPr lang="en-US" dirty="0"/>
              <a:t>Not based on rates (since it was not a rate proceeding)</a:t>
            </a:r>
          </a:p>
          <a:p>
            <a:pPr>
              <a:buFontTx/>
              <a:buChar char="-"/>
            </a:pPr>
            <a:endParaRPr lang="en-US" dirty="0"/>
          </a:p>
          <a:p>
            <a:pPr marL="0" indent="0">
              <a:buNone/>
            </a:pPr>
            <a:endParaRPr lang="en-US" b="1" dirty="0"/>
          </a:p>
        </p:txBody>
      </p:sp>
      <p:pic>
        <p:nvPicPr>
          <p:cNvPr id="5" name="Picture 4">
            <a:extLst>
              <a:ext uri="{FF2B5EF4-FFF2-40B4-BE49-F238E27FC236}">
                <a16:creationId xmlns:a16="http://schemas.microsoft.com/office/drawing/2014/main" id="{FDEF0BBA-476C-B34E-9737-27D96AA51D23}"/>
              </a:ext>
            </a:extLst>
          </p:cNvPr>
          <p:cNvPicPr>
            <a:picLocks noChangeAspect="1"/>
          </p:cNvPicPr>
          <p:nvPr/>
        </p:nvPicPr>
        <p:blipFill>
          <a:blip r:embed="rId2"/>
          <a:stretch>
            <a:fillRect/>
          </a:stretch>
        </p:blipFill>
        <p:spPr>
          <a:xfrm>
            <a:off x="9542905" y="365125"/>
            <a:ext cx="2314497" cy="2961514"/>
          </a:xfrm>
          <a:prstGeom prst="rect">
            <a:avLst/>
          </a:prstGeom>
        </p:spPr>
      </p:pic>
      <p:sp>
        <p:nvSpPr>
          <p:cNvPr id="6" name="Rectangle 5">
            <a:extLst>
              <a:ext uri="{FF2B5EF4-FFF2-40B4-BE49-F238E27FC236}">
                <a16:creationId xmlns:a16="http://schemas.microsoft.com/office/drawing/2014/main" id="{C64A90E9-A9EB-8F43-A359-FB3BB442B0CB}"/>
              </a:ext>
            </a:extLst>
          </p:cNvPr>
          <p:cNvSpPr/>
          <p:nvPr/>
        </p:nvSpPr>
        <p:spPr>
          <a:xfrm>
            <a:off x="404037" y="3510455"/>
            <a:ext cx="8884661"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a:t>Pay-for-a-load-shape envisions a program that sets a </a:t>
            </a:r>
            <a:r>
              <a:rPr lang="en-US" sz="3600" b="1" dirty="0"/>
              <a:t>grid-friendly target load shape</a:t>
            </a:r>
            <a:r>
              <a:rPr lang="en-US" sz="3600" dirty="0"/>
              <a:t> and pays incentives to customers who match it well.</a:t>
            </a:r>
          </a:p>
          <a:p>
            <a:endParaRPr lang="en-US" sz="3600" b="1" dirty="0"/>
          </a:p>
          <a:p>
            <a:r>
              <a:rPr lang="en-US" sz="2800" dirty="0"/>
              <a:t>Inspired by results of </a:t>
            </a:r>
            <a:r>
              <a:rPr lang="en-US" sz="2800" b="1" dirty="0"/>
              <a:t>California Demand Response Potential Study </a:t>
            </a:r>
            <a:r>
              <a:rPr lang="en-US" sz="2800" dirty="0"/>
              <a:t>(supporting CPUC R.13-09-011)</a:t>
            </a:r>
            <a:r>
              <a:rPr lang="en-US" sz="2800" b="1" dirty="0"/>
              <a:t> </a:t>
            </a:r>
          </a:p>
        </p:txBody>
      </p:sp>
      <p:pic>
        <p:nvPicPr>
          <p:cNvPr id="8" name="Picture 7">
            <a:extLst>
              <a:ext uri="{FF2B5EF4-FFF2-40B4-BE49-F238E27FC236}">
                <a16:creationId xmlns:a16="http://schemas.microsoft.com/office/drawing/2014/main" id="{15155BE7-C86F-9944-9216-DDCCCDCC3195}"/>
              </a:ext>
            </a:extLst>
          </p:cNvPr>
          <p:cNvPicPr>
            <a:picLocks noChangeAspect="1"/>
          </p:cNvPicPr>
          <p:nvPr/>
        </p:nvPicPr>
        <p:blipFill>
          <a:blip r:embed="rId3"/>
          <a:stretch>
            <a:fillRect/>
          </a:stretch>
        </p:blipFill>
        <p:spPr>
          <a:xfrm>
            <a:off x="9542905" y="3615893"/>
            <a:ext cx="2321851" cy="2959222"/>
          </a:xfrm>
          <a:prstGeom prst="rect">
            <a:avLst/>
          </a:prstGeom>
        </p:spPr>
      </p:pic>
      <p:sp>
        <p:nvSpPr>
          <p:cNvPr id="4" name="Slide Number Placeholder 3">
            <a:extLst>
              <a:ext uri="{FF2B5EF4-FFF2-40B4-BE49-F238E27FC236}">
                <a16:creationId xmlns:a16="http://schemas.microsoft.com/office/drawing/2014/main" id="{5E771740-F855-0048-B2AE-22CB727B3485}"/>
              </a:ext>
            </a:extLst>
          </p:cNvPr>
          <p:cNvSpPr>
            <a:spLocks noGrp="1"/>
          </p:cNvSpPr>
          <p:nvPr>
            <p:ph type="sldNum" sz="quarter" idx="12"/>
          </p:nvPr>
        </p:nvSpPr>
        <p:spPr/>
        <p:txBody>
          <a:bodyPr/>
          <a:lstStyle/>
          <a:p>
            <a:fld id="{4235C3F4-D7A1-0845-9070-10959AA0DD9C}" type="slidenum">
              <a:rPr lang="en-US" smtClean="0"/>
              <a:t>2</a:t>
            </a:fld>
            <a:endParaRPr lang="en-US"/>
          </a:p>
        </p:txBody>
      </p:sp>
    </p:spTree>
    <p:extLst>
      <p:ext uri="{BB962C8B-B14F-4D97-AF65-F5344CB8AC3E}">
        <p14:creationId xmlns:p14="http://schemas.microsoft.com/office/powerpoint/2010/main" val="45470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0312" y="460613"/>
          <a:ext cx="11774466" cy="6123067"/>
        </p:xfrm>
        <a:graphic>
          <a:graphicData uri="http://schemas.openxmlformats.org/drawingml/2006/table">
            <a:tbl>
              <a:tblPr firstRow="1" firstCol="1" bandRow="1">
                <a:tableStyleId>{3B4B98B0-60AC-42C2-AFA5-B58CD77FA1E5}</a:tableStyleId>
              </a:tblPr>
              <a:tblGrid>
                <a:gridCol w="3086874">
                  <a:extLst>
                    <a:ext uri="{9D8B030D-6E8A-4147-A177-3AD203B41FA5}">
                      <a16:colId xmlns:a16="http://schemas.microsoft.com/office/drawing/2014/main" val="20000"/>
                    </a:ext>
                  </a:extLst>
                </a:gridCol>
                <a:gridCol w="8687592">
                  <a:extLst>
                    <a:ext uri="{9D8B030D-6E8A-4147-A177-3AD203B41FA5}">
                      <a16:colId xmlns:a16="http://schemas.microsoft.com/office/drawing/2014/main" val="20001"/>
                    </a:ext>
                  </a:extLst>
                </a:gridCol>
              </a:tblGrid>
              <a:tr h="501041">
                <a:tc>
                  <a:txBody>
                    <a:bodyPr/>
                    <a:lstStyle/>
                    <a:p>
                      <a:pPr marL="0" marR="0">
                        <a:spcBef>
                          <a:spcPts val="0"/>
                        </a:spcBef>
                        <a:spcAft>
                          <a:spcPts val="0"/>
                        </a:spcAft>
                      </a:pPr>
                      <a:r>
                        <a:rPr lang="en-US" sz="2000" dirty="0">
                          <a:effectLst/>
                        </a:rPr>
                        <a:t>Customer </a:t>
                      </a:r>
                      <a:endParaRPr lang="en-US" sz="2000" dirty="0">
                        <a:effectLst/>
                        <a:latin typeface="Calibri" charset="0"/>
                        <a:ea typeface="Calibri" charset="0"/>
                        <a:cs typeface="Times New Roman" charset="0"/>
                      </a:endParaRPr>
                    </a:p>
                  </a:txBody>
                  <a:tcPr marL="44911" marR="44911" marT="0" marB="0"/>
                </a:tc>
                <a:tc>
                  <a:txBody>
                    <a:bodyPr/>
                    <a:lstStyle/>
                    <a:p>
                      <a:pPr marL="0" marR="0">
                        <a:spcBef>
                          <a:spcPts val="0"/>
                        </a:spcBef>
                        <a:spcAft>
                          <a:spcPts val="0"/>
                        </a:spcAft>
                      </a:pPr>
                      <a:r>
                        <a:rPr lang="en-US" sz="1800" dirty="0">
                          <a:effectLst/>
                        </a:rPr>
                        <a:t>Participate,</a:t>
                      </a:r>
                      <a:r>
                        <a:rPr lang="en-US" sz="1800" baseline="0" dirty="0">
                          <a:effectLst/>
                        </a:rPr>
                        <a:t> </a:t>
                      </a:r>
                      <a:r>
                        <a:rPr lang="en-US" sz="1800" dirty="0">
                          <a:effectLst/>
                        </a:rPr>
                        <a:t>Invest in enabling technology, Respond,</a:t>
                      </a:r>
                      <a:r>
                        <a:rPr lang="en-US" sz="1800" baseline="0" dirty="0">
                          <a:effectLst/>
                        </a:rPr>
                        <a:t> Get Incentives.</a:t>
                      </a:r>
                      <a:endParaRPr lang="en-US" sz="2000" dirty="0">
                        <a:effectLst/>
                      </a:endParaRPr>
                    </a:p>
                  </a:txBody>
                  <a:tcPr marL="44911" marR="44911" marT="0" marB="0"/>
                </a:tc>
                <a:extLst>
                  <a:ext uri="{0D108BD9-81ED-4DB2-BD59-A6C34878D82A}">
                    <a16:rowId xmlns:a16="http://schemas.microsoft.com/office/drawing/2014/main" val="10000"/>
                  </a:ext>
                </a:extLst>
              </a:tr>
              <a:tr h="964504">
                <a:tc>
                  <a:txBody>
                    <a:bodyPr/>
                    <a:lstStyle/>
                    <a:p>
                      <a:pPr marL="0" marR="0">
                        <a:spcBef>
                          <a:spcPts val="0"/>
                        </a:spcBef>
                        <a:spcAft>
                          <a:spcPts val="0"/>
                        </a:spcAft>
                      </a:pPr>
                      <a:r>
                        <a:rPr lang="en-US" sz="2000" dirty="0">
                          <a:effectLst/>
                        </a:rPr>
                        <a:t>Third Party / Aggregator 				</a:t>
                      </a:r>
                      <a:endParaRPr lang="en-US" sz="2000" dirty="0">
                        <a:effectLst/>
                        <a:latin typeface="Calibri" charset="0"/>
                        <a:ea typeface="Calibri" charset="0"/>
                        <a:cs typeface="Times New Roman" charset="0"/>
                      </a:endParaRPr>
                    </a:p>
                  </a:txBody>
                  <a:tcPr marL="44911" marR="44911" marT="0" marB="0" anchor="ctr"/>
                </a:tc>
                <a:tc>
                  <a:txBody>
                    <a:bodyPr/>
                    <a:lstStyle/>
                    <a:p>
                      <a:pPr marL="0" marR="0">
                        <a:spcBef>
                          <a:spcPts val="0"/>
                        </a:spcBef>
                        <a:spcAft>
                          <a:spcPts val="0"/>
                        </a:spcAft>
                      </a:pPr>
                      <a:r>
                        <a:rPr lang="en-US" sz="1800" b="1" dirty="0">
                          <a:effectLst/>
                        </a:rPr>
                        <a:t>Desig</a:t>
                      </a:r>
                      <a:r>
                        <a:rPr lang="en-US" sz="1800" b="1" baseline="0" dirty="0">
                          <a:effectLst/>
                        </a:rPr>
                        <a:t>n and deliver retail programs</a:t>
                      </a:r>
                      <a:r>
                        <a:rPr lang="en-US" sz="1800" baseline="0" dirty="0">
                          <a:effectLst/>
                        </a:rPr>
                        <a:t> / products for aggregations of small and medium customers. </a:t>
                      </a:r>
                    </a:p>
                    <a:p>
                      <a:pPr marL="0" marR="0">
                        <a:spcBef>
                          <a:spcPts val="0"/>
                        </a:spcBef>
                        <a:spcAft>
                          <a:spcPts val="0"/>
                        </a:spcAft>
                      </a:pPr>
                      <a:r>
                        <a:rPr lang="en-US" sz="1800" b="1" baseline="0" dirty="0">
                          <a:effectLst/>
                        </a:rPr>
                        <a:t>Incorporate into existing DR portfolios </a:t>
                      </a:r>
                      <a:r>
                        <a:rPr lang="en-US" sz="1800" baseline="0" dirty="0">
                          <a:effectLst/>
                        </a:rPr>
                        <a:t>and business models. </a:t>
                      </a:r>
                      <a:endParaRPr lang="en-US" sz="2000" dirty="0">
                        <a:effectLst/>
                        <a:latin typeface="Calibri" charset="0"/>
                        <a:ea typeface="Calibri" charset="0"/>
                        <a:cs typeface="Times New Roman" charset="0"/>
                      </a:endParaRPr>
                    </a:p>
                  </a:txBody>
                  <a:tcPr marL="44911" marR="44911" marT="0" marB="0"/>
                </a:tc>
                <a:extLst>
                  <a:ext uri="{0D108BD9-81ED-4DB2-BD59-A6C34878D82A}">
                    <a16:rowId xmlns:a16="http://schemas.microsoft.com/office/drawing/2014/main" val="10001"/>
                  </a:ext>
                </a:extLst>
              </a:tr>
              <a:tr h="639365">
                <a:tc>
                  <a:txBody>
                    <a:bodyPr/>
                    <a:lstStyle/>
                    <a:p>
                      <a:pPr marL="0" marR="0">
                        <a:spcBef>
                          <a:spcPts val="0"/>
                        </a:spcBef>
                        <a:spcAft>
                          <a:spcPts val="0"/>
                        </a:spcAft>
                      </a:pPr>
                      <a:r>
                        <a:rPr lang="en-US" sz="2000" dirty="0">
                          <a:effectLst/>
                        </a:rPr>
                        <a:t>Load Serving Entity </a:t>
                      </a:r>
                    </a:p>
                    <a:p>
                      <a:pPr marL="0" marR="0">
                        <a:spcBef>
                          <a:spcPts val="0"/>
                        </a:spcBef>
                        <a:spcAft>
                          <a:spcPts val="0"/>
                        </a:spcAft>
                      </a:pPr>
                      <a:r>
                        <a:rPr lang="en-US" sz="2000" b="0" dirty="0">
                          <a:effectLst/>
                        </a:rPr>
                        <a:t>(CCA or IOU or DA provider)</a:t>
                      </a:r>
                      <a:endParaRPr lang="en-US" sz="2000" b="0" dirty="0">
                        <a:effectLst/>
                        <a:latin typeface="Calibri" charset="0"/>
                        <a:ea typeface="Calibri" charset="0"/>
                        <a:cs typeface="Times New Roman" charset="0"/>
                      </a:endParaRPr>
                    </a:p>
                  </a:txBody>
                  <a:tcPr marL="44911" marR="44911" marT="0" marB="0" anchor="ctr"/>
                </a:tc>
                <a:tc>
                  <a:txBody>
                    <a:bodyPr/>
                    <a:lstStyle/>
                    <a:p>
                      <a:pPr marL="0" marR="0">
                        <a:spcBef>
                          <a:spcPts val="0"/>
                        </a:spcBef>
                        <a:spcAft>
                          <a:spcPts val="0"/>
                        </a:spcAft>
                      </a:pPr>
                      <a:r>
                        <a:rPr lang="en-US" sz="1800" b="1" dirty="0">
                          <a:effectLst/>
                        </a:rPr>
                        <a:t>Define </a:t>
                      </a:r>
                      <a:r>
                        <a:rPr lang="en-US" sz="1800" b="1" dirty="0" err="1">
                          <a:effectLst/>
                        </a:rPr>
                        <a:t>SubLAP</a:t>
                      </a:r>
                      <a:r>
                        <a:rPr lang="en-US" sz="1800" b="1" dirty="0">
                          <a:effectLst/>
                        </a:rPr>
                        <a:t> or DLAP level target load shape </a:t>
                      </a:r>
                      <a:r>
                        <a:rPr lang="en-US" sz="1800" dirty="0">
                          <a:effectLst/>
                        </a:rPr>
                        <a:t>that minimizes cost of service. </a:t>
                      </a:r>
                      <a:endParaRPr lang="en-US" sz="2000" dirty="0">
                        <a:effectLst/>
                      </a:endParaRPr>
                    </a:p>
                    <a:p>
                      <a:pPr marL="0" marR="0">
                        <a:spcBef>
                          <a:spcPts val="0"/>
                        </a:spcBef>
                        <a:spcAft>
                          <a:spcPts val="0"/>
                        </a:spcAft>
                      </a:pPr>
                      <a:r>
                        <a:rPr lang="en-US" sz="1800" dirty="0">
                          <a:effectLst/>
                        </a:rPr>
                        <a:t>Publish target load shape (if appropriate)</a:t>
                      </a:r>
                      <a:endParaRPr lang="en-US" sz="2000" dirty="0">
                        <a:effectLst/>
                        <a:latin typeface="Calibri" charset="0"/>
                        <a:ea typeface="Calibri" charset="0"/>
                        <a:cs typeface="Times New Roman" charset="0"/>
                      </a:endParaRPr>
                    </a:p>
                  </a:txBody>
                  <a:tcPr marL="44911" marR="44911" marT="0" marB="0"/>
                </a:tc>
                <a:extLst>
                  <a:ext uri="{0D108BD9-81ED-4DB2-BD59-A6C34878D82A}">
                    <a16:rowId xmlns:a16="http://schemas.microsoft.com/office/drawing/2014/main" val="10002"/>
                  </a:ext>
                </a:extLst>
              </a:tr>
              <a:tr h="1258750">
                <a:tc>
                  <a:txBody>
                    <a:bodyPr/>
                    <a:lstStyle/>
                    <a:p>
                      <a:pPr marL="0" marR="0">
                        <a:spcBef>
                          <a:spcPts val="0"/>
                        </a:spcBef>
                        <a:spcAft>
                          <a:spcPts val="0"/>
                        </a:spcAft>
                      </a:pPr>
                      <a:r>
                        <a:rPr lang="en-US" sz="2000" dirty="0">
                          <a:effectLst/>
                        </a:rPr>
                        <a:t>Distribution utility / </a:t>
                      </a:r>
                    </a:p>
                    <a:p>
                      <a:pPr marL="0" marR="0">
                        <a:spcBef>
                          <a:spcPts val="0"/>
                        </a:spcBef>
                        <a:spcAft>
                          <a:spcPts val="0"/>
                        </a:spcAft>
                      </a:pPr>
                      <a:r>
                        <a:rPr lang="en-US" sz="2000" dirty="0">
                          <a:effectLst/>
                        </a:rPr>
                        <a:t>service territory LSE	 </a:t>
                      </a:r>
                      <a:endParaRPr lang="en-US" sz="2000" dirty="0">
                        <a:effectLst/>
                        <a:latin typeface="Calibri" charset="0"/>
                        <a:ea typeface="Calibri" charset="0"/>
                        <a:cs typeface="Times New Roman" charset="0"/>
                      </a:endParaRPr>
                    </a:p>
                  </a:txBody>
                  <a:tcPr marL="44911" marR="44911" marT="0" marB="0" anchor="ctr"/>
                </a:tc>
                <a:tc>
                  <a:txBody>
                    <a:bodyPr/>
                    <a:lstStyle/>
                    <a:p>
                      <a:pPr marL="0" marR="0">
                        <a:spcBef>
                          <a:spcPts val="0"/>
                        </a:spcBef>
                        <a:spcAft>
                          <a:spcPts val="0"/>
                        </a:spcAft>
                      </a:pPr>
                      <a:r>
                        <a:rPr lang="en-US" sz="1800" b="1" dirty="0">
                          <a:effectLst/>
                        </a:rPr>
                        <a:t>Refine target based on distribution system constraints</a:t>
                      </a:r>
                      <a:r>
                        <a:rPr lang="en-US" sz="1800" dirty="0">
                          <a:effectLst/>
                        </a:rPr>
                        <a:t>. </a:t>
                      </a:r>
                      <a:endParaRPr lang="en-US" sz="2000" dirty="0">
                        <a:effectLst/>
                      </a:endParaRPr>
                    </a:p>
                    <a:p>
                      <a:pPr marL="0" marR="0">
                        <a:spcBef>
                          <a:spcPts val="0"/>
                        </a:spcBef>
                        <a:spcAft>
                          <a:spcPts val="0"/>
                        </a:spcAft>
                      </a:pPr>
                      <a:r>
                        <a:rPr lang="en-US" sz="1800" dirty="0">
                          <a:effectLst/>
                        </a:rPr>
                        <a:t>Provide incentives for modified targets. </a:t>
                      </a:r>
                      <a:endParaRPr lang="en-US" sz="2000" dirty="0">
                        <a:effectLst/>
                      </a:endParaRPr>
                    </a:p>
                    <a:p>
                      <a:pPr marL="0" marR="0">
                        <a:spcBef>
                          <a:spcPts val="0"/>
                        </a:spcBef>
                        <a:spcAft>
                          <a:spcPts val="0"/>
                        </a:spcAft>
                      </a:pPr>
                      <a:r>
                        <a:rPr lang="en-US" sz="1800" dirty="0">
                          <a:effectLst/>
                        </a:rPr>
                        <a:t>Provide AMI meter data access to support settlement. </a:t>
                      </a:r>
                      <a:endParaRPr lang="en-US" sz="2000" dirty="0">
                        <a:effectLst/>
                      </a:endParaRPr>
                    </a:p>
                    <a:p>
                      <a:pPr marL="0" marR="0">
                        <a:spcBef>
                          <a:spcPts val="0"/>
                        </a:spcBef>
                        <a:spcAft>
                          <a:spcPts val="0"/>
                        </a:spcAft>
                      </a:pPr>
                      <a:r>
                        <a:rPr lang="en-US" sz="1800" dirty="0">
                          <a:effectLst/>
                        </a:rPr>
                        <a:t>Participate in publication of target load shapes and ensuring cybersecurity.</a:t>
                      </a:r>
                      <a:endParaRPr lang="en-US" sz="2000" dirty="0">
                        <a:effectLst/>
                        <a:latin typeface="Calibri" charset="0"/>
                        <a:ea typeface="Calibri" charset="0"/>
                        <a:cs typeface="Times New Roman" charset="0"/>
                      </a:endParaRPr>
                    </a:p>
                  </a:txBody>
                  <a:tcPr marL="44911" marR="44911" marT="0" marB="0"/>
                </a:tc>
                <a:extLst>
                  <a:ext uri="{0D108BD9-81ED-4DB2-BD59-A6C34878D82A}">
                    <a16:rowId xmlns:a16="http://schemas.microsoft.com/office/drawing/2014/main" val="10003"/>
                  </a:ext>
                </a:extLst>
              </a:tr>
              <a:tr h="839167">
                <a:tc>
                  <a:txBody>
                    <a:bodyPr/>
                    <a:lstStyle/>
                    <a:p>
                      <a:pPr marL="0" marR="0">
                        <a:spcBef>
                          <a:spcPts val="0"/>
                        </a:spcBef>
                        <a:spcAft>
                          <a:spcPts val="0"/>
                        </a:spcAft>
                      </a:pPr>
                      <a:r>
                        <a:rPr lang="en-US" sz="2000" dirty="0">
                          <a:effectLst/>
                        </a:rPr>
                        <a:t>CAISO</a:t>
                      </a:r>
                      <a:endParaRPr lang="en-US" sz="2000" dirty="0">
                        <a:effectLst/>
                        <a:latin typeface="Calibri" charset="0"/>
                        <a:ea typeface="Calibri" charset="0"/>
                        <a:cs typeface="Times New Roman" charset="0"/>
                      </a:endParaRPr>
                    </a:p>
                  </a:txBody>
                  <a:tcPr marL="44911" marR="44911" marT="0" marB="0" anchor="ctr"/>
                </a:tc>
                <a:tc>
                  <a:txBody>
                    <a:bodyPr/>
                    <a:lstStyle/>
                    <a:p>
                      <a:pPr marL="0" marR="0">
                        <a:spcBef>
                          <a:spcPts val="0"/>
                        </a:spcBef>
                        <a:spcAft>
                          <a:spcPts val="0"/>
                        </a:spcAft>
                      </a:pPr>
                      <a:r>
                        <a:rPr lang="en-US" sz="1800" b="1" dirty="0">
                          <a:effectLst/>
                        </a:rPr>
                        <a:t>Support forecasts of net load / price and market data access</a:t>
                      </a:r>
                      <a:r>
                        <a:rPr lang="en-US" sz="1800" dirty="0">
                          <a:effectLst/>
                        </a:rPr>
                        <a:t>.</a:t>
                      </a:r>
                      <a:endParaRPr lang="en-US" sz="2000" dirty="0">
                        <a:effectLst/>
                      </a:endParaRPr>
                    </a:p>
                    <a:p>
                      <a:pPr marL="0" marR="0">
                        <a:spcBef>
                          <a:spcPts val="0"/>
                        </a:spcBef>
                        <a:spcAft>
                          <a:spcPts val="0"/>
                        </a:spcAft>
                      </a:pPr>
                      <a:r>
                        <a:rPr lang="en-US" sz="1800" dirty="0">
                          <a:effectLst/>
                        </a:rPr>
                        <a:t>Support program evaluation and valuation of response with CAISO analysis.</a:t>
                      </a:r>
                      <a:endParaRPr lang="en-US" sz="2000" dirty="0">
                        <a:effectLst/>
                        <a:latin typeface="Calibri" charset="0"/>
                        <a:ea typeface="Calibri" charset="0"/>
                        <a:cs typeface="Times New Roman" charset="0"/>
                      </a:endParaRPr>
                    </a:p>
                  </a:txBody>
                  <a:tcPr marL="44911" marR="44911" marT="0" marB="0"/>
                </a:tc>
                <a:extLst>
                  <a:ext uri="{0D108BD9-81ED-4DB2-BD59-A6C34878D82A}">
                    <a16:rowId xmlns:a16="http://schemas.microsoft.com/office/drawing/2014/main" val="10004"/>
                  </a:ext>
                </a:extLst>
              </a:tr>
              <a:tr h="1118889">
                <a:tc>
                  <a:txBody>
                    <a:bodyPr/>
                    <a:lstStyle/>
                    <a:p>
                      <a:pPr marL="0" marR="0">
                        <a:spcBef>
                          <a:spcPts val="0"/>
                        </a:spcBef>
                        <a:spcAft>
                          <a:spcPts val="0"/>
                        </a:spcAft>
                      </a:pPr>
                      <a:r>
                        <a:rPr lang="en-US" sz="2000" dirty="0">
                          <a:effectLst/>
                        </a:rPr>
                        <a:t>CPUC</a:t>
                      </a:r>
                    </a:p>
                  </a:txBody>
                  <a:tcPr marL="44911" marR="44911" marT="0" marB="0" anchor="ctr"/>
                </a:tc>
                <a:tc>
                  <a:txBody>
                    <a:bodyPr/>
                    <a:lstStyle/>
                    <a:p>
                      <a:pPr marL="0" marR="0">
                        <a:spcBef>
                          <a:spcPts val="0"/>
                        </a:spcBef>
                        <a:spcAft>
                          <a:spcPts val="0"/>
                        </a:spcAft>
                      </a:pPr>
                      <a:r>
                        <a:rPr lang="en-US" sz="1800" b="1" dirty="0">
                          <a:effectLst/>
                        </a:rPr>
                        <a:t>Provide regulatory oversight </a:t>
                      </a:r>
                      <a:r>
                        <a:rPr lang="en-US" sz="1800" dirty="0">
                          <a:effectLst/>
                        </a:rPr>
                        <a:t>for target load shape definition, publication, and verification processes? </a:t>
                      </a:r>
                      <a:endParaRPr lang="en-US" sz="2000" dirty="0">
                        <a:effectLst/>
                      </a:endParaRPr>
                    </a:p>
                    <a:p>
                      <a:pPr marL="0" marR="0">
                        <a:spcBef>
                          <a:spcPts val="0"/>
                        </a:spcBef>
                        <a:spcAft>
                          <a:spcPts val="0"/>
                        </a:spcAft>
                      </a:pPr>
                      <a:r>
                        <a:rPr lang="en-US" sz="1800" dirty="0">
                          <a:effectLst/>
                        </a:rPr>
                        <a:t> </a:t>
                      </a:r>
                      <a:endParaRPr lang="en-US" sz="2000" dirty="0">
                        <a:effectLst/>
                      </a:endParaRPr>
                    </a:p>
                    <a:p>
                      <a:pPr marL="0" marR="0">
                        <a:spcBef>
                          <a:spcPts val="0"/>
                        </a:spcBef>
                        <a:spcAft>
                          <a:spcPts val="0"/>
                        </a:spcAft>
                      </a:pPr>
                      <a:r>
                        <a:rPr lang="en-US" sz="1800" i="1" dirty="0">
                          <a:effectLst/>
                        </a:rPr>
                        <a:t>Editorial Note: Defining the target load shape for the system-scale (before any local modifications) would weigh costs, pollution, and customer experience. How to balance public oversight need with the need for maintaining nimble response to changes in grid needs? How will non-IOU LSE’s be treated in any regulatory oversight?</a:t>
                      </a:r>
                      <a:endParaRPr lang="en-US" sz="2000" i="1" dirty="0">
                        <a:effectLst/>
                        <a:latin typeface="Calibri" charset="0"/>
                        <a:ea typeface="Calibri" charset="0"/>
                        <a:cs typeface="Times New Roman" charset="0"/>
                      </a:endParaRPr>
                    </a:p>
                  </a:txBody>
                  <a:tcPr marL="44911" marR="44911" marT="0" marB="0"/>
                </a:tc>
                <a:extLst>
                  <a:ext uri="{0D108BD9-81ED-4DB2-BD59-A6C34878D82A}">
                    <a16:rowId xmlns:a16="http://schemas.microsoft.com/office/drawing/2014/main" val="10005"/>
                  </a:ext>
                </a:extLst>
              </a:tr>
            </a:tbl>
          </a:graphicData>
        </a:graphic>
      </p:graphicFrame>
      <p:sp>
        <p:nvSpPr>
          <p:cNvPr id="8" name="TextBox 7"/>
          <p:cNvSpPr txBox="1"/>
          <p:nvPr/>
        </p:nvSpPr>
        <p:spPr>
          <a:xfrm>
            <a:off x="150312" y="0"/>
            <a:ext cx="7603298" cy="461665"/>
          </a:xfrm>
          <a:prstGeom prst="rect">
            <a:avLst/>
          </a:prstGeom>
          <a:noFill/>
        </p:spPr>
        <p:txBody>
          <a:bodyPr wrap="square" rtlCol="0">
            <a:spAutoFit/>
          </a:bodyPr>
          <a:lstStyle/>
          <a:p>
            <a:r>
              <a:rPr lang="en-US" sz="2400" b="1" dirty="0">
                <a:solidFill>
                  <a:schemeClr val="accent2">
                    <a:lumMod val="75000"/>
                  </a:schemeClr>
                </a:solidFill>
              </a:rPr>
              <a:t>Possible Organizational Roles</a:t>
            </a:r>
          </a:p>
        </p:txBody>
      </p:sp>
      <p:sp>
        <p:nvSpPr>
          <p:cNvPr id="2" name="Slide Number Placeholder 1">
            <a:extLst>
              <a:ext uri="{FF2B5EF4-FFF2-40B4-BE49-F238E27FC236}">
                <a16:creationId xmlns:a16="http://schemas.microsoft.com/office/drawing/2014/main" id="{76734C5F-D796-A343-8C44-9F97AD2BD058}"/>
              </a:ext>
            </a:extLst>
          </p:cNvPr>
          <p:cNvSpPr>
            <a:spLocks noGrp="1"/>
          </p:cNvSpPr>
          <p:nvPr>
            <p:ph type="sldNum" sz="quarter" idx="12"/>
          </p:nvPr>
        </p:nvSpPr>
        <p:spPr/>
        <p:txBody>
          <a:bodyPr/>
          <a:lstStyle/>
          <a:p>
            <a:fld id="{4235C3F4-D7A1-0845-9070-10959AA0DD9C}" type="slidenum">
              <a:rPr lang="en-US" smtClean="0"/>
              <a:t>20</a:t>
            </a:fld>
            <a:endParaRPr lang="en-US"/>
          </a:p>
        </p:txBody>
      </p:sp>
    </p:spTree>
    <p:extLst>
      <p:ext uri="{BB962C8B-B14F-4D97-AF65-F5344CB8AC3E}">
        <p14:creationId xmlns:p14="http://schemas.microsoft.com/office/powerpoint/2010/main" val="277296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751"/>
            <a:ext cx="10515600" cy="1325563"/>
          </a:xfrm>
        </p:spPr>
        <p:txBody>
          <a:bodyPr/>
          <a:lstStyle/>
          <a:p>
            <a:r>
              <a:rPr lang="en-US" dirty="0"/>
              <a:t>A straw-proposal process concept</a:t>
            </a:r>
          </a:p>
        </p:txBody>
      </p:sp>
      <p:sp>
        <p:nvSpPr>
          <p:cNvPr id="3" name="Content Placeholder 2"/>
          <p:cNvSpPr>
            <a:spLocks noGrp="1"/>
          </p:cNvSpPr>
          <p:nvPr>
            <p:ph idx="1"/>
          </p:nvPr>
        </p:nvSpPr>
        <p:spPr>
          <a:xfrm>
            <a:off x="838200" y="1424066"/>
            <a:ext cx="10515600" cy="5216360"/>
          </a:xfrm>
        </p:spPr>
        <p:txBody>
          <a:bodyPr>
            <a:normAutofit fontScale="77500" lnSpcReduction="20000"/>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a:t>Every 3 months*, LSE’s work to establish an updated </a:t>
            </a:r>
            <a:r>
              <a:rPr lang="en-US" b="1" dirty="0"/>
              <a:t>target load shape</a:t>
            </a:r>
            <a:r>
              <a:rPr lang="en-US" dirty="0"/>
              <a:t> that supports grid needs (possibly different targets for different customer classes and different geographic areas). These are published publicly after any needed modification by distribution system operators to ensure reliability, a month in advance of changes from one target shape to another.</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a:t>Participating </a:t>
            </a:r>
            <a:r>
              <a:rPr lang="en-US" b="1" dirty="0"/>
              <a:t>customers and/or aggregators work to match loads to the target</a:t>
            </a:r>
            <a:r>
              <a:rPr lang="en-US" dirty="0"/>
              <a:t> using automated, structural, and behavioral approaches .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a:t>The </a:t>
            </a:r>
            <a:r>
              <a:rPr lang="en-US" b="1" dirty="0"/>
              <a:t>total savings from the reduced cost of serving customer loads is estimated </a:t>
            </a:r>
            <a:r>
              <a:rPr lang="en-US" dirty="0"/>
              <a:t>and returned to participants through incentives and performance payments.</a:t>
            </a:r>
          </a:p>
          <a:p>
            <a:pPr marL="971550" lvl="1" indent="-514350">
              <a:lnSpc>
                <a:spcPct val="100000"/>
              </a:lnSpc>
              <a:spcBef>
                <a:spcPts val="0"/>
              </a:spcBef>
              <a:buFont typeface="+mj-lt"/>
              <a:buAutoNum type="arabicPeriod"/>
              <a:defRPr/>
            </a:pPr>
            <a:r>
              <a:rPr lang="en-US" dirty="0"/>
              <a:t>Incentive pool could include energy market operations savings, avoided generation capacity cost, avoided T&amp;D, avoided curtailment based on evaluation of the performance of the portfolio.</a:t>
            </a:r>
          </a:p>
          <a:p>
            <a:pPr marL="971550" lvl="1" indent="-514350">
              <a:lnSpc>
                <a:spcPct val="100000"/>
              </a:lnSpc>
              <a:spcBef>
                <a:spcPts val="0"/>
              </a:spcBef>
              <a:buFont typeface="+mj-lt"/>
              <a:buAutoNum type="arabicPeriod"/>
              <a:defRPr/>
            </a:pPr>
            <a:r>
              <a:rPr lang="en-US" dirty="0"/>
              <a:t>Performance based (or mixed </a:t>
            </a:r>
            <a:r>
              <a:rPr lang="en-US" dirty="0" err="1"/>
              <a:t>fixed+performance</a:t>
            </a:r>
            <a:r>
              <a:rPr lang="en-US" dirty="0"/>
              <a:t> based) incentives provide nudges for participating customers / sites to continue improving compared to the average participating customer.</a:t>
            </a:r>
          </a:p>
          <a:p>
            <a:pPr marL="0" marR="0" lvl="0" indent="0" defTabSz="914400" eaLnBrk="1" fontAlgn="auto" latinLnBrk="0" hangingPunct="1">
              <a:lnSpc>
                <a:spcPct val="100000"/>
              </a:lnSpc>
              <a:spcBef>
                <a:spcPts val="0"/>
              </a:spcBef>
              <a:spcAft>
                <a:spcPts val="0"/>
              </a:spcAft>
              <a:buClrTx/>
              <a:buSzTx/>
              <a:buNone/>
              <a:tabLst/>
              <a:defRPr/>
            </a:pPr>
            <a:endParaRPr lang="en-US" dirty="0"/>
          </a:p>
          <a:p>
            <a:pPr marL="0" marR="0" lvl="0" indent="0" defTabSz="914400" eaLnBrk="1" fontAlgn="auto" latinLnBrk="0" hangingPunct="1">
              <a:lnSpc>
                <a:spcPct val="100000"/>
              </a:lnSpc>
              <a:spcBef>
                <a:spcPts val="0"/>
              </a:spcBef>
              <a:spcAft>
                <a:spcPts val="0"/>
              </a:spcAft>
              <a:buClrTx/>
              <a:buSzTx/>
              <a:buNone/>
              <a:tabLst/>
              <a:defRPr/>
            </a:pPr>
            <a:r>
              <a:rPr lang="en-US" dirty="0"/>
              <a:t>*the period is a design choice and could in principle be anywhere from days to months. On a supporting slide, show a preliminary analysis of market prices to show the order of magnitude different in the cost to serve load. </a:t>
            </a:r>
          </a:p>
        </p:txBody>
      </p:sp>
      <p:pic>
        <p:nvPicPr>
          <p:cNvPr id="2050" name="Picture 2" descr="mage result for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125" y="0"/>
            <a:ext cx="1219619" cy="11827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03FA94C-D4C8-134B-B3BC-111DA7AADBA2}"/>
              </a:ext>
            </a:extLst>
          </p:cNvPr>
          <p:cNvSpPr>
            <a:spLocks noGrp="1"/>
          </p:cNvSpPr>
          <p:nvPr>
            <p:ph type="sldNum" sz="quarter" idx="12"/>
          </p:nvPr>
        </p:nvSpPr>
        <p:spPr/>
        <p:txBody>
          <a:bodyPr/>
          <a:lstStyle/>
          <a:p>
            <a:fld id="{4235C3F4-D7A1-0845-9070-10959AA0DD9C}" type="slidenum">
              <a:rPr lang="en-US" smtClean="0"/>
              <a:t>21</a:t>
            </a:fld>
            <a:endParaRPr lang="en-US"/>
          </a:p>
        </p:txBody>
      </p:sp>
    </p:spTree>
    <p:extLst>
      <p:ext uri="{BB962C8B-B14F-4D97-AF65-F5344CB8AC3E}">
        <p14:creationId xmlns:p14="http://schemas.microsoft.com/office/powerpoint/2010/main" val="417570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s/Screen%20Shot%202018-10-15%20at%204.1"/>
          <p:cNvPicPr/>
          <p:nvPr/>
        </p:nvPicPr>
        <p:blipFill>
          <a:blip r:embed="rId2">
            <a:extLst>
              <a:ext uri="{28A0092B-C50C-407E-A947-70E740481C1C}">
                <a14:useLocalDpi xmlns:a14="http://schemas.microsoft.com/office/drawing/2010/main" val="0"/>
              </a:ext>
            </a:extLst>
          </a:blip>
          <a:srcRect/>
          <a:stretch>
            <a:fillRect/>
          </a:stretch>
        </p:blipFill>
        <p:spPr bwMode="auto">
          <a:xfrm>
            <a:off x="2680569" y="1039660"/>
            <a:ext cx="9365658" cy="5784457"/>
          </a:xfrm>
          <a:prstGeom prst="rect">
            <a:avLst/>
          </a:prstGeom>
          <a:noFill/>
          <a:ln>
            <a:noFill/>
          </a:ln>
        </p:spPr>
      </p:pic>
      <p:sp>
        <p:nvSpPr>
          <p:cNvPr id="5" name="TextBox 4"/>
          <p:cNvSpPr txBox="1"/>
          <p:nvPr/>
        </p:nvSpPr>
        <p:spPr>
          <a:xfrm>
            <a:off x="150312" y="150312"/>
            <a:ext cx="9443393" cy="830997"/>
          </a:xfrm>
          <a:prstGeom prst="rect">
            <a:avLst/>
          </a:prstGeom>
          <a:noFill/>
        </p:spPr>
        <p:txBody>
          <a:bodyPr wrap="square" rtlCol="0">
            <a:spAutoFit/>
          </a:bodyPr>
          <a:lstStyle/>
          <a:p>
            <a:r>
              <a:rPr lang="en-US" sz="2400" b="1" dirty="0">
                <a:solidFill>
                  <a:schemeClr val="accent2">
                    <a:lumMod val="75000"/>
                  </a:schemeClr>
                </a:solidFill>
              </a:rPr>
              <a:t>For Illustrative Purposes </a:t>
            </a:r>
            <a:r>
              <a:rPr lang="mr-IN" sz="2400" b="1" dirty="0">
                <a:solidFill>
                  <a:schemeClr val="accent2">
                    <a:lumMod val="75000"/>
                  </a:schemeClr>
                </a:solidFill>
              </a:rPr>
              <a:t>–</a:t>
            </a:r>
            <a:r>
              <a:rPr lang="en-US" sz="2400" b="1" dirty="0">
                <a:solidFill>
                  <a:schemeClr val="accent2">
                    <a:lumMod val="75000"/>
                  </a:schemeClr>
                </a:solidFill>
              </a:rPr>
              <a:t> Look at 24 grocery store load shapes to see variability within a sector </a:t>
            </a:r>
            <a:r>
              <a:rPr lang="mr-IN" sz="2400" b="1" dirty="0">
                <a:solidFill>
                  <a:schemeClr val="accent2">
                    <a:lumMod val="75000"/>
                  </a:schemeClr>
                </a:solidFill>
              </a:rPr>
              <a:t>–</a:t>
            </a:r>
            <a:r>
              <a:rPr lang="en-US" sz="2400" b="1" dirty="0">
                <a:solidFill>
                  <a:schemeClr val="accent2">
                    <a:lumMod val="75000"/>
                  </a:schemeClr>
                </a:solidFill>
              </a:rPr>
              <a:t> “good” match here (a “structural winner”)</a:t>
            </a:r>
          </a:p>
        </p:txBody>
      </p:sp>
      <p:sp>
        <p:nvSpPr>
          <p:cNvPr id="6" name="TextBox 5"/>
          <p:cNvSpPr txBox="1"/>
          <p:nvPr/>
        </p:nvSpPr>
        <p:spPr>
          <a:xfrm>
            <a:off x="150312" y="1039660"/>
            <a:ext cx="2530257" cy="5078313"/>
          </a:xfrm>
          <a:prstGeom prst="rect">
            <a:avLst/>
          </a:prstGeom>
          <a:noFill/>
        </p:spPr>
        <p:txBody>
          <a:bodyPr wrap="square" rtlCol="0">
            <a:spAutoFit/>
          </a:bodyPr>
          <a:lstStyle/>
          <a:p>
            <a:r>
              <a:rPr lang="en-US" b="1" dirty="0"/>
              <a:t>Setting the “target”:</a:t>
            </a:r>
          </a:p>
          <a:p>
            <a:endParaRPr lang="en-US" dirty="0"/>
          </a:p>
          <a:p>
            <a:pPr marL="342900" indent="-342900">
              <a:buAutoNum type="arabicParenR"/>
            </a:pPr>
            <a:r>
              <a:rPr lang="en-US" dirty="0"/>
              <a:t>Find the “average” shape in the period.</a:t>
            </a:r>
          </a:p>
          <a:p>
            <a:pPr marL="342900" indent="-342900">
              <a:buAutoNum type="arabicParenR"/>
            </a:pPr>
            <a:endParaRPr lang="en-US" dirty="0"/>
          </a:p>
          <a:p>
            <a:pPr marL="342900" indent="-342900">
              <a:buAutoNum type="arabicParenR"/>
            </a:pPr>
            <a:r>
              <a:rPr lang="en-US" dirty="0"/>
              <a:t>Identify the baseload (the minimum of the average shape). </a:t>
            </a:r>
          </a:p>
          <a:p>
            <a:pPr marL="342900" indent="-342900">
              <a:buAutoNum type="arabicParenR"/>
            </a:pPr>
            <a:endParaRPr lang="en-US" dirty="0"/>
          </a:p>
          <a:p>
            <a:pPr marL="342900" indent="-342900">
              <a:buAutoNum type="arabicParenR"/>
            </a:pPr>
            <a:r>
              <a:rPr lang="en-US" dirty="0"/>
              <a:t>The target is the baseload plus a “new” variable load that is rescaled to match the system target shape. </a:t>
            </a:r>
          </a:p>
          <a:p>
            <a:pPr marL="342900" indent="-342900">
              <a:buAutoNum type="arabicParenR"/>
            </a:pPr>
            <a:endParaRPr lang="en-US" dirty="0"/>
          </a:p>
          <a:p>
            <a:r>
              <a:rPr lang="en-US" dirty="0"/>
              <a:t>The total load is the same in target vs. actual. </a:t>
            </a:r>
          </a:p>
        </p:txBody>
      </p:sp>
      <p:sp>
        <p:nvSpPr>
          <p:cNvPr id="2" name="Slide Number Placeholder 1">
            <a:extLst>
              <a:ext uri="{FF2B5EF4-FFF2-40B4-BE49-F238E27FC236}">
                <a16:creationId xmlns:a16="http://schemas.microsoft.com/office/drawing/2014/main" id="{B79FE878-B9B4-CA46-A1B4-56A03C47C6F2}"/>
              </a:ext>
            </a:extLst>
          </p:cNvPr>
          <p:cNvSpPr>
            <a:spLocks noGrp="1"/>
          </p:cNvSpPr>
          <p:nvPr>
            <p:ph type="sldNum" sz="quarter" idx="12"/>
          </p:nvPr>
        </p:nvSpPr>
        <p:spPr/>
        <p:txBody>
          <a:bodyPr/>
          <a:lstStyle/>
          <a:p>
            <a:fld id="{4235C3F4-D7A1-0845-9070-10959AA0DD9C}" type="slidenum">
              <a:rPr lang="en-US" smtClean="0"/>
              <a:t>22</a:t>
            </a:fld>
            <a:endParaRPr lang="en-US"/>
          </a:p>
        </p:txBody>
      </p:sp>
    </p:spTree>
    <p:extLst>
      <p:ext uri="{BB962C8B-B14F-4D97-AF65-F5344CB8AC3E}">
        <p14:creationId xmlns:p14="http://schemas.microsoft.com/office/powerpoint/2010/main" val="710712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s/Screen%20Shot%202018-10-15%20at%204.1"/>
          <p:cNvPicPr/>
          <p:nvPr/>
        </p:nvPicPr>
        <p:blipFill>
          <a:blip r:embed="rId2">
            <a:extLst>
              <a:ext uri="{28A0092B-C50C-407E-A947-70E740481C1C}">
                <a14:useLocalDpi xmlns:a14="http://schemas.microsoft.com/office/drawing/2010/main" val="0"/>
              </a:ext>
            </a:extLst>
          </a:blip>
          <a:srcRect/>
          <a:stretch>
            <a:fillRect/>
          </a:stretch>
        </p:blipFill>
        <p:spPr bwMode="auto">
          <a:xfrm>
            <a:off x="2477535" y="864587"/>
            <a:ext cx="9714465" cy="5993413"/>
          </a:xfrm>
          <a:prstGeom prst="rect">
            <a:avLst/>
          </a:prstGeom>
          <a:noFill/>
          <a:ln>
            <a:noFill/>
          </a:ln>
        </p:spPr>
      </p:pic>
      <p:sp>
        <p:nvSpPr>
          <p:cNvPr id="4" name="TextBox 3"/>
          <p:cNvSpPr txBox="1"/>
          <p:nvPr/>
        </p:nvSpPr>
        <p:spPr>
          <a:xfrm>
            <a:off x="150312" y="150312"/>
            <a:ext cx="10162921" cy="461665"/>
          </a:xfrm>
          <a:prstGeom prst="rect">
            <a:avLst/>
          </a:prstGeom>
          <a:noFill/>
        </p:spPr>
        <p:txBody>
          <a:bodyPr wrap="square" rtlCol="0">
            <a:spAutoFit/>
          </a:bodyPr>
          <a:lstStyle/>
          <a:p>
            <a:r>
              <a:rPr lang="en-US" sz="2400" b="1" dirty="0">
                <a:solidFill>
                  <a:schemeClr val="accent2">
                    <a:lumMod val="75000"/>
                  </a:schemeClr>
                </a:solidFill>
              </a:rPr>
              <a:t>Poorly performing sites have worse match between actual and target loads</a:t>
            </a:r>
          </a:p>
        </p:txBody>
      </p:sp>
      <p:sp>
        <p:nvSpPr>
          <p:cNvPr id="2" name="Slide Number Placeholder 1">
            <a:extLst>
              <a:ext uri="{FF2B5EF4-FFF2-40B4-BE49-F238E27FC236}">
                <a16:creationId xmlns:a16="http://schemas.microsoft.com/office/drawing/2014/main" id="{67E93704-AC02-6249-A423-925424E33D60}"/>
              </a:ext>
            </a:extLst>
          </p:cNvPr>
          <p:cNvSpPr>
            <a:spLocks noGrp="1"/>
          </p:cNvSpPr>
          <p:nvPr>
            <p:ph type="sldNum" sz="quarter" idx="12"/>
          </p:nvPr>
        </p:nvSpPr>
        <p:spPr/>
        <p:txBody>
          <a:bodyPr/>
          <a:lstStyle/>
          <a:p>
            <a:fld id="{4235C3F4-D7A1-0845-9070-10959AA0DD9C}" type="slidenum">
              <a:rPr lang="en-US" smtClean="0"/>
              <a:t>23</a:t>
            </a:fld>
            <a:endParaRPr lang="en-US"/>
          </a:p>
        </p:txBody>
      </p:sp>
    </p:spTree>
    <p:extLst>
      <p:ext uri="{BB962C8B-B14F-4D97-AF65-F5344CB8AC3E}">
        <p14:creationId xmlns:p14="http://schemas.microsoft.com/office/powerpoint/2010/main" val="164483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20" y="1244184"/>
            <a:ext cx="2753193" cy="4871803"/>
          </a:xfrm>
        </p:spPr>
        <p:txBody>
          <a:bodyPr>
            <a:normAutofit/>
          </a:bodyPr>
          <a:lstStyle/>
          <a:p>
            <a:r>
              <a:rPr lang="en-US" sz="2000" dirty="0"/>
              <a:t>A correlation-based performance metric (comparing target to actual load) is strongly related to the cost to serve loads at the sites.</a:t>
            </a:r>
            <a:br>
              <a:rPr lang="en-US" sz="2800" dirty="0"/>
            </a:br>
            <a:endParaRPr lang="en-US" sz="2800" dirty="0"/>
          </a:p>
        </p:txBody>
      </p:sp>
      <p:pic>
        <p:nvPicPr>
          <p:cNvPr id="4" name="Picture 3" descr="../../../../../Downloads/Screen%20Shot%202018-10-15%20at%204.2"/>
          <p:cNvPicPr/>
          <p:nvPr/>
        </p:nvPicPr>
        <p:blipFill>
          <a:blip r:embed="rId2">
            <a:extLst>
              <a:ext uri="{28A0092B-C50C-407E-A947-70E740481C1C}">
                <a14:useLocalDpi xmlns:a14="http://schemas.microsoft.com/office/drawing/2010/main" val="0"/>
              </a:ext>
            </a:extLst>
          </a:blip>
          <a:srcRect/>
          <a:stretch>
            <a:fillRect/>
          </a:stretch>
        </p:blipFill>
        <p:spPr bwMode="auto">
          <a:xfrm>
            <a:off x="3447738" y="1473339"/>
            <a:ext cx="8340499" cy="5159810"/>
          </a:xfrm>
          <a:prstGeom prst="rect">
            <a:avLst/>
          </a:prstGeom>
          <a:noFill/>
          <a:ln>
            <a:noFill/>
          </a:ln>
        </p:spPr>
      </p:pic>
      <p:sp>
        <p:nvSpPr>
          <p:cNvPr id="3" name="TextBox 2"/>
          <p:cNvSpPr txBox="1"/>
          <p:nvPr/>
        </p:nvSpPr>
        <p:spPr>
          <a:xfrm>
            <a:off x="274820" y="314794"/>
            <a:ext cx="11627370" cy="584775"/>
          </a:xfrm>
          <a:prstGeom prst="rect">
            <a:avLst/>
          </a:prstGeom>
          <a:noFill/>
        </p:spPr>
        <p:txBody>
          <a:bodyPr wrap="square" rtlCol="0">
            <a:spAutoFit/>
          </a:bodyPr>
          <a:lstStyle/>
          <a:p>
            <a:r>
              <a:rPr lang="en-US" sz="3200" b="1" dirty="0"/>
              <a:t>Better-performance (higher scoring) </a:t>
            </a:r>
            <a:r>
              <a:rPr lang="en-US" sz="3200" b="1"/>
              <a:t>sites are </a:t>
            </a:r>
            <a:r>
              <a:rPr lang="en-US" sz="3200" b="1" dirty="0"/>
              <a:t>less costly </a:t>
            </a:r>
            <a:r>
              <a:rPr lang="en-US" sz="3200" b="1"/>
              <a:t>to serve.</a:t>
            </a:r>
          </a:p>
        </p:txBody>
      </p:sp>
      <p:sp>
        <p:nvSpPr>
          <p:cNvPr id="5" name="Slide Number Placeholder 4">
            <a:extLst>
              <a:ext uri="{FF2B5EF4-FFF2-40B4-BE49-F238E27FC236}">
                <a16:creationId xmlns:a16="http://schemas.microsoft.com/office/drawing/2014/main" id="{E496D7FB-2846-D84F-A4D1-4F508A292F2F}"/>
              </a:ext>
            </a:extLst>
          </p:cNvPr>
          <p:cNvSpPr>
            <a:spLocks noGrp="1"/>
          </p:cNvSpPr>
          <p:nvPr>
            <p:ph type="sldNum" sz="quarter" idx="12"/>
          </p:nvPr>
        </p:nvSpPr>
        <p:spPr/>
        <p:txBody>
          <a:bodyPr/>
          <a:lstStyle/>
          <a:p>
            <a:fld id="{4235C3F4-D7A1-0845-9070-10959AA0DD9C}" type="slidenum">
              <a:rPr lang="en-US" smtClean="0"/>
              <a:t>24</a:t>
            </a:fld>
            <a:endParaRPr lang="en-US"/>
          </a:p>
        </p:txBody>
      </p:sp>
    </p:spTree>
    <p:extLst>
      <p:ext uri="{BB962C8B-B14F-4D97-AF65-F5344CB8AC3E}">
        <p14:creationId xmlns:p14="http://schemas.microsoft.com/office/powerpoint/2010/main" val="109551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890" y="259618"/>
            <a:ext cx="4072327" cy="5078313"/>
          </a:xfrm>
          <a:prstGeom prst="rect">
            <a:avLst/>
          </a:prstGeom>
        </p:spPr>
        <p:txBody>
          <a:bodyPr wrap="square">
            <a:spAutoFit/>
          </a:bodyPr>
          <a:lstStyle/>
          <a:p>
            <a:r>
              <a:rPr lang="en-US" sz="2400" b="1" u="sng" dirty="0"/>
              <a:t>Point of reference for scale:</a:t>
            </a:r>
          </a:p>
          <a:p>
            <a:endParaRPr lang="en-US" sz="2000" dirty="0"/>
          </a:p>
          <a:p>
            <a:r>
              <a:rPr lang="en-US" sz="2000" b="1" dirty="0"/>
              <a:t>The unit cost savings ($/MWh) from shifting estimated on the previous slide are $25-30 per Shifted MWh. </a:t>
            </a:r>
          </a:p>
          <a:p>
            <a:endParaRPr lang="en-US" sz="2000" b="1" dirty="0"/>
          </a:p>
          <a:p>
            <a:r>
              <a:rPr lang="en-US" sz="2000" dirty="0"/>
              <a:t>These are roughly consistent with E3 RESOLVE model estimates used in the DR Study (to the right)</a:t>
            </a:r>
          </a:p>
          <a:p>
            <a:endParaRPr lang="en-US" sz="2000" dirty="0"/>
          </a:p>
          <a:p>
            <a:r>
              <a:rPr lang="en-US" sz="2000" dirty="0"/>
              <a:t>A relatively low value in the market is consistent with DR potential study results for current-day grid operations. </a:t>
            </a:r>
            <a:r>
              <a:rPr lang="en-US" sz="2000" b="1" dirty="0"/>
              <a:t>As curtailment (and average price differentials) increase over time, this value should go up.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157" y="214648"/>
            <a:ext cx="7727698" cy="6459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59830" y="6304462"/>
            <a:ext cx="7195279" cy="369332"/>
          </a:xfrm>
          <a:prstGeom prst="rect">
            <a:avLst/>
          </a:prstGeom>
          <a:noFill/>
        </p:spPr>
        <p:txBody>
          <a:bodyPr wrap="square" rtlCol="0">
            <a:spAutoFit/>
          </a:bodyPr>
          <a:lstStyle/>
          <a:p>
            <a:r>
              <a:rPr lang="en-US" b="1">
                <a:solidFill>
                  <a:schemeClr val="accent2">
                    <a:lumMod val="75000"/>
                  </a:schemeClr>
                </a:solidFill>
              </a:rPr>
              <a:t>FIGURE FROM THE DR Potential Study</a:t>
            </a:r>
          </a:p>
        </p:txBody>
      </p:sp>
      <p:sp>
        <p:nvSpPr>
          <p:cNvPr id="2" name="Slide Number Placeholder 1">
            <a:extLst>
              <a:ext uri="{FF2B5EF4-FFF2-40B4-BE49-F238E27FC236}">
                <a16:creationId xmlns:a16="http://schemas.microsoft.com/office/drawing/2014/main" id="{5557228A-F94B-C54B-B96D-91A17EBE1497}"/>
              </a:ext>
            </a:extLst>
          </p:cNvPr>
          <p:cNvSpPr>
            <a:spLocks noGrp="1"/>
          </p:cNvSpPr>
          <p:nvPr>
            <p:ph type="sldNum" sz="quarter" idx="12"/>
          </p:nvPr>
        </p:nvSpPr>
        <p:spPr/>
        <p:txBody>
          <a:bodyPr/>
          <a:lstStyle/>
          <a:p>
            <a:fld id="{4235C3F4-D7A1-0845-9070-10959AA0DD9C}" type="slidenum">
              <a:rPr lang="en-US" smtClean="0"/>
              <a:t>25</a:t>
            </a:fld>
            <a:endParaRPr lang="en-US"/>
          </a:p>
        </p:txBody>
      </p:sp>
    </p:spTree>
    <p:extLst>
      <p:ext uri="{BB962C8B-B14F-4D97-AF65-F5344CB8AC3E}">
        <p14:creationId xmlns:p14="http://schemas.microsoft.com/office/powerpoint/2010/main" val="206751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FF15F4-5AF6-3A49-A7A2-B9D2C65E801C}"/>
              </a:ext>
            </a:extLst>
          </p:cNvPr>
          <p:cNvPicPr>
            <a:picLocks noChangeAspect="1"/>
          </p:cNvPicPr>
          <p:nvPr/>
        </p:nvPicPr>
        <p:blipFill>
          <a:blip r:embed="rId2"/>
          <a:stretch>
            <a:fillRect/>
          </a:stretch>
        </p:blipFill>
        <p:spPr>
          <a:xfrm>
            <a:off x="513208" y="1324303"/>
            <a:ext cx="7839777" cy="5239407"/>
          </a:xfrm>
          <a:prstGeom prst="rect">
            <a:avLst/>
          </a:prstGeom>
        </p:spPr>
      </p:pic>
      <p:sp>
        <p:nvSpPr>
          <p:cNvPr id="6" name="TextBox 5">
            <a:extLst>
              <a:ext uri="{FF2B5EF4-FFF2-40B4-BE49-F238E27FC236}">
                <a16:creationId xmlns:a16="http://schemas.microsoft.com/office/drawing/2014/main" id="{771932FA-1885-E04B-9148-8B89F9F2E201}"/>
              </a:ext>
            </a:extLst>
          </p:cNvPr>
          <p:cNvSpPr txBox="1"/>
          <p:nvPr/>
        </p:nvSpPr>
        <p:spPr>
          <a:xfrm>
            <a:off x="513208" y="178676"/>
            <a:ext cx="11384502" cy="954107"/>
          </a:xfrm>
          <a:prstGeom prst="rect">
            <a:avLst/>
          </a:prstGeom>
          <a:noFill/>
        </p:spPr>
        <p:txBody>
          <a:bodyPr wrap="square" rtlCol="0">
            <a:spAutoFit/>
          </a:bodyPr>
          <a:lstStyle/>
          <a:p>
            <a:r>
              <a:rPr lang="en-US" sz="2800" b="1" dirty="0"/>
              <a:t>Renewable curtailment is a key driver </a:t>
            </a:r>
          </a:p>
          <a:p>
            <a:r>
              <a:rPr lang="en-US" sz="2800" b="1" dirty="0"/>
              <a:t>for the value of flexible load shifts</a:t>
            </a:r>
          </a:p>
        </p:txBody>
      </p:sp>
      <p:sp>
        <p:nvSpPr>
          <p:cNvPr id="7" name="TextBox 6">
            <a:extLst>
              <a:ext uri="{FF2B5EF4-FFF2-40B4-BE49-F238E27FC236}">
                <a16:creationId xmlns:a16="http://schemas.microsoft.com/office/drawing/2014/main" id="{3CE00C0C-A18E-4948-BC08-5E301FAC30E6}"/>
              </a:ext>
            </a:extLst>
          </p:cNvPr>
          <p:cNvSpPr txBox="1"/>
          <p:nvPr/>
        </p:nvSpPr>
        <p:spPr>
          <a:xfrm>
            <a:off x="8576319" y="0"/>
            <a:ext cx="3426372" cy="67403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a:t>Curtailment concepts: </a:t>
            </a:r>
          </a:p>
          <a:p>
            <a:endParaRPr lang="en-US" sz="2400" b="1" dirty="0"/>
          </a:p>
          <a:p>
            <a:pPr marL="285750" indent="-285750">
              <a:buFontTx/>
              <a:buChar char="-"/>
            </a:pPr>
            <a:r>
              <a:rPr lang="en-US" sz="2400" dirty="0"/>
              <a:t>Associated with </a:t>
            </a:r>
            <a:r>
              <a:rPr lang="en-US" sz="2400" b="1" dirty="0"/>
              <a:t>low net loads</a:t>
            </a:r>
          </a:p>
          <a:p>
            <a:endParaRPr lang="en-US" sz="2400" dirty="0"/>
          </a:p>
          <a:p>
            <a:pPr marL="285750" indent="-285750">
              <a:buFontTx/>
              <a:buChar char="-"/>
            </a:pPr>
            <a:r>
              <a:rPr lang="en-US" sz="2400" dirty="0"/>
              <a:t>Typically results in </a:t>
            </a:r>
            <a:r>
              <a:rPr lang="en-US" sz="2400" b="1" dirty="0"/>
              <a:t>zero or negative prices </a:t>
            </a:r>
            <a:r>
              <a:rPr lang="en-US" sz="2400" dirty="0"/>
              <a:t>in energy market</a:t>
            </a:r>
          </a:p>
          <a:p>
            <a:pPr marL="285750" indent="-285750">
              <a:buFontTx/>
              <a:buChar char="-"/>
            </a:pPr>
            <a:endParaRPr lang="en-US" sz="2400" dirty="0"/>
          </a:p>
          <a:p>
            <a:pPr marL="285750" indent="-285750">
              <a:buFontTx/>
              <a:buChar char="-"/>
            </a:pPr>
            <a:r>
              <a:rPr lang="en-US" sz="2400" dirty="0"/>
              <a:t>Expected to </a:t>
            </a:r>
            <a:r>
              <a:rPr lang="en-US" sz="2400" b="1" dirty="0"/>
              <a:t>increase significantly as RPS goes up</a:t>
            </a:r>
          </a:p>
          <a:p>
            <a:pPr marL="285750" indent="-285750">
              <a:buFontTx/>
              <a:buChar char="-"/>
            </a:pPr>
            <a:endParaRPr lang="en-US" sz="2400" dirty="0"/>
          </a:p>
          <a:p>
            <a:pPr marL="285750" indent="-285750">
              <a:buFontTx/>
              <a:buChar char="-"/>
            </a:pPr>
            <a:r>
              <a:rPr lang="en-US" sz="2400" dirty="0"/>
              <a:t>An opportunity to capture </a:t>
            </a:r>
            <a:r>
              <a:rPr lang="en-US" sz="2400" b="1" dirty="0"/>
              <a:t>zero cost, low carbon resources</a:t>
            </a:r>
          </a:p>
          <a:p>
            <a:pPr marL="285750" indent="-285750">
              <a:buFontTx/>
              <a:buChar char="-"/>
            </a:pPr>
            <a:endParaRPr lang="en-US" sz="2400" dirty="0"/>
          </a:p>
          <a:p>
            <a:pPr marL="285750" indent="-285750">
              <a:buFontTx/>
              <a:buChar char="-"/>
            </a:pPr>
            <a:r>
              <a:rPr lang="en-US" sz="2400" dirty="0"/>
              <a:t>Becoming </a:t>
            </a:r>
            <a:r>
              <a:rPr lang="en-US" sz="2400" b="1" dirty="0"/>
              <a:t>predictable</a:t>
            </a:r>
          </a:p>
        </p:txBody>
      </p:sp>
      <p:sp>
        <p:nvSpPr>
          <p:cNvPr id="8" name="TextBox 7">
            <a:extLst>
              <a:ext uri="{FF2B5EF4-FFF2-40B4-BE49-F238E27FC236}">
                <a16:creationId xmlns:a16="http://schemas.microsoft.com/office/drawing/2014/main" id="{39CF8970-2331-8D4B-BC33-D2B15289C74F}"/>
              </a:ext>
            </a:extLst>
          </p:cNvPr>
          <p:cNvSpPr txBox="1"/>
          <p:nvPr/>
        </p:nvSpPr>
        <p:spPr>
          <a:xfrm>
            <a:off x="3040912" y="2041452"/>
            <a:ext cx="259434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At $40/MWh solar LCOE replacement value: ~300k/day in Spring 2019</a:t>
            </a:r>
          </a:p>
        </p:txBody>
      </p:sp>
      <p:sp>
        <p:nvSpPr>
          <p:cNvPr id="2" name="TextBox 1">
            <a:extLst>
              <a:ext uri="{FF2B5EF4-FFF2-40B4-BE49-F238E27FC236}">
                <a16:creationId xmlns:a16="http://schemas.microsoft.com/office/drawing/2014/main" id="{8AD4A61F-A088-C640-88B6-E08DED6A5CA6}"/>
              </a:ext>
            </a:extLst>
          </p:cNvPr>
          <p:cNvSpPr txBox="1"/>
          <p:nvPr/>
        </p:nvSpPr>
        <p:spPr>
          <a:xfrm>
            <a:off x="106326" y="6550223"/>
            <a:ext cx="8246659" cy="307777"/>
          </a:xfrm>
          <a:prstGeom prst="rect">
            <a:avLst/>
          </a:prstGeom>
          <a:noFill/>
        </p:spPr>
        <p:txBody>
          <a:bodyPr wrap="square" rtlCol="0">
            <a:spAutoFit/>
          </a:bodyPr>
          <a:lstStyle/>
          <a:p>
            <a:r>
              <a:rPr lang="en-US" sz="1400" dirty="0"/>
              <a:t>Data on this and next several slides  from CAISO “Managing Oversupply” Production and Curtailment Reports</a:t>
            </a:r>
          </a:p>
        </p:txBody>
      </p:sp>
      <p:sp>
        <p:nvSpPr>
          <p:cNvPr id="3" name="Slide Number Placeholder 2">
            <a:extLst>
              <a:ext uri="{FF2B5EF4-FFF2-40B4-BE49-F238E27FC236}">
                <a16:creationId xmlns:a16="http://schemas.microsoft.com/office/drawing/2014/main" id="{3585FB0D-5973-7248-84D3-10793C38A9BB}"/>
              </a:ext>
            </a:extLst>
          </p:cNvPr>
          <p:cNvSpPr>
            <a:spLocks noGrp="1"/>
          </p:cNvSpPr>
          <p:nvPr>
            <p:ph type="sldNum" sz="quarter" idx="12"/>
          </p:nvPr>
        </p:nvSpPr>
        <p:spPr/>
        <p:txBody>
          <a:bodyPr/>
          <a:lstStyle/>
          <a:p>
            <a:fld id="{4235C3F4-D7A1-0845-9070-10959AA0DD9C}" type="slidenum">
              <a:rPr lang="en-US" smtClean="0"/>
              <a:t>3</a:t>
            </a:fld>
            <a:endParaRPr lang="en-US"/>
          </a:p>
        </p:txBody>
      </p:sp>
    </p:spTree>
    <p:extLst>
      <p:ext uri="{BB962C8B-B14F-4D97-AF65-F5344CB8AC3E}">
        <p14:creationId xmlns:p14="http://schemas.microsoft.com/office/powerpoint/2010/main" val="247748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791DDF-0D28-3B48-909D-F3A34C0D313C}"/>
              </a:ext>
            </a:extLst>
          </p:cNvPr>
          <p:cNvPicPr>
            <a:picLocks noChangeAspect="1"/>
          </p:cNvPicPr>
          <p:nvPr/>
        </p:nvPicPr>
        <p:blipFill>
          <a:blip r:embed="rId2"/>
          <a:stretch>
            <a:fillRect/>
          </a:stretch>
        </p:blipFill>
        <p:spPr>
          <a:xfrm>
            <a:off x="0" y="0"/>
            <a:ext cx="9137094" cy="6858000"/>
          </a:xfrm>
          <a:prstGeom prst="rect">
            <a:avLst/>
          </a:prstGeom>
        </p:spPr>
      </p:pic>
      <p:sp>
        <p:nvSpPr>
          <p:cNvPr id="6" name="TextBox 5">
            <a:extLst>
              <a:ext uri="{FF2B5EF4-FFF2-40B4-BE49-F238E27FC236}">
                <a16:creationId xmlns:a16="http://schemas.microsoft.com/office/drawing/2014/main" id="{0B5E3E1C-E959-494F-BC7A-2FD1556669E8}"/>
              </a:ext>
            </a:extLst>
          </p:cNvPr>
          <p:cNvSpPr txBox="1"/>
          <p:nvPr/>
        </p:nvSpPr>
        <p:spPr>
          <a:xfrm>
            <a:off x="8859243" y="1298829"/>
            <a:ext cx="306902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t>Typical Spring 2019 day </a:t>
            </a:r>
            <a:r>
              <a:rPr lang="en-US" sz="2400" dirty="0"/>
              <a:t>with mid-day curtailment.</a:t>
            </a:r>
          </a:p>
          <a:p>
            <a:endParaRPr lang="en-US" sz="2400" dirty="0"/>
          </a:p>
          <a:p>
            <a:r>
              <a:rPr lang="en-US" sz="2400" dirty="0"/>
              <a:t>(May 1</a:t>
            </a:r>
            <a:r>
              <a:rPr lang="en-US" sz="2400" baseline="30000" dirty="0"/>
              <a:t>st</a:t>
            </a:r>
            <a:r>
              <a:rPr lang="en-US" sz="2400" dirty="0"/>
              <a:t>)</a:t>
            </a:r>
          </a:p>
        </p:txBody>
      </p:sp>
      <p:sp>
        <p:nvSpPr>
          <p:cNvPr id="7" name="TextBox 6">
            <a:extLst>
              <a:ext uri="{FF2B5EF4-FFF2-40B4-BE49-F238E27FC236}">
                <a16:creationId xmlns:a16="http://schemas.microsoft.com/office/drawing/2014/main" id="{7CC39D6C-5666-A545-B9A5-1EAF3E7D5DEA}"/>
              </a:ext>
            </a:extLst>
          </p:cNvPr>
          <p:cNvSpPr txBox="1"/>
          <p:nvPr/>
        </p:nvSpPr>
        <p:spPr>
          <a:xfrm>
            <a:off x="8070112" y="233916"/>
            <a:ext cx="385815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a:t>CAISO operations data </a:t>
            </a:r>
            <a:r>
              <a:rPr lang="en-US" sz="2400" dirty="0"/>
              <a:t>reveal scale of curtailment today</a:t>
            </a:r>
          </a:p>
        </p:txBody>
      </p:sp>
      <p:sp>
        <p:nvSpPr>
          <p:cNvPr id="2" name="Slide Number Placeholder 1">
            <a:extLst>
              <a:ext uri="{FF2B5EF4-FFF2-40B4-BE49-F238E27FC236}">
                <a16:creationId xmlns:a16="http://schemas.microsoft.com/office/drawing/2014/main" id="{9D4023F6-06BD-2848-AE0A-B820E2B2399D}"/>
              </a:ext>
            </a:extLst>
          </p:cNvPr>
          <p:cNvSpPr>
            <a:spLocks noGrp="1"/>
          </p:cNvSpPr>
          <p:nvPr>
            <p:ph type="sldNum" sz="quarter" idx="12"/>
          </p:nvPr>
        </p:nvSpPr>
        <p:spPr/>
        <p:txBody>
          <a:bodyPr/>
          <a:lstStyle/>
          <a:p>
            <a:fld id="{4235C3F4-D7A1-0845-9070-10959AA0DD9C}" type="slidenum">
              <a:rPr lang="en-US" smtClean="0"/>
              <a:t>4</a:t>
            </a:fld>
            <a:endParaRPr lang="en-US"/>
          </a:p>
        </p:txBody>
      </p:sp>
    </p:spTree>
    <p:extLst>
      <p:ext uri="{BB962C8B-B14F-4D97-AF65-F5344CB8AC3E}">
        <p14:creationId xmlns:p14="http://schemas.microsoft.com/office/powerpoint/2010/main" val="82611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EA0BF-59AD-AB4D-B2A3-E30FD7D14400}"/>
              </a:ext>
            </a:extLst>
          </p:cNvPr>
          <p:cNvPicPr>
            <a:picLocks noChangeAspect="1"/>
          </p:cNvPicPr>
          <p:nvPr/>
        </p:nvPicPr>
        <p:blipFill>
          <a:blip r:embed="rId2"/>
          <a:stretch>
            <a:fillRect/>
          </a:stretch>
        </p:blipFill>
        <p:spPr>
          <a:xfrm>
            <a:off x="0" y="0"/>
            <a:ext cx="9157813" cy="6858000"/>
          </a:xfrm>
          <a:prstGeom prst="rect">
            <a:avLst/>
          </a:prstGeom>
        </p:spPr>
      </p:pic>
      <p:sp>
        <p:nvSpPr>
          <p:cNvPr id="8" name="TextBox 7">
            <a:extLst>
              <a:ext uri="{FF2B5EF4-FFF2-40B4-BE49-F238E27FC236}">
                <a16:creationId xmlns:a16="http://schemas.microsoft.com/office/drawing/2014/main" id="{06828191-A6BA-694E-92B3-C348EF91B759}"/>
              </a:ext>
            </a:extLst>
          </p:cNvPr>
          <p:cNvSpPr txBox="1"/>
          <p:nvPr/>
        </p:nvSpPr>
        <p:spPr>
          <a:xfrm>
            <a:off x="8933794" y="241738"/>
            <a:ext cx="306902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t>Lower demand </a:t>
            </a:r>
            <a:r>
              <a:rPr lang="en-US" sz="2400" dirty="0"/>
              <a:t>leads to ~2x the curtailment as is typical.</a:t>
            </a:r>
          </a:p>
          <a:p>
            <a:endParaRPr lang="en-US" sz="2400" dirty="0"/>
          </a:p>
          <a:p>
            <a:r>
              <a:rPr lang="en-US" sz="2400" b="1" dirty="0"/>
              <a:t>Exports</a:t>
            </a:r>
            <a:r>
              <a:rPr lang="en-US" sz="2400" dirty="0"/>
              <a:t> help avoid additional curtailment.</a:t>
            </a:r>
          </a:p>
          <a:p>
            <a:endParaRPr lang="en-US" sz="2400" dirty="0"/>
          </a:p>
          <a:p>
            <a:r>
              <a:rPr lang="en-US" sz="2400" dirty="0"/>
              <a:t>(May 5</a:t>
            </a:r>
            <a:r>
              <a:rPr lang="en-US" sz="2400" baseline="30000" dirty="0"/>
              <a:t>th</a:t>
            </a:r>
            <a:r>
              <a:rPr lang="en-US" sz="2400" dirty="0"/>
              <a:t>)</a:t>
            </a:r>
          </a:p>
        </p:txBody>
      </p:sp>
      <p:sp>
        <p:nvSpPr>
          <p:cNvPr id="2" name="Slide Number Placeholder 1">
            <a:extLst>
              <a:ext uri="{FF2B5EF4-FFF2-40B4-BE49-F238E27FC236}">
                <a16:creationId xmlns:a16="http://schemas.microsoft.com/office/drawing/2014/main" id="{12439BAD-5681-3E46-8B37-BA82B21A56D4}"/>
              </a:ext>
            </a:extLst>
          </p:cNvPr>
          <p:cNvSpPr>
            <a:spLocks noGrp="1"/>
          </p:cNvSpPr>
          <p:nvPr>
            <p:ph type="sldNum" sz="quarter" idx="12"/>
          </p:nvPr>
        </p:nvSpPr>
        <p:spPr/>
        <p:txBody>
          <a:bodyPr/>
          <a:lstStyle/>
          <a:p>
            <a:fld id="{4235C3F4-D7A1-0845-9070-10959AA0DD9C}" type="slidenum">
              <a:rPr lang="en-US" smtClean="0"/>
              <a:t>5</a:t>
            </a:fld>
            <a:endParaRPr lang="en-US"/>
          </a:p>
        </p:txBody>
      </p:sp>
    </p:spTree>
    <p:extLst>
      <p:ext uri="{BB962C8B-B14F-4D97-AF65-F5344CB8AC3E}">
        <p14:creationId xmlns:p14="http://schemas.microsoft.com/office/powerpoint/2010/main" val="20900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A9BCD-D746-BC4E-A796-237CCCA0D518}"/>
              </a:ext>
            </a:extLst>
          </p:cNvPr>
          <p:cNvPicPr>
            <a:picLocks noChangeAspect="1"/>
          </p:cNvPicPr>
          <p:nvPr/>
        </p:nvPicPr>
        <p:blipFill>
          <a:blip r:embed="rId2"/>
          <a:stretch>
            <a:fillRect/>
          </a:stretch>
        </p:blipFill>
        <p:spPr>
          <a:xfrm>
            <a:off x="0" y="0"/>
            <a:ext cx="9161292" cy="6858000"/>
          </a:xfrm>
          <a:prstGeom prst="rect">
            <a:avLst/>
          </a:prstGeom>
        </p:spPr>
      </p:pic>
      <p:sp>
        <p:nvSpPr>
          <p:cNvPr id="6" name="TextBox 5">
            <a:extLst>
              <a:ext uri="{FF2B5EF4-FFF2-40B4-BE49-F238E27FC236}">
                <a16:creationId xmlns:a16="http://schemas.microsoft.com/office/drawing/2014/main" id="{2B12A11B-974D-1F45-A932-9172544A18A9}"/>
              </a:ext>
            </a:extLst>
          </p:cNvPr>
          <p:cNvSpPr txBox="1"/>
          <p:nvPr/>
        </p:nvSpPr>
        <p:spPr>
          <a:xfrm>
            <a:off x="8933794" y="241738"/>
            <a:ext cx="3069020"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t>Memorial Day </a:t>
            </a:r>
            <a:r>
              <a:rPr lang="en-US" sz="2400" dirty="0"/>
              <a:t>is an extreme case with nearly 40 GWh curtailment:</a:t>
            </a:r>
          </a:p>
          <a:p>
            <a:endParaRPr lang="en-US" sz="2400" dirty="0"/>
          </a:p>
          <a:p>
            <a:pPr marL="342900" indent="-342900">
              <a:buFontTx/>
              <a:buChar char="-"/>
            </a:pPr>
            <a:r>
              <a:rPr lang="en-US" sz="2400" dirty="0"/>
              <a:t>Low demand</a:t>
            </a:r>
          </a:p>
          <a:p>
            <a:endParaRPr lang="en-US" sz="2400" dirty="0"/>
          </a:p>
          <a:p>
            <a:pPr marL="342900" indent="-342900">
              <a:buFontTx/>
              <a:buChar char="-"/>
            </a:pPr>
            <a:r>
              <a:rPr lang="en-US" sz="2400" dirty="0"/>
              <a:t>Sunny day </a:t>
            </a:r>
          </a:p>
          <a:p>
            <a:r>
              <a:rPr lang="en-US" sz="2400" dirty="0"/>
              <a:t>(good for the holiday!)</a:t>
            </a:r>
          </a:p>
          <a:p>
            <a:endParaRPr lang="en-US" sz="2400" dirty="0"/>
          </a:p>
          <a:p>
            <a:pPr marL="342900" indent="-342900">
              <a:buFontTx/>
              <a:buChar char="-"/>
            </a:pPr>
            <a:r>
              <a:rPr lang="en-US" sz="2400" dirty="0"/>
              <a:t>No exports </a:t>
            </a:r>
          </a:p>
          <a:p>
            <a:pPr marL="342900" indent="-342900">
              <a:buFontTx/>
              <a:buChar char="-"/>
            </a:pPr>
            <a:endParaRPr lang="en-US" sz="2400" dirty="0"/>
          </a:p>
          <a:p>
            <a:r>
              <a:rPr lang="en-US" sz="2400" dirty="0"/>
              <a:t>(May 27</a:t>
            </a:r>
            <a:r>
              <a:rPr lang="en-US" sz="2400" baseline="30000" dirty="0"/>
              <a:t>th</a:t>
            </a:r>
            <a:r>
              <a:rPr lang="en-US" sz="2400" dirty="0"/>
              <a:t>)</a:t>
            </a:r>
          </a:p>
          <a:p>
            <a:endParaRPr lang="en-US" sz="2400" dirty="0"/>
          </a:p>
        </p:txBody>
      </p:sp>
      <p:sp>
        <p:nvSpPr>
          <p:cNvPr id="2" name="Slide Number Placeholder 1">
            <a:extLst>
              <a:ext uri="{FF2B5EF4-FFF2-40B4-BE49-F238E27FC236}">
                <a16:creationId xmlns:a16="http://schemas.microsoft.com/office/drawing/2014/main" id="{C8D2D821-49BC-C74B-9EF9-54C4D39EE444}"/>
              </a:ext>
            </a:extLst>
          </p:cNvPr>
          <p:cNvSpPr>
            <a:spLocks noGrp="1"/>
          </p:cNvSpPr>
          <p:nvPr>
            <p:ph type="sldNum" sz="quarter" idx="12"/>
          </p:nvPr>
        </p:nvSpPr>
        <p:spPr/>
        <p:txBody>
          <a:bodyPr/>
          <a:lstStyle/>
          <a:p>
            <a:fld id="{4235C3F4-D7A1-0845-9070-10959AA0DD9C}" type="slidenum">
              <a:rPr lang="en-US" smtClean="0"/>
              <a:t>6</a:t>
            </a:fld>
            <a:endParaRPr lang="en-US"/>
          </a:p>
        </p:txBody>
      </p:sp>
    </p:spTree>
    <p:extLst>
      <p:ext uri="{BB962C8B-B14F-4D97-AF65-F5344CB8AC3E}">
        <p14:creationId xmlns:p14="http://schemas.microsoft.com/office/powerpoint/2010/main" val="167195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A37ECE-DE8F-FB44-8A96-90E3F4F9F473}"/>
              </a:ext>
            </a:extLst>
          </p:cNvPr>
          <p:cNvPicPr>
            <a:picLocks noChangeAspect="1"/>
          </p:cNvPicPr>
          <p:nvPr/>
        </p:nvPicPr>
        <p:blipFill>
          <a:blip r:embed="rId2"/>
          <a:stretch>
            <a:fillRect/>
          </a:stretch>
        </p:blipFill>
        <p:spPr>
          <a:xfrm>
            <a:off x="144425" y="946298"/>
            <a:ext cx="8867553" cy="5911702"/>
          </a:xfrm>
          <a:prstGeom prst="rect">
            <a:avLst/>
          </a:prstGeom>
        </p:spPr>
      </p:pic>
      <p:cxnSp>
        <p:nvCxnSpPr>
          <p:cNvPr id="10" name="Straight Arrow Connector 9">
            <a:extLst>
              <a:ext uri="{FF2B5EF4-FFF2-40B4-BE49-F238E27FC236}">
                <a16:creationId xmlns:a16="http://schemas.microsoft.com/office/drawing/2014/main" id="{A4E61668-7BFD-B142-9C10-9E2D3693FDEC}"/>
              </a:ext>
            </a:extLst>
          </p:cNvPr>
          <p:cNvCxnSpPr>
            <a:cxnSpLocks/>
          </p:cNvCxnSpPr>
          <p:nvPr/>
        </p:nvCxnSpPr>
        <p:spPr>
          <a:xfrm flipH="1">
            <a:off x="6007396" y="2509284"/>
            <a:ext cx="2841337" cy="276446"/>
          </a:xfrm>
          <a:prstGeom prst="straightConnector1">
            <a:avLst/>
          </a:prstGeom>
          <a:ln w="76200">
            <a:tailEnd type="triangle"/>
          </a:ln>
        </p:spPr>
        <p:style>
          <a:lnRef idx="1">
            <a:schemeClr val="accent2"/>
          </a:lnRef>
          <a:fillRef idx="2">
            <a:schemeClr val="accent2"/>
          </a:fillRef>
          <a:effectRef idx="1">
            <a:schemeClr val="accent2"/>
          </a:effectRef>
          <a:fontRef idx="minor">
            <a:schemeClr val="dk1"/>
          </a:fontRef>
        </p:style>
      </p:cxnSp>
      <p:sp>
        <p:nvSpPr>
          <p:cNvPr id="13" name="TextBox 12">
            <a:extLst>
              <a:ext uri="{FF2B5EF4-FFF2-40B4-BE49-F238E27FC236}">
                <a16:creationId xmlns:a16="http://schemas.microsoft.com/office/drawing/2014/main" id="{AA2094B1-242A-E44E-92E4-87E3FE110CB7}"/>
              </a:ext>
            </a:extLst>
          </p:cNvPr>
          <p:cNvSpPr txBox="1"/>
          <p:nvPr/>
        </p:nvSpPr>
        <p:spPr>
          <a:xfrm>
            <a:off x="8848733" y="1824058"/>
            <a:ext cx="306902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a:t>~75% of days in Spring 2019 </a:t>
            </a:r>
            <a:r>
              <a:rPr lang="en-US" sz="2400" dirty="0"/>
              <a:t>had significant mid-day curtailment</a:t>
            </a:r>
          </a:p>
        </p:txBody>
      </p:sp>
      <p:sp>
        <p:nvSpPr>
          <p:cNvPr id="14" name="TextBox 13">
            <a:extLst>
              <a:ext uri="{FF2B5EF4-FFF2-40B4-BE49-F238E27FC236}">
                <a16:creationId xmlns:a16="http://schemas.microsoft.com/office/drawing/2014/main" id="{F539ACC8-F111-144C-8602-5D2875E64004}"/>
              </a:ext>
            </a:extLst>
          </p:cNvPr>
          <p:cNvSpPr txBox="1"/>
          <p:nvPr/>
        </p:nvSpPr>
        <p:spPr>
          <a:xfrm>
            <a:off x="218853" y="0"/>
            <a:ext cx="11773328" cy="1015663"/>
          </a:xfrm>
          <a:prstGeom prst="rect">
            <a:avLst/>
          </a:prstGeom>
          <a:noFill/>
        </p:spPr>
        <p:txBody>
          <a:bodyPr wrap="square" rtlCol="0">
            <a:spAutoFit/>
          </a:bodyPr>
          <a:lstStyle/>
          <a:p>
            <a:r>
              <a:rPr lang="en-US" sz="3200" dirty="0"/>
              <a:t>As curtailment grows, the </a:t>
            </a:r>
            <a:r>
              <a:rPr lang="en-US" sz="3200" b="1" dirty="0"/>
              <a:t>timing becomes predictable day-to-day</a:t>
            </a:r>
          </a:p>
          <a:p>
            <a:r>
              <a:rPr lang="en-US" sz="2800" i="1" dirty="0"/>
              <a:t>Plot shows the percentage of hours with curtailment by season &amp; day type</a:t>
            </a:r>
          </a:p>
        </p:txBody>
      </p:sp>
      <p:sp>
        <p:nvSpPr>
          <p:cNvPr id="2" name="Slide Number Placeholder 1">
            <a:extLst>
              <a:ext uri="{FF2B5EF4-FFF2-40B4-BE49-F238E27FC236}">
                <a16:creationId xmlns:a16="http://schemas.microsoft.com/office/drawing/2014/main" id="{9BF25774-9998-1844-A974-0C33CED67C6A}"/>
              </a:ext>
            </a:extLst>
          </p:cNvPr>
          <p:cNvSpPr>
            <a:spLocks noGrp="1"/>
          </p:cNvSpPr>
          <p:nvPr>
            <p:ph type="sldNum" sz="quarter" idx="12"/>
          </p:nvPr>
        </p:nvSpPr>
        <p:spPr/>
        <p:txBody>
          <a:bodyPr/>
          <a:lstStyle/>
          <a:p>
            <a:fld id="{4235C3F4-D7A1-0845-9070-10959AA0DD9C}" type="slidenum">
              <a:rPr lang="en-US" smtClean="0"/>
              <a:t>7</a:t>
            </a:fld>
            <a:endParaRPr lang="en-US"/>
          </a:p>
        </p:txBody>
      </p:sp>
    </p:spTree>
    <p:extLst>
      <p:ext uri="{BB962C8B-B14F-4D97-AF65-F5344CB8AC3E}">
        <p14:creationId xmlns:p14="http://schemas.microsoft.com/office/powerpoint/2010/main" val="59859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5" y="92559"/>
            <a:ext cx="10515600" cy="1325563"/>
          </a:xfrm>
        </p:spPr>
        <p:txBody>
          <a:bodyPr>
            <a:normAutofit/>
          </a:bodyPr>
          <a:lstStyle/>
          <a:p>
            <a:br>
              <a:rPr lang="en-US" dirty="0"/>
            </a:br>
            <a:r>
              <a:rPr lang="en-US" dirty="0"/>
              <a:t>“Pay for a Load Shape” (P4LS) Concept</a:t>
            </a:r>
          </a:p>
        </p:txBody>
      </p:sp>
      <p:sp>
        <p:nvSpPr>
          <p:cNvPr id="3" name="Content Placeholder 2"/>
          <p:cNvSpPr>
            <a:spLocks noGrp="1"/>
          </p:cNvSpPr>
          <p:nvPr>
            <p:ph idx="1"/>
          </p:nvPr>
        </p:nvSpPr>
        <p:spPr>
          <a:xfrm>
            <a:off x="375745" y="2296117"/>
            <a:ext cx="10978055" cy="4430359"/>
          </a:xfrm>
        </p:spPr>
        <p:txBody>
          <a:bodyPr>
            <a:normAutofit fontScale="85000" lnSpcReduction="20000"/>
          </a:bodyPr>
          <a:lstStyle/>
          <a:p>
            <a:pPr marL="0" indent="0">
              <a:lnSpc>
                <a:spcPct val="100000"/>
              </a:lnSpc>
              <a:spcBef>
                <a:spcPts val="0"/>
              </a:spcBef>
              <a:buNone/>
            </a:pPr>
            <a:r>
              <a:rPr lang="en-US" sz="3500" b="1" dirty="0"/>
              <a:t>Incentivize the “anti-duck curve”* </a:t>
            </a:r>
            <a:r>
              <a:rPr lang="en-US" sz="3500" dirty="0"/>
              <a:t>by asking customers to restructure and/or change the daily timing of demand and match a target. </a:t>
            </a:r>
          </a:p>
          <a:p>
            <a:pPr marL="0" indent="0">
              <a:lnSpc>
                <a:spcPct val="100000"/>
              </a:lnSpc>
              <a:spcBef>
                <a:spcPts val="0"/>
              </a:spcBef>
              <a:buNone/>
            </a:pPr>
            <a:endParaRPr lang="en-US" dirty="0"/>
          </a:p>
          <a:p>
            <a:pPr marL="514350" indent="-514350">
              <a:lnSpc>
                <a:spcPct val="100000"/>
              </a:lnSpc>
              <a:spcBef>
                <a:spcPts val="0"/>
              </a:spcBef>
              <a:buFont typeface="+mj-lt"/>
              <a:buAutoNum type="arabicPeriod"/>
            </a:pPr>
            <a:r>
              <a:rPr lang="en-US" dirty="0"/>
              <a:t>Utilities provide </a:t>
            </a:r>
            <a:r>
              <a:rPr lang="en-US" b="1" dirty="0"/>
              <a:t>target load shapes</a:t>
            </a:r>
            <a:r>
              <a:rPr lang="en-US" dirty="0"/>
              <a:t> that are </a:t>
            </a:r>
            <a:r>
              <a:rPr lang="en-US" b="1" dirty="0"/>
              <a:t>updated periodically</a:t>
            </a:r>
            <a:r>
              <a:rPr lang="en-US" dirty="0"/>
              <a:t>. </a:t>
            </a:r>
          </a:p>
          <a:p>
            <a:pPr marL="514350" indent="-514350">
              <a:lnSpc>
                <a:spcPct val="100000"/>
              </a:lnSpc>
              <a:spcBef>
                <a:spcPts val="0"/>
              </a:spcBef>
              <a:buFont typeface="+mj-lt"/>
              <a:buAutoNum type="arabicPeriod"/>
            </a:pPr>
            <a:endParaRPr lang="en-US" dirty="0"/>
          </a:p>
          <a:p>
            <a:pPr marL="514350" indent="-514350">
              <a:lnSpc>
                <a:spcPct val="100000"/>
              </a:lnSpc>
              <a:spcBef>
                <a:spcPts val="0"/>
              </a:spcBef>
              <a:buFont typeface="+mj-lt"/>
              <a:buAutoNum type="arabicPeriod"/>
            </a:pPr>
            <a:r>
              <a:rPr lang="en-US" dirty="0"/>
              <a:t>These targets could </a:t>
            </a:r>
            <a:r>
              <a:rPr lang="en-US" b="1" dirty="0"/>
              <a:t>incorporate both energy market marginal prices and infrastructure costs </a:t>
            </a:r>
            <a:r>
              <a:rPr lang="en-US" dirty="0"/>
              <a:t>(peak load reduction, etc.)</a:t>
            </a:r>
          </a:p>
          <a:p>
            <a:pPr marL="514350" indent="-514350">
              <a:lnSpc>
                <a:spcPct val="100000"/>
              </a:lnSpc>
              <a:spcBef>
                <a:spcPts val="0"/>
              </a:spcBef>
              <a:buFont typeface="+mj-lt"/>
              <a:buAutoNum type="arabicPeriod"/>
            </a:pPr>
            <a:endParaRPr lang="en-US" dirty="0"/>
          </a:p>
          <a:p>
            <a:pPr marL="514350" indent="-514350">
              <a:lnSpc>
                <a:spcPct val="100000"/>
              </a:lnSpc>
              <a:spcBef>
                <a:spcPts val="0"/>
              </a:spcBef>
              <a:buFont typeface="+mj-lt"/>
              <a:buAutoNum type="arabicPeriod"/>
            </a:pPr>
            <a:r>
              <a:rPr lang="en-US" dirty="0"/>
              <a:t>Customers modify loads and are </a:t>
            </a:r>
            <a:r>
              <a:rPr lang="en-US" b="1" dirty="0"/>
              <a:t>compensated based on reduced cost to serve loads.</a:t>
            </a:r>
            <a:r>
              <a:rPr lang="en-US" dirty="0"/>
              <a:t>  </a:t>
            </a:r>
            <a:r>
              <a:rPr lang="en-US" u="sng" dirty="0"/>
              <a:t>Not just avoided curtailment</a:t>
            </a:r>
            <a:r>
              <a:rPr lang="en-US" dirty="0"/>
              <a:t>, but also reduced fuel cost, peak cost, etc.</a:t>
            </a:r>
          </a:p>
          <a:p>
            <a:pPr marL="0" indent="0">
              <a:lnSpc>
                <a:spcPct val="100000"/>
              </a:lnSpc>
              <a:spcBef>
                <a:spcPts val="0"/>
              </a:spcBef>
              <a:buNone/>
            </a:pPr>
            <a:endParaRPr lang="en-US" dirty="0"/>
          </a:p>
          <a:p>
            <a:pPr marL="0" indent="0">
              <a:lnSpc>
                <a:spcPct val="100000"/>
              </a:lnSpc>
              <a:spcBef>
                <a:spcPts val="0"/>
              </a:spcBef>
              <a:buNone/>
            </a:pPr>
            <a:r>
              <a:rPr lang="en-US" sz="2600" i="1" dirty="0"/>
              <a:t>*In the DR Potential study we found the “optimal” dispatch of shift was quite similar to the inverse of the duck curve --- the “anti-duck”</a:t>
            </a:r>
          </a:p>
        </p:txBody>
      </p:sp>
      <p:pic>
        <p:nvPicPr>
          <p:cNvPr id="1026" name="Picture 2" descr="mage result for duck whit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9548037" y="218683"/>
            <a:ext cx="2389299" cy="20774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6A64AB4-5BBB-B943-9126-178A7E9FF899}"/>
              </a:ext>
            </a:extLst>
          </p:cNvPr>
          <p:cNvSpPr>
            <a:spLocks noGrp="1"/>
          </p:cNvSpPr>
          <p:nvPr>
            <p:ph type="sldNum" sz="quarter" idx="12"/>
          </p:nvPr>
        </p:nvSpPr>
        <p:spPr/>
        <p:txBody>
          <a:bodyPr/>
          <a:lstStyle/>
          <a:p>
            <a:fld id="{4235C3F4-D7A1-0845-9070-10959AA0DD9C}" type="slidenum">
              <a:rPr lang="en-US" smtClean="0"/>
              <a:t>8</a:t>
            </a:fld>
            <a:endParaRPr lang="en-US"/>
          </a:p>
        </p:txBody>
      </p:sp>
    </p:spTree>
    <p:extLst>
      <p:ext uri="{BB962C8B-B14F-4D97-AF65-F5344CB8AC3E}">
        <p14:creationId xmlns:p14="http://schemas.microsoft.com/office/powerpoint/2010/main" val="179907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CB4873-5CC1-8C4F-84BB-9B7C45849291}"/>
              </a:ext>
            </a:extLst>
          </p:cNvPr>
          <p:cNvSpPr/>
          <p:nvPr/>
        </p:nvSpPr>
        <p:spPr>
          <a:xfrm>
            <a:off x="8387257" y="1578031"/>
            <a:ext cx="3174124" cy="243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9BAA3B33-5E72-664F-91C8-155AAA28AE34}"/>
              </a:ext>
            </a:extLst>
          </p:cNvPr>
          <p:cNvSpPr>
            <a:spLocks noGrp="1"/>
          </p:cNvSpPr>
          <p:nvPr>
            <p:ph type="title"/>
          </p:nvPr>
        </p:nvSpPr>
        <p:spPr>
          <a:xfrm>
            <a:off x="220716" y="365125"/>
            <a:ext cx="11133084" cy="958437"/>
          </a:xfrm>
        </p:spPr>
        <p:txBody>
          <a:bodyPr/>
          <a:lstStyle/>
          <a:p>
            <a:r>
              <a:rPr lang="en-US" dirty="0"/>
              <a:t>Cartoon Version</a:t>
            </a:r>
          </a:p>
        </p:txBody>
      </p:sp>
      <p:sp>
        <p:nvSpPr>
          <p:cNvPr id="4" name="Rectangle 3">
            <a:extLst>
              <a:ext uri="{FF2B5EF4-FFF2-40B4-BE49-F238E27FC236}">
                <a16:creationId xmlns:a16="http://schemas.microsoft.com/office/drawing/2014/main" id="{D828DD6D-0662-6642-B38A-835CB87BA8F4}"/>
              </a:ext>
            </a:extLst>
          </p:cNvPr>
          <p:cNvSpPr/>
          <p:nvPr/>
        </p:nvSpPr>
        <p:spPr>
          <a:xfrm>
            <a:off x="2701156" y="1471449"/>
            <a:ext cx="3174124" cy="243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44D76ED-0F0E-AC47-8E7D-A8488EC05200}"/>
              </a:ext>
            </a:extLst>
          </p:cNvPr>
          <p:cNvCxnSpPr/>
          <p:nvPr/>
        </p:nvCxnSpPr>
        <p:spPr>
          <a:xfrm>
            <a:off x="3111059" y="1944414"/>
            <a:ext cx="0" cy="1555531"/>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7E21B53-F74E-264E-AF1C-9BACB716EAC2}"/>
              </a:ext>
            </a:extLst>
          </p:cNvPr>
          <p:cNvCxnSpPr>
            <a:cxnSpLocks/>
          </p:cNvCxnSpPr>
          <p:nvPr/>
        </p:nvCxnSpPr>
        <p:spPr>
          <a:xfrm>
            <a:off x="3111059" y="3499945"/>
            <a:ext cx="2543504"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AC1E57B4-0C80-8C4E-90D6-EFEF6F1DB31D}"/>
              </a:ext>
            </a:extLst>
          </p:cNvPr>
          <p:cNvSpPr txBox="1"/>
          <p:nvPr/>
        </p:nvSpPr>
        <p:spPr>
          <a:xfrm>
            <a:off x="3200397" y="3532219"/>
            <a:ext cx="2364828" cy="369332"/>
          </a:xfrm>
          <a:prstGeom prst="rect">
            <a:avLst/>
          </a:prstGeom>
          <a:noFill/>
        </p:spPr>
        <p:txBody>
          <a:bodyPr wrap="square" rtlCol="0">
            <a:spAutoFit/>
          </a:bodyPr>
          <a:lstStyle/>
          <a:p>
            <a:r>
              <a:rPr lang="en-US" dirty="0"/>
              <a:t>Hour of the day (0-24)</a:t>
            </a:r>
          </a:p>
        </p:txBody>
      </p:sp>
      <p:sp>
        <p:nvSpPr>
          <p:cNvPr id="11" name="Freeform 10">
            <a:extLst>
              <a:ext uri="{FF2B5EF4-FFF2-40B4-BE49-F238E27FC236}">
                <a16:creationId xmlns:a16="http://schemas.microsoft.com/office/drawing/2014/main" id="{D8A47709-D583-AB46-9DE1-1C78533E21AC}"/>
              </a:ext>
            </a:extLst>
          </p:cNvPr>
          <p:cNvSpPr/>
          <p:nvPr/>
        </p:nvSpPr>
        <p:spPr>
          <a:xfrm>
            <a:off x="3168866" y="1878774"/>
            <a:ext cx="2238704" cy="1211269"/>
          </a:xfrm>
          <a:custGeom>
            <a:avLst/>
            <a:gdLst>
              <a:gd name="connsiteX0" fmla="*/ 0 w 2238704"/>
              <a:gd name="connsiteY0" fmla="*/ 686031 h 1211269"/>
              <a:gd name="connsiteX1" fmla="*/ 325821 w 2238704"/>
              <a:gd name="connsiteY1" fmla="*/ 381231 h 1211269"/>
              <a:gd name="connsiteX2" fmla="*/ 704194 w 2238704"/>
              <a:gd name="connsiteY2" fmla="*/ 1085424 h 1211269"/>
              <a:gd name="connsiteX3" fmla="*/ 1135118 w 2238704"/>
              <a:gd name="connsiteY3" fmla="*/ 1106445 h 1211269"/>
              <a:gd name="connsiteX4" fmla="*/ 1597573 w 2238704"/>
              <a:gd name="connsiteY4" fmla="*/ 13369 h 1211269"/>
              <a:gd name="connsiteX5" fmla="*/ 1996966 w 2238704"/>
              <a:gd name="connsiteY5" fmla="*/ 507355 h 1211269"/>
              <a:gd name="connsiteX6" fmla="*/ 2238704 w 2238704"/>
              <a:gd name="connsiteY6" fmla="*/ 643990 h 12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8704" h="1211269">
                <a:moveTo>
                  <a:pt x="0" y="686031"/>
                </a:moveTo>
                <a:cubicBezTo>
                  <a:pt x="104227" y="500348"/>
                  <a:pt x="208455" y="314665"/>
                  <a:pt x="325821" y="381231"/>
                </a:cubicBezTo>
                <a:cubicBezTo>
                  <a:pt x="443187" y="447796"/>
                  <a:pt x="569311" y="964555"/>
                  <a:pt x="704194" y="1085424"/>
                </a:cubicBezTo>
                <a:cubicBezTo>
                  <a:pt x="839077" y="1206293"/>
                  <a:pt x="986222" y="1285121"/>
                  <a:pt x="1135118" y="1106445"/>
                </a:cubicBezTo>
                <a:cubicBezTo>
                  <a:pt x="1284014" y="927769"/>
                  <a:pt x="1453932" y="113217"/>
                  <a:pt x="1597573" y="13369"/>
                </a:cubicBezTo>
                <a:cubicBezTo>
                  <a:pt x="1741214" y="-86479"/>
                  <a:pt x="1890111" y="402252"/>
                  <a:pt x="1996966" y="507355"/>
                </a:cubicBezTo>
                <a:cubicBezTo>
                  <a:pt x="2103821" y="612458"/>
                  <a:pt x="2171262" y="628224"/>
                  <a:pt x="2238704" y="643990"/>
                </a:cubicBezTo>
              </a:path>
            </a:pathLst>
          </a:cu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19B01A9-4852-2140-BC49-A7CDD2A6EBEC}"/>
              </a:ext>
            </a:extLst>
          </p:cNvPr>
          <p:cNvSpPr txBox="1"/>
          <p:nvPr/>
        </p:nvSpPr>
        <p:spPr>
          <a:xfrm>
            <a:off x="3005956" y="1554797"/>
            <a:ext cx="2217682" cy="369332"/>
          </a:xfrm>
          <a:prstGeom prst="rect">
            <a:avLst/>
          </a:prstGeom>
          <a:noFill/>
        </p:spPr>
        <p:txBody>
          <a:bodyPr wrap="square" rtlCol="0">
            <a:spAutoFit/>
          </a:bodyPr>
          <a:lstStyle/>
          <a:p>
            <a:r>
              <a:rPr lang="en-US" b="1" dirty="0"/>
              <a:t>Typical DAM price</a:t>
            </a:r>
          </a:p>
        </p:txBody>
      </p:sp>
      <p:cxnSp>
        <p:nvCxnSpPr>
          <p:cNvPr id="14" name="Straight Connector 13">
            <a:extLst>
              <a:ext uri="{FF2B5EF4-FFF2-40B4-BE49-F238E27FC236}">
                <a16:creationId xmlns:a16="http://schemas.microsoft.com/office/drawing/2014/main" id="{D958C5C7-14F3-6641-8F81-D89277C88FBB}"/>
              </a:ext>
            </a:extLst>
          </p:cNvPr>
          <p:cNvCxnSpPr/>
          <p:nvPr/>
        </p:nvCxnSpPr>
        <p:spPr>
          <a:xfrm>
            <a:off x="8797160" y="2050996"/>
            <a:ext cx="0" cy="1555531"/>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622F28FC-A525-3046-A1E6-33E7D515B190}"/>
              </a:ext>
            </a:extLst>
          </p:cNvPr>
          <p:cNvCxnSpPr>
            <a:cxnSpLocks/>
          </p:cNvCxnSpPr>
          <p:nvPr/>
        </p:nvCxnSpPr>
        <p:spPr>
          <a:xfrm>
            <a:off x="8797160" y="3606527"/>
            <a:ext cx="2543504" cy="0"/>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BEC0DC98-A597-9F49-98B1-174C90365B86}"/>
              </a:ext>
            </a:extLst>
          </p:cNvPr>
          <p:cNvSpPr txBox="1"/>
          <p:nvPr/>
        </p:nvSpPr>
        <p:spPr>
          <a:xfrm>
            <a:off x="8886498" y="3638801"/>
            <a:ext cx="2364828" cy="369332"/>
          </a:xfrm>
          <a:prstGeom prst="rect">
            <a:avLst/>
          </a:prstGeom>
          <a:noFill/>
        </p:spPr>
        <p:txBody>
          <a:bodyPr wrap="square" rtlCol="0">
            <a:spAutoFit/>
          </a:bodyPr>
          <a:lstStyle/>
          <a:p>
            <a:r>
              <a:rPr lang="en-US" dirty="0"/>
              <a:t>Hour of the day (0-24)</a:t>
            </a:r>
          </a:p>
        </p:txBody>
      </p:sp>
      <p:sp>
        <p:nvSpPr>
          <p:cNvPr id="17" name="Freeform 16">
            <a:extLst>
              <a:ext uri="{FF2B5EF4-FFF2-40B4-BE49-F238E27FC236}">
                <a16:creationId xmlns:a16="http://schemas.microsoft.com/office/drawing/2014/main" id="{554F5A26-A4CB-2C4B-B33C-E059552091E5}"/>
              </a:ext>
            </a:extLst>
          </p:cNvPr>
          <p:cNvSpPr/>
          <p:nvPr/>
        </p:nvSpPr>
        <p:spPr>
          <a:xfrm flipV="1">
            <a:off x="8886498" y="2019829"/>
            <a:ext cx="2238704" cy="1272493"/>
          </a:xfrm>
          <a:custGeom>
            <a:avLst/>
            <a:gdLst>
              <a:gd name="connsiteX0" fmla="*/ 0 w 2238704"/>
              <a:gd name="connsiteY0" fmla="*/ 686031 h 1211269"/>
              <a:gd name="connsiteX1" fmla="*/ 325821 w 2238704"/>
              <a:gd name="connsiteY1" fmla="*/ 381231 h 1211269"/>
              <a:gd name="connsiteX2" fmla="*/ 704194 w 2238704"/>
              <a:gd name="connsiteY2" fmla="*/ 1085424 h 1211269"/>
              <a:gd name="connsiteX3" fmla="*/ 1135118 w 2238704"/>
              <a:gd name="connsiteY3" fmla="*/ 1106445 h 1211269"/>
              <a:gd name="connsiteX4" fmla="*/ 1597573 w 2238704"/>
              <a:gd name="connsiteY4" fmla="*/ 13369 h 1211269"/>
              <a:gd name="connsiteX5" fmla="*/ 1996966 w 2238704"/>
              <a:gd name="connsiteY5" fmla="*/ 507355 h 1211269"/>
              <a:gd name="connsiteX6" fmla="*/ 2238704 w 2238704"/>
              <a:gd name="connsiteY6" fmla="*/ 643990 h 12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8704" h="1211269">
                <a:moveTo>
                  <a:pt x="0" y="686031"/>
                </a:moveTo>
                <a:cubicBezTo>
                  <a:pt x="104227" y="500348"/>
                  <a:pt x="208455" y="314665"/>
                  <a:pt x="325821" y="381231"/>
                </a:cubicBezTo>
                <a:cubicBezTo>
                  <a:pt x="443187" y="447796"/>
                  <a:pt x="569311" y="964555"/>
                  <a:pt x="704194" y="1085424"/>
                </a:cubicBezTo>
                <a:cubicBezTo>
                  <a:pt x="839077" y="1206293"/>
                  <a:pt x="986222" y="1285121"/>
                  <a:pt x="1135118" y="1106445"/>
                </a:cubicBezTo>
                <a:cubicBezTo>
                  <a:pt x="1284014" y="927769"/>
                  <a:pt x="1453932" y="113217"/>
                  <a:pt x="1597573" y="13369"/>
                </a:cubicBezTo>
                <a:cubicBezTo>
                  <a:pt x="1741214" y="-86479"/>
                  <a:pt x="1890111" y="402252"/>
                  <a:pt x="1996966" y="507355"/>
                </a:cubicBezTo>
                <a:cubicBezTo>
                  <a:pt x="2103821" y="612458"/>
                  <a:pt x="2171262" y="628224"/>
                  <a:pt x="2238704" y="643990"/>
                </a:cubicBezTo>
              </a:path>
            </a:pathLst>
          </a:cu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9A731E14-54DF-9C43-A18D-99C60DDA74C3}"/>
              </a:ext>
            </a:extLst>
          </p:cNvPr>
          <p:cNvSpPr txBox="1"/>
          <p:nvPr/>
        </p:nvSpPr>
        <p:spPr>
          <a:xfrm>
            <a:off x="8387257" y="1641093"/>
            <a:ext cx="3284482" cy="369332"/>
          </a:xfrm>
          <a:prstGeom prst="rect">
            <a:avLst/>
          </a:prstGeom>
          <a:noFill/>
        </p:spPr>
        <p:txBody>
          <a:bodyPr wrap="square" rtlCol="0">
            <a:spAutoFit/>
          </a:bodyPr>
          <a:lstStyle/>
          <a:p>
            <a:r>
              <a:rPr lang="en-US" b="1" dirty="0"/>
              <a:t>Target Load </a:t>
            </a:r>
            <a:r>
              <a:rPr lang="en-US" dirty="0"/>
              <a:t>(inverted Prices)</a:t>
            </a:r>
            <a:endParaRPr lang="en-US" b="1" dirty="0"/>
          </a:p>
        </p:txBody>
      </p:sp>
      <p:sp>
        <p:nvSpPr>
          <p:cNvPr id="19" name="Right Arrow 18">
            <a:extLst>
              <a:ext uri="{FF2B5EF4-FFF2-40B4-BE49-F238E27FC236}">
                <a16:creationId xmlns:a16="http://schemas.microsoft.com/office/drawing/2014/main" id="{C25791A2-9D46-A44D-82F4-8C35DE5E8B45}"/>
              </a:ext>
            </a:extLst>
          </p:cNvPr>
          <p:cNvSpPr/>
          <p:nvPr/>
        </p:nvSpPr>
        <p:spPr>
          <a:xfrm>
            <a:off x="6048705" y="1753391"/>
            <a:ext cx="2228194" cy="1598669"/>
          </a:xfrm>
          <a:prstGeom prst="rightArrow">
            <a:avLst>
              <a:gd name="adj1" fmla="val 50000"/>
              <a:gd name="adj2" fmla="val 2805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Determine Target </a:t>
            </a:r>
          </a:p>
          <a:p>
            <a:pPr algn="ctr"/>
            <a:r>
              <a:rPr lang="en-US" dirty="0"/>
              <a:t>Load Shape</a:t>
            </a:r>
          </a:p>
        </p:txBody>
      </p:sp>
      <p:sp>
        <p:nvSpPr>
          <p:cNvPr id="20" name="Right Arrow 19">
            <a:extLst>
              <a:ext uri="{FF2B5EF4-FFF2-40B4-BE49-F238E27FC236}">
                <a16:creationId xmlns:a16="http://schemas.microsoft.com/office/drawing/2014/main" id="{DEC6B5F8-5314-C64E-AEDB-8B6D849AB0E0}"/>
              </a:ext>
            </a:extLst>
          </p:cNvPr>
          <p:cNvSpPr/>
          <p:nvPr/>
        </p:nvSpPr>
        <p:spPr>
          <a:xfrm>
            <a:off x="95830" y="1753391"/>
            <a:ext cx="2494970" cy="1598669"/>
          </a:xfrm>
          <a:prstGeom prst="rightArrow">
            <a:avLst>
              <a:gd name="adj1" fmla="val 50000"/>
              <a:gd name="adj2" fmla="val 307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Start</a:t>
            </a:r>
            <a:r>
              <a:rPr lang="en-US" dirty="0"/>
              <a:t> with cost driver</a:t>
            </a:r>
            <a:endParaRPr lang="en-US" b="1" dirty="0"/>
          </a:p>
        </p:txBody>
      </p:sp>
      <p:sp>
        <p:nvSpPr>
          <p:cNvPr id="21" name="Rectangle 20">
            <a:extLst>
              <a:ext uri="{FF2B5EF4-FFF2-40B4-BE49-F238E27FC236}">
                <a16:creationId xmlns:a16="http://schemas.microsoft.com/office/drawing/2014/main" id="{123B12B7-8F7D-6641-BF21-C9E2B1CF4BFC}"/>
              </a:ext>
            </a:extLst>
          </p:cNvPr>
          <p:cNvSpPr/>
          <p:nvPr/>
        </p:nvSpPr>
        <p:spPr>
          <a:xfrm>
            <a:off x="2690064" y="4898091"/>
            <a:ext cx="2772542" cy="1651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976CCB8D-FB72-5042-8EB6-704BA10DBD86}"/>
              </a:ext>
            </a:extLst>
          </p:cNvPr>
          <p:cNvCxnSpPr>
            <a:cxnSpLocks/>
          </p:cNvCxnSpPr>
          <p:nvPr/>
        </p:nvCxnSpPr>
        <p:spPr>
          <a:xfrm flipH="1">
            <a:off x="2795167" y="5262025"/>
            <a:ext cx="1" cy="924097"/>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FEE45D4-FCB6-224F-9ADA-B22F13E2FEEE}"/>
              </a:ext>
            </a:extLst>
          </p:cNvPr>
          <p:cNvCxnSpPr>
            <a:cxnSpLocks/>
          </p:cNvCxnSpPr>
          <p:nvPr/>
        </p:nvCxnSpPr>
        <p:spPr>
          <a:xfrm>
            <a:off x="2795167" y="6186122"/>
            <a:ext cx="1660638" cy="0"/>
          </a:xfrm>
          <a:prstGeom prst="line">
            <a:avLst/>
          </a:prstGeom>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3F994EB6-DF8B-D345-9FB7-93E06B870016}"/>
              </a:ext>
            </a:extLst>
          </p:cNvPr>
          <p:cNvSpPr txBox="1"/>
          <p:nvPr/>
        </p:nvSpPr>
        <p:spPr>
          <a:xfrm>
            <a:off x="2923046" y="6200491"/>
            <a:ext cx="1404879" cy="369332"/>
          </a:xfrm>
          <a:prstGeom prst="rect">
            <a:avLst/>
          </a:prstGeom>
          <a:noFill/>
        </p:spPr>
        <p:txBody>
          <a:bodyPr wrap="square" rtlCol="0">
            <a:spAutoFit/>
          </a:bodyPr>
          <a:lstStyle/>
          <a:p>
            <a:r>
              <a:rPr lang="en-US" dirty="0"/>
              <a:t>Hour of Day</a:t>
            </a:r>
          </a:p>
        </p:txBody>
      </p:sp>
      <p:sp>
        <p:nvSpPr>
          <p:cNvPr id="25" name="Freeform 24">
            <a:extLst>
              <a:ext uri="{FF2B5EF4-FFF2-40B4-BE49-F238E27FC236}">
                <a16:creationId xmlns:a16="http://schemas.microsoft.com/office/drawing/2014/main" id="{24EEEF19-1B4E-F143-9AB0-39D7633609BD}"/>
              </a:ext>
            </a:extLst>
          </p:cNvPr>
          <p:cNvSpPr/>
          <p:nvPr/>
        </p:nvSpPr>
        <p:spPr>
          <a:xfrm flipV="1">
            <a:off x="2881400" y="5316113"/>
            <a:ext cx="1329951" cy="755952"/>
          </a:xfrm>
          <a:custGeom>
            <a:avLst/>
            <a:gdLst>
              <a:gd name="connsiteX0" fmla="*/ 0 w 2238704"/>
              <a:gd name="connsiteY0" fmla="*/ 686031 h 1211269"/>
              <a:gd name="connsiteX1" fmla="*/ 325821 w 2238704"/>
              <a:gd name="connsiteY1" fmla="*/ 381231 h 1211269"/>
              <a:gd name="connsiteX2" fmla="*/ 704194 w 2238704"/>
              <a:gd name="connsiteY2" fmla="*/ 1085424 h 1211269"/>
              <a:gd name="connsiteX3" fmla="*/ 1135118 w 2238704"/>
              <a:gd name="connsiteY3" fmla="*/ 1106445 h 1211269"/>
              <a:gd name="connsiteX4" fmla="*/ 1597573 w 2238704"/>
              <a:gd name="connsiteY4" fmla="*/ 13369 h 1211269"/>
              <a:gd name="connsiteX5" fmla="*/ 1996966 w 2238704"/>
              <a:gd name="connsiteY5" fmla="*/ 507355 h 1211269"/>
              <a:gd name="connsiteX6" fmla="*/ 2238704 w 2238704"/>
              <a:gd name="connsiteY6" fmla="*/ 643990 h 12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8704" h="1211269">
                <a:moveTo>
                  <a:pt x="0" y="686031"/>
                </a:moveTo>
                <a:cubicBezTo>
                  <a:pt x="104227" y="500348"/>
                  <a:pt x="208455" y="314665"/>
                  <a:pt x="325821" y="381231"/>
                </a:cubicBezTo>
                <a:cubicBezTo>
                  <a:pt x="443187" y="447796"/>
                  <a:pt x="569311" y="964555"/>
                  <a:pt x="704194" y="1085424"/>
                </a:cubicBezTo>
                <a:cubicBezTo>
                  <a:pt x="839077" y="1206293"/>
                  <a:pt x="986222" y="1285121"/>
                  <a:pt x="1135118" y="1106445"/>
                </a:cubicBezTo>
                <a:cubicBezTo>
                  <a:pt x="1284014" y="927769"/>
                  <a:pt x="1453932" y="113217"/>
                  <a:pt x="1597573" y="13369"/>
                </a:cubicBezTo>
                <a:cubicBezTo>
                  <a:pt x="1741214" y="-86479"/>
                  <a:pt x="1890111" y="402252"/>
                  <a:pt x="1996966" y="507355"/>
                </a:cubicBezTo>
                <a:cubicBezTo>
                  <a:pt x="2103821" y="612458"/>
                  <a:pt x="2171262" y="628224"/>
                  <a:pt x="2238704" y="643990"/>
                </a:cubicBezTo>
              </a:path>
            </a:pathLst>
          </a:cu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1BB250E-B30D-924F-8E8B-881AA79BDD1C}"/>
              </a:ext>
            </a:extLst>
          </p:cNvPr>
          <p:cNvSpPr txBox="1"/>
          <p:nvPr/>
        </p:nvSpPr>
        <p:spPr>
          <a:xfrm>
            <a:off x="2645395" y="4246722"/>
            <a:ext cx="3284482" cy="646331"/>
          </a:xfrm>
          <a:prstGeom prst="rect">
            <a:avLst/>
          </a:prstGeom>
          <a:noFill/>
        </p:spPr>
        <p:txBody>
          <a:bodyPr wrap="square" rtlCol="0">
            <a:spAutoFit/>
          </a:bodyPr>
          <a:lstStyle/>
          <a:p>
            <a:r>
              <a:rPr lang="en-US" b="1" dirty="0"/>
              <a:t>Customer A</a:t>
            </a:r>
          </a:p>
          <a:p>
            <a:r>
              <a:rPr lang="en-US" dirty="0"/>
              <a:t>(Great match)</a:t>
            </a:r>
          </a:p>
        </p:txBody>
      </p:sp>
      <p:sp>
        <p:nvSpPr>
          <p:cNvPr id="30" name="TextBox 29">
            <a:extLst>
              <a:ext uri="{FF2B5EF4-FFF2-40B4-BE49-F238E27FC236}">
                <a16:creationId xmlns:a16="http://schemas.microsoft.com/office/drawing/2014/main" id="{D0D3E1E1-E2BA-6F43-85AC-31BE662ACC6B}"/>
              </a:ext>
            </a:extLst>
          </p:cNvPr>
          <p:cNvSpPr txBox="1"/>
          <p:nvPr/>
        </p:nvSpPr>
        <p:spPr>
          <a:xfrm>
            <a:off x="2698826" y="4922436"/>
            <a:ext cx="1404879" cy="369332"/>
          </a:xfrm>
          <a:prstGeom prst="rect">
            <a:avLst/>
          </a:prstGeom>
          <a:noFill/>
        </p:spPr>
        <p:txBody>
          <a:bodyPr wrap="square" rtlCol="0">
            <a:spAutoFit/>
          </a:bodyPr>
          <a:lstStyle/>
          <a:p>
            <a:r>
              <a:rPr lang="en-US" dirty="0"/>
              <a:t>Demand</a:t>
            </a:r>
          </a:p>
        </p:txBody>
      </p:sp>
      <p:sp>
        <p:nvSpPr>
          <p:cNvPr id="31" name="Rectangle 30">
            <a:extLst>
              <a:ext uri="{FF2B5EF4-FFF2-40B4-BE49-F238E27FC236}">
                <a16:creationId xmlns:a16="http://schemas.microsoft.com/office/drawing/2014/main" id="{BBBB1CDE-8EC0-F945-905B-A00AB71B699E}"/>
              </a:ext>
            </a:extLst>
          </p:cNvPr>
          <p:cNvSpPr/>
          <p:nvPr/>
        </p:nvSpPr>
        <p:spPr>
          <a:xfrm>
            <a:off x="5784444" y="4874318"/>
            <a:ext cx="2910835" cy="1651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13CDDE2B-075A-9340-B5C7-9130515D8CF8}"/>
              </a:ext>
            </a:extLst>
          </p:cNvPr>
          <p:cNvCxnSpPr>
            <a:cxnSpLocks/>
          </p:cNvCxnSpPr>
          <p:nvPr/>
        </p:nvCxnSpPr>
        <p:spPr>
          <a:xfrm flipH="1">
            <a:off x="5879038" y="5238252"/>
            <a:ext cx="1" cy="924097"/>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9B0C6FB0-3A95-804C-9F2A-010D96690C37}"/>
              </a:ext>
            </a:extLst>
          </p:cNvPr>
          <p:cNvCxnSpPr>
            <a:cxnSpLocks/>
          </p:cNvCxnSpPr>
          <p:nvPr/>
        </p:nvCxnSpPr>
        <p:spPr>
          <a:xfrm>
            <a:off x="5889548" y="6162349"/>
            <a:ext cx="1660638" cy="0"/>
          </a:xfrm>
          <a:prstGeom prst="line">
            <a:avLst/>
          </a:prstGeom>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038BDDEC-2571-FC49-99AC-72B98BFD6860}"/>
              </a:ext>
            </a:extLst>
          </p:cNvPr>
          <p:cNvSpPr txBox="1"/>
          <p:nvPr/>
        </p:nvSpPr>
        <p:spPr>
          <a:xfrm>
            <a:off x="6017427" y="6176718"/>
            <a:ext cx="1404879" cy="369332"/>
          </a:xfrm>
          <a:prstGeom prst="rect">
            <a:avLst/>
          </a:prstGeom>
          <a:noFill/>
        </p:spPr>
        <p:txBody>
          <a:bodyPr wrap="square" rtlCol="0">
            <a:spAutoFit/>
          </a:bodyPr>
          <a:lstStyle/>
          <a:p>
            <a:r>
              <a:rPr lang="en-US" dirty="0"/>
              <a:t>Hour of Day</a:t>
            </a:r>
          </a:p>
        </p:txBody>
      </p:sp>
      <p:sp>
        <p:nvSpPr>
          <p:cNvPr id="36" name="TextBox 35">
            <a:extLst>
              <a:ext uri="{FF2B5EF4-FFF2-40B4-BE49-F238E27FC236}">
                <a16:creationId xmlns:a16="http://schemas.microsoft.com/office/drawing/2014/main" id="{9CA2E736-8DB5-BC4D-B49C-06142CA60CDD}"/>
              </a:ext>
            </a:extLst>
          </p:cNvPr>
          <p:cNvSpPr txBox="1"/>
          <p:nvPr/>
        </p:nvSpPr>
        <p:spPr>
          <a:xfrm>
            <a:off x="5729266" y="4222949"/>
            <a:ext cx="3284482" cy="646331"/>
          </a:xfrm>
          <a:prstGeom prst="rect">
            <a:avLst/>
          </a:prstGeom>
          <a:noFill/>
        </p:spPr>
        <p:txBody>
          <a:bodyPr wrap="square" rtlCol="0">
            <a:spAutoFit/>
          </a:bodyPr>
          <a:lstStyle/>
          <a:p>
            <a:r>
              <a:rPr lang="en-US" b="1" dirty="0"/>
              <a:t>Customer B</a:t>
            </a:r>
          </a:p>
          <a:p>
            <a:r>
              <a:rPr lang="en-US" dirty="0"/>
              <a:t>(OK match)</a:t>
            </a:r>
          </a:p>
        </p:txBody>
      </p:sp>
      <p:sp>
        <p:nvSpPr>
          <p:cNvPr id="37" name="TextBox 36">
            <a:extLst>
              <a:ext uri="{FF2B5EF4-FFF2-40B4-BE49-F238E27FC236}">
                <a16:creationId xmlns:a16="http://schemas.microsoft.com/office/drawing/2014/main" id="{0F3292B2-70EB-BF4F-A1F2-AB0E5DFFD0DE}"/>
              </a:ext>
            </a:extLst>
          </p:cNvPr>
          <p:cNvSpPr txBox="1"/>
          <p:nvPr/>
        </p:nvSpPr>
        <p:spPr>
          <a:xfrm>
            <a:off x="5793207" y="4898663"/>
            <a:ext cx="1404879" cy="369332"/>
          </a:xfrm>
          <a:prstGeom prst="rect">
            <a:avLst/>
          </a:prstGeom>
          <a:noFill/>
        </p:spPr>
        <p:txBody>
          <a:bodyPr wrap="square" rtlCol="0">
            <a:spAutoFit/>
          </a:bodyPr>
          <a:lstStyle/>
          <a:p>
            <a:r>
              <a:rPr lang="en-US" dirty="0"/>
              <a:t>Demand</a:t>
            </a:r>
          </a:p>
        </p:txBody>
      </p:sp>
      <p:sp>
        <p:nvSpPr>
          <p:cNvPr id="38" name="Rectangle 37">
            <a:extLst>
              <a:ext uri="{FF2B5EF4-FFF2-40B4-BE49-F238E27FC236}">
                <a16:creationId xmlns:a16="http://schemas.microsoft.com/office/drawing/2014/main" id="{DC106310-B8A3-A743-BE4A-41C56A7C2510}"/>
              </a:ext>
            </a:extLst>
          </p:cNvPr>
          <p:cNvSpPr/>
          <p:nvPr/>
        </p:nvSpPr>
        <p:spPr>
          <a:xfrm>
            <a:off x="8868315" y="4849942"/>
            <a:ext cx="3028692" cy="1651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8F55F846-32ED-004B-A426-8B7FDC02C955}"/>
              </a:ext>
            </a:extLst>
          </p:cNvPr>
          <p:cNvCxnSpPr>
            <a:cxnSpLocks/>
          </p:cNvCxnSpPr>
          <p:nvPr/>
        </p:nvCxnSpPr>
        <p:spPr>
          <a:xfrm flipH="1">
            <a:off x="8973418" y="5213876"/>
            <a:ext cx="1" cy="924097"/>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398627BE-D8B2-DC43-B6AF-1C3F22520E62}"/>
              </a:ext>
            </a:extLst>
          </p:cNvPr>
          <p:cNvCxnSpPr>
            <a:cxnSpLocks/>
          </p:cNvCxnSpPr>
          <p:nvPr/>
        </p:nvCxnSpPr>
        <p:spPr>
          <a:xfrm>
            <a:off x="8973418" y="6137973"/>
            <a:ext cx="1660638" cy="0"/>
          </a:xfrm>
          <a:prstGeom prst="line">
            <a:avLst/>
          </a:prstGeom>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4033D636-0237-6D4E-9754-509A343C3C19}"/>
              </a:ext>
            </a:extLst>
          </p:cNvPr>
          <p:cNvSpPr txBox="1"/>
          <p:nvPr/>
        </p:nvSpPr>
        <p:spPr>
          <a:xfrm>
            <a:off x="9101297" y="6152342"/>
            <a:ext cx="1404879" cy="369332"/>
          </a:xfrm>
          <a:prstGeom prst="rect">
            <a:avLst/>
          </a:prstGeom>
          <a:noFill/>
        </p:spPr>
        <p:txBody>
          <a:bodyPr wrap="square" rtlCol="0">
            <a:spAutoFit/>
          </a:bodyPr>
          <a:lstStyle/>
          <a:p>
            <a:r>
              <a:rPr lang="en-US" dirty="0"/>
              <a:t>Hour of Day</a:t>
            </a:r>
          </a:p>
        </p:txBody>
      </p:sp>
      <p:sp>
        <p:nvSpPr>
          <p:cNvPr id="43" name="TextBox 42">
            <a:extLst>
              <a:ext uri="{FF2B5EF4-FFF2-40B4-BE49-F238E27FC236}">
                <a16:creationId xmlns:a16="http://schemas.microsoft.com/office/drawing/2014/main" id="{9C68B98B-EE68-2D4D-96D0-9065119007F8}"/>
              </a:ext>
            </a:extLst>
          </p:cNvPr>
          <p:cNvSpPr txBox="1"/>
          <p:nvPr/>
        </p:nvSpPr>
        <p:spPr>
          <a:xfrm>
            <a:off x="8813136" y="4198573"/>
            <a:ext cx="3284482" cy="646331"/>
          </a:xfrm>
          <a:prstGeom prst="rect">
            <a:avLst/>
          </a:prstGeom>
          <a:noFill/>
        </p:spPr>
        <p:txBody>
          <a:bodyPr wrap="square" rtlCol="0">
            <a:spAutoFit/>
          </a:bodyPr>
          <a:lstStyle/>
          <a:p>
            <a:r>
              <a:rPr lang="en-US" b="1" dirty="0"/>
              <a:t>Customer C</a:t>
            </a:r>
          </a:p>
          <a:p>
            <a:r>
              <a:rPr lang="en-US" dirty="0"/>
              <a:t>(Poor match)</a:t>
            </a:r>
          </a:p>
        </p:txBody>
      </p:sp>
      <p:sp>
        <p:nvSpPr>
          <p:cNvPr id="44" name="TextBox 43">
            <a:extLst>
              <a:ext uri="{FF2B5EF4-FFF2-40B4-BE49-F238E27FC236}">
                <a16:creationId xmlns:a16="http://schemas.microsoft.com/office/drawing/2014/main" id="{F7920DEE-3BE5-064A-B563-612299CC343E}"/>
              </a:ext>
            </a:extLst>
          </p:cNvPr>
          <p:cNvSpPr txBox="1"/>
          <p:nvPr/>
        </p:nvSpPr>
        <p:spPr>
          <a:xfrm>
            <a:off x="8877077" y="4874287"/>
            <a:ext cx="1404879" cy="369332"/>
          </a:xfrm>
          <a:prstGeom prst="rect">
            <a:avLst/>
          </a:prstGeom>
          <a:noFill/>
        </p:spPr>
        <p:txBody>
          <a:bodyPr wrap="square" rtlCol="0">
            <a:spAutoFit/>
          </a:bodyPr>
          <a:lstStyle/>
          <a:p>
            <a:r>
              <a:rPr lang="en-US" dirty="0"/>
              <a:t>Demand</a:t>
            </a:r>
          </a:p>
        </p:txBody>
      </p:sp>
      <p:sp>
        <p:nvSpPr>
          <p:cNvPr id="45" name="Right Arrow 44">
            <a:extLst>
              <a:ext uri="{FF2B5EF4-FFF2-40B4-BE49-F238E27FC236}">
                <a16:creationId xmlns:a16="http://schemas.microsoft.com/office/drawing/2014/main" id="{8A291038-4629-1247-8758-FA721E8960D9}"/>
              </a:ext>
            </a:extLst>
          </p:cNvPr>
          <p:cNvSpPr/>
          <p:nvPr/>
        </p:nvSpPr>
        <p:spPr>
          <a:xfrm>
            <a:off x="95830" y="4079352"/>
            <a:ext cx="2551825" cy="2626898"/>
          </a:xfrm>
          <a:prstGeom prst="rightArrow">
            <a:avLst>
              <a:gd name="adj1" fmla="val 50000"/>
              <a:gd name="adj2" fmla="val 257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Assess performance </a:t>
            </a:r>
            <a:r>
              <a:rPr lang="en-US" dirty="0"/>
              <a:t>and pay incentives </a:t>
            </a:r>
            <a:r>
              <a:rPr lang="en-US" u="sng" dirty="0"/>
              <a:t>based on reduced cost to serve load</a:t>
            </a:r>
          </a:p>
        </p:txBody>
      </p:sp>
      <p:sp>
        <p:nvSpPr>
          <p:cNvPr id="46" name="Oval 45">
            <a:extLst>
              <a:ext uri="{FF2B5EF4-FFF2-40B4-BE49-F238E27FC236}">
                <a16:creationId xmlns:a16="http://schemas.microsoft.com/office/drawing/2014/main" id="{5E1B7C02-42C7-FE4D-80DE-118F390F4B2F}"/>
              </a:ext>
            </a:extLst>
          </p:cNvPr>
          <p:cNvSpPr/>
          <p:nvPr/>
        </p:nvSpPr>
        <p:spPr>
          <a:xfrm>
            <a:off x="4455805" y="5213876"/>
            <a:ext cx="951765" cy="95176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t>
            </a:r>
          </a:p>
          <a:p>
            <a:pPr algn="ctr"/>
            <a:r>
              <a:rPr lang="en-US" dirty="0">
                <a:sym typeface="Wingdings" pitchFamily="2" charset="2"/>
              </a:rPr>
              <a:t></a:t>
            </a:r>
            <a:endParaRPr lang="en-US" dirty="0"/>
          </a:p>
        </p:txBody>
      </p:sp>
      <p:sp>
        <p:nvSpPr>
          <p:cNvPr id="47" name="Oval 46">
            <a:extLst>
              <a:ext uri="{FF2B5EF4-FFF2-40B4-BE49-F238E27FC236}">
                <a16:creationId xmlns:a16="http://schemas.microsoft.com/office/drawing/2014/main" id="{49DBA985-1217-8E47-A025-C430A9AAFEAA}"/>
              </a:ext>
            </a:extLst>
          </p:cNvPr>
          <p:cNvSpPr/>
          <p:nvPr/>
        </p:nvSpPr>
        <p:spPr>
          <a:xfrm>
            <a:off x="7793492" y="5279699"/>
            <a:ext cx="637031" cy="63703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t>
            </a:r>
          </a:p>
          <a:p>
            <a:pPr algn="ctr"/>
            <a:r>
              <a:rPr lang="en-US" dirty="0">
                <a:sym typeface="Wingdings" pitchFamily="2" charset="2"/>
              </a:rPr>
              <a:t></a:t>
            </a:r>
            <a:endParaRPr lang="en-US" dirty="0"/>
          </a:p>
        </p:txBody>
      </p:sp>
      <p:sp>
        <p:nvSpPr>
          <p:cNvPr id="48" name="Oval 47">
            <a:extLst>
              <a:ext uri="{FF2B5EF4-FFF2-40B4-BE49-F238E27FC236}">
                <a16:creationId xmlns:a16="http://schemas.microsoft.com/office/drawing/2014/main" id="{61BE6A63-75D2-9841-B6A8-C7E8D7EB3258}"/>
              </a:ext>
            </a:extLst>
          </p:cNvPr>
          <p:cNvSpPr/>
          <p:nvPr/>
        </p:nvSpPr>
        <p:spPr>
          <a:xfrm>
            <a:off x="11168907" y="5338149"/>
            <a:ext cx="316946" cy="4006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0</a:t>
            </a:r>
          </a:p>
        </p:txBody>
      </p:sp>
      <p:sp>
        <p:nvSpPr>
          <p:cNvPr id="49" name="Freeform 48">
            <a:extLst>
              <a:ext uri="{FF2B5EF4-FFF2-40B4-BE49-F238E27FC236}">
                <a16:creationId xmlns:a16="http://schemas.microsoft.com/office/drawing/2014/main" id="{8006685D-6C28-3241-91E9-4B8116A866C4}"/>
              </a:ext>
            </a:extLst>
          </p:cNvPr>
          <p:cNvSpPr/>
          <p:nvPr/>
        </p:nvSpPr>
        <p:spPr>
          <a:xfrm>
            <a:off x="5948855" y="5338149"/>
            <a:ext cx="1418897" cy="401100"/>
          </a:xfrm>
          <a:custGeom>
            <a:avLst/>
            <a:gdLst>
              <a:gd name="connsiteX0" fmla="*/ 0 w 1418897"/>
              <a:gd name="connsiteY0" fmla="*/ 200803 h 401100"/>
              <a:gd name="connsiteX1" fmla="*/ 315311 w 1418897"/>
              <a:gd name="connsiteY1" fmla="*/ 253354 h 401100"/>
              <a:gd name="connsiteX2" fmla="*/ 777766 w 1418897"/>
              <a:gd name="connsiteY2" fmla="*/ 1106 h 401100"/>
              <a:gd name="connsiteX3" fmla="*/ 1177159 w 1418897"/>
              <a:gd name="connsiteY3" fmla="*/ 368968 h 401100"/>
              <a:gd name="connsiteX4" fmla="*/ 1418897 w 1418897"/>
              <a:gd name="connsiteY4" fmla="*/ 358458 h 40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97" h="401100">
                <a:moveTo>
                  <a:pt x="0" y="200803"/>
                </a:moveTo>
                <a:cubicBezTo>
                  <a:pt x="92841" y="243720"/>
                  <a:pt x="185683" y="286637"/>
                  <a:pt x="315311" y="253354"/>
                </a:cubicBezTo>
                <a:cubicBezTo>
                  <a:pt x="444939" y="220071"/>
                  <a:pt x="634125" y="-18163"/>
                  <a:pt x="777766" y="1106"/>
                </a:cubicBezTo>
                <a:cubicBezTo>
                  <a:pt x="921407" y="20375"/>
                  <a:pt x="1070304" y="309409"/>
                  <a:pt x="1177159" y="368968"/>
                </a:cubicBezTo>
                <a:cubicBezTo>
                  <a:pt x="1284014" y="428527"/>
                  <a:pt x="1351455" y="393492"/>
                  <a:pt x="1418897" y="3584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359E15BB-F95D-524E-841B-DFC99E0C188D}"/>
              </a:ext>
            </a:extLst>
          </p:cNvPr>
          <p:cNvSpPr/>
          <p:nvPr/>
        </p:nvSpPr>
        <p:spPr>
          <a:xfrm>
            <a:off x="9080938" y="5025934"/>
            <a:ext cx="1471448" cy="733735"/>
          </a:xfrm>
          <a:custGeom>
            <a:avLst/>
            <a:gdLst>
              <a:gd name="connsiteX0" fmla="*/ 0 w 1471448"/>
              <a:gd name="connsiteY0" fmla="*/ 733735 h 733735"/>
              <a:gd name="connsiteX1" fmla="*/ 126124 w 1471448"/>
              <a:gd name="connsiteY1" fmla="*/ 502507 h 733735"/>
              <a:gd name="connsiteX2" fmla="*/ 588579 w 1471448"/>
              <a:gd name="connsiteY2" fmla="*/ 670673 h 733735"/>
              <a:gd name="connsiteX3" fmla="*/ 1072055 w 1471448"/>
              <a:gd name="connsiteY3" fmla="*/ 8521 h 733735"/>
              <a:gd name="connsiteX4" fmla="*/ 1471448 w 1471448"/>
              <a:gd name="connsiteY4" fmla="*/ 355363 h 733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448" h="733735">
                <a:moveTo>
                  <a:pt x="0" y="733735"/>
                </a:moveTo>
                <a:cubicBezTo>
                  <a:pt x="14014" y="623376"/>
                  <a:pt x="28028" y="513017"/>
                  <a:pt x="126124" y="502507"/>
                </a:cubicBezTo>
                <a:cubicBezTo>
                  <a:pt x="224220" y="491997"/>
                  <a:pt x="430924" y="753004"/>
                  <a:pt x="588579" y="670673"/>
                </a:cubicBezTo>
                <a:cubicBezTo>
                  <a:pt x="746234" y="588342"/>
                  <a:pt x="924910" y="61073"/>
                  <a:pt x="1072055" y="8521"/>
                </a:cubicBezTo>
                <a:cubicBezTo>
                  <a:pt x="1219200" y="-44031"/>
                  <a:pt x="1345324" y="155666"/>
                  <a:pt x="1471448" y="355363"/>
                </a:cubicBezTo>
              </a:path>
            </a:pathLst>
          </a:cu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0B6E67E-23E1-E74C-BA8E-AB0824AE1EF9}"/>
              </a:ext>
            </a:extLst>
          </p:cNvPr>
          <p:cNvSpPr>
            <a:spLocks noGrp="1"/>
          </p:cNvSpPr>
          <p:nvPr>
            <p:ph type="sldNum" sz="quarter" idx="12"/>
          </p:nvPr>
        </p:nvSpPr>
        <p:spPr/>
        <p:txBody>
          <a:bodyPr/>
          <a:lstStyle/>
          <a:p>
            <a:fld id="{4235C3F4-D7A1-0845-9070-10959AA0DD9C}" type="slidenum">
              <a:rPr lang="en-US" smtClean="0"/>
              <a:t>9</a:t>
            </a:fld>
            <a:endParaRPr lang="en-US"/>
          </a:p>
        </p:txBody>
      </p:sp>
    </p:spTree>
    <p:extLst>
      <p:ext uri="{BB962C8B-B14F-4D97-AF65-F5344CB8AC3E}">
        <p14:creationId xmlns:p14="http://schemas.microsoft.com/office/powerpoint/2010/main" val="269953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4129</TotalTime>
  <Words>1661</Words>
  <Application>Microsoft Macintosh PowerPoint</Application>
  <PresentationFormat>Widescreen</PresentationFormat>
  <Paragraphs>206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Mangal</vt:lpstr>
      <vt:lpstr>Times New Roman</vt:lpstr>
      <vt:lpstr>Wingdings</vt:lpstr>
      <vt:lpstr>Office Theme</vt:lpstr>
      <vt:lpstr>Pay for a Load Shape</vt:lpstr>
      <vt:lpstr>Context</vt:lpstr>
      <vt:lpstr>PowerPoint Presentation</vt:lpstr>
      <vt:lpstr>PowerPoint Presentation</vt:lpstr>
      <vt:lpstr>PowerPoint Presentation</vt:lpstr>
      <vt:lpstr>PowerPoint Presentation</vt:lpstr>
      <vt:lpstr>PowerPoint Presentation</vt:lpstr>
      <vt:lpstr> “Pay for a Load Shape” (P4LS) Concept</vt:lpstr>
      <vt:lpstr>Cartoon Version</vt:lpstr>
      <vt:lpstr>There are many ways to configure P4LS</vt:lpstr>
      <vt:lpstr>PowerPoint Presentation</vt:lpstr>
      <vt:lpstr>PowerPoint Presentation</vt:lpstr>
      <vt:lpstr>PowerPoint Presentation</vt:lpstr>
      <vt:lpstr>PowerPoint Presentation</vt:lpstr>
      <vt:lpstr>PowerPoint Presentation</vt:lpstr>
      <vt:lpstr>P4LS and Pay for Performance</vt:lpstr>
      <vt:lpstr>P4LS and RTP</vt:lpstr>
      <vt:lpstr>Thank you!</vt:lpstr>
      <vt:lpstr>Appendix: Extra Analysis</vt:lpstr>
      <vt:lpstr>PowerPoint Presentation</vt:lpstr>
      <vt:lpstr>A straw-proposal process concept</vt:lpstr>
      <vt:lpstr>PowerPoint Presentation</vt:lpstr>
      <vt:lpstr>PowerPoint Presentation</vt:lpstr>
      <vt:lpstr>A correlation-based performance metric (comparing target to actual load) is strongly related to the cost to serve loads at the sites.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for a Load Shape</dc:title>
  <dc:creator>Peter Alstone</dc:creator>
  <cp:lastModifiedBy>Peter Alstone</cp:lastModifiedBy>
  <cp:revision>157</cp:revision>
  <cp:lastPrinted>2019-10-14T19:01:34Z</cp:lastPrinted>
  <dcterms:created xsi:type="dcterms:W3CDTF">2018-10-16T05:46:32Z</dcterms:created>
  <dcterms:modified xsi:type="dcterms:W3CDTF">2019-10-14T19:02:23Z</dcterms:modified>
</cp:coreProperties>
</file>