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99" r:id="rId2"/>
    <p:sldId id="295" r:id="rId3"/>
    <p:sldId id="291" r:id="rId4"/>
    <p:sldId id="289" r:id="rId5"/>
    <p:sldId id="292" r:id="rId6"/>
    <p:sldId id="297" r:id="rId7"/>
    <p:sldId id="293" r:id="rId8"/>
    <p:sldId id="294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1241E-CDC8-4465-87E1-E14A0F0C1B3D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9D0F4-4167-41D5-A876-19C2A41F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6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E Title Slide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367" y="2048450"/>
            <a:ext cx="9144000" cy="1076495"/>
          </a:xfrm>
        </p:spPr>
        <p:txBody>
          <a:bodyPr/>
          <a:lstStyle>
            <a:lvl1pPr marL="0" indent="0" algn="l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" y="6027939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9105091" y="5987598"/>
            <a:ext cx="0" cy="525294"/>
          </a:xfrm>
          <a:prstGeom prst="line">
            <a:avLst/>
          </a:prstGeom>
          <a:ln w="3175">
            <a:solidFill>
              <a:srgbClr val="D0D0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916" y="675860"/>
            <a:ext cx="10515600" cy="1325563"/>
          </a:xfrm>
        </p:spPr>
        <p:txBody>
          <a:bodyPr anchor="b" anchorCtr="0"/>
          <a:lstStyle>
            <a:lvl1pPr>
              <a:defRPr>
                <a:solidFill>
                  <a:srgbClr val="00636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44540" y="6024477"/>
            <a:ext cx="2209497" cy="4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7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507812" y="401239"/>
            <a:ext cx="6684189" cy="27861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507812" y="3190426"/>
            <a:ext cx="3402387" cy="26987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895025" y="3190426"/>
            <a:ext cx="3296976" cy="26987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8398" y="1000002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2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70029" y="1621438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4935986" y="1683711"/>
            <a:ext cx="6960093" cy="4042386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1256" y="18643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7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E Divider Slide Green">
    <p:bg>
      <p:bgPr>
        <a:solidFill>
          <a:srgbClr val="00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6157" y="1554731"/>
            <a:ext cx="7909264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6027939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9102571" y="0"/>
            <a:ext cx="307759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44540" y="6024477"/>
            <a:ext cx="2209497" cy="4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4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E Divider Slide Grey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6157" y="1554731"/>
            <a:ext cx="7909264" cy="132556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6027939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9102571" y="0"/>
            <a:ext cx="307759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44540" y="6024477"/>
            <a:ext cx="2209497" cy="4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4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4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6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1049311"/>
            <a:ext cx="12192000" cy="58118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1256" y="97654"/>
            <a:ext cx="10515600" cy="9094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3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0"/>
            <a:ext cx="12192000" cy="68611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1256" y="301848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8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879167" y="1084826"/>
            <a:ext cx="6336508" cy="519169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541539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256" y="18643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3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4231" y="6374108"/>
            <a:ext cx="688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389619" y="6383045"/>
            <a:ext cx="0" cy="32515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795856"/>
            <a:ext cx="12192000" cy="71021"/>
          </a:xfrm>
          <a:prstGeom prst="rect">
            <a:avLst/>
          </a:prstGeom>
          <a:solidFill>
            <a:srgbClr val="FED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10"/>
          <p:cNvSpPr txBox="1"/>
          <p:nvPr userDrawn="1"/>
        </p:nvSpPr>
        <p:spPr>
          <a:xfrm>
            <a:off x="8137865" y="6407746"/>
            <a:ext cx="313677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>
                <a:solidFill>
                  <a:schemeClr val="tx1"/>
                </a:solidFill>
              </a:rPr>
              <a:t>Southern</a:t>
            </a:r>
            <a:r>
              <a:rPr lang="en-US" sz="1300" baseline="0" dirty="0">
                <a:solidFill>
                  <a:schemeClr val="tx1"/>
                </a:solidFill>
              </a:rPr>
              <a:t> California Edison</a:t>
            </a: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1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1538A18-7ECB-49D2-9396-D40831182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615" y="4318330"/>
            <a:ext cx="9144000" cy="1076495"/>
          </a:xfrm>
        </p:spPr>
        <p:txBody>
          <a:bodyPr>
            <a:normAutofit/>
          </a:bodyPr>
          <a:lstStyle/>
          <a:p>
            <a:r>
              <a:rPr lang="en-US" sz="1800" dirty="0"/>
              <a:t>Reuben Behlihomji</a:t>
            </a:r>
          </a:p>
          <a:p>
            <a:r>
              <a:rPr lang="en-US" sz="1800" dirty="0"/>
              <a:t>Senior Manager – Modeling, Forecasting &amp; Economic Analysis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E1D6EB7-CF35-4B99-8BDD-60C8CCDD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Real Time Pricing and Transactive Energy Rates</a:t>
            </a:r>
          </a:p>
        </p:txBody>
      </p:sp>
    </p:spTree>
    <p:extLst>
      <p:ext uri="{BB962C8B-B14F-4D97-AF65-F5344CB8AC3E}">
        <p14:creationId xmlns:p14="http://schemas.microsoft.com/office/powerpoint/2010/main" val="374557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88FEC14-5309-4D98-B7D4-0FE737F89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Two-Part Real Time Pricing (RTP)</a:t>
            </a:r>
          </a:p>
        </p:txBody>
      </p:sp>
    </p:spTree>
    <p:extLst>
      <p:ext uri="{BB962C8B-B14F-4D97-AF65-F5344CB8AC3E}">
        <p14:creationId xmlns:p14="http://schemas.microsoft.com/office/powerpoint/2010/main" val="258892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1266-EAFA-40DA-B4C8-1A1704A47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Two-Part RTP |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4FC2D-9FDB-4C4C-98B6-632AB32F1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1690690"/>
            <a:ext cx="10586884" cy="448627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Current RTP is template based where hourly prices are reflected in 7-day type pricing menus</a:t>
            </a:r>
          </a:p>
          <a:p>
            <a:pPr lvl="1"/>
            <a:r>
              <a:rPr lang="en-US" dirty="0"/>
              <a:t>Temperature trigger</a:t>
            </a:r>
          </a:p>
          <a:p>
            <a:pPr lvl="1"/>
            <a:r>
              <a:rPr lang="en-US" dirty="0"/>
              <a:t>Peak and ramp capacity allocated to day types based on expected capacity need</a:t>
            </a:r>
          </a:p>
          <a:p>
            <a:pPr lvl="1"/>
            <a:r>
              <a:rPr lang="en-US" dirty="0"/>
              <a:t>Energy profiles reflect SCE’s marginal generation energy cost profile </a:t>
            </a:r>
          </a:p>
          <a:p>
            <a:pPr lvl="1"/>
            <a:endParaRPr lang="en-US" dirty="0"/>
          </a:p>
          <a:p>
            <a:r>
              <a:rPr lang="en-US" dirty="0"/>
              <a:t>Under a generation only 2-part RTP structure, usage (energy and demand) associated with generation charges is partitioned into a base amount and a RTP amount</a:t>
            </a:r>
          </a:p>
          <a:p>
            <a:pPr lvl="1"/>
            <a:r>
              <a:rPr lang="en-US" dirty="0"/>
              <a:t>Delivery portion of the bill is considered to be entirely base usage</a:t>
            </a:r>
          </a:p>
          <a:p>
            <a:pPr lvl="1"/>
            <a:endParaRPr lang="en-US" dirty="0"/>
          </a:p>
          <a:p>
            <a:r>
              <a:rPr lang="en-US" dirty="0"/>
              <a:t>Base usage or Base Period Usage (BPU) is predetermined based on historical usage over a set period of time (i.e., prior 12-months, 3-year average, etc.)</a:t>
            </a:r>
          </a:p>
          <a:p>
            <a:pPr lvl="1"/>
            <a:r>
              <a:rPr lang="en-US" dirty="0"/>
              <a:t>Likely to be seasonal and reflect the prevailing TOU periods</a:t>
            </a:r>
          </a:p>
          <a:p>
            <a:pPr lvl="1"/>
            <a:r>
              <a:rPr lang="en-US" dirty="0"/>
              <a:t>BPU structure is currently used in SCE’s Schedule ME at the Port of Long Beach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Bill is rendered by charging OAT generation rates for all BPU kWh and kW</a:t>
            </a:r>
          </a:p>
          <a:p>
            <a:pPr lvl="1"/>
            <a:r>
              <a:rPr lang="en-US" dirty="0"/>
              <a:t>Delivery portion is rendered by applying metered kWh and kW to the OAT delivery charges</a:t>
            </a:r>
          </a:p>
          <a:p>
            <a:pPr lvl="1"/>
            <a:endParaRPr lang="en-US" dirty="0"/>
          </a:p>
          <a:p>
            <a:r>
              <a:rPr lang="en-US" dirty="0"/>
              <a:t>Metered hourly kWh and kW above the baseline will be charged (or credited) at an Hourly Price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18F92-65DA-4050-82ED-CD39A41D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396445-CF41-4D47-968D-60B790C9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Two-Part RTP | Proposal (Illustrative)</a:t>
            </a:r>
          </a:p>
        </p:txBody>
      </p:sp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D60C16-AFD0-4235-B168-507209CB5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089" y="3429000"/>
            <a:ext cx="3477715" cy="944323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1CC02CD-7B07-43C0-B80B-1B96388CB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3" y="2160270"/>
            <a:ext cx="5173980" cy="25374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596BD1-6746-453F-A088-D6FD0221A5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089" y="2360772"/>
            <a:ext cx="5546596" cy="9415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64589-C7E5-40BE-A40E-03168E4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9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1266-EAFA-40DA-B4C8-1A1704A47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Two-Part RTP | Hourly Price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4FC2D-9FDB-4C4C-98B6-632AB32F1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Two-Part RTP Hourly Prices is comprised of generation energy and capacity</a:t>
            </a:r>
          </a:p>
          <a:p>
            <a:pPr lvl="1"/>
            <a:r>
              <a:rPr lang="en-US" dirty="0"/>
              <a:t>Capacity component reflects both peak and flex capacity costs</a:t>
            </a:r>
          </a:p>
          <a:p>
            <a:pPr lvl="1"/>
            <a:endParaRPr lang="en-US" dirty="0"/>
          </a:p>
          <a:p>
            <a:r>
              <a:rPr lang="en-US" dirty="0"/>
              <a:t>Hourly Capacity Adder will be triggered and valued based on an Implied Market Heat Rate (IMHR)</a:t>
            </a:r>
          </a:p>
          <a:p>
            <a:pPr lvl="1"/>
            <a:r>
              <a:rPr lang="en-US" dirty="0"/>
              <a:t>IMHR = CAISO DLAP Price / SoCal Citygate Day Ahead Natural Gas Price</a:t>
            </a:r>
          </a:p>
          <a:p>
            <a:pPr lvl="1"/>
            <a:r>
              <a:rPr lang="en-US" dirty="0"/>
              <a:t>Hourly Capacity Adder will be applied as an overlay to hourly energy prices in the 4-9pm period year round</a:t>
            </a:r>
          </a:p>
          <a:p>
            <a:pPr lvl="1"/>
            <a:r>
              <a:rPr lang="en-US" dirty="0"/>
              <a:t>Daily IMHR determinants reflect the availability of peak and flex generation capacity</a:t>
            </a:r>
          </a:p>
          <a:p>
            <a:pPr lvl="1"/>
            <a:endParaRPr lang="en-US" dirty="0"/>
          </a:p>
          <a:p>
            <a:r>
              <a:rPr lang="en-US" dirty="0"/>
              <a:t>Hourly Energy Prices will use the actual CAISO Day Ahead Energy Market Price for SP15</a:t>
            </a:r>
          </a:p>
          <a:p>
            <a:endParaRPr lang="en-US" dirty="0"/>
          </a:p>
          <a:p>
            <a:r>
              <a:rPr lang="en-US" dirty="0"/>
              <a:t>A scaler will be applied to ensure revenue neutrality for the Two-Part RTP rate</a:t>
            </a:r>
          </a:p>
          <a:p>
            <a:pPr lvl="1"/>
            <a:r>
              <a:rPr lang="en-US" dirty="0"/>
              <a:t>Applied to the hourly energy prices or capacity prices, or both</a:t>
            </a:r>
          </a:p>
          <a:p>
            <a:pPr lvl="1"/>
            <a:r>
              <a:rPr lang="en-US" dirty="0"/>
              <a:t>Recovered as a flat adder in the BPU bill</a:t>
            </a:r>
          </a:p>
          <a:p>
            <a:pPr lvl="1"/>
            <a:r>
              <a:rPr lang="en-US" dirty="0"/>
              <a:t>Combination of all of the above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7F46C-80CD-4531-9FED-8B5B4353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3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88FEC14-5309-4D98-B7D4-0FE737F89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157" y="1554731"/>
            <a:ext cx="8269612" cy="1325563"/>
          </a:xfrm>
        </p:spPr>
        <p:txBody>
          <a:bodyPr/>
          <a:lstStyle/>
          <a:p>
            <a:r>
              <a:rPr lang="en-US" dirty="0"/>
              <a:t>Retail Automated Transactive Energy System (RATES)</a:t>
            </a:r>
          </a:p>
        </p:txBody>
      </p:sp>
    </p:spTree>
    <p:extLst>
      <p:ext uri="{BB962C8B-B14F-4D97-AF65-F5344CB8AC3E}">
        <p14:creationId xmlns:p14="http://schemas.microsoft.com/office/powerpoint/2010/main" val="7373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3FEC-0292-4291-B7D1-A4B424DB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RATES |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D822-1CB7-498C-9681-8FE4850C9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074" y="1387098"/>
            <a:ext cx="5439905" cy="51057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Subscribe at specific costs and quantity for each hourly interval </a:t>
            </a:r>
          </a:p>
          <a:p>
            <a:pPr lvl="1"/>
            <a:r>
              <a:rPr lang="en-US" dirty="0"/>
              <a:t>Monthly Fixed Subscription Cost is calculated using the  Customer’s SCE Tariff.</a:t>
            </a:r>
          </a:p>
          <a:p>
            <a:pPr lvl="1"/>
            <a:r>
              <a:rPr lang="en-US" dirty="0"/>
              <a:t>The subscription is a forward contract at fixed monthly cost that stabilizes bills (cost to customer and revenue to suppliers).</a:t>
            </a:r>
          </a:p>
          <a:p>
            <a:endParaRPr lang="en-US" dirty="0"/>
          </a:p>
          <a:p>
            <a:r>
              <a:rPr lang="en-US" dirty="0"/>
              <a:t>RATES can automatically buy and sell at the same tender prices in each interval while maintaining customer comfort, etc.</a:t>
            </a:r>
          </a:p>
          <a:p>
            <a:endParaRPr lang="en-US" dirty="0"/>
          </a:p>
          <a:p>
            <a:r>
              <a:rPr lang="en-US" dirty="0"/>
              <a:t>Scarcity pricing used to recover more fixed (long-run marginal) cost when the delivery (in either direction) or generation system is more heavily loaded</a:t>
            </a:r>
          </a:p>
          <a:p>
            <a:endParaRPr lang="en-US" dirty="0"/>
          </a:p>
          <a:p>
            <a:r>
              <a:rPr lang="en-US" dirty="0"/>
              <a:t>Addresses </a:t>
            </a:r>
          </a:p>
          <a:p>
            <a:pPr lvl="1"/>
            <a:r>
              <a:rPr lang="en-US" dirty="0"/>
              <a:t>Bill and revenue volatility </a:t>
            </a:r>
          </a:p>
          <a:p>
            <a:pPr lvl="1"/>
            <a:r>
              <a:rPr lang="en-US" dirty="0"/>
              <a:t>Grid stability</a:t>
            </a:r>
          </a:p>
          <a:p>
            <a:pPr lvl="1"/>
            <a:r>
              <a:rPr lang="en-US" dirty="0"/>
              <a:t>Recovery of both fixed and variable costs for all parties with settlement calculations</a:t>
            </a:r>
          </a:p>
          <a:p>
            <a:pPr lvl="1"/>
            <a:r>
              <a:rPr lang="en-US" dirty="0"/>
              <a:t>Forward transactions support better operational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6D984-3815-4EBD-8064-40ABCCA3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179943-4546-4B38-83A6-C6C9F19B7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40738"/>
            <a:ext cx="4888347" cy="384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8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3FEC-0292-4291-B7D1-A4B424DB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RATES | Price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D822-1CB7-498C-9681-8FE4850C9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010615" cy="4667248"/>
          </a:xfrm>
        </p:spPr>
        <p:txBody>
          <a:bodyPr>
            <a:normAutofit/>
          </a:bodyPr>
          <a:lstStyle/>
          <a:p>
            <a:r>
              <a:rPr lang="en-US" dirty="0"/>
              <a:t>CAISO Locational Marginal Price @ </a:t>
            </a:r>
            <a:r>
              <a:rPr lang="en-US"/>
              <a:t>Transmission Interface</a:t>
            </a:r>
            <a:endParaRPr lang="en-US" dirty="0"/>
          </a:p>
          <a:p>
            <a:r>
              <a:rPr lang="en-US" dirty="0"/>
              <a:t>Generation Fixed Cost (Long-Run Marginal Cost) Recovery </a:t>
            </a:r>
          </a:p>
          <a:p>
            <a:pPr lvl="1"/>
            <a:r>
              <a:rPr lang="en-US" dirty="0"/>
              <a:t>Energy Fixed Cost</a:t>
            </a:r>
          </a:p>
          <a:p>
            <a:pPr lvl="1"/>
            <a:r>
              <a:rPr lang="en-US" dirty="0"/>
              <a:t>Flex Fixed Cost</a:t>
            </a:r>
          </a:p>
          <a:p>
            <a:r>
              <a:rPr lang="en-US" dirty="0"/>
              <a:t>Circuit Delivery Losses and Fixed Cost Recovery (Long-Run Marginal Cost) from Transmission Interface to Facility (can be facility specific)</a:t>
            </a:r>
          </a:p>
          <a:p>
            <a:r>
              <a:rPr lang="en-US" dirty="0"/>
              <a:t>Fixed costs such as metering, billing, public purpose included in subscription costs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6D984-3815-4EBD-8064-40ABCCA3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3FEC-0292-4291-B7D1-A4B424DB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RATES | Transactive Hourly Prices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26752E-96A5-4059-9E33-E55337589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491" y="1949611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Typical Winter Day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6562C6-9354-4151-B49F-D3EE394FD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37149" y="1949611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Typical Summer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6D984-3815-4EBD-8064-40ABCCA3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021A6E-D714-444D-AFF5-547180EDD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16" y="2332492"/>
            <a:ext cx="5570151" cy="37815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093CE4-8422-45C2-975C-34A20DF11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32492"/>
            <a:ext cx="5818096" cy="378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55168"/>
      </p:ext>
    </p:extLst>
  </p:cSld>
  <p:clrMapOvr>
    <a:masterClrMapping/>
  </p:clrMapOvr>
</p:sld>
</file>

<file path=ppt/theme/theme1.xml><?xml version="1.0" encoding="utf-8"?>
<a:theme xmlns:a="http://schemas.openxmlformats.org/drawingml/2006/main" name="SCE 4x3 White Template_External Us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and Guidelines.potx" id="{30045ACF-AAE3-460A-9933-965EF3C49868}" vid="{329C0C72-CDA0-4F4F-BD5A-8598C0C0A6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</TotalTime>
  <Words>575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Segoe UI Semibold</vt:lpstr>
      <vt:lpstr>SCE 4x3 White Template_External Use</vt:lpstr>
      <vt:lpstr>Real Time Pricing and Transactive Energy Rates</vt:lpstr>
      <vt:lpstr>Two-Part Real Time Pricing (RTP)</vt:lpstr>
      <vt:lpstr>Two-Part RTP | Concept</vt:lpstr>
      <vt:lpstr>Two-Part RTP | Proposal (Illustrative)</vt:lpstr>
      <vt:lpstr>Two-Part RTP | Hourly Price Determination</vt:lpstr>
      <vt:lpstr>Retail Automated Transactive Energy System (RATES)</vt:lpstr>
      <vt:lpstr>RATES | Concept</vt:lpstr>
      <vt:lpstr>RATES | Price Components</vt:lpstr>
      <vt:lpstr>RATES | Transactive Hourly Prices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SCE’s Two-Part RTP Proposal</dc:title>
  <dc:creator>Ray Liang</dc:creator>
  <cp:lastModifiedBy>San Ea</cp:lastModifiedBy>
  <cp:revision>39</cp:revision>
  <dcterms:created xsi:type="dcterms:W3CDTF">2019-09-24T23:44:05Z</dcterms:created>
  <dcterms:modified xsi:type="dcterms:W3CDTF">2019-10-11T23:17:02Z</dcterms:modified>
</cp:coreProperties>
</file>