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716" r:id="rId6"/>
    <p:sldMasterId id="2147483729" r:id="rId7"/>
  </p:sldMasterIdLst>
  <p:notesMasterIdLst>
    <p:notesMasterId r:id="rId57"/>
  </p:notesMasterIdLst>
  <p:handoutMasterIdLst>
    <p:handoutMasterId r:id="rId58"/>
  </p:handoutMasterIdLst>
  <p:sldIdLst>
    <p:sldId id="256" r:id="rId8"/>
    <p:sldId id="13265" r:id="rId9"/>
    <p:sldId id="258" r:id="rId10"/>
    <p:sldId id="263" r:id="rId11"/>
    <p:sldId id="271" r:id="rId12"/>
    <p:sldId id="13193" r:id="rId13"/>
    <p:sldId id="2041" r:id="rId14"/>
    <p:sldId id="13218" r:id="rId15"/>
    <p:sldId id="283" r:id="rId16"/>
    <p:sldId id="13219" r:id="rId17"/>
    <p:sldId id="13222" r:id="rId18"/>
    <p:sldId id="13251" r:id="rId19"/>
    <p:sldId id="13194" r:id="rId20"/>
    <p:sldId id="286" r:id="rId21"/>
    <p:sldId id="13213" r:id="rId22"/>
    <p:sldId id="13244" r:id="rId23"/>
    <p:sldId id="13246" r:id="rId24"/>
    <p:sldId id="13243" r:id="rId25"/>
    <p:sldId id="13245" r:id="rId26"/>
    <p:sldId id="13242" r:id="rId27"/>
    <p:sldId id="13228" r:id="rId28"/>
    <p:sldId id="13241" r:id="rId29"/>
    <p:sldId id="13214" r:id="rId30"/>
    <p:sldId id="13232" r:id="rId31"/>
    <p:sldId id="13233" r:id="rId32"/>
    <p:sldId id="13234" r:id="rId33"/>
    <p:sldId id="13217" r:id="rId34"/>
    <p:sldId id="13263" r:id="rId35"/>
    <p:sldId id="13264" r:id="rId36"/>
    <p:sldId id="13236" r:id="rId37"/>
    <p:sldId id="13237" r:id="rId38"/>
    <p:sldId id="13238" r:id="rId39"/>
    <p:sldId id="13239" r:id="rId40"/>
    <p:sldId id="13240" r:id="rId41"/>
    <p:sldId id="13216" r:id="rId42"/>
    <p:sldId id="13230" r:id="rId43"/>
    <p:sldId id="13260" r:id="rId44"/>
    <p:sldId id="13226" r:id="rId45"/>
    <p:sldId id="13262" r:id="rId46"/>
    <p:sldId id="13261" r:id="rId47"/>
    <p:sldId id="13247" r:id="rId48"/>
    <p:sldId id="13256" r:id="rId49"/>
    <p:sldId id="13255" r:id="rId50"/>
    <p:sldId id="13257" r:id="rId51"/>
    <p:sldId id="13258" r:id="rId52"/>
    <p:sldId id="13253" r:id="rId53"/>
    <p:sldId id="13250" r:id="rId54"/>
    <p:sldId id="13259" r:id="rId55"/>
    <p:sldId id="270" r:id="rId5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41972A-9470-85BF-AA7B-DAAAC28B5ECF}" name="Cramton, Karen Peiser" initials="CKP" userId="S::Karen.Peiser.Cramton@dnv.com::a27de687-6a8d-4ac6-9a06-58a353588b9f" providerId="AD"/>
  <p188:author id="{F182D57B-82D6-AE7E-D063-4352401A8EC7}" name="Webber, Carrie" initials="WC" userId="S::Carrie.Webber@dnv.com::b37bb533-f732-4180-b5f7-6c6837464a44" providerId="AD"/>
  <p188:author id="{A6C8A286-2275-D706-A6C0-46174674791B}" name="Ham-Su, Paula" initials="HP" userId="S::Paula.Ham-Su@dnv.com::816dedde-8fda-4403-9399-f1c57738b968" providerId="AD"/>
  <p188:author id="{2487EBB4-316B-CCB5-B517-8B23B72214FC}" name="Ovaska, Megan" initials="OM" userId="S::megan.ovaska@dnv.com::e211cc7a-0fe1-45ac-91ba-0c8d0694ab21" providerId="AD"/>
  <p188:author id="{753A66EE-9069-EFC5-2D76-3F286CAFD718}" name="Ovaska, Megan" initials="OM" userId="S::Megan.Ovaska@dnv.com::e211cc7a-0fe1-45ac-91ba-0c8d0694ab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kins, Amber" initials="WA" lastIdx="4" clrIdx="0">
    <p:extLst>
      <p:ext uri="{19B8F6BF-5375-455C-9EA6-DF929625EA0E}">
        <p15:presenceInfo xmlns:p15="http://schemas.microsoft.com/office/powerpoint/2012/main" userId="S::Amber.Watkins@dnv.com::20ba9334-b772-4f21-8355-3cf39efb1b83" providerId="AD"/>
      </p:ext>
    </p:extLst>
  </p:cmAuthor>
  <p:cmAuthor id="2" name="Sadhasivan, Gomathi" initials="SG" lastIdx="4" clrIdx="1">
    <p:extLst>
      <p:ext uri="{19B8F6BF-5375-455C-9EA6-DF929625EA0E}">
        <p15:presenceInfo xmlns:p15="http://schemas.microsoft.com/office/powerpoint/2012/main" userId="S::Gomathi.Sadhasivan@dnv.com::b759b5bf-0000-43ee-bbc8-26b5723e1d20" providerId="AD"/>
      </p:ext>
    </p:extLst>
  </p:cmAuthor>
  <p:cmAuthor id="3" name="Sulcer, Jennifer" initials="SJ" lastIdx="1" clrIdx="2">
    <p:extLst>
      <p:ext uri="{19B8F6BF-5375-455C-9EA6-DF929625EA0E}">
        <p15:presenceInfo xmlns:p15="http://schemas.microsoft.com/office/powerpoint/2012/main" userId="S::Jennifer.Sulcer@dnv.com::1069b128-ae30-44ba-9dde-a87f35bab182" providerId="AD"/>
      </p:ext>
    </p:extLst>
  </p:cmAuthor>
  <p:cmAuthor id="4" name="Webber, Carrie" initials="WC" lastIdx="2" clrIdx="3">
    <p:extLst>
      <p:ext uri="{19B8F6BF-5375-455C-9EA6-DF929625EA0E}">
        <p15:presenceInfo xmlns:p15="http://schemas.microsoft.com/office/powerpoint/2012/main" userId="S::Carrie.Webber@dnv.com::b37bb533-f732-4180-b5f7-6c6837464a44" providerId="AD"/>
      </p:ext>
    </p:extLst>
  </p:cmAuthor>
  <p:cmAuthor id="5" name="McNeil, Kytson" initials="MK" lastIdx="1" clrIdx="4">
    <p:extLst>
      <p:ext uri="{19B8F6BF-5375-455C-9EA6-DF929625EA0E}">
        <p15:presenceInfo xmlns:p15="http://schemas.microsoft.com/office/powerpoint/2012/main" userId="S::Kytson.Mcneil@dnv.com::beea1a2a-3394-4743-9d9b-539718c84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C12CF-DC1B-49BD-BBD6-EBD01A507636}" v="3" dt="2023-05-03T22:27:42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805" autoAdjust="0"/>
  </p:normalViewPr>
  <p:slideViewPr>
    <p:cSldViewPr snapToGrid="0">
      <p:cViewPr varScale="1">
        <p:scale>
          <a:sx n="65" d="100"/>
          <a:sy n="65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66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vaska, Megan" userId="e211cc7a-0fe1-45ac-91ba-0c8d0694ab21" providerId="ADAL" clId="{717C12CF-DC1B-49BD-BBD6-EBD01A507636}"/>
    <pc:docChg chg="modSld">
      <pc:chgData name="Ovaska, Megan" userId="e211cc7a-0fe1-45ac-91ba-0c8d0694ab21" providerId="ADAL" clId="{717C12CF-DC1B-49BD-BBD6-EBD01A507636}" dt="2023-05-03T22:29:52.223" v="45" actId="20577"/>
      <pc:docMkLst>
        <pc:docMk/>
      </pc:docMkLst>
      <pc:sldChg chg="modNotesTx">
        <pc:chgData name="Ovaska, Megan" userId="e211cc7a-0fe1-45ac-91ba-0c8d0694ab21" providerId="ADAL" clId="{717C12CF-DC1B-49BD-BBD6-EBD01A507636}" dt="2023-05-03T22:25:22.894" v="0" actId="20577"/>
        <pc:sldMkLst>
          <pc:docMk/>
          <pc:sldMk cId="3615067483" sldId="2041"/>
        </pc:sldMkLst>
      </pc:sldChg>
      <pc:sldChg chg="modNotesTx">
        <pc:chgData name="Ovaska, Megan" userId="e211cc7a-0fe1-45ac-91ba-0c8d0694ab21" providerId="ADAL" clId="{717C12CF-DC1B-49BD-BBD6-EBD01A507636}" dt="2023-05-03T22:25:33.842" v="3" actId="20577"/>
        <pc:sldMkLst>
          <pc:docMk/>
          <pc:sldMk cId="1225948699" sldId="13194"/>
        </pc:sldMkLst>
      </pc:sldChg>
      <pc:sldChg chg="modNotesTx">
        <pc:chgData name="Ovaska, Megan" userId="e211cc7a-0fe1-45ac-91ba-0c8d0694ab21" providerId="ADAL" clId="{717C12CF-DC1B-49BD-BBD6-EBD01A507636}" dt="2023-05-03T22:25:37.683" v="4" actId="20577"/>
        <pc:sldMkLst>
          <pc:docMk/>
          <pc:sldMk cId="2739994227" sldId="13213"/>
        </pc:sldMkLst>
      </pc:sldChg>
      <pc:sldChg chg="modSp">
        <pc:chgData name="Ovaska, Megan" userId="e211cc7a-0fe1-45ac-91ba-0c8d0694ab21" providerId="ADAL" clId="{717C12CF-DC1B-49BD-BBD6-EBD01A507636}" dt="2023-05-03T22:27:42.999" v="44" actId="207"/>
        <pc:sldMkLst>
          <pc:docMk/>
          <pc:sldMk cId="485554413" sldId="13216"/>
        </pc:sldMkLst>
        <pc:graphicFrameChg chg="mod">
          <ac:chgData name="Ovaska, Megan" userId="e211cc7a-0fe1-45ac-91ba-0c8d0694ab21" providerId="ADAL" clId="{717C12CF-DC1B-49BD-BBD6-EBD01A507636}" dt="2023-05-03T22:27:42.999" v="44" actId="207"/>
          <ac:graphicFrameMkLst>
            <pc:docMk/>
            <pc:sldMk cId="485554413" sldId="13216"/>
            <ac:graphicFrameMk id="4" creationId="{3E01014A-5503-A216-17E9-429010984E44}"/>
          </ac:graphicFrameMkLst>
        </pc:graphicFrameChg>
      </pc:sldChg>
      <pc:sldChg chg="modNotesTx">
        <pc:chgData name="Ovaska, Megan" userId="e211cc7a-0fe1-45ac-91ba-0c8d0694ab21" providerId="ADAL" clId="{717C12CF-DC1B-49BD-BBD6-EBD01A507636}" dt="2023-05-03T22:26:15.592" v="23" actId="20577"/>
        <pc:sldMkLst>
          <pc:docMk/>
          <pc:sldMk cId="3457305041" sldId="13217"/>
        </pc:sldMkLst>
      </pc:sldChg>
      <pc:sldChg chg="modNotesTx">
        <pc:chgData name="Ovaska, Megan" userId="e211cc7a-0fe1-45ac-91ba-0c8d0694ab21" providerId="ADAL" clId="{717C12CF-DC1B-49BD-BBD6-EBD01A507636}" dt="2023-05-03T22:25:26.125" v="1" actId="20577"/>
        <pc:sldMkLst>
          <pc:docMk/>
          <pc:sldMk cId="2289410244" sldId="13219"/>
        </pc:sldMkLst>
      </pc:sldChg>
      <pc:sldChg chg="modNotesTx">
        <pc:chgData name="Ovaska, Megan" userId="e211cc7a-0fe1-45ac-91ba-0c8d0694ab21" providerId="ADAL" clId="{717C12CF-DC1B-49BD-BBD6-EBD01A507636}" dt="2023-05-03T22:25:30.242" v="2" actId="20577"/>
        <pc:sldMkLst>
          <pc:docMk/>
          <pc:sldMk cId="1327007695" sldId="13222"/>
        </pc:sldMkLst>
      </pc:sldChg>
      <pc:sldChg chg="modNotesTx">
        <pc:chgData name="Ovaska, Megan" userId="e211cc7a-0fe1-45ac-91ba-0c8d0694ab21" providerId="ADAL" clId="{717C12CF-DC1B-49BD-BBD6-EBD01A507636}" dt="2023-05-03T22:26:39.493" v="31" actId="20577"/>
        <pc:sldMkLst>
          <pc:docMk/>
          <pc:sldMk cId="618890744" sldId="13226"/>
        </pc:sldMkLst>
      </pc:sldChg>
      <pc:sldChg chg="modNotesTx">
        <pc:chgData name="Ovaska, Megan" userId="e211cc7a-0fe1-45ac-91ba-0c8d0694ab21" providerId="ADAL" clId="{717C12CF-DC1B-49BD-BBD6-EBD01A507636}" dt="2023-05-03T22:26:01.610" v="21" actId="20577"/>
        <pc:sldMkLst>
          <pc:docMk/>
          <pc:sldMk cId="53221066" sldId="13228"/>
        </pc:sldMkLst>
      </pc:sldChg>
      <pc:sldChg chg="modNotesTx">
        <pc:chgData name="Ovaska, Megan" userId="e211cc7a-0fe1-45ac-91ba-0c8d0694ab21" providerId="ADAL" clId="{717C12CF-DC1B-49BD-BBD6-EBD01A507636}" dt="2023-05-03T22:29:52.223" v="45" actId="20577"/>
        <pc:sldMkLst>
          <pc:docMk/>
          <pc:sldMk cId="1244335161" sldId="13233"/>
        </pc:sldMkLst>
      </pc:sldChg>
      <pc:sldChg chg="modNotesTx">
        <pc:chgData name="Ovaska, Megan" userId="e211cc7a-0fe1-45ac-91ba-0c8d0694ab21" providerId="ADAL" clId="{717C12CF-DC1B-49BD-BBD6-EBD01A507636}" dt="2023-05-03T22:26:22.640" v="26" actId="20577"/>
        <pc:sldMkLst>
          <pc:docMk/>
          <pc:sldMk cId="3084030059" sldId="13236"/>
        </pc:sldMkLst>
      </pc:sldChg>
      <pc:sldChg chg="modNotesTx">
        <pc:chgData name="Ovaska, Megan" userId="e211cc7a-0fe1-45ac-91ba-0c8d0694ab21" providerId="ADAL" clId="{717C12CF-DC1B-49BD-BBD6-EBD01A507636}" dt="2023-05-03T22:26:24.986" v="27" actId="20577"/>
        <pc:sldMkLst>
          <pc:docMk/>
          <pc:sldMk cId="3771851133" sldId="13237"/>
        </pc:sldMkLst>
      </pc:sldChg>
      <pc:sldChg chg="modNotesTx">
        <pc:chgData name="Ovaska, Megan" userId="e211cc7a-0fe1-45ac-91ba-0c8d0694ab21" providerId="ADAL" clId="{717C12CF-DC1B-49BD-BBD6-EBD01A507636}" dt="2023-05-03T22:26:27.372" v="28" actId="20577"/>
        <pc:sldMkLst>
          <pc:docMk/>
          <pc:sldMk cId="1953756575" sldId="13238"/>
        </pc:sldMkLst>
      </pc:sldChg>
      <pc:sldChg chg="modNotesTx">
        <pc:chgData name="Ovaska, Megan" userId="e211cc7a-0fe1-45ac-91ba-0c8d0694ab21" providerId="ADAL" clId="{717C12CF-DC1B-49BD-BBD6-EBD01A507636}" dt="2023-05-03T22:26:29.540" v="29" actId="20577"/>
        <pc:sldMkLst>
          <pc:docMk/>
          <pc:sldMk cId="4196823352" sldId="13239"/>
        </pc:sldMkLst>
      </pc:sldChg>
      <pc:sldChg chg="modNotesTx">
        <pc:chgData name="Ovaska, Megan" userId="e211cc7a-0fe1-45ac-91ba-0c8d0694ab21" providerId="ADAL" clId="{717C12CF-DC1B-49BD-BBD6-EBD01A507636}" dt="2023-05-03T22:26:03.940" v="22" actId="20577"/>
        <pc:sldMkLst>
          <pc:docMk/>
          <pc:sldMk cId="2824649897" sldId="13241"/>
        </pc:sldMkLst>
      </pc:sldChg>
      <pc:sldChg chg="modNotesTx">
        <pc:chgData name="Ovaska, Megan" userId="e211cc7a-0fe1-45ac-91ba-0c8d0694ab21" providerId="ADAL" clId="{717C12CF-DC1B-49BD-BBD6-EBD01A507636}" dt="2023-05-03T22:25:57.831" v="20" actId="20577"/>
        <pc:sldMkLst>
          <pc:docMk/>
          <pc:sldMk cId="1755264015" sldId="13242"/>
        </pc:sldMkLst>
      </pc:sldChg>
      <pc:sldChg chg="modNotesTx">
        <pc:chgData name="Ovaska, Megan" userId="e211cc7a-0fe1-45ac-91ba-0c8d0694ab21" providerId="ADAL" clId="{717C12CF-DC1B-49BD-BBD6-EBD01A507636}" dt="2023-05-03T22:25:54.231" v="18" actId="20577"/>
        <pc:sldMkLst>
          <pc:docMk/>
          <pc:sldMk cId="4166591575" sldId="13243"/>
        </pc:sldMkLst>
      </pc:sldChg>
      <pc:sldChg chg="modNotesTx">
        <pc:chgData name="Ovaska, Megan" userId="e211cc7a-0fe1-45ac-91ba-0c8d0694ab21" providerId="ADAL" clId="{717C12CF-DC1B-49BD-BBD6-EBD01A507636}" dt="2023-05-03T22:25:39.812" v="5" actId="20577"/>
        <pc:sldMkLst>
          <pc:docMk/>
          <pc:sldMk cId="802148105" sldId="13244"/>
        </pc:sldMkLst>
      </pc:sldChg>
      <pc:sldChg chg="modNotesTx">
        <pc:chgData name="Ovaska, Megan" userId="e211cc7a-0fe1-45ac-91ba-0c8d0694ab21" providerId="ADAL" clId="{717C12CF-DC1B-49BD-BBD6-EBD01A507636}" dt="2023-05-03T22:25:56.081" v="19" actId="20577"/>
        <pc:sldMkLst>
          <pc:docMk/>
          <pc:sldMk cId="1028608668" sldId="13245"/>
        </pc:sldMkLst>
      </pc:sldChg>
      <pc:sldChg chg="modNotesTx">
        <pc:chgData name="Ovaska, Megan" userId="e211cc7a-0fe1-45ac-91ba-0c8d0694ab21" providerId="ADAL" clId="{717C12CF-DC1B-49BD-BBD6-EBD01A507636}" dt="2023-05-03T22:25:51.172" v="17" actId="20577"/>
        <pc:sldMkLst>
          <pc:docMk/>
          <pc:sldMk cId="1084467152" sldId="13246"/>
        </pc:sldMkLst>
      </pc:sldChg>
      <pc:sldChg chg="modNotesTx">
        <pc:chgData name="Ovaska, Megan" userId="e211cc7a-0fe1-45ac-91ba-0c8d0694ab21" providerId="ADAL" clId="{717C12CF-DC1B-49BD-BBD6-EBD01A507636}" dt="2023-05-03T22:26:46.477" v="34" actId="20577"/>
        <pc:sldMkLst>
          <pc:docMk/>
          <pc:sldMk cId="1510322171" sldId="13247"/>
        </pc:sldMkLst>
      </pc:sldChg>
      <pc:sldChg chg="modNotesTx">
        <pc:chgData name="Ovaska, Megan" userId="e211cc7a-0fe1-45ac-91ba-0c8d0694ab21" providerId="ADAL" clId="{717C12CF-DC1B-49BD-BBD6-EBD01A507636}" dt="2023-05-03T22:27:01.984" v="40" actId="20577"/>
        <pc:sldMkLst>
          <pc:docMk/>
          <pc:sldMk cId="3487260748" sldId="13250"/>
        </pc:sldMkLst>
      </pc:sldChg>
      <pc:sldChg chg="modNotesTx">
        <pc:chgData name="Ovaska, Megan" userId="e211cc7a-0fe1-45ac-91ba-0c8d0694ab21" providerId="ADAL" clId="{717C12CF-DC1B-49BD-BBD6-EBD01A507636}" dt="2023-05-03T22:27:00.391" v="39" actId="20577"/>
        <pc:sldMkLst>
          <pc:docMk/>
          <pc:sldMk cId="3283413949" sldId="13253"/>
        </pc:sldMkLst>
      </pc:sldChg>
      <pc:sldChg chg="modNotesTx">
        <pc:chgData name="Ovaska, Megan" userId="e211cc7a-0fe1-45ac-91ba-0c8d0694ab21" providerId="ADAL" clId="{717C12CF-DC1B-49BD-BBD6-EBD01A507636}" dt="2023-05-03T22:26:52.672" v="36" actId="20577"/>
        <pc:sldMkLst>
          <pc:docMk/>
          <pc:sldMk cId="1311202830" sldId="13255"/>
        </pc:sldMkLst>
      </pc:sldChg>
      <pc:sldChg chg="modNotesTx">
        <pc:chgData name="Ovaska, Megan" userId="e211cc7a-0fe1-45ac-91ba-0c8d0694ab21" providerId="ADAL" clId="{717C12CF-DC1B-49BD-BBD6-EBD01A507636}" dt="2023-05-03T22:26:48.481" v="35" actId="20577"/>
        <pc:sldMkLst>
          <pc:docMk/>
          <pc:sldMk cId="1374457837" sldId="13256"/>
        </pc:sldMkLst>
      </pc:sldChg>
      <pc:sldChg chg="modNotesTx">
        <pc:chgData name="Ovaska, Megan" userId="e211cc7a-0fe1-45ac-91ba-0c8d0694ab21" providerId="ADAL" clId="{717C12CF-DC1B-49BD-BBD6-EBD01A507636}" dt="2023-05-03T22:26:54.468" v="37" actId="20577"/>
        <pc:sldMkLst>
          <pc:docMk/>
          <pc:sldMk cId="3464588977" sldId="13257"/>
        </pc:sldMkLst>
      </pc:sldChg>
      <pc:sldChg chg="modNotesTx">
        <pc:chgData name="Ovaska, Megan" userId="e211cc7a-0fe1-45ac-91ba-0c8d0694ab21" providerId="ADAL" clId="{717C12CF-DC1B-49BD-BBD6-EBD01A507636}" dt="2023-05-03T22:26:56.773" v="38" actId="20577"/>
        <pc:sldMkLst>
          <pc:docMk/>
          <pc:sldMk cId="2912104943" sldId="13258"/>
        </pc:sldMkLst>
      </pc:sldChg>
      <pc:sldChg chg="modNotesTx">
        <pc:chgData name="Ovaska, Megan" userId="e211cc7a-0fe1-45ac-91ba-0c8d0694ab21" providerId="ADAL" clId="{717C12CF-DC1B-49BD-BBD6-EBD01A507636}" dt="2023-05-03T22:27:05.426" v="41" actId="20577"/>
        <pc:sldMkLst>
          <pc:docMk/>
          <pc:sldMk cId="3477671343" sldId="13259"/>
        </pc:sldMkLst>
      </pc:sldChg>
      <pc:sldChg chg="modNotesTx">
        <pc:chgData name="Ovaska, Megan" userId="e211cc7a-0fe1-45ac-91ba-0c8d0694ab21" providerId="ADAL" clId="{717C12CF-DC1B-49BD-BBD6-EBD01A507636}" dt="2023-05-03T22:26:36.601" v="30" actId="20577"/>
        <pc:sldMkLst>
          <pc:docMk/>
          <pc:sldMk cId="3860572399" sldId="13260"/>
        </pc:sldMkLst>
      </pc:sldChg>
      <pc:sldChg chg="modNotesTx">
        <pc:chgData name="Ovaska, Megan" userId="e211cc7a-0fe1-45ac-91ba-0c8d0694ab21" providerId="ADAL" clId="{717C12CF-DC1B-49BD-BBD6-EBD01A507636}" dt="2023-05-03T22:26:44.045" v="33" actId="20577"/>
        <pc:sldMkLst>
          <pc:docMk/>
          <pc:sldMk cId="4108068563" sldId="13261"/>
        </pc:sldMkLst>
      </pc:sldChg>
      <pc:sldChg chg="modNotesTx">
        <pc:chgData name="Ovaska, Megan" userId="e211cc7a-0fe1-45ac-91ba-0c8d0694ab21" providerId="ADAL" clId="{717C12CF-DC1B-49BD-BBD6-EBD01A507636}" dt="2023-05-03T22:26:41.292" v="32" actId="20577"/>
        <pc:sldMkLst>
          <pc:docMk/>
          <pc:sldMk cId="3334679312" sldId="13262"/>
        </pc:sldMkLst>
      </pc:sldChg>
      <pc:sldChg chg="modNotesTx">
        <pc:chgData name="Ovaska, Megan" userId="e211cc7a-0fe1-45ac-91ba-0c8d0694ab21" providerId="ADAL" clId="{717C12CF-DC1B-49BD-BBD6-EBD01A507636}" dt="2023-05-03T22:26:17.632" v="24" actId="20577"/>
        <pc:sldMkLst>
          <pc:docMk/>
          <pc:sldMk cId="3151907113" sldId="13263"/>
        </pc:sldMkLst>
      </pc:sldChg>
      <pc:sldChg chg="modNotesTx">
        <pc:chgData name="Ovaska, Megan" userId="e211cc7a-0fe1-45ac-91ba-0c8d0694ab21" providerId="ADAL" clId="{717C12CF-DC1B-49BD-BBD6-EBD01A507636}" dt="2023-05-03T22:26:20.563" v="25" actId="20577"/>
        <pc:sldMkLst>
          <pc:docMk/>
          <pc:sldMk cId="316380635" sldId="132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tmcn\Desktop\Files\MASH\Task%203\Final%20Report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Costs_by_PA!$C$31</c:f>
              <c:strCache>
                <c:ptCount val="1"/>
                <c:pt idx="0">
                  <c:v>Administrative Annual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Costs_by_PA!$D$27:$Q$27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Costs_by_PA!$D$31:$Q$31</c:f>
              <c:numCache>
                <c:formatCode>_("$"* #,##0.00_);_("$"* \(#,##0.00\);_("$"* "-"??_);_(@_)</c:formatCode>
                <c:ptCount val="14"/>
                <c:pt idx="0">
                  <c:v>578133</c:v>
                </c:pt>
                <c:pt idx="1">
                  <c:v>450626</c:v>
                </c:pt>
                <c:pt idx="2">
                  <c:v>622808</c:v>
                </c:pt>
                <c:pt idx="3">
                  <c:v>737711</c:v>
                </c:pt>
                <c:pt idx="4">
                  <c:v>551409</c:v>
                </c:pt>
                <c:pt idx="5">
                  <c:v>704662</c:v>
                </c:pt>
                <c:pt idx="6">
                  <c:v>886325</c:v>
                </c:pt>
                <c:pt idx="7">
                  <c:v>778356</c:v>
                </c:pt>
                <c:pt idx="8">
                  <c:v>573048</c:v>
                </c:pt>
                <c:pt idx="9">
                  <c:v>539037</c:v>
                </c:pt>
                <c:pt idx="10">
                  <c:v>336214</c:v>
                </c:pt>
                <c:pt idx="11">
                  <c:v>200710</c:v>
                </c:pt>
                <c:pt idx="12">
                  <c:v>205249</c:v>
                </c:pt>
                <c:pt idx="13">
                  <c:v>115823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B-41AF-9CF2-391B54115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8402328"/>
        <c:axId val="808409216"/>
      </c:barChart>
      <c:catAx>
        <c:axId val="80840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8409216"/>
        <c:crosses val="autoZero"/>
        <c:auto val="1"/>
        <c:lblAlgn val="ctr"/>
        <c:lblOffset val="100"/>
        <c:noMultiLvlLbl val="0"/>
      </c:catAx>
      <c:valAx>
        <c:axId val="80840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0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8402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87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87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29AA1-A016-4B2D-8E33-F53F6740BC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4ADB6-5BAB-45D3-8FDB-61C7916FDC3B}">
      <dgm:prSet/>
      <dgm:spPr/>
      <dgm:t>
        <a:bodyPr/>
        <a:lstStyle/>
        <a:p>
          <a:r>
            <a:rPr lang="en-GB" b="0"/>
            <a:t>Agenda</a:t>
          </a:r>
          <a:endParaRPr lang="en-US"/>
        </a:p>
      </dgm:t>
    </dgm:pt>
    <dgm:pt modelId="{02C3DB17-E412-4252-95F3-50C13DC73E91}" type="parTrans" cxnId="{28F8426A-E648-4DD6-9FBD-A2593CFD4BA2}">
      <dgm:prSet/>
      <dgm:spPr/>
      <dgm:t>
        <a:bodyPr/>
        <a:lstStyle/>
        <a:p>
          <a:endParaRPr lang="en-US"/>
        </a:p>
      </dgm:t>
    </dgm:pt>
    <dgm:pt modelId="{9217F965-10C7-49C3-9751-67098D227738}" type="sibTrans" cxnId="{28F8426A-E648-4DD6-9FBD-A2593CFD4BA2}">
      <dgm:prSet/>
      <dgm:spPr/>
      <dgm:t>
        <a:bodyPr/>
        <a:lstStyle/>
        <a:p>
          <a:endParaRPr lang="en-US"/>
        </a:p>
      </dgm:t>
    </dgm:pt>
    <dgm:pt modelId="{3E050FE1-EE33-464A-9A36-8BEC8A0ABC55}" type="pres">
      <dgm:prSet presAssocID="{F9729AA1-A016-4B2D-8E33-F53F6740BC4F}" presName="linear" presStyleCnt="0">
        <dgm:presLayoutVars>
          <dgm:animLvl val="lvl"/>
          <dgm:resizeHandles val="exact"/>
        </dgm:presLayoutVars>
      </dgm:prSet>
      <dgm:spPr/>
    </dgm:pt>
    <dgm:pt modelId="{94F98189-C8BA-4C85-8890-9861E3BED8B5}" type="pres">
      <dgm:prSet presAssocID="{7DE4ADB6-5BAB-45D3-8FDB-61C7916FDC3B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28F8426A-E648-4DD6-9FBD-A2593CFD4BA2}" srcId="{F9729AA1-A016-4B2D-8E33-F53F6740BC4F}" destId="{7DE4ADB6-5BAB-45D3-8FDB-61C7916FDC3B}" srcOrd="0" destOrd="0" parTransId="{02C3DB17-E412-4252-95F3-50C13DC73E91}" sibTransId="{9217F965-10C7-49C3-9751-67098D227738}"/>
    <dgm:cxn modelId="{C8CB436B-8BFA-4778-860F-2FAF7A9E78A7}" type="presOf" srcId="{F9729AA1-A016-4B2D-8E33-F53F6740BC4F}" destId="{3E050FE1-EE33-464A-9A36-8BEC8A0ABC55}" srcOrd="0" destOrd="0" presId="urn:microsoft.com/office/officeart/2005/8/layout/vList2"/>
    <dgm:cxn modelId="{B632588E-37FC-4140-89D4-0C1E7CC01521}" type="presOf" srcId="{7DE4ADB6-5BAB-45D3-8FDB-61C7916FDC3B}" destId="{94F98189-C8BA-4C85-8890-9861E3BED8B5}" srcOrd="0" destOrd="0" presId="urn:microsoft.com/office/officeart/2005/8/layout/vList2"/>
    <dgm:cxn modelId="{B46BD42B-019C-48F6-AC5D-DF64D1BC21F1}" type="presParOf" srcId="{3E050FE1-EE33-464A-9A36-8BEC8A0ABC55}" destId="{94F98189-C8BA-4C85-8890-9861E3BED8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E8028F-852C-4411-808B-B9912570EE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E95B5-82C0-4E1D-B803-122BEA353C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AMI data for VNEM benefiters –this data reflects their actual kWh use  </a:t>
          </a:r>
          <a:endParaRPr lang="en-US"/>
        </a:p>
      </dgm:t>
    </dgm:pt>
    <dgm:pt modelId="{E5DFDC92-A323-4544-8EC3-BF8F58A27F22}" type="parTrans" cxnId="{31E50F33-FE00-49D8-92DD-2791D9480C2D}">
      <dgm:prSet/>
      <dgm:spPr/>
      <dgm:t>
        <a:bodyPr/>
        <a:lstStyle/>
        <a:p>
          <a:endParaRPr lang="en-US"/>
        </a:p>
      </dgm:t>
    </dgm:pt>
    <dgm:pt modelId="{811740CB-77C3-4253-B017-2EAD6A3F7B98}" type="sibTrans" cxnId="{31E50F33-FE00-49D8-92DD-2791D9480C2D}">
      <dgm:prSet/>
      <dgm:spPr/>
      <dgm:t>
        <a:bodyPr/>
        <a:lstStyle/>
        <a:p>
          <a:endParaRPr lang="en-US"/>
        </a:p>
      </dgm:t>
    </dgm:pt>
    <dgm:pt modelId="{13D43EDD-F1C7-44E1-8161-4E67882CB7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Billing data for VNEM benefiters –this data reflects the kWh they paid for, and starting in 2016, how much</a:t>
          </a:r>
        </a:p>
      </dgm:t>
    </dgm:pt>
    <dgm:pt modelId="{EACB2913-1002-4364-837F-A24DBD59F53A}" type="parTrans" cxnId="{3BE3C7DA-2F41-4FEC-880B-B20BA833C21E}">
      <dgm:prSet/>
      <dgm:spPr/>
      <dgm:t>
        <a:bodyPr/>
        <a:lstStyle/>
        <a:p>
          <a:endParaRPr lang="en-US"/>
        </a:p>
      </dgm:t>
    </dgm:pt>
    <dgm:pt modelId="{E4479B60-F757-455B-AF38-83C33A34F2B8}" type="sibTrans" cxnId="{3BE3C7DA-2F41-4FEC-880B-B20BA833C21E}">
      <dgm:prSet/>
      <dgm:spPr/>
      <dgm:t>
        <a:bodyPr/>
        <a:lstStyle/>
        <a:p>
          <a:endParaRPr lang="en-US"/>
        </a:p>
      </dgm:t>
    </dgm:pt>
    <dgm:pt modelId="{0D795F17-F4D1-449F-8C66-DAD9687A1D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/>
            <a:t>Weather data: actual to model energy use, and normal to make the pre- and post-installation periods comparable</a:t>
          </a:r>
        </a:p>
      </dgm:t>
    </dgm:pt>
    <dgm:pt modelId="{5011E319-5F88-4DE4-AE6E-734E857F67D1}" type="parTrans" cxnId="{0CBE6A51-028A-4C0E-9E87-6D11A6AD349F}">
      <dgm:prSet/>
      <dgm:spPr/>
      <dgm:t>
        <a:bodyPr/>
        <a:lstStyle/>
        <a:p>
          <a:endParaRPr lang="en-US"/>
        </a:p>
      </dgm:t>
    </dgm:pt>
    <dgm:pt modelId="{C9C2759A-0C58-4AAA-B9F7-D98B5B2D99CA}" type="sibTrans" cxnId="{0CBE6A51-028A-4C0E-9E87-6D11A6AD349F}">
      <dgm:prSet/>
      <dgm:spPr/>
      <dgm:t>
        <a:bodyPr/>
        <a:lstStyle/>
        <a:p>
          <a:endParaRPr lang="en-US"/>
        </a:p>
      </dgm:t>
    </dgm:pt>
    <dgm:pt modelId="{0D005D7B-7AAE-4DBF-AB0A-A3A39B56C8E0}" type="pres">
      <dgm:prSet presAssocID="{91E8028F-852C-4411-808B-B9912570EEDA}" presName="root" presStyleCnt="0">
        <dgm:presLayoutVars>
          <dgm:dir/>
          <dgm:resizeHandles val="exact"/>
        </dgm:presLayoutVars>
      </dgm:prSet>
      <dgm:spPr/>
    </dgm:pt>
    <dgm:pt modelId="{88B13FF5-12B9-4665-A1D9-CC89955492DF}" type="pres">
      <dgm:prSet presAssocID="{35BE95B5-82C0-4E1D-B803-122BEA353C98}" presName="compNode" presStyleCnt="0"/>
      <dgm:spPr/>
    </dgm:pt>
    <dgm:pt modelId="{A40247CB-C99D-4EB7-A0EA-2CA14B1FC5C8}" type="pres">
      <dgm:prSet presAssocID="{35BE95B5-82C0-4E1D-B803-122BEA353C98}" presName="bgRect" presStyleLbl="bgShp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E5F02C6C-5BF0-4943-A4BE-95AEBB03B173}" type="pres">
      <dgm:prSet presAssocID="{35BE95B5-82C0-4E1D-B803-122BEA353C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l Tower with solid fill"/>
        </a:ext>
      </dgm:extLst>
    </dgm:pt>
    <dgm:pt modelId="{DDC20069-0123-425C-B031-7658914722D3}" type="pres">
      <dgm:prSet presAssocID="{35BE95B5-82C0-4E1D-B803-122BEA353C98}" presName="spaceRect" presStyleCnt="0"/>
      <dgm:spPr/>
    </dgm:pt>
    <dgm:pt modelId="{AE25E137-EA5C-47BD-B6A9-1685E99DD7F0}" type="pres">
      <dgm:prSet presAssocID="{35BE95B5-82C0-4E1D-B803-122BEA353C98}" presName="parTx" presStyleLbl="revTx" presStyleIdx="0" presStyleCnt="3">
        <dgm:presLayoutVars>
          <dgm:chMax val="0"/>
          <dgm:chPref val="0"/>
        </dgm:presLayoutVars>
      </dgm:prSet>
      <dgm:spPr/>
    </dgm:pt>
    <dgm:pt modelId="{A165A1E8-F256-4161-9348-97CC08D83021}" type="pres">
      <dgm:prSet presAssocID="{811740CB-77C3-4253-B017-2EAD6A3F7B98}" presName="sibTrans" presStyleCnt="0"/>
      <dgm:spPr/>
    </dgm:pt>
    <dgm:pt modelId="{D6686AA0-E93A-4442-A622-F6A830D4D7D5}" type="pres">
      <dgm:prSet presAssocID="{13D43EDD-F1C7-44E1-8161-4E67882CB719}" presName="compNode" presStyleCnt="0"/>
      <dgm:spPr/>
    </dgm:pt>
    <dgm:pt modelId="{6FFE3675-4565-4F21-81C6-797396496FD5}" type="pres">
      <dgm:prSet presAssocID="{13D43EDD-F1C7-44E1-8161-4E67882CB719}" presName="bgRect" presStyleLbl="bgShp" presStyleIdx="1" presStyleCnt="3" custLinFactNeighborX="163" custLinFactNeighborY="2328"/>
      <dgm:spPr>
        <a:solidFill>
          <a:schemeClr val="accent2">
            <a:lumMod val="20000"/>
            <a:lumOff val="80000"/>
          </a:schemeClr>
        </a:solidFill>
      </dgm:spPr>
    </dgm:pt>
    <dgm:pt modelId="{5D05DEFD-20A4-4F34-8304-FEF403719DAD}" type="pres">
      <dgm:prSet presAssocID="{13D43EDD-F1C7-44E1-8161-4E67882CB7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36E957DE-9CE2-4FE9-A965-FFB1F2E31035}" type="pres">
      <dgm:prSet presAssocID="{13D43EDD-F1C7-44E1-8161-4E67882CB719}" presName="spaceRect" presStyleCnt="0"/>
      <dgm:spPr/>
    </dgm:pt>
    <dgm:pt modelId="{ABF26719-BC31-4289-A171-72A99CD336CE}" type="pres">
      <dgm:prSet presAssocID="{13D43EDD-F1C7-44E1-8161-4E67882CB719}" presName="parTx" presStyleLbl="revTx" presStyleIdx="1" presStyleCnt="3">
        <dgm:presLayoutVars>
          <dgm:chMax val="0"/>
          <dgm:chPref val="0"/>
        </dgm:presLayoutVars>
      </dgm:prSet>
      <dgm:spPr/>
    </dgm:pt>
    <dgm:pt modelId="{77372D3E-E74F-4F9A-99B9-2177A9732E19}" type="pres">
      <dgm:prSet presAssocID="{E4479B60-F757-455B-AF38-83C33A34F2B8}" presName="sibTrans" presStyleCnt="0"/>
      <dgm:spPr/>
    </dgm:pt>
    <dgm:pt modelId="{B03FBD70-387D-4090-881E-B0383E8AAC30}" type="pres">
      <dgm:prSet presAssocID="{0D795F17-F4D1-449F-8C66-DAD9687A1D1D}" presName="compNode" presStyleCnt="0"/>
      <dgm:spPr/>
    </dgm:pt>
    <dgm:pt modelId="{92D1257B-54E6-4A08-89A8-489297F877E2}" type="pres">
      <dgm:prSet presAssocID="{0D795F17-F4D1-449F-8C66-DAD9687A1D1D}" presName="bgRect" presStyleLbl="bgShp" presStyleIdx="2" presStyleCnt="3" custLinFactNeighborX="7"/>
      <dgm:spPr>
        <a:solidFill>
          <a:schemeClr val="accent2">
            <a:lumMod val="20000"/>
            <a:lumOff val="80000"/>
          </a:schemeClr>
        </a:solidFill>
      </dgm:spPr>
    </dgm:pt>
    <dgm:pt modelId="{D533B906-2F95-4C68-B682-D7EF667320B0}" type="pres">
      <dgm:prSet presAssocID="{0D795F17-F4D1-449F-8C66-DAD9687A1D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C1C8AA54-12A6-444E-88AC-EBDA38CE154C}" type="pres">
      <dgm:prSet presAssocID="{0D795F17-F4D1-449F-8C66-DAD9687A1D1D}" presName="spaceRect" presStyleCnt="0"/>
      <dgm:spPr/>
    </dgm:pt>
    <dgm:pt modelId="{D063BEDE-0ECA-4A6D-99F7-7FBB986D0F6E}" type="pres">
      <dgm:prSet presAssocID="{0D795F17-F4D1-449F-8C66-DAD9687A1D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D7460E-DD01-4056-B1E6-FAE10C9E9D77}" type="presOf" srcId="{35BE95B5-82C0-4E1D-B803-122BEA353C98}" destId="{AE25E137-EA5C-47BD-B6A9-1685E99DD7F0}" srcOrd="0" destOrd="0" presId="urn:microsoft.com/office/officeart/2018/2/layout/IconVerticalSolidList"/>
    <dgm:cxn modelId="{31E50F33-FE00-49D8-92DD-2791D9480C2D}" srcId="{91E8028F-852C-4411-808B-B9912570EEDA}" destId="{35BE95B5-82C0-4E1D-B803-122BEA353C98}" srcOrd="0" destOrd="0" parTransId="{E5DFDC92-A323-4544-8EC3-BF8F58A27F22}" sibTransId="{811740CB-77C3-4253-B017-2EAD6A3F7B98}"/>
    <dgm:cxn modelId="{6A27834D-9473-48CE-B107-7D94043637D6}" type="presOf" srcId="{13D43EDD-F1C7-44E1-8161-4E67882CB719}" destId="{ABF26719-BC31-4289-A171-72A99CD336CE}" srcOrd="0" destOrd="0" presId="urn:microsoft.com/office/officeart/2018/2/layout/IconVerticalSolidList"/>
    <dgm:cxn modelId="{0CBE6A51-028A-4C0E-9E87-6D11A6AD349F}" srcId="{91E8028F-852C-4411-808B-B9912570EEDA}" destId="{0D795F17-F4D1-449F-8C66-DAD9687A1D1D}" srcOrd="2" destOrd="0" parTransId="{5011E319-5F88-4DE4-AE6E-734E857F67D1}" sibTransId="{C9C2759A-0C58-4AAA-B9F7-D98B5B2D99CA}"/>
    <dgm:cxn modelId="{1235D559-A8D7-4393-A1F9-2278D7935841}" type="presOf" srcId="{0D795F17-F4D1-449F-8C66-DAD9687A1D1D}" destId="{D063BEDE-0ECA-4A6D-99F7-7FBB986D0F6E}" srcOrd="0" destOrd="0" presId="urn:microsoft.com/office/officeart/2018/2/layout/IconVerticalSolidList"/>
    <dgm:cxn modelId="{2865A4CC-152E-407C-8729-15A5AB10AFB6}" type="presOf" srcId="{91E8028F-852C-4411-808B-B9912570EEDA}" destId="{0D005D7B-7AAE-4DBF-AB0A-A3A39B56C8E0}" srcOrd="0" destOrd="0" presId="urn:microsoft.com/office/officeart/2018/2/layout/IconVerticalSolidList"/>
    <dgm:cxn modelId="{3BE3C7DA-2F41-4FEC-880B-B20BA833C21E}" srcId="{91E8028F-852C-4411-808B-B9912570EEDA}" destId="{13D43EDD-F1C7-44E1-8161-4E67882CB719}" srcOrd="1" destOrd="0" parTransId="{EACB2913-1002-4364-837F-A24DBD59F53A}" sibTransId="{E4479B60-F757-455B-AF38-83C33A34F2B8}"/>
    <dgm:cxn modelId="{18179FBA-FAAB-4A3F-A1C2-F0F1D78E1D00}" type="presParOf" srcId="{0D005D7B-7AAE-4DBF-AB0A-A3A39B56C8E0}" destId="{88B13FF5-12B9-4665-A1D9-CC89955492DF}" srcOrd="0" destOrd="0" presId="urn:microsoft.com/office/officeart/2018/2/layout/IconVerticalSolidList"/>
    <dgm:cxn modelId="{F624E396-F8C7-4DF7-A4AF-28DF6BC73FBD}" type="presParOf" srcId="{88B13FF5-12B9-4665-A1D9-CC89955492DF}" destId="{A40247CB-C99D-4EB7-A0EA-2CA14B1FC5C8}" srcOrd="0" destOrd="0" presId="urn:microsoft.com/office/officeart/2018/2/layout/IconVerticalSolidList"/>
    <dgm:cxn modelId="{5F20D69A-9CB6-4265-B64F-FDF89953D438}" type="presParOf" srcId="{88B13FF5-12B9-4665-A1D9-CC89955492DF}" destId="{E5F02C6C-5BF0-4943-A4BE-95AEBB03B173}" srcOrd="1" destOrd="0" presId="urn:microsoft.com/office/officeart/2018/2/layout/IconVerticalSolidList"/>
    <dgm:cxn modelId="{21D3D86B-93CD-4CE7-8611-8AD8961CFF43}" type="presParOf" srcId="{88B13FF5-12B9-4665-A1D9-CC89955492DF}" destId="{DDC20069-0123-425C-B031-7658914722D3}" srcOrd="2" destOrd="0" presId="urn:microsoft.com/office/officeart/2018/2/layout/IconVerticalSolidList"/>
    <dgm:cxn modelId="{0C474F7C-AB12-41DE-8375-1B6C1D1649C8}" type="presParOf" srcId="{88B13FF5-12B9-4665-A1D9-CC89955492DF}" destId="{AE25E137-EA5C-47BD-B6A9-1685E99DD7F0}" srcOrd="3" destOrd="0" presId="urn:microsoft.com/office/officeart/2018/2/layout/IconVerticalSolidList"/>
    <dgm:cxn modelId="{4FC57BC9-95D5-4AB3-84B3-3F039776AC20}" type="presParOf" srcId="{0D005D7B-7AAE-4DBF-AB0A-A3A39B56C8E0}" destId="{A165A1E8-F256-4161-9348-97CC08D83021}" srcOrd="1" destOrd="0" presId="urn:microsoft.com/office/officeart/2018/2/layout/IconVerticalSolidList"/>
    <dgm:cxn modelId="{F0E3DFB5-FB41-439B-9620-F197B0E5A74C}" type="presParOf" srcId="{0D005D7B-7AAE-4DBF-AB0A-A3A39B56C8E0}" destId="{D6686AA0-E93A-4442-A622-F6A830D4D7D5}" srcOrd="2" destOrd="0" presId="urn:microsoft.com/office/officeart/2018/2/layout/IconVerticalSolidList"/>
    <dgm:cxn modelId="{EB5ED353-8A89-442A-B152-FE40E708D6EF}" type="presParOf" srcId="{D6686AA0-E93A-4442-A622-F6A830D4D7D5}" destId="{6FFE3675-4565-4F21-81C6-797396496FD5}" srcOrd="0" destOrd="0" presId="urn:microsoft.com/office/officeart/2018/2/layout/IconVerticalSolidList"/>
    <dgm:cxn modelId="{007C2BE5-AEA4-44A3-8DC1-DBF8905ABCC4}" type="presParOf" srcId="{D6686AA0-E93A-4442-A622-F6A830D4D7D5}" destId="{5D05DEFD-20A4-4F34-8304-FEF403719DAD}" srcOrd="1" destOrd="0" presId="urn:microsoft.com/office/officeart/2018/2/layout/IconVerticalSolidList"/>
    <dgm:cxn modelId="{9BD601CB-070F-4734-9EF8-16BE5B42871D}" type="presParOf" srcId="{D6686AA0-E93A-4442-A622-F6A830D4D7D5}" destId="{36E957DE-9CE2-4FE9-A965-FFB1F2E31035}" srcOrd="2" destOrd="0" presId="urn:microsoft.com/office/officeart/2018/2/layout/IconVerticalSolidList"/>
    <dgm:cxn modelId="{5B142B7B-BA5E-43F2-9CF5-957A01EC4838}" type="presParOf" srcId="{D6686AA0-E93A-4442-A622-F6A830D4D7D5}" destId="{ABF26719-BC31-4289-A171-72A99CD336CE}" srcOrd="3" destOrd="0" presId="urn:microsoft.com/office/officeart/2018/2/layout/IconVerticalSolidList"/>
    <dgm:cxn modelId="{E7152BAA-C620-4117-97E9-443997BBF461}" type="presParOf" srcId="{0D005D7B-7AAE-4DBF-AB0A-A3A39B56C8E0}" destId="{77372D3E-E74F-4F9A-99B9-2177A9732E19}" srcOrd="3" destOrd="0" presId="urn:microsoft.com/office/officeart/2018/2/layout/IconVerticalSolidList"/>
    <dgm:cxn modelId="{6018CEE8-95C1-4F30-9FDF-4EA0A439F2AA}" type="presParOf" srcId="{0D005D7B-7AAE-4DBF-AB0A-A3A39B56C8E0}" destId="{B03FBD70-387D-4090-881E-B0383E8AAC30}" srcOrd="4" destOrd="0" presId="urn:microsoft.com/office/officeart/2018/2/layout/IconVerticalSolidList"/>
    <dgm:cxn modelId="{0E3ACC89-FA32-4E52-9F5D-FDCFE644AB28}" type="presParOf" srcId="{B03FBD70-387D-4090-881E-B0383E8AAC30}" destId="{92D1257B-54E6-4A08-89A8-489297F877E2}" srcOrd="0" destOrd="0" presId="urn:microsoft.com/office/officeart/2018/2/layout/IconVerticalSolidList"/>
    <dgm:cxn modelId="{F57D161D-2E4B-4EF0-98DC-7F5034B5CBBA}" type="presParOf" srcId="{B03FBD70-387D-4090-881E-B0383E8AAC30}" destId="{D533B906-2F95-4C68-B682-D7EF667320B0}" srcOrd="1" destOrd="0" presId="urn:microsoft.com/office/officeart/2018/2/layout/IconVerticalSolidList"/>
    <dgm:cxn modelId="{923F0198-51E7-44B0-994C-1C77481C030D}" type="presParOf" srcId="{B03FBD70-387D-4090-881E-B0383E8AAC30}" destId="{C1C8AA54-12A6-444E-88AC-EBDA38CE154C}" srcOrd="2" destOrd="0" presId="urn:microsoft.com/office/officeart/2018/2/layout/IconVerticalSolidList"/>
    <dgm:cxn modelId="{E39E9AC1-E7E0-43A6-B361-05AAFBA9BA61}" type="presParOf" srcId="{B03FBD70-387D-4090-881E-B0383E8AAC30}" destId="{D063BEDE-0ECA-4A6D-99F7-7FBB986D0F6E}" srcOrd="3" destOrd="0" presId="urn:microsoft.com/office/officeart/2018/2/layout/IconVerticalSoli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E8028F-852C-4411-808B-B9912570EE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E95B5-82C0-4E1D-B803-122BEA353C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IOUs had trouble identifying the MASH projects in their billing and AMI data. The IOUs do not need this to bill customers correctly.  </a:t>
          </a:r>
          <a:endParaRPr lang="en-US"/>
        </a:p>
      </dgm:t>
    </dgm:pt>
    <dgm:pt modelId="{E5DFDC92-A323-4544-8EC3-BF8F58A27F22}" type="parTrans" cxnId="{31E50F33-FE00-49D8-92DD-2791D9480C2D}">
      <dgm:prSet/>
      <dgm:spPr/>
      <dgm:t>
        <a:bodyPr/>
        <a:lstStyle/>
        <a:p>
          <a:endParaRPr lang="en-US"/>
        </a:p>
      </dgm:t>
    </dgm:pt>
    <dgm:pt modelId="{811740CB-77C3-4253-B017-2EAD6A3F7B98}" type="sibTrans" cxnId="{31E50F33-FE00-49D8-92DD-2791D9480C2D}">
      <dgm:prSet/>
      <dgm:spPr/>
      <dgm:t>
        <a:bodyPr/>
        <a:lstStyle/>
        <a:p>
          <a:endParaRPr lang="en-US"/>
        </a:p>
      </dgm:t>
    </dgm:pt>
    <dgm:pt modelId="{13D43EDD-F1C7-44E1-8161-4E67882CB7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available interval data is from 2015 or later, which means that we missed at least one of the years we needed for all earlier installations.</a:t>
          </a:r>
        </a:p>
      </dgm:t>
    </dgm:pt>
    <dgm:pt modelId="{EACB2913-1002-4364-837F-A24DBD59F53A}" type="parTrans" cxnId="{3BE3C7DA-2F41-4FEC-880B-B20BA833C21E}">
      <dgm:prSet/>
      <dgm:spPr/>
      <dgm:t>
        <a:bodyPr/>
        <a:lstStyle/>
        <a:p>
          <a:endParaRPr lang="en-US"/>
        </a:p>
      </dgm:t>
    </dgm:pt>
    <dgm:pt modelId="{E4479B60-F757-455B-AF38-83C33A34F2B8}" type="sibTrans" cxnId="{3BE3C7DA-2F41-4FEC-880B-B20BA833C21E}">
      <dgm:prSet/>
      <dgm:spPr/>
      <dgm:t>
        <a:bodyPr/>
        <a:lstStyle/>
        <a:p>
          <a:endParaRPr lang="en-US"/>
        </a:p>
      </dgm:t>
    </dgm:pt>
    <dgm:pt modelId="{0D795F17-F4D1-449F-8C66-DAD9687A1D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/>
            <a:t>The PG&amp;E dataset had enough resolution to conduct the billing analysis on a subset of their participants. </a:t>
          </a:r>
        </a:p>
      </dgm:t>
    </dgm:pt>
    <dgm:pt modelId="{5011E319-5F88-4DE4-AE6E-734E857F67D1}" type="parTrans" cxnId="{0CBE6A51-028A-4C0E-9E87-6D11A6AD349F}">
      <dgm:prSet/>
      <dgm:spPr/>
      <dgm:t>
        <a:bodyPr/>
        <a:lstStyle/>
        <a:p>
          <a:endParaRPr lang="en-US"/>
        </a:p>
      </dgm:t>
    </dgm:pt>
    <dgm:pt modelId="{C9C2759A-0C58-4AAA-B9F7-D98B5B2D99CA}" type="sibTrans" cxnId="{0CBE6A51-028A-4C0E-9E87-6D11A6AD349F}">
      <dgm:prSet/>
      <dgm:spPr/>
      <dgm:t>
        <a:bodyPr/>
        <a:lstStyle/>
        <a:p>
          <a:endParaRPr lang="en-US"/>
        </a:p>
      </dgm:t>
    </dgm:pt>
    <dgm:pt modelId="{0D005D7B-7AAE-4DBF-AB0A-A3A39B56C8E0}" type="pres">
      <dgm:prSet presAssocID="{91E8028F-852C-4411-808B-B9912570EEDA}" presName="root" presStyleCnt="0">
        <dgm:presLayoutVars>
          <dgm:dir/>
          <dgm:resizeHandles val="exact"/>
        </dgm:presLayoutVars>
      </dgm:prSet>
      <dgm:spPr/>
    </dgm:pt>
    <dgm:pt modelId="{88B13FF5-12B9-4665-A1D9-CC89955492DF}" type="pres">
      <dgm:prSet presAssocID="{35BE95B5-82C0-4E1D-B803-122BEA353C98}" presName="compNode" presStyleCnt="0"/>
      <dgm:spPr/>
    </dgm:pt>
    <dgm:pt modelId="{A40247CB-C99D-4EB7-A0EA-2CA14B1FC5C8}" type="pres">
      <dgm:prSet presAssocID="{35BE95B5-82C0-4E1D-B803-122BEA353C98}" presName="bgRect" presStyleLbl="bgShp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E5F02C6C-5BF0-4943-A4BE-95AEBB03B173}" type="pres">
      <dgm:prSet presAssocID="{35BE95B5-82C0-4E1D-B803-122BEA353C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DDC20069-0123-425C-B031-7658914722D3}" type="pres">
      <dgm:prSet presAssocID="{35BE95B5-82C0-4E1D-B803-122BEA353C98}" presName="spaceRect" presStyleCnt="0"/>
      <dgm:spPr/>
    </dgm:pt>
    <dgm:pt modelId="{AE25E137-EA5C-47BD-B6A9-1685E99DD7F0}" type="pres">
      <dgm:prSet presAssocID="{35BE95B5-82C0-4E1D-B803-122BEA353C98}" presName="parTx" presStyleLbl="revTx" presStyleIdx="0" presStyleCnt="3">
        <dgm:presLayoutVars>
          <dgm:chMax val="0"/>
          <dgm:chPref val="0"/>
        </dgm:presLayoutVars>
      </dgm:prSet>
      <dgm:spPr/>
    </dgm:pt>
    <dgm:pt modelId="{A165A1E8-F256-4161-9348-97CC08D83021}" type="pres">
      <dgm:prSet presAssocID="{811740CB-77C3-4253-B017-2EAD6A3F7B98}" presName="sibTrans" presStyleCnt="0"/>
      <dgm:spPr/>
    </dgm:pt>
    <dgm:pt modelId="{D6686AA0-E93A-4442-A622-F6A830D4D7D5}" type="pres">
      <dgm:prSet presAssocID="{13D43EDD-F1C7-44E1-8161-4E67882CB719}" presName="compNode" presStyleCnt="0"/>
      <dgm:spPr/>
    </dgm:pt>
    <dgm:pt modelId="{6FFE3675-4565-4F21-81C6-797396496FD5}" type="pres">
      <dgm:prSet presAssocID="{13D43EDD-F1C7-44E1-8161-4E67882CB719}" presName="bgRect" presStyleLbl="bgShp" presStyleIdx="1" presStyleCnt="3" custLinFactNeighborX="163" custLinFactNeighborY="2328"/>
      <dgm:spPr>
        <a:solidFill>
          <a:schemeClr val="accent2">
            <a:lumMod val="20000"/>
            <a:lumOff val="80000"/>
          </a:schemeClr>
        </a:solidFill>
      </dgm:spPr>
    </dgm:pt>
    <dgm:pt modelId="{5D05DEFD-20A4-4F34-8304-FEF403719DAD}" type="pres">
      <dgm:prSet presAssocID="{13D43EDD-F1C7-44E1-8161-4E67882CB7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quarius with solid fill"/>
        </a:ext>
      </dgm:extLst>
    </dgm:pt>
    <dgm:pt modelId="{36E957DE-9CE2-4FE9-A965-FFB1F2E31035}" type="pres">
      <dgm:prSet presAssocID="{13D43EDD-F1C7-44E1-8161-4E67882CB719}" presName="spaceRect" presStyleCnt="0"/>
      <dgm:spPr/>
    </dgm:pt>
    <dgm:pt modelId="{ABF26719-BC31-4289-A171-72A99CD336CE}" type="pres">
      <dgm:prSet presAssocID="{13D43EDD-F1C7-44E1-8161-4E67882CB719}" presName="parTx" presStyleLbl="revTx" presStyleIdx="1" presStyleCnt="3">
        <dgm:presLayoutVars>
          <dgm:chMax val="0"/>
          <dgm:chPref val="0"/>
        </dgm:presLayoutVars>
      </dgm:prSet>
      <dgm:spPr/>
    </dgm:pt>
    <dgm:pt modelId="{77372D3E-E74F-4F9A-99B9-2177A9732E19}" type="pres">
      <dgm:prSet presAssocID="{E4479B60-F757-455B-AF38-83C33A34F2B8}" presName="sibTrans" presStyleCnt="0"/>
      <dgm:spPr/>
    </dgm:pt>
    <dgm:pt modelId="{B03FBD70-387D-4090-881E-B0383E8AAC30}" type="pres">
      <dgm:prSet presAssocID="{0D795F17-F4D1-449F-8C66-DAD9687A1D1D}" presName="compNode" presStyleCnt="0"/>
      <dgm:spPr/>
    </dgm:pt>
    <dgm:pt modelId="{92D1257B-54E6-4A08-89A8-489297F877E2}" type="pres">
      <dgm:prSet presAssocID="{0D795F17-F4D1-449F-8C66-DAD9687A1D1D}" presName="bgRect" presStyleLbl="bgShp" presStyleIdx="2" presStyleCnt="3" custLinFactNeighborX="7"/>
      <dgm:spPr>
        <a:solidFill>
          <a:schemeClr val="accent2">
            <a:lumMod val="20000"/>
            <a:lumOff val="80000"/>
          </a:schemeClr>
        </a:solidFill>
      </dgm:spPr>
    </dgm:pt>
    <dgm:pt modelId="{D533B906-2F95-4C68-B682-D7EF667320B0}" type="pres">
      <dgm:prSet presAssocID="{0D795F17-F4D1-449F-8C66-DAD9687A1D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tterplot with solid fill"/>
        </a:ext>
      </dgm:extLst>
    </dgm:pt>
    <dgm:pt modelId="{C1C8AA54-12A6-444E-88AC-EBDA38CE154C}" type="pres">
      <dgm:prSet presAssocID="{0D795F17-F4D1-449F-8C66-DAD9687A1D1D}" presName="spaceRect" presStyleCnt="0"/>
      <dgm:spPr/>
    </dgm:pt>
    <dgm:pt modelId="{D063BEDE-0ECA-4A6D-99F7-7FBB986D0F6E}" type="pres">
      <dgm:prSet presAssocID="{0D795F17-F4D1-449F-8C66-DAD9687A1D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D7460E-DD01-4056-B1E6-FAE10C9E9D77}" type="presOf" srcId="{35BE95B5-82C0-4E1D-B803-122BEA353C98}" destId="{AE25E137-EA5C-47BD-B6A9-1685E99DD7F0}" srcOrd="0" destOrd="0" presId="urn:microsoft.com/office/officeart/2018/2/layout/IconVerticalSolidList"/>
    <dgm:cxn modelId="{31E50F33-FE00-49D8-92DD-2791D9480C2D}" srcId="{91E8028F-852C-4411-808B-B9912570EEDA}" destId="{35BE95B5-82C0-4E1D-B803-122BEA353C98}" srcOrd="0" destOrd="0" parTransId="{E5DFDC92-A323-4544-8EC3-BF8F58A27F22}" sibTransId="{811740CB-77C3-4253-B017-2EAD6A3F7B98}"/>
    <dgm:cxn modelId="{6A27834D-9473-48CE-B107-7D94043637D6}" type="presOf" srcId="{13D43EDD-F1C7-44E1-8161-4E67882CB719}" destId="{ABF26719-BC31-4289-A171-72A99CD336CE}" srcOrd="0" destOrd="0" presId="urn:microsoft.com/office/officeart/2018/2/layout/IconVerticalSolidList"/>
    <dgm:cxn modelId="{0CBE6A51-028A-4C0E-9E87-6D11A6AD349F}" srcId="{91E8028F-852C-4411-808B-B9912570EEDA}" destId="{0D795F17-F4D1-449F-8C66-DAD9687A1D1D}" srcOrd="2" destOrd="0" parTransId="{5011E319-5F88-4DE4-AE6E-734E857F67D1}" sibTransId="{C9C2759A-0C58-4AAA-B9F7-D98B5B2D99CA}"/>
    <dgm:cxn modelId="{1235D559-A8D7-4393-A1F9-2278D7935841}" type="presOf" srcId="{0D795F17-F4D1-449F-8C66-DAD9687A1D1D}" destId="{D063BEDE-0ECA-4A6D-99F7-7FBB986D0F6E}" srcOrd="0" destOrd="0" presId="urn:microsoft.com/office/officeart/2018/2/layout/IconVerticalSolidList"/>
    <dgm:cxn modelId="{2865A4CC-152E-407C-8729-15A5AB10AFB6}" type="presOf" srcId="{91E8028F-852C-4411-808B-B9912570EEDA}" destId="{0D005D7B-7AAE-4DBF-AB0A-A3A39B56C8E0}" srcOrd="0" destOrd="0" presId="urn:microsoft.com/office/officeart/2018/2/layout/IconVerticalSolidList"/>
    <dgm:cxn modelId="{3BE3C7DA-2F41-4FEC-880B-B20BA833C21E}" srcId="{91E8028F-852C-4411-808B-B9912570EEDA}" destId="{13D43EDD-F1C7-44E1-8161-4E67882CB719}" srcOrd="1" destOrd="0" parTransId="{EACB2913-1002-4364-837F-A24DBD59F53A}" sibTransId="{E4479B60-F757-455B-AF38-83C33A34F2B8}"/>
    <dgm:cxn modelId="{18179FBA-FAAB-4A3F-A1C2-F0F1D78E1D00}" type="presParOf" srcId="{0D005D7B-7AAE-4DBF-AB0A-A3A39B56C8E0}" destId="{88B13FF5-12B9-4665-A1D9-CC89955492DF}" srcOrd="0" destOrd="0" presId="urn:microsoft.com/office/officeart/2018/2/layout/IconVerticalSolidList"/>
    <dgm:cxn modelId="{F624E396-F8C7-4DF7-A4AF-28DF6BC73FBD}" type="presParOf" srcId="{88B13FF5-12B9-4665-A1D9-CC89955492DF}" destId="{A40247CB-C99D-4EB7-A0EA-2CA14B1FC5C8}" srcOrd="0" destOrd="0" presId="urn:microsoft.com/office/officeart/2018/2/layout/IconVerticalSolidList"/>
    <dgm:cxn modelId="{5F20D69A-9CB6-4265-B64F-FDF89953D438}" type="presParOf" srcId="{88B13FF5-12B9-4665-A1D9-CC89955492DF}" destId="{E5F02C6C-5BF0-4943-A4BE-95AEBB03B173}" srcOrd="1" destOrd="0" presId="urn:microsoft.com/office/officeart/2018/2/layout/IconVerticalSolidList"/>
    <dgm:cxn modelId="{21D3D86B-93CD-4CE7-8611-8AD8961CFF43}" type="presParOf" srcId="{88B13FF5-12B9-4665-A1D9-CC89955492DF}" destId="{DDC20069-0123-425C-B031-7658914722D3}" srcOrd="2" destOrd="0" presId="urn:microsoft.com/office/officeart/2018/2/layout/IconVerticalSolidList"/>
    <dgm:cxn modelId="{0C474F7C-AB12-41DE-8375-1B6C1D1649C8}" type="presParOf" srcId="{88B13FF5-12B9-4665-A1D9-CC89955492DF}" destId="{AE25E137-EA5C-47BD-B6A9-1685E99DD7F0}" srcOrd="3" destOrd="0" presId="urn:microsoft.com/office/officeart/2018/2/layout/IconVerticalSolidList"/>
    <dgm:cxn modelId="{4FC57BC9-95D5-4AB3-84B3-3F039776AC20}" type="presParOf" srcId="{0D005D7B-7AAE-4DBF-AB0A-A3A39B56C8E0}" destId="{A165A1E8-F256-4161-9348-97CC08D83021}" srcOrd="1" destOrd="0" presId="urn:microsoft.com/office/officeart/2018/2/layout/IconVerticalSolidList"/>
    <dgm:cxn modelId="{F0E3DFB5-FB41-439B-9620-F197B0E5A74C}" type="presParOf" srcId="{0D005D7B-7AAE-4DBF-AB0A-A3A39B56C8E0}" destId="{D6686AA0-E93A-4442-A622-F6A830D4D7D5}" srcOrd="2" destOrd="0" presId="urn:microsoft.com/office/officeart/2018/2/layout/IconVerticalSolidList"/>
    <dgm:cxn modelId="{EB5ED353-8A89-442A-B152-FE40E708D6EF}" type="presParOf" srcId="{D6686AA0-E93A-4442-A622-F6A830D4D7D5}" destId="{6FFE3675-4565-4F21-81C6-797396496FD5}" srcOrd="0" destOrd="0" presId="urn:microsoft.com/office/officeart/2018/2/layout/IconVerticalSolidList"/>
    <dgm:cxn modelId="{007C2BE5-AEA4-44A3-8DC1-DBF8905ABCC4}" type="presParOf" srcId="{D6686AA0-E93A-4442-A622-F6A830D4D7D5}" destId="{5D05DEFD-20A4-4F34-8304-FEF403719DAD}" srcOrd="1" destOrd="0" presId="urn:microsoft.com/office/officeart/2018/2/layout/IconVerticalSolidList"/>
    <dgm:cxn modelId="{9BD601CB-070F-4734-9EF8-16BE5B42871D}" type="presParOf" srcId="{D6686AA0-E93A-4442-A622-F6A830D4D7D5}" destId="{36E957DE-9CE2-4FE9-A965-FFB1F2E31035}" srcOrd="2" destOrd="0" presId="urn:microsoft.com/office/officeart/2018/2/layout/IconVerticalSolidList"/>
    <dgm:cxn modelId="{5B142B7B-BA5E-43F2-9CF5-957A01EC4838}" type="presParOf" srcId="{D6686AA0-E93A-4442-A622-F6A830D4D7D5}" destId="{ABF26719-BC31-4289-A171-72A99CD336CE}" srcOrd="3" destOrd="0" presId="urn:microsoft.com/office/officeart/2018/2/layout/IconVerticalSolidList"/>
    <dgm:cxn modelId="{E7152BAA-C620-4117-97E9-443997BBF461}" type="presParOf" srcId="{0D005D7B-7AAE-4DBF-AB0A-A3A39B56C8E0}" destId="{77372D3E-E74F-4F9A-99B9-2177A9732E19}" srcOrd="3" destOrd="0" presId="urn:microsoft.com/office/officeart/2018/2/layout/IconVerticalSolidList"/>
    <dgm:cxn modelId="{6018CEE8-95C1-4F30-9FDF-4EA0A439F2AA}" type="presParOf" srcId="{0D005D7B-7AAE-4DBF-AB0A-A3A39B56C8E0}" destId="{B03FBD70-387D-4090-881E-B0383E8AAC30}" srcOrd="4" destOrd="0" presId="urn:microsoft.com/office/officeart/2018/2/layout/IconVerticalSolidList"/>
    <dgm:cxn modelId="{0E3ACC89-FA32-4E52-9F5D-FDCFE644AB28}" type="presParOf" srcId="{B03FBD70-387D-4090-881E-B0383E8AAC30}" destId="{92D1257B-54E6-4A08-89A8-489297F877E2}" srcOrd="0" destOrd="0" presId="urn:microsoft.com/office/officeart/2018/2/layout/IconVerticalSolidList"/>
    <dgm:cxn modelId="{F57D161D-2E4B-4EF0-98DC-7F5034B5CBBA}" type="presParOf" srcId="{B03FBD70-387D-4090-881E-B0383E8AAC30}" destId="{D533B906-2F95-4C68-B682-D7EF667320B0}" srcOrd="1" destOrd="0" presId="urn:microsoft.com/office/officeart/2018/2/layout/IconVerticalSolidList"/>
    <dgm:cxn modelId="{923F0198-51E7-44B0-994C-1C77481C030D}" type="presParOf" srcId="{B03FBD70-387D-4090-881E-B0383E8AAC30}" destId="{C1C8AA54-12A6-444E-88AC-EBDA38CE154C}" srcOrd="2" destOrd="0" presId="urn:microsoft.com/office/officeart/2018/2/layout/IconVerticalSolidList"/>
    <dgm:cxn modelId="{E39E9AC1-E7E0-43A6-B361-05AAFBA9BA61}" type="presParOf" srcId="{B03FBD70-387D-4090-881E-B0383E8AAC30}" destId="{D063BEDE-0ECA-4A6D-99F7-7FBB986D0F6E}" srcOrd="3" destOrd="0" presId="urn:microsoft.com/office/officeart/2018/2/layout/IconVerticalSoli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51A3FC-19C3-4F87-8DF3-5B54581EC7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362E3-D620-4498-AC8E-540E1D72021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Created 8760 generation profiles using either</a:t>
          </a:r>
          <a:endParaRPr lang="en-US">
            <a:solidFill>
              <a:schemeClr val="tx1"/>
            </a:solidFill>
          </a:endParaRPr>
        </a:p>
      </dgm:t>
    </dgm:pt>
    <dgm:pt modelId="{B75B2B67-6936-44F7-9BE9-5D9F6AE1D65A}" type="parTrans" cxnId="{86000850-EE21-4770-BDDE-F7A4A8C16107}">
      <dgm:prSet/>
      <dgm:spPr/>
      <dgm:t>
        <a:bodyPr/>
        <a:lstStyle/>
        <a:p>
          <a:endParaRPr lang="en-GB"/>
        </a:p>
      </dgm:t>
    </dgm:pt>
    <dgm:pt modelId="{00420C02-252C-4D19-900B-83F96D6D0E32}" type="sibTrans" cxnId="{86000850-EE21-4770-BDDE-F7A4A8C16107}">
      <dgm:prSet/>
      <dgm:spPr/>
      <dgm:t>
        <a:bodyPr/>
        <a:lstStyle/>
        <a:p>
          <a:endParaRPr lang="en-GB"/>
        </a:p>
      </dgm:t>
    </dgm:pt>
    <dgm:pt modelId="{99A74C37-740B-4C94-8427-5C15AFB6AF8B}">
      <dgm:prSet/>
      <dgm:spPr/>
      <dgm:t>
        <a:bodyPr/>
        <a:lstStyle/>
        <a:p>
          <a:r>
            <a:rPr lang="en-GB"/>
            <a:t>Individual system generation using AMI data for VNEM interconnections</a:t>
          </a:r>
          <a:endParaRPr lang="en-US"/>
        </a:p>
      </dgm:t>
    </dgm:pt>
    <dgm:pt modelId="{0E8789EC-6FBF-4810-A268-120934D0B1FA}" type="parTrans" cxnId="{C312023A-D4A4-437D-8334-C9D63448A5B8}">
      <dgm:prSet/>
      <dgm:spPr/>
      <dgm:t>
        <a:bodyPr/>
        <a:lstStyle/>
        <a:p>
          <a:endParaRPr lang="en-GB"/>
        </a:p>
      </dgm:t>
    </dgm:pt>
    <dgm:pt modelId="{77DE7A6A-4034-4B8E-9C0B-078358FA1324}" type="sibTrans" cxnId="{C312023A-D4A4-437D-8334-C9D63448A5B8}">
      <dgm:prSet/>
      <dgm:spPr/>
      <dgm:t>
        <a:bodyPr/>
        <a:lstStyle/>
        <a:p>
          <a:endParaRPr lang="en-GB"/>
        </a:p>
      </dgm:t>
    </dgm:pt>
    <dgm:pt modelId="{0FEF0507-7A0B-47D0-BA2C-3B96B5C02BC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Calculate avoided costs using 2021 DER Avoided Cost Calculator</a:t>
          </a:r>
          <a:endParaRPr lang="en-US">
            <a:solidFill>
              <a:schemeClr val="tx1"/>
            </a:solidFill>
          </a:endParaRPr>
        </a:p>
      </dgm:t>
    </dgm:pt>
    <dgm:pt modelId="{D108F1B1-ED0B-43E6-8870-5556766C3A2D}" type="parTrans" cxnId="{C656893B-C1C7-404E-85CE-9A7FC2C39994}">
      <dgm:prSet/>
      <dgm:spPr/>
      <dgm:t>
        <a:bodyPr/>
        <a:lstStyle/>
        <a:p>
          <a:endParaRPr lang="en-GB"/>
        </a:p>
      </dgm:t>
    </dgm:pt>
    <dgm:pt modelId="{09D44B1B-2FD8-4D11-8C76-690665C13F5D}" type="sibTrans" cxnId="{C656893B-C1C7-404E-85CE-9A7FC2C39994}">
      <dgm:prSet/>
      <dgm:spPr/>
      <dgm:t>
        <a:bodyPr/>
        <a:lstStyle/>
        <a:p>
          <a:endParaRPr lang="en-GB"/>
        </a:p>
      </dgm:t>
    </dgm:pt>
    <dgm:pt modelId="{B5A364A7-9AE7-4AED-9505-37750E2F6E0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0">
              <a:solidFill>
                <a:schemeClr val="tx1"/>
              </a:solidFill>
            </a:rPr>
            <a:t>Calculate GHG emissions using</a:t>
          </a:r>
          <a:endParaRPr lang="en-US">
            <a:solidFill>
              <a:schemeClr val="tx1"/>
            </a:solidFill>
          </a:endParaRPr>
        </a:p>
      </dgm:t>
    </dgm:pt>
    <dgm:pt modelId="{A63B1CFB-AAD3-4ED9-BC10-5BDCBFFF503F}" type="parTrans" cxnId="{89F6F47B-89F0-498C-9E00-721EEF3D7096}">
      <dgm:prSet/>
      <dgm:spPr/>
      <dgm:t>
        <a:bodyPr/>
        <a:lstStyle/>
        <a:p>
          <a:endParaRPr lang="en-GB"/>
        </a:p>
      </dgm:t>
    </dgm:pt>
    <dgm:pt modelId="{353EFA9A-35FA-4C55-87F7-91F6A489D24C}" type="sibTrans" cxnId="{89F6F47B-89F0-498C-9E00-721EEF3D7096}">
      <dgm:prSet/>
      <dgm:spPr/>
      <dgm:t>
        <a:bodyPr/>
        <a:lstStyle/>
        <a:p>
          <a:endParaRPr lang="en-GB"/>
        </a:p>
      </dgm:t>
    </dgm:pt>
    <dgm:pt modelId="{0CD6A572-7FBA-4C36-8A5A-14E7C767D3CE}">
      <dgm:prSet/>
      <dgm:spPr/>
      <dgm:t>
        <a:bodyPr/>
        <a:lstStyle/>
        <a:p>
          <a:r>
            <a:rPr lang="en-GB"/>
            <a:t>California Self-Generation Incentive Program marginal emissions data (WattTime)</a:t>
          </a:r>
          <a:endParaRPr lang="en-US"/>
        </a:p>
      </dgm:t>
    </dgm:pt>
    <dgm:pt modelId="{2070EF01-C41F-4093-AC93-82A434A3ED80}" type="parTrans" cxnId="{C410870A-54DE-4EEE-B83A-05E6A81B35AD}">
      <dgm:prSet/>
      <dgm:spPr/>
      <dgm:t>
        <a:bodyPr/>
        <a:lstStyle/>
        <a:p>
          <a:endParaRPr lang="en-GB"/>
        </a:p>
      </dgm:t>
    </dgm:pt>
    <dgm:pt modelId="{2FAA2080-63ED-4BF6-984C-41E72C6D4B3A}" type="sibTrans" cxnId="{C410870A-54DE-4EEE-B83A-05E6A81B35AD}">
      <dgm:prSet/>
      <dgm:spPr/>
      <dgm:t>
        <a:bodyPr/>
        <a:lstStyle/>
        <a:p>
          <a:endParaRPr lang="en-GB"/>
        </a:p>
      </dgm:t>
    </dgm:pt>
    <dgm:pt modelId="{BA21BFE5-07EA-4C36-8A93-EF294B2F15C2}">
      <dgm:prSet/>
      <dgm:spPr/>
      <dgm:t>
        <a:bodyPr/>
        <a:lstStyle/>
        <a:p>
          <a:r>
            <a:rPr lang="en-GB"/>
            <a:t>California Air Resource Board (CARB) Calculators for PV</a:t>
          </a:r>
          <a:endParaRPr lang="en-US"/>
        </a:p>
      </dgm:t>
    </dgm:pt>
    <dgm:pt modelId="{71A8EB2A-5E25-44CD-831E-2B0A2C70CFFD}" type="parTrans" cxnId="{1EFB28EF-DE9E-440E-8831-70C02BF0D153}">
      <dgm:prSet/>
      <dgm:spPr/>
      <dgm:t>
        <a:bodyPr/>
        <a:lstStyle/>
        <a:p>
          <a:endParaRPr lang="en-GB"/>
        </a:p>
      </dgm:t>
    </dgm:pt>
    <dgm:pt modelId="{AA0C19E4-0F03-473F-85FD-E8FD3E23C13D}" type="sibTrans" cxnId="{1EFB28EF-DE9E-440E-8831-70C02BF0D153}">
      <dgm:prSet/>
      <dgm:spPr/>
      <dgm:t>
        <a:bodyPr/>
        <a:lstStyle/>
        <a:p>
          <a:endParaRPr lang="en-GB"/>
        </a:p>
      </dgm:t>
    </dgm:pt>
    <dgm:pt modelId="{C38CDC7F-D135-4443-BD91-D3A56C64E774}">
      <dgm:prSet/>
      <dgm:spPr/>
      <dgm:t>
        <a:bodyPr/>
        <a:lstStyle/>
        <a:p>
          <a:r>
            <a:rPr lang="en-GB"/>
            <a:t>PV system output simulation using DNV Solar Compass Resource for NET interconnections</a:t>
          </a:r>
          <a:endParaRPr lang="en-US"/>
        </a:p>
      </dgm:t>
    </dgm:pt>
    <dgm:pt modelId="{8166CF02-8FDF-4BCA-A337-0B84E6EA533F}" type="parTrans" cxnId="{5AD7B68F-034E-4589-B13F-FA6405E659BC}">
      <dgm:prSet/>
      <dgm:spPr/>
      <dgm:t>
        <a:bodyPr/>
        <a:lstStyle/>
        <a:p>
          <a:endParaRPr lang="en-GB"/>
        </a:p>
      </dgm:t>
    </dgm:pt>
    <dgm:pt modelId="{8C184744-3466-4BEA-A1F6-C7D80AA0909B}" type="sibTrans" cxnId="{5AD7B68F-034E-4589-B13F-FA6405E659BC}">
      <dgm:prSet/>
      <dgm:spPr/>
      <dgm:t>
        <a:bodyPr/>
        <a:lstStyle/>
        <a:p>
          <a:endParaRPr lang="en-GB"/>
        </a:p>
      </dgm:t>
    </dgm:pt>
    <dgm:pt modelId="{0D009241-37FF-4F3B-9D47-8B2AD21A4723}" type="pres">
      <dgm:prSet presAssocID="{2751A3FC-19C3-4F87-8DF3-5B54581EC723}" presName="linear" presStyleCnt="0">
        <dgm:presLayoutVars>
          <dgm:animLvl val="lvl"/>
          <dgm:resizeHandles val="exact"/>
        </dgm:presLayoutVars>
      </dgm:prSet>
      <dgm:spPr/>
    </dgm:pt>
    <dgm:pt modelId="{57538E38-E5DC-45D0-9B18-BFEE47563EAD}" type="pres">
      <dgm:prSet presAssocID="{0F0362E3-D620-4498-AC8E-540E1D7202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68300E-D8D3-4650-A10F-E8557A3768BC}" type="pres">
      <dgm:prSet presAssocID="{0F0362E3-D620-4498-AC8E-540E1D72021F}" presName="childText" presStyleLbl="revTx" presStyleIdx="0" presStyleCnt="2">
        <dgm:presLayoutVars>
          <dgm:bulletEnabled val="1"/>
        </dgm:presLayoutVars>
      </dgm:prSet>
      <dgm:spPr/>
    </dgm:pt>
    <dgm:pt modelId="{5587BF36-7667-4B3B-832F-C4A41DC4E25B}" type="pres">
      <dgm:prSet presAssocID="{0FEF0507-7A0B-47D0-BA2C-3B96B5C02B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384C09-3C57-42C6-BC65-C3A41A20A500}" type="pres">
      <dgm:prSet presAssocID="{09D44B1B-2FD8-4D11-8C76-690665C13F5D}" presName="spacer" presStyleCnt="0"/>
      <dgm:spPr/>
    </dgm:pt>
    <dgm:pt modelId="{13D1C6B9-D1EF-4BA2-9AC8-C67389DECFF6}" type="pres">
      <dgm:prSet presAssocID="{B5A364A7-9AE7-4AED-9505-37750E2F6E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B5A55FC-7C1C-4578-81D5-04A9EB6D4058}" type="pres">
      <dgm:prSet presAssocID="{B5A364A7-9AE7-4AED-9505-37750E2F6E0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10870A-54DE-4EEE-B83A-05E6A81B35AD}" srcId="{B5A364A7-9AE7-4AED-9505-37750E2F6E09}" destId="{0CD6A572-7FBA-4C36-8A5A-14E7C767D3CE}" srcOrd="0" destOrd="0" parTransId="{2070EF01-C41F-4093-AC93-82A434A3ED80}" sibTransId="{2FAA2080-63ED-4BF6-984C-41E72C6D4B3A}"/>
    <dgm:cxn modelId="{C88B5238-A316-420E-B1FD-1AED6AE5C99D}" type="presOf" srcId="{0CD6A572-7FBA-4C36-8A5A-14E7C767D3CE}" destId="{4B5A55FC-7C1C-4578-81D5-04A9EB6D4058}" srcOrd="0" destOrd="0" presId="urn:microsoft.com/office/officeart/2005/8/layout/vList2"/>
    <dgm:cxn modelId="{C312023A-D4A4-437D-8334-C9D63448A5B8}" srcId="{0F0362E3-D620-4498-AC8E-540E1D72021F}" destId="{99A74C37-740B-4C94-8427-5C15AFB6AF8B}" srcOrd="0" destOrd="0" parTransId="{0E8789EC-6FBF-4810-A268-120934D0B1FA}" sibTransId="{77DE7A6A-4034-4B8E-9C0B-078358FA1324}"/>
    <dgm:cxn modelId="{C656893B-C1C7-404E-85CE-9A7FC2C39994}" srcId="{2751A3FC-19C3-4F87-8DF3-5B54581EC723}" destId="{0FEF0507-7A0B-47D0-BA2C-3B96B5C02BC2}" srcOrd="1" destOrd="0" parTransId="{D108F1B1-ED0B-43E6-8870-5556766C3A2D}" sibTransId="{09D44B1B-2FD8-4D11-8C76-690665C13F5D}"/>
    <dgm:cxn modelId="{CDC2BC60-FF5B-4CF0-A513-496AD13134CB}" type="presOf" srcId="{C38CDC7F-D135-4443-BD91-D3A56C64E774}" destId="{5768300E-D8D3-4650-A10F-E8557A3768BC}" srcOrd="0" destOrd="1" presId="urn:microsoft.com/office/officeart/2005/8/layout/vList2"/>
    <dgm:cxn modelId="{9185894F-DE9E-4F4A-957E-BB5C11C62F51}" type="presOf" srcId="{BA21BFE5-07EA-4C36-8A93-EF294B2F15C2}" destId="{4B5A55FC-7C1C-4578-81D5-04A9EB6D4058}" srcOrd="0" destOrd="1" presId="urn:microsoft.com/office/officeart/2005/8/layout/vList2"/>
    <dgm:cxn modelId="{86000850-EE21-4770-BDDE-F7A4A8C16107}" srcId="{2751A3FC-19C3-4F87-8DF3-5B54581EC723}" destId="{0F0362E3-D620-4498-AC8E-540E1D72021F}" srcOrd="0" destOrd="0" parTransId="{B75B2B67-6936-44F7-9BE9-5D9F6AE1D65A}" sibTransId="{00420C02-252C-4D19-900B-83F96D6D0E32}"/>
    <dgm:cxn modelId="{39FAA658-BB8E-4713-9D79-D7278C818B23}" type="presOf" srcId="{0FEF0507-7A0B-47D0-BA2C-3B96B5C02BC2}" destId="{5587BF36-7667-4B3B-832F-C4A41DC4E25B}" srcOrd="0" destOrd="0" presId="urn:microsoft.com/office/officeart/2005/8/layout/vList2"/>
    <dgm:cxn modelId="{89F6F47B-89F0-498C-9E00-721EEF3D7096}" srcId="{2751A3FC-19C3-4F87-8DF3-5B54581EC723}" destId="{B5A364A7-9AE7-4AED-9505-37750E2F6E09}" srcOrd="2" destOrd="0" parTransId="{A63B1CFB-AAD3-4ED9-BC10-5BDCBFFF503F}" sibTransId="{353EFA9A-35FA-4C55-87F7-91F6A489D24C}"/>
    <dgm:cxn modelId="{9A055F8E-BBEA-499C-A1D5-02AF89B150C6}" type="presOf" srcId="{0F0362E3-D620-4498-AC8E-540E1D72021F}" destId="{57538E38-E5DC-45D0-9B18-BFEE47563EAD}" srcOrd="0" destOrd="0" presId="urn:microsoft.com/office/officeart/2005/8/layout/vList2"/>
    <dgm:cxn modelId="{5AD7B68F-034E-4589-B13F-FA6405E659BC}" srcId="{0F0362E3-D620-4498-AC8E-540E1D72021F}" destId="{C38CDC7F-D135-4443-BD91-D3A56C64E774}" srcOrd="1" destOrd="0" parTransId="{8166CF02-8FDF-4BCA-A337-0B84E6EA533F}" sibTransId="{8C184744-3466-4BEA-A1F6-C7D80AA0909B}"/>
    <dgm:cxn modelId="{5584AEA1-584B-4C1B-94A6-9FDBF651D48D}" type="presOf" srcId="{99A74C37-740B-4C94-8427-5C15AFB6AF8B}" destId="{5768300E-D8D3-4650-A10F-E8557A3768BC}" srcOrd="0" destOrd="0" presId="urn:microsoft.com/office/officeart/2005/8/layout/vList2"/>
    <dgm:cxn modelId="{FEFEA6DD-8638-4792-92F1-DD549761BFE6}" type="presOf" srcId="{2751A3FC-19C3-4F87-8DF3-5B54581EC723}" destId="{0D009241-37FF-4F3B-9D47-8B2AD21A4723}" srcOrd="0" destOrd="0" presId="urn:microsoft.com/office/officeart/2005/8/layout/vList2"/>
    <dgm:cxn modelId="{ACE9FEE1-67FF-438D-9C93-D42807B4BF41}" type="presOf" srcId="{B5A364A7-9AE7-4AED-9505-37750E2F6E09}" destId="{13D1C6B9-D1EF-4BA2-9AC8-C67389DECFF6}" srcOrd="0" destOrd="0" presId="urn:microsoft.com/office/officeart/2005/8/layout/vList2"/>
    <dgm:cxn modelId="{1EFB28EF-DE9E-440E-8831-70C02BF0D153}" srcId="{B5A364A7-9AE7-4AED-9505-37750E2F6E09}" destId="{BA21BFE5-07EA-4C36-8A93-EF294B2F15C2}" srcOrd="1" destOrd="0" parTransId="{71A8EB2A-5E25-44CD-831E-2B0A2C70CFFD}" sibTransId="{AA0C19E4-0F03-473F-85FD-E8FD3E23C13D}"/>
    <dgm:cxn modelId="{9652409E-77F2-42C8-97AC-3D1F14BEF06C}" type="presParOf" srcId="{0D009241-37FF-4F3B-9D47-8B2AD21A4723}" destId="{57538E38-E5DC-45D0-9B18-BFEE47563EAD}" srcOrd="0" destOrd="0" presId="urn:microsoft.com/office/officeart/2005/8/layout/vList2"/>
    <dgm:cxn modelId="{712EA357-1694-4677-B9E4-7D74F5BC0417}" type="presParOf" srcId="{0D009241-37FF-4F3B-9D47-8B2AD21A4723}" destId="{5768300E-D8D3-4650-A10F-E8557A3768BC}" srcOrd="1" destOrd="0" presId="urn:microsoft.com/office/officeart/2005/8/layout/vList2"/>
    <dgm:cxn modelId="{2880EDF0-61AD-4AD3-B238-B8C9537D08C1}" type="presParOf" srcId="{0D009241-37FF-4F3B-9D47-8B2AD21A4723}" destId="{5587BF36-7667-4B3B-832F-C4A41DC4E25B}" srcOrd="2" destOrd="0" presId="urn:microsoft.com/office/officeart/2005/8/layout/vList2"/>
    <dgm:cxn modelId="{1049F2E6-121B-47E2-AFA1-3F649D7C6805}" type="presParOf" srcId="{0D009241-37FF-4F3B-9D47-8B2AD21A4723}" destId="{A9384C09-3C57-42C6-BC65-C3A41A20A500}" srcOrd="3" destOrd="0" presId="urn:microsoft.com/office/officeart/2005/8/layout/vList2"/>
    <dgm:cxn modelId="{D8C37932-DFA7-4097-AAB6-09707DBE292F}" type="presParOf" srcId="{0D009241-37FF-4F3B-9D47-8B2AD21A4723}" destId="{13D1C6B9-D1EF-4BA2-9AC8-C67389DECFF6}" srcOrd="4" destOrd="0" presId="urn:microsoft.com/office/officeart/2005/8/layout/vList2"/>
    <dgm:cxn modelId="{D6A4A5BD-FB1A-41FE-9754-14FB3BDE20BC}" type="presParOf" srcId="{0D009241-37FF-4F3B-9D47-8B2AD21A4723}" destId="{4B5A55FC-7C1C-4578-81D5-04A9EB6D405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51A3FC-19C3-4F87-8DF3-5B54581EC7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362E3-D620-4498-AC8E-540E1D72021F}">
      <dgm:prSet/>
      <dgm:spPr/>
      <dgm:t>
        <a:bodyPr/>
        <a:lstStyle/>
        <a:p>
          <a:r>
            <a:rPr lang="en-US"/>
            <a:t>Reviewed program reports and data</a:t>
          </a:r>
        </a:p>
      </dgm:t>
    </dgm:pt>
    <dgm:pt modelId="{B75B2B67-6936-44F7-9BE9-5D9F6AE1D65A}" type="parTrans" cxnId="{86000850-EE21-4770-BDDE-F7A4A8C16107}">
      <dgm:prSet/>
      <dgm:spPr/>
      <dgm:t>
        <a:bodyPr/>
        <a:lstStyle/>
        <a:p>
          <a:endParaRPr lang="en-GB"/>
        </a:p>
      </dgm:t>
    </dgm:pt>
    <dgm:pt modelId="{00420C02-252C-4D19-900B-83F96D6D0E32}" type="sibTrans" cxnId="{86000850-EE21-4770-BDDE-F7A4A8C16107}">
      <dgm:prSet/>
      <dgm:spPr/>
      <dgm:t>
        <a:bodyPr/>
        <a:lstStyle/>
        <a:p>
          <a:endParaRPr lang="en-GB"/>
        </a:p>
      </dgm:t>
    </dgm:pt>
    <dgm:pt modelId="{B5A364A7-9AE7-4AED-9505-37750E2F6E09}">
      <dgm:prSet/>
      <dgm:spPr/>
      <dgm:t>
        <a:bodyPr/>
        <a:lstStyle/>
        <a:p>
          <a:r>
            <a:rPr lang="en-GB" b="0"/>
            <a:t>PA interviews</a:t>
          </a:r>
          <a:endParaRPr lang="en-US"/>
        </a:p>
      </dgm:t>
    </dgm:pt>
    <dgm:pt modelId="{A63B1CFB-AAD3-4ED9-BC10-5BDCBFFF503F}" type="parTrans" cxnId="{89F6F47B-89F0-498C-9E00-721EEF3D7096}">
      <dgm:prSet/>
      <dgm:spPr/>
      <dgm:t>
        <a:bodyPr/>
        <a:lstStyle/>
        <a:p>
          <a:endParaRPr lang="en-GB"/>
        </a:p>
      </dgm:t>
    </dgm:pt>
    <dgm:pt modelId="{353EFA9A-35FA-4C55-87F7-91F6A489D24C}" type="sibTrans" cxnId="{89F6F47B-89F0-498C-9E00-721EEF3D7096}">
      <dgm:prSet/>
      <dgm:spPr/>
      <dgm:t>
        <a:bodyPr/>
        <a:lstStyle/>
        <a:p>
          <a:endParaRPr lang="en-GB"/>
        </a:p>
      </dgm:t>
    </dgm:pt>
    <dgm:pt modelId="{0CD6A572-7FBA-4C36-8A5A-14E7C767D3CE}">
      <dgm:prSet/>
      <dgm:spPr/>
      <dgm:t>
        <a:bodyPr/>
        <a:lstStyle/>
        <a:p>
          <a:r>
            <a:rPr lang="en-GB"/>
            <a:t>Supplemented data with insights from interviews</a:t>
          </a:r>
          <a:endParaRPr lang="en-US"/>
        </a:p>
      </dgm:t>
    </dgm:pt>
    <dgm:pt modelId="{2070EF01-C41F-4093-AC93-82A434A3ED80}" type="parTrans" cxnId="{C410870A-54DE-4EEE-B83A-05E6A81B35AD}">
      <dgm:prSet/>
      <dgm:spPr/>
      <dgm:t>
        <a:bodyPr/>
        <a:lstStyle/>
        <a:p>
          <a:endParaRPr lang="en-GB"/>
        </a:p>
      </dgm:t>
    </dgm:pt>
    <dgm:pt modelId="{2FAA2080-63ED-4BF6-984C-41E72C6D4B3A}" type="sibTrans" cxnId="{C410870A-54DE-4EEE-B83A-05E6A81B35AD}">
      <dgm:prSet/>
      <dgm:spPr/>
      <dgm:t>
        <a:bodyPr/>
        <a:lstStyle/>
        <a:p>
          <a:endParaRPr lang="en-GB"/>
        </a:p>
      </dgm:t>
    </dgm:pt>
    <dgm:pt modelId="{99A74C37-740B-4C94-8427-5C15AFB6AF8B}">
      <dgm:prSet/>
      <dgm:spPr/>
      <dgm:t>
        <a:bodyPr/>
        <a:lstStyle/>
        <a:p>
          <a:r>
            <a:rPr lang="en-US"/>
            <a:t>Multifamily Affordable Solar Housing (MASH) semi-annual reports</a:t>
          </a:r>
        </a:p>
      </dgm:t>
    </dgm:pt>
    <dgm:pt modelId="{77DE7A6A-4034-4B8E-9C0B-078358FA1324}" type="sibTrans" cxnId="{C312023A-D4A4-437D-8334-C9D63448A5B8}">
      <dgm:prSet/>
      <dgm:spPr/>
      <dgm:t>
        <a:bodyPr/>
        <a:lstStyle/>
        <a:p>
          <a:endParaRPr lang="en-GB"/>
        </a:p>
      </dgm:t>
    </dgm:pt>
    <dgm:pt modelId="{0E8789EC-6FBF-4810-A268-120934D0B1FA}" type="parTrans" cxnId="{C312023A-D4A4-437D-8334-C9D63448A5B8}">
      <dgm:prSet/>
      <dgm:spPr/>
      <dgm:t>
        <a:bodyPr/>
        <a:lstStyle/>
        <a:p>
          <a:endParaRPr lang="en-GB"/>
        </a:p>
      </dgm:t>
    </dgm:pt>
    <dgm:pt modelId="{FAECE5BB-7181-4BB4-848D-0AA575E73399}">
      <dgm:prSet/>
      <dgm:spPr/>
      <dgm:t>
        <a:bodyPr/>
        <a:lstStyle/>
        <a:p>
          <a:r>
            <a:rPr lang="en-US" err="1"/>
            <a:t>Powerclerk</a:t>
          </a:r>
          <a:r>
            <a:rPr lang="en-US"/>
            <a:t> data</a:t>
          </a:r>
        </a:p>
      </dgm:t>
    </dgm:pt>
    <dgm:pt modelId="{EAB5F814-8102-468F-B71A-96D6237486C1}" type="parTrans" cxnId="{93553A91-5976-41EF-8FB6-6D01DF3C1183}">
      <dgm:prSet/>
      <dgm:spPr/>
      <dgm:t>
        <a:bodyPr/>
        <a:lstStyle/>
        <a:p>
          <a:endParaRPr lang="en-GB"/>
        </a:p>
      </dgm:t>
    </dgm:pt>
    <dgm:pt modelId="{6DB8523C-1A30-4E8C-9450-558E53D27471}" type="sibTrans" cxnId="{93553A91-5976-41EF-8FB6-6D01DF3C1183}">
      <dgm:prSet/>
      <dgm:spPr/>
      <dgm:t>
        <a:bodyPr/>
        <a:lstStyle/>
        <a:p>
          <a:endParaRPr lang="en-GB"/>
        </a:p>
      </dgm:t>
    </dgm:pt>
    <dgm:pt modelId="{943A1AC7-D610-4A48-B27D-A5AEFC2B2852}">
      <dgm:prSet/>
      <dgm:spPr/>
      <dgm:t>
        <a:bodyPr/>
        <a:lstStyle/>
        <a:p>
          <a:r>
            <a:rPr lang="en-US"/>
            <a:t>MASH Handbook</a:t>
          </a:r>
        </a:p>
      </dgm:t>
    </dgm:pt>
    <dgm:pt modelId="{D31ACD8C-5E30-4F51-B964-2E5A14AAF9FC}" type="parTrans" cxnId="{3C85EBAD-1D8E-4A79-B191-2C2B7EB6FA9D}">
      <dgm:prSet/>
      <dgm:spPr/>
      <dgm:t>
        <a:bodyPr/>
        <a:lstStyle/>
        <a:p>
          <a:endParaRPr lang="en-GB"/>
        </a:p>
      </dgm:t>
    </dgm:pt>
    <dgm:pt modelId="{55C298EA-D3D3-4290-9275-37A8E0A29564}" type="sibTrans" cxnId="{3C85EBAD-1D8E-4A79-B191-2C2B7EB6FA9D}">
      <dgm:prSet/>
      <dgm:spPr/>
      <dgm:t>
        <a:bodyPr/>
        <a:lstStyle/>
        <a:p>
          <a:endParaRPr lang="en-GB"/>
        </a:p>
      </dgm:t>
    </dgm:pt>
    <dgm:pt modelId="{0D009241-37FF-4F3B-9D47-8B2AD21A4723}" type="pres">
      <dgm:prSet presAssocID="{2751A3FC-19C3-4F87-8DF3-5B54581EC723}" presName="linear" presStyleCnt="0">
        <dgm:presLayoutVars>
          <dgm:animLvl val="lvl"/>
          <dgm:resizeHandles val="exact"/>
        </dgm:presLayoutVars>
      </dgm:prSet>
      <dgm:spPr/>
    </dgm:pt>
    <dgm:pt modelId="{57538E38-E5DC-45D0-9B18-BFEE47563EAD}" type="pres">
      <dgm:prSet presAssocID="{0F0362E3-D620-4498-AC8E-540E1D7202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68300E-D8D3-4650-A10F-E8557A3768BC}" type="pres">
      <dgm:prSet presAssocID="{0F0362E3-D620-4498-AC8E-540E1D72021F}" presName="childText" presStyleLbl="revTx" presStyleIdx="0" presStyleCnt="2">
        <dgm:presLayoutVars>
          <dgm:bulletEnabled val="1"/>
        </dgm:presLayoutVars>
      </dgm:prSet>
      <dgm:spPr/>
    </dgm:pt>
    <dgm:pt modelId="{13D1C6B9-D1EF-4BA2-9AC8-C67389DECFF6}" type="pres">
      <dgm:prSet presAssocID="{B5A364A7-9AE7-4AED-9505-37750E2F6E0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5A55FC-7C1C-4578-81D5-04A9EB6D4058}" type="pres">
      <dgm:prSet presAssocID="{B5A364A7-9AE7-4AED-9505-37750E2F6E0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5589908-30C9-44C3-B2FC-4C867FAD3FEE}" type="presOf" srcId="{FAECE5BB-7181-4BB4-848D-0AA575E73399}" destId="{5768300E-D8D3-4650-A10F-E8557A3768BC}" srcOrd="0" destOrd="1" presId="urn:microsoft.com/office/officeart/2005/8/layout/vList2"/>
    <dgm:cxn modelId="{C410870A-54DE-4EEE-B83A-05E6A81B35AD}" srcId="{B5A364A7-9AE7-4AED-9505-37750E2F6E09}" destId="{0CD6A572-7FBA-4C36-8A5A-14E7C767D3CE}" srcOrd="0" destOrd="0" parTransId="{2070EF01-C41F-4093-AC93-82A434A3ED80}" sibTransId="{2FAA2080-63ED-4BF6-984C-41E72C6D4B3A}"/>
    <dgm:cxn modelId="{C88B5238-A316-420E-B1FD-1AED6AE5C99D}" type="presOf" srcId="{0CD6A572-7FBA-4C36-8A5A-14E7C767D3CE}" destId="{4B5A55FC-7C1C-4578-81D5-04A9EB6D4058}" srcOrd="0" destOrd="0" presId="urn:microsoft.com/office/officeart/2005/8/layout/vList2"/>
    <dgm:cxn modelId="{C312023A-D4A4-437D-8334-C9D63448A5B8}" srcId="{0F0362E3-D620-4498-AC8E-540E1D72021F}" destId="{99A74C37-740B-4C94-8427-5C15AFB6AF8B}" srcOrd="0" destOrd="0" parTransId="{0E8789EC-6FBF-4810-A268-120934D0B1FA}" sibTransId="{77DE7A6A-4034-4B8E-9C0B-078358FA1324}"/>
    <dgm:cxn modelId="{86000850-EE21-4770-BDDE-F7A4A8C16107}" srcId="{2751A3FC-19C3-4F87-8DF3-5B54581EC723}" destId="{0F0362E3-D620-4498-AC8E-540E1D72021F}" srcOrd="0" destOrd="0" parTransId="{B75B2B67-6936-44F7-9BE9-5D9F6AE1D65A}" sibTransId="{00420C02-252C-4D19-900B-83F96D6D0E32}"/>
    <dgm:cxn modelId="{89F6F47B-89F0-498C-9E00-721EEF3D7096}" srcId="{2751A3FC-19C3-4F87-8DF3-5B54581EC723}" destId="{B5A364A7-9AE7-4AED-9505-37750E2F6E09}" srcOrd="1" destOrd="0" parTransId="{A63B1CFB-AAD3-4ED9-BC10-5BDCBFFF503F}" sibTransId="{353EFA9A-35FA-4C55-87F7-91F6A489D24C}"/>
    <dgm:cxn modelId="{9A055F8E-BBEA-499C-A1D5-02AF89B150C6}" type="presOf" srcId="{0F0362E3-D620-4498-AC8E-540E1D72021F}" destId="{57538E38-E5DC-45D0-9B18-BFEE47563EAD}" srcOrd="0" destOrd="0" presId="urn:microsoft.com/office/officeart/2005/8/layout/vList2"/>
    <dgm:cxn modelId="{93553A91-5976-41EF-8FB6-6D01DF3C1183}" srcId="{0F0362E3-D620-4498-AC8E-540E1D72021F}" destId="{FAECE5BB-7181-4BB4-848D-0AA575E73399}" srcOrd="1" destOrd="0" parTransId="{EAB5F814-8102-468F-B71A-96D6237486C1}" sibTransId="{6DB8523C-1A30-4E8C-9450-558E53D27471}"/>
    <dgm:cxn modelId="{5584AEA1-584B-4C1B-94A6-9FDBF651D48D}" type="presOf" srcId="{99A74C37-740B-4C94-8427-5C15AFB6AF8B}" destId="{5768300E-D8D3-4650-A10F-E8557A3768BC}" srcOrd="0" destOrd="0" presId="urn:microsoft.com/office/officeart/2005/8/layout/vList2"/>
    <dgm:cxn modelId="{3C85EBAD-1D8E-4A79-B191-2C2B7EB6FA9D}" srcId="{0F0362E3-D620-4498-AC8E-540E1D72021F}" destId="{943A1AC7-D610-4A48-B27D-A5AEFC2B2852}" srcOrd="2" destOrd="0" parTransId="{D31ACD8C-5E30-4F51-B964-2E5A14AAF9FC}" sibTransId="{55C298EA-D3D3-4290-9275-37A8E0A29564}"/>
    <dgm:cxn modelId="{FEFEA6DD-8638-4792-92F1-DD549761BFE6}" type="presOf" srcId="{2751A3FC-19C3-4F87-8DF3-5B54581EC723}" destId="{0D009241-37FF-4F3B-9D47-8B2AD21A4723}" srcOrd="0" destOrd="0" presId="urn:microsoft.com/office/officeart/2005/8/layout/vList2"/>
    <dgm:cxn modelId="{ACE9FEE1-67FF-438D-9C93-D42807B4BF41}" type="presOf" srcId="{B5A364A7-9AE7-4AED-9505-37750E2F6E09}" destId="{13D1C6B9-D1EF-4BA2-9AC8-C67389DECFF6}" srcOrd="0" destOrd="0" presId="urn:microsoft.com/office/officeart/2005/8/layout/vList2"/>
    <dgm:cxn modelId="{932DE7E5-7360-45A6-8D73-9EBB6426FEF7}" type="presOf" srcId="{943A1AC7-D610-4A48-B27D-A5AEFC2B2852}" destId="{5768300E-D8D3-4650-A10F-E8557A3768BC}" srcOrd="0" destOrd="2" presId="urn:microsoft.com/office/officeart/2005/8/layout/vList2"/>
    <dgm:cxn modelId="{9652409E-77F2-42C8-97AC-3D1F14BEF06C}" type="presParOf" srcId="{0D009241-37FF-4F3B-9D47-8B2AD21A4723}" destId="{57538E38-E5DC-45D0-9B18-BFEE47563EAD}" srcOrd="0" destOrd="0" presId="urn:microsoft.com/office/officeart/2005/8/layout/vList2"/>
    <dgm:cxn modelId="{712EA357-1694-4677-B9E4-7D74F5BC0417}" type="presParOf" srcId="{0D009241-37FF-4F3B-9D47-8B2AD21A4723}" destId="{5768300E-D8D3-4650-A10F-E8557A3768BC}" srcOrd="1" destOrd="0" presId="urn:microsoft.com/office/officeart/2005/8/layout/vList2"/>
    <dgm:cxn modelId="{D8C37932-DFA7-4097-AAB6-09707DBE292F}" type="presParOf" srcId="{0D009241-37FF-4F3B-9D47-8B2AD21A4723}" destId="{13D1C6B9-D1EF-4BA2-9AC8-C67389DECFF6}" srcOrd="2" destOrd="0" presId="urn:microsoft.com/office/officeart/2005/8/layout/vList2"/>
    <dgm:cxn modelId="{D6A4A5BD-FB1A-41FE-9754-14FB3BDE20BC}" type="presParOf" srcId="{0D009241-37FF-4F3B-9D47-8B2AD21A4723}" destId="{4B5A55FC-7C1C-4578-81D5-04A9EB6D40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F5DDE2-DF56-4F2B-A808-D193837FAAD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9DFBEF-B0D3-4F99-8DFF-9C02C2FC2D3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The evaluation spans 2009-2022, the years in which costs or benefits were incurred in the program. </a:t>
          </a:r>
          <a:endParaRPr lang="en-US">
            <a:solidFill>
              <a:schemeClr val="tx1"/>
            </a:solidFill>
          </a:endParaRPr>
        </a:p>
      </dgm:t>
    </dgm:pt>
    <dgm:pt modelId="{98F401A3-DE7B-4693-933E-3550AD1DFF5A}" type="parTrans" cxnId="{740E45F3-AB38-48A3-A8F2-812DB8CD1E8B}">
      <dgm:prSet/>
      <dgm:spPr/>
      <dgm:t>
        <a:bodyPr/>
        <a:lstStyle/>
        <a:p>
          <a:endParaRPr lang="en-US"/>
        </a:p>
      </dgm:t>
    </dgm:pt>
    <dgm:pt modelId="{ABE18251-57AE-4F5B-99AB-B77F12957821}" type="sibTrans" cxnId="{740E45F3-AB38-48A3-A8F2-812DB8CD1E8B}">
      <dgm:prSet/>
      <dgm:spPr/>
      <dgm:t>
        <a:bodyPr/>
        <a:lstStyle/>
        <a:p>
          <a:endParaRPr lang="en-US"/>
        </a:p>
      </dgm:t>
    </dgm:pt>
    <dgm:pt modelId="{1256C035-BFB0-4898-89C5-E4A58D1AA20E}">
      <dgm:prSet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Costs are the sum of total system costs, program administration costs, and estimated operation expenses. </a:t>
          </a:r>
          <a:endParaRPr lang="en-US">
            <a:solidFill>
              <a:schemeClr val="tx1"/>
            </a:solidFill>
          </a:endParaRPr>
        </a:p>
      </dgm:t>
    </dgm:pt>
    <dgm:pt modelId="{3DCCAAE3-3B89-467D-ACD1-1FD67854B5D9}" type="parTrans" cxnId="{0CC1FB02-3258-4B5D-ABD0-B426D85A47D1}">
      <dgm:prSet/>
      <dgm:spPr/>
      <dgm:t>
        <a:bodyPr/>
        <a:lstStyle/>
        <a:p>
          <a:endParaRPr lang="en-US"/>
        </a:p>
      </dgm:t>
    </dgm:pt>
    <dgm:pt modelId="{BF849516-AAA7-49F9-AC60-394F971B03CC}" type="sibTrans" cxnId="{0CC1FB02-3258-4B5D-ABD0-B426D85A47D1}">
      <dgm:prSet/>
      <dgm:spPr/>
      <dgm:t>
        <a:bodyPr/>
        <a:lstStyle/>
        <a:p>
          <a:endParaRPr lang="en-US"/>
        </a:p>
      </dgm:t>
    </dgm:pt>
    <dgm:pt modelId="{AC9DD31A-C576-4B3A-AC95-0903F2BF8E6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The analysis assumed a 30-year life of the installed system. Annual operating expenses were estimated annually at 1% of the total system costs.  </a:t>
          </a:r>
          <a:endParaRPr lang="en-US">
            <a:solidFill>
              <a:schemeClr val="tx1"/>
            </a:solidFill>
          </a:endParaRPr>
        </a:p>
      </dgm:t>
    </dgm:pt>
    <dgm:pt modelId="{B6DC6AE5-0562-4B65-BEA8-B5487E14D5AA}" type="parTrans" cxnId="{D58F2486-9F36-4A1F-AD93-8CA62A3C4856}">
      <dgm:prSet/>
      <dgm:spPr/>
      <dgm:t>
        <a:bodyPr/>
        <a:lstStyle/>
        <a:p>
          <a:endParaRPr lang="en-US"/>
        </a:p>
      </dgm:t>
    </dgm:pt>
    <dgm:pt modelId="{3B33E334-52A9-4BD8-BE40-60A31F20BDE5}" type="sibTrans" cxnId="{D58F2486-9F36-4A1F-AD93-8CA62A3C4856}">
      <dgm:prSet/>
      <dgm:spPr/>
      <dgm:t>
        <a:bodyPr/>
        <a:lstStyle/>
        <a:p>
          <a:endParaRPr lang="en-US"/>
        </a:p>
      </dgm:t>
    </dgm:pt>
    <dgm:pt modelId="{F43512E6-9BB9-4B25-9E91-8B3D9407DD2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The annual streams of benefits a and costs were converted to 2022 dollars  by using the GDP Price Deflator.</a:t>
          </a:r>
          <a:endParaRPr lang="en-US">
            <a:solidFill>
              <a:schemeClr val="tx1"/>
            </a:solidFill>
          </a:endParaRPr>
        </a:p>
      </dgm:t>
    </dgm:pt>
    <dgm:pt modelId="{3B665958-5866-4D5F-B6B4-F7C60DE5B56F}" type="parTrans" cxnId="{E28B00E1-5E01-4D68-97F4-67DE8123F43D}">
      <dgm:prSet/>
      <dgm:spPr/>
      <dgm:t>
        <a:bodyPr/>
        <a:lstStyle/>
        <a:p>
          <a:endParaRPr lang="en-US"/>
        </a:p>
      </dgm:t>
    </dgm:pt>
    <dgm:pt modelId="{CFBB740B-BE9D-49E2-8003-4A6B5DAE76EA}" type="sibTrans" cxnId="{E28B00E1-5E01-4D68-97F4-67DE8123F43D}">
      <dgm:prSet/>
      <dgm:spPr/>
      <dgm:t>
        <a:bodyPr/>
        <a:lstStyle/>
        <a:p>
          <a:endParaRPr lang="en-US"/>
        </a:p>
      </dgm:t>
    </dgm:pt>
    <dgm:pt modelId="{610BE0D1-54B5-41D4-9416-6F7DB541465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The annual benefits and costs were discounted using each utilities’ Weight Average Cost of Capital (WACC).   </a:t>
          </a:r>
          <a:endParaRPr lang="en-US">
            <a:solidFill>
              <a:schemeClr val="tx1"/>
            </a:solidFill>
          </a:endParaRPr>
        </a:p>
      </dgm:t>
    </dgm:pt>
    <dgm:pt modelId="{F32F27BE-4FD6-43E3-9860-A13394074FA7}" type="parTrans" cxnId="{9C59F1BF-75F2-4A23-89EB-679A70907AC5}">
      <dgm:prSet/>
      <dgm:spPr/>
      <dgm:t>
        <a:bodyPr/>
        <a:lstStyle/>
        <a:p>
          <a:endParaRPr lang="en-US"/>
        </a:p>
      </dgm:t>
    </dgm:pt>
    <dgm:pt modelId="{FA3AF77A-736A-4604-B072-946CA7F3038B}" type="sibTrans" cxnId="{9C59F1BF-75F2-4A23-89EB-679A70907AC5}">
      <dgm:prSet/>
      <dgm:spPr/>
      <dgm:t>
        <a:bodyPr/>
        <a:lstStyle/>
        <a:p>
          <a:endParaRPr lang="en-US"/>
        </a:p>
      </dgm:t>
    </dgm:pt>
    <dgm:pt modelId="{87DE2391-107A-4F3F-A40A-7A019E337575}" type="pres">
      <dgm:prSet presAssocID="{30F5DDE2-DF56-4F2B-A808-D193837FAADF}" presName="linear" presStyleCnt="0">
        <dgm:presLayoutVars>
          <dgm:animLvl val="lvl"/>
          <dgm:resizeHandles val="exact"/>
        </dgm:presLayoutVars>
      </dgm:prSet>
      <dgm:spPr/>
    </dgm:pt>
    <dgm:pt modelId="{42155986-E783-480D-B928-958B96E98404}" type="pres">
      <dgm:prSet presAssocID="{839DFBEF-B0D3-4F99-8DFF-9C02C2FC2D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4A3FE48-9843-4854-A2B5-AA01F412C5D6}" type="pres">
      <dgm:prSet presAssocID="{ABE18251-57AE-4F5B-99AB-B77F12957821}" presName="spacer" presStyleCnt="0"/>
      <dgm:spPr/>
    </dgm:pt>
    <dgm:pt modelId="{E5B80DBF-FA3D-458B-B3D5-EF113D9F4C89}" type="pres">
      <dgm:prSet presAssocID="{1256C035-BFB0-4898-89C5-E4A58D1AA20E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881511"/>
          <a:ext cx="10962041" cy="810809"/>
        </a:xfrm>
        <a:prstGeom prst="roundRect">
          <a:avLst/>
        </a:prstGeom>
      </dgm:spPr>
    </dgm:pt>
    <dgm:pt modelId="{45BB4245-60DD-4E77-B0F4-9599DEA4D421}" type="pres">
      <dgm:prSet presAssocID="{BF849516-AAA7-49F9-AC60-394F971B03CC}" presName="spacer" presStyleCnt="0"/>
      <dgm:spPr/>
    </dgm:pt>
    <dgm:pt modelId="{6430E809-33A4-4050-BCB6-D5BD34024ED8}" type="pres">
      <dgm:prSet presAssocID="{AC9DD31A-C576-4B3A-AC95-0903F2BF8E65}" presName="parentText" presStyleLbl="node1" presStyleIdx="2" presStyleCnt="5" custLinFactNeighborY="-89575">
        <dgm:presLayoutVars>
          <dgm:chMax val="0"/>
          <dgm:bulletEnabled val="1"/>
        </dgm:presLayoutVars>
      </dgm:prSet>
      <dgm:spPr/>
    </dgm:pt>
    <dgm:pt modelId="{91BD24AB-8210-4805-ACB3-B6552D67291E}" type="pres">
      <dgm:prSet presAssocID="{3B33E334-52A9-4BD8-BE40-60A31F20BDE5}" presName="spacer" presStyleCnt="0"/>
      <dgm:spPr/>
    </dgm:pt>
    <dgm:pt modelId="{586A1BC0-2D01-4855-980F-2178D231678F}" type="pres">
      <dgm:prSet presAssocID="{F43512E6-9BB9-4B25-9E91-8B3D9407DD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B7CD26-21BD-451E-B2C2-4B4BAD606F5A}" type="pres">
      <dgm:prSet presAssocID="{CFBB740B-BE9D-49E2-8003-4A6B5DAE76EA}" presName="spacer" presStyleCnt="0"/>
      <dgm:spPr/>
    </dgm:pt>
    <dgm:pt modelId="{A158BE67-2ED8-4127-B0D4-88CCC56D49CE}" type="pres">
      <dgm:prSet presAssocID="{610BE0D1-54B5-41D4-9416-6F7DB541465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CC1FB02-3258-4B5D-ABD0-B426D85A47D1}" srcId="{30F5DDE2-DF56-4F2B-A808-D193837FAADF}" destId="{1256C035-BFB0-4898-89C5-E4A58D1AA20E}" srcOrd="1" destOrd="0" parTransId="{3DCCAAE3-3B89-467D-ACD1-1FD67854B5D9}" sibTransId="{BF849516-AAA7-49F9-AC60-394F971B03CC}"/>
    <dgm:cxn modelId="{020BDB5F-27D7-49AA-A0A7-4741945E8B7F}" type="presOf" srcId="{839DFBEF-B0D3-4F99-8DFF-9C02C2FC2D35}" destId="{42155986-E783-480D-B928-958B96E98404}" srcOrd="0" destOrd="0" presId="urn:microsoft.com/office/officeart/2005/8/layout/vList2"/>
    <dgm:cxn modelId="{F3E09A55-E7D0-42F4-9FFE-6013A0B4FD44}" type="presOf" srcId="{F43512E6-9BB9-4B25-9E91-8B3D9407DD24}" destId="{586A1BC0-2D01-4855-980F-2178D231678F}" srcOrd="0" destOrd="0" presId="urn:microsoft.com/office/officeart/2005/8/layout/vList2"/>
    <dgm:cxn modelId="{23AEF382-E7EF-499D-AA7E-2AC7AAC8B3C3}" type="presOf" srcId="{610BE0D1-54B5-41D4-9416-6F7DB5414659}" destId="{A158BE67-2ED8-4127-B0D4-88CCC56D49CE}" srcOrd="0" destOrd="0" presId="urn:microsoft.com/office/officeart/2005/8/layout/vList2"/>
    <dgm:cxn modelId="{D58F2486-9F36-4A1F-AD93-8CA62A3C4856}" srcId="{30F5DDE2-DF56-4F2B-A808-D193837FAADF}" destId="{AC9DD31A-C576-4B3A-AC95-0903F2BF8E65}" srcOrd="2" destOrd="0" parTransId="{B6DC6AE5-0562-4B65-BEA8-B5487E14D5AA}" sibTransId="{3B33E334-52A9-4BD8-BE40-60A31F20BDE5}"/>
    <dgm:cxn modelId="{17101B8B-3229-4B5D-9E69-F222B7556F70}" type="presOf" srcId="{AC9DD31A-C576-4B3A-AC95-0903F2BF8E65}" destId="{6430E809-33A4-4050-BCB6-D5BD34024ED8}" srcOrd="0" destOrd="0" presId="urn:microsoft.com/office/officeart/2005/8/layout/vList2"/>
    <dgm:cxn modelId="{31AC4293-8440-4D62-8009-811C794457DD}" type="presOf" srcId="{30F5DDE2-DF56-4F2B-A808-D193837FAADF}" destId="{87DE2391-107A-4F3F-A40A-7A019E337575}" srcOrd="0" destOrd="0" presId="urn:microsoft.com/office/officeart/2005/8/layout/vList2"/>
    <dgm:cxn modelId="{8CF415BB-4B13-430D-82D5-2005EE7BCDA8}" type="presOf" srcId="{1256C035-BFB0-4898-89C5-E4A58D1AA20E}" destId="{E5B80DBF-FA3D-458B-B3D5-EF113D9F4C89}" srcOrd="0" destOrd="0" presId="urn:microsoft.com/office/officeart/2005/8/layout/vList2"/>
    <dgm:cxn modelId="{9C59F1BF-75F2-4A23-89EB-679A70907AC5}" srcId="{30F5DDE2-DF56-4F2B-A808-D193837FAADF}" destId="{610BE0D1-54B5-41D4-9416-6F7DB5414659}" srcOrd="4" destOrd="0" parTransId="{F32F27BE-4FD6-43E3-9860-A13394074FA7}" sibTransId="{FA3AF77A-736A-4604-B072-946CA7F3038B}"/>
    <dgm:cxn modelId="{E28B00E1-5E01-4D68-97F4-67DE8123F43D}" srcId="{30F5DDE2-DF56-4F2B-A808-D193837FAADF}" destId="{F43512E6-9BB9-4B25-9E91-8B3D9407DD24}" srcOrd="3" destOrd="0" parTransId="{3B665958-5866-4D5F-B6B4-F7C60DE5B56F}" sibTransId="{CFBB740B-BE9D-49E2-8003-4A6B5DAE76EA}"/>
    <dgm:cxn modelId="{740E45F3-AB38-48A3-A8F2-812DB8CD1E8B}" srcId="{30F5DDE2-DF56-4F2B-A808-D193837FAADF}" destId="{839DFBEF-B0D3-4F99-8DFF-9C02C2FC2D35}" srcOrd="0" destOrd="0" parTransId="{98F401A3-DE7B-4693-933E-3550AD1DFF5A}" sibTransId="{ABE18251-57AE-4F5B-99AB-B77F12957821}"/>
    <dgm:cxn modelId="{4E98C03B-3A19-4392-8470-9DD853A79CAB}" type="presParOf" srcId="{87DE2391-107A-4F3F-A40A-7A019E337575}" destId="{42155986-E783-480D-B928-958B96E98404}" srcOrd="0" destOrd="0" presId="urn:microsoft.com/office/officeart/2005/8/layout/vList2"/>
    <dgm:cxn modelId="{7B4E18B6-EA27-44B0-9913-33015D0D86D0}" type="presParOf" srcId="{87DE2391-107A-4F3F-A40A-7A019E337575}" destId="{D4A3FE48-9843-4854-A2B5-AA01F412C5D6}" srcOrd="1" destOrd="0" presId="urn:microsoft.com/office/officeart/2005/8/layout/vList2"/>
    <dgm:cxn modelId="{E66556A8-8747-4253-83A4-FAA7AB6A37FD}" type="presParOf" srcId="{87DE2391-107A-4F3F-A40A-7A019E337575}" destId="{E5B80DBF-FA3D-458B-B3D5-EF113D9F4C89}" srcOrd="2" destOrd="0" presId="urn:microsoft.com/office/officeart/2005/8/layout/vList2"/>
    <dgm:cxn modelId="{4A88F1C7-48F3-4279-ACCA-FF31DDAC6C9F}" type="presParOf" srcId="{87DE2391-107A-4F3F-A40A-7A019E337575}" destId="{45BB4245-60DD-4E77-B0F4-9599DEA4D421}" srcOrd="3" destOrd="0" presId="urn:microsoft.com/office/officeart/2005/8/layout/vList2"/>
    <dgm:cxn modelId="{2B6161E5-EFA5-49DF-8277-EF9184D97A84}" type="presParOf" srcId="{87DE2391-107A-4F3F-A40A-7A019E337575}" destId="{6430E809-33A4-4050-BCB6-D5BD34024ED8}" srcOrd="4" destOrd="0" presId="urn:microsoft.com/office/officeart/2005/8/layout/vList2"/>
    <dgm:cxn modelId="{E7F557EC-BDD5-4BCC-B2AE-AD325174528F}" type="presParOf" srcId="{87DE2391-107A-4F3F-A40A-7A019E337575}" destId="{91BD24AB-8210-4805-ACB3-B6552D67291E}" srcOrd="5" destOrd="0" presId="urn:microsoft.com/office/officeart/2005/8/layout/vList2"/>
    <dgm:cxn modelId="{0D17080A-7B57-4370-AAFF-CDA8F50FC27F}" type="presParOf" srcId="{87DE2391-107A-4F3F-A40A-7A019E337575}" destId="{586A1BC0-2D01-4855-980F-2178D231678F}" srcOrd="6" destOrd="0" presId="urn:microsoft.com/office/officeart/2005/8/layout/vList2"/>
    <dgm:cxn modelId="{696CCA78-7E0E-4279-889C-53E936A23EE9}" type="presParOf" srcId="{87DE2391-107A-4F3F-A40A-7A019E337575}" destId="{A7B7CD26-21BD-451E-B2C2-4B4BAD606F5A}" srcOrd="7" destOrd="0" presId="urn:microsoft.com/office/officeart/2005/8/layout/vList2"/>
    <dgm:cxn modelId="{60F1FC2F-33D7-4E25-A352-2EA0A7B00B6E}" type="presParOf" srcId="{87DE2391-107A-4F3F-A40A-7A019E337575}" destId="{A158BE67-2ED8-4127-B0D4-88CCC56D49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FD01135-3666-4571-9355-9FFCC5A82601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94A2A3-EDD7-42C0-843D-8076B8EECB4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Program installs (64MW) exceeded combined MASH and SASH goal</a:t>
          </a:r>
          <a:endParaRPr lang="en-US"/>
        </a:p>
      </dgm:t>
    </dgm:pt>
    <dgm:pt modelId="{B81FEA90-B2E7-4405-8B09-BB5BF6E1382A}" type="parTrans" cxnId="{11226734-FBCD-4588-B730-839F08F50AE2}">
      <dgm:prSet/>
      <dgm:spPr/>
      <dgm:t>
        <a:bodyPr/>
        <a:lstStyle/>
        <a:p>
          <a:endParaRPr lang="en-US"/>
        </a:p>
      </dgm:t>
    </dgm:pt>
    <dgm:pt modelId="{0EFA558D-FC59-43F1-8C43-7CAFEAE93B9E}" type="sibTrans" cxnId="{11226734-FBCD-4588-B730-839F08F50AE2}">
      <dgm:prSet/>
      <dgm:spPr/>
      <dgm:t>
        <a:bodyPr/>
        <a:lstStyle/>
        <a:p>
          <a:endParaRPr lang="en-US"/>
        </a:p>
      </dgm:t>
    </dgm:pt>
    <dgm:pt modelId="{F058C14B-4B68-42EF-A62C-4D0F7D76473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Of the 636 projects, 30% were installed in DACs</a:t>
          </a:r>
          <a:endParaRPr lang="en-US" dirty="0"/>
        </a:p>
      </dgm:t>
    </dgm:pt>
    <dgm:pt modelId="{63085765-4B75-4DE6-8AB1-A8E1A863AD81}" type="parTrans" cxnId="{44183589-72A4-4408-85FF-D7F6C91529F3}">
      <dgm:prSet/>
      <dgm:spPr/>
      <dgm:t>
        <a:bodyPr/>
        <a:lstStyle/>
        <a:p>
          <a:endParaRPr lang="en-US"/>
        </a:p>
      </dgm:t>
    </dgm:pt>
    <dgm:pt modelId="{6DD1F36D-8C01-441F-8322-23BDE9A97905}" type="sibTrans" cxnId="{44183589-72A4-4408-85FF-D7F6C91529F3}">
      <dgm:prSet/>
      <dgm:spPr/>
      <dgm:t>
        <a:bodyPr/>
        <a:lstStyle/>
        <a:p>
          <a:endParaRPr lang="en-US"/>
        </a:p>
      </dgm:t>
    </dgm:pt>
    <dgm:pt modelId="{57BD194A-FF31-45E7-930E-F73494BAFD1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Data issues</a:t>
          </a:r>
          <a:endParaRPr lang="en-US"/>
        </a:p>
      </dgm:t>
    </dgm:pt>
    <dgm:pt modelId="{570DD7DE-190D-423C-9A93-E0A8E08844DB}" type="parTrans" cxnId="{83EA6A40-1520-4106-9856-BC09D8F17147}">
      <dgm:prSet/>
      <dgm:spPr/>
      <dgm:t>
        <a:bodyPr/>
        <a:lstStyle/>
        <a:p>
          <a:endParaRPr lang="en-GB"/>
        </a:p>
      </dgm:t>
    </dgm:pt>
    <dgm:pt modelId="{16828EB7-8056-4BE1-A815-F522C06B0798}" type="sibTrans" cxnId="{83EA6A40-1520-4106-9856-BC09D8F17147}">
      <dgm:prSet/>
      <dgm:spPr/>
      <dgm:t>
        <a:bodyPr/>
        <a:lstStyle/>
        <a:p>
          <a:endParaRPr lang="en-GB"/>
        </a:p>
      </dgm:t>
    </dgm:pt>
    <dgm:pt modelId="{FE89A0D4-ECBB-469E-AF7C-ECD5F2939A9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The benefit cost ratio using the TRC over the entire program was 0.43</a:t>
          </a:r>
          <a:endParaRPr lang="en-US"/>
        </a:p>
      </dgm:t>
    </dgm:pt>
    <dgm:pt modelId="{4AAEA303-D3D9-4421-B93C-40B51A97FD39}" type="parTrans" cxnId="{209C0A92-B78D-41CD-8EE4-751F97D2BFCB}">
      <dgm:prSet/>
      <dgm:spPr/>
      <dgm:t>
        <a:bodyPr/>
        <a:lstStyle/>
        <a:p>
          <a:endParaRPr lang="en-GB"/>
        </a:p>
      </dgm:t>
    </dgm:pt>
    <dgm:pt modelId="{28081D41-FBC9-4FE9-9E9F-25D141B82442}" type="sibTrans" cxnId="{209C0A92-B78D-41CD-8EE4-751F97D2BFCB}">
      <dgm:prSet/>
      <dgm:spPr/>
      <dgm:t>
        <a:bodyPr/>
        <a:lstStyle/>
        <a:p>
          <a:endParaRPr lang="en-GB"/>
        </a:p>
      </dgm:t>
    </dgm:pt>
    <dgm:pt modelId="{805E4530-1C9E-4563-9184-7F068A1B05B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Workforce development goals were met</a:t>
          </a:r>
          <a:endParaRPr lang="en-US"/>
        </a:p>
      </dgm:t>
    </dgm:pt>
    <dgm:pt modelId="{02C60A9F-B0D8-4ACB-8AE3-5F770D436E4B}" type="parTrans" cxnId="{A3A8ED02-EAB5-4EE5-AA9A-0B6CB36B6EBA}">
      <dgm:prSet/>
      <dgm:spPr/>
      <dgm:t>
        <a:bodyPr/>
        <a:lstStyle/>
        <a:p>
          <a:endParaRPr lang="en-GB"/>
        </a:p>
      </dgm:t>
    </dgm:pt>
    <dgm:pt modelId="{E805F0D5-3504-4032-8F00-CE58C433E42C}" type="sibTrans" cxnId="{A3A8ED02-EAB5-4EE5-AA9A-0B6CB36B6EBA}">
      <dgm:prSet/>
      <dgm:spPr/>
      <dgm:t>
        <a:bodyPr/>
        <a:lstStyle/>
        <a:p>
          <a:endParaRPr lang="en-GB"/>
        </a:p>
      </dgm:t>
    </dgm:pt>
    <dgm:pt modelId="{2667F2B6-A6FE-4454-8987-17568F60A5A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Customers used more energy under the program but paid less on their electricity bills</a:t>
          </a:r>
          <a:endParaRPr lang="en-US"/>
        </a:p>
      </dgm:t>
    </dgm:pt>
    <dgm:pt modelId="{5AD59392-9885-46C6-AB38-4DEA7ED413BA}" type="parTrans" cxnId="{898D4E91-BBC7-4BB1-A058-C3121B17B051}">
      <dgm:prSet/>
      <dgm:spPr/>
      <dgm:t>
        <a:bodyPr/>
        <a:lstStyle/>
        <a:p>
          <a:endParaRPr lang="en-GB"/>
        </a:p>
      </dgm:t>
    </dgm:pt>
    <dgm:pt modelId="{AAB173B3-41B6-4260-9173-0D53C01BA65C}" type="sibTrans" cxnId="{898D4E91-BBC7-4BB1-A058-C3121B17B051}">
      <dgm:prSet/>
      <dgm:spPr/>
      <dgm:t>
        <a:bodyPr/>
        <a:lstStyle/>
        <a:p>
          <a:endParaRPr lang="en-GB"/>
        </a:p>
      </dgm:t>
    </dgm:pt>
    <dgm:pt modelId="{275D675E-A506-45B0-93AB-72DF5FFDC71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Combined CO</a:t>
          </a:r>
          <a:r>
            <a:rPr lang="en-GB" baseline="-25000"/>
            <a:t>2</a:t>
          </a:r>
          <a:r>
            <a:rPr lang="en-GB"/>
            <a:t> savings of 175,680 metric tons</a:t>
          </a:r>
          <a:endParaRPr lang="en-US"/>
        </a:p>
      </dgm:t>
    </dgm:pt>
    <dgm:pt modelId="{A4732605-94BD-4488-99A7-EBB050EF08FC}" type="parTrans" cxnId="{F8B65325-38BF-4409-9053-8EDB7BC5D145}">
      <dgm:prSet/>
      <dgm:spPr/>
      <dgm:t>
        <a:bodyPr/>
        <a:lstStyle/>
        <a:p>
          <a:endParaRPr lang="en-GB"/>
        </a:p>
      </dgm:t>
    </dgm:pt>
    <dgm:pt modelId="{0F5DC82A-FF2A-4104-A6E3-20938DF00A65}" type="sibTrans" cxnId="{F8B65325-38BF-4409-9053-8EDB7BC5D145}">
      <dgm:prSet/>
      <dgm:spPr/>
      <dgm:t>
        <a:bodyPr/>
        <a:lstStyle/>
        <a:p>
          <a:endParaRPr lang="en-GB"/>
        </a:p>
      </dgm:t>
    </dgm:pt>
    <dgm:pt modelId="{1535433E-834E-4D5D-8A1D-97D98C4D5AA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First-year production realization rate was 65%</a:t>
          </a:r>
          <a:endParaRPr lang="en-US"/>
        </a:p>
      </dgm:t>
    </dgm:pt>
    <dgm:pt modelId="{41891112-C616-4CB4-BFE6-EB624BA9EB79}" type="parTrans" cxnId="{EE0AD745-0FFE-4F24-9B5B-3EF051FB2004}">
      <dgm:prSet/>
      <dgm:spPr/>
      <dgm:t>
        <a:bodyPr/>
        <a:lstStyle/>
        <a:p>
          <a:endParaRPr lang="en-GB"/>
        </a:p>
      </dgm:t>
    </dgm:pt>
    <dgm:pt modelId="{741E4BD8-0D4B-4D6D-A2C7-2A715483651E}" type="sibTrans" cxnId="{EE0AD745-0FFE-4F24-9B5B-3EF051FB2004}">
      <dgm:prSet/>
      <dgm:spPr/>
      <dgm:t>
        <a:bodyPr/>
        <a:lstStyle/>
        <a:p>
          <a:endParaRPr lang="en-GB"/>
        </a:p>
      </dgm:t>
    </dgm:pt>
    <dgm:pt modelId="{DAE9A059-A3CF-46A2-B483-618D5FFF0D61}" type="pres">
      <dgm:prSet presAssocID="{AFD01135-3666-4571-9355-9FFCC5A82601}" presName="diagram" presStyleCnt="0">
        <dgm:presLayoutVars>
          <dgm:dir/>
          <dgm:resizeHandles val="exact"/>
        </dgm:presLayoutVars>
      </dgm:prSet>
      <dgm:spPr/>
    </dgm:pt>
    <dgm:pt modelId="{10800C65-59BA-4B91-944A-720F7BA4AA7B}" type="pres">
      <dgm:prSet presAssocID="{1794A2A3-EDD7-42C0-843D-8076B8EECB48}" presName="node" presStyleLbl="node1" presStyleIdx="0" presStyleCnt="8">
        <dgm:presLayoutVars>
          <dgm:bulletEnabled val="1"/>
        </dgm:presLayoutVars>
      </dgm:prSet>
      <dgm:spPr/>
    </dgm:pt>
    <dgm:pt modelId="{7828F206-1194-4DE7-9560-64C5AFAD54D0}" type="pres">
      <dgm:prSet presAssocID="{0EFA558D-FC59-43F1-8C43-7CAFEAE93B9E}" presName="sibTrans" presStyleCnt="0"/>
      <dgm:spPr/>
    </dgm:pt>
    <dgm:pt modelId="{7AB44051-F350-4365-992B-869439237332}" type="pres">
      <dgm:prSet presAssocID="{F058C14B-4B68-42EF-A62C-4D0F7D76473C}" presName="node" presStyleLbl="node1" presStyleIdx="1" presStyleCnt="8">
        <dgm:presLayoutVars>
          <dgm:bulletEnabled val="1"/>
        </dgm:presLayoutVars>
      </dgm:prSet>
      <dgm:spPr/>
    </dgm:pt>
    <dgm:pt modelId="{EC1BACEC-2C01-4C84-9CB8-652E8754795F}" type="pres">
      <dgm:prSet presAssocID="{6DD1F36D-8C01-441F-8322-23BDE9A97905}" presName="sibTrans" presStyleCnt="0"/>
      <dgm:spPr/>
    </dgm:pt>
    <dgm:pt modelId="{94675B3E-D8CE-4D7E-8F97-BD622B89A9B7}" type="pres">
      <dgm:prSet presAssocID="{805E4530-1C9E-4563-9184-7F068A1B05BE}" presName="node" presStyleLbl="node1" presStyleIdx="2" presStyleCnt="8">
        <dgm:presLayoutVars>
          <dgm:bulletEnabled val="1"/>
        </dgm:presLayoutVars>
      </dgm:prSet>
      <dgm:spPr/>
    </dgm:pt>
    <dgm:pt modelId="{1A7126B4-C2C0-4515-A758-13A52C27E4F1}" type="pres">
      <dgm:prSet presAssocID="{E805F0D5-3504-4032-8F00-CE58C433E42C}" presName="sibTrans" presStyleCnt="0"/>
      <dgm:spPr/>
    </dgm:pt>
    <dgm:pt modelId="{F28C8939-797A-4D43-84A1-0140C99AACB2}" type="pres">
      <dgm:prSet presAssocID="{1535433E-834E-4D5D-8A1D-97D98C4D5AAA}" presName="node" presStyleLbl="node1" presStyleIdx="3" presStyleCnt="8">
        <dgm:presLayoutVars>
          <dgm:bulletEnabled val="1"/>
        </dgm:presLayoutVars>
      </dgm:prSet>
      <dgm:spPr/>
    </dgm:pt>
    <dgm:pt modelId="{EB667436-2864-4E24-ADE2-4381A38F9206}" type="pres">
      <dgm:prSet presAssocID="{741E4BD8-0D4B-4D6D-A2C7-2A715483651E}" presName="sibTrans" presStyleCnt="0"/>
      <dgm:spPr/>
    </dgm:pt>
    <dgm:pt modelId="{2CE9CC67-93C9-4AEC-97D7-F34B02531B08}" type="pres">
      <dgm:prSet presAssocID="{2667F2B6-A6FE-4454-8987-17568F60A5A3}" presName="node" presStyleLbl="node1" presStyleIdx="4" presStyleCnt="8">
        <dgm:presLayoutVars>
          <dgm:bulletEnabled val="1"/>
        </dgm:presLayoutVars>
      </dgm:prSet>
      <dgm:spPr/>
    </dgm:pt>
    <dgm:pt modelId="{91F7E1A3-A181-498B-A147-C74BB5B94621}" type="pres">
      <dgm:prSet presAssocID="{AAB173B3-41B6-4260-9173-0D53C01BA65C}" presName="sibTrans" presStyleCnt="0"/>
      <dgm:spPr/>
    </dgm:pt>
    <dgm:pt modelId="{D21C3123-749A-4AB5-B806-F93E2EB01AA8}" type="pres">
      <dgm:prSet presAssocID="{275D675E-A506-45B0-93AB-72DF5FFDC71C}" presName="node" presStyleLbl="node1" presStyleIdx="5" presStyleCnt="8">
        <dgm:presLayoutVars>
          <dgm:bulletEnabled val="1"/>
        </dgm:presLayoutVars>
      </dgm:prSet>
      <dgm:spPr/>
    </dgm:pt>
    <dgm:pt modelId="{982AA476-1662-4F92-AA62-66E1FB7229D5}" type="pres">
      <dgm:prSet presAssocID="{0F5DC82A-FF2A-4104-A6E3-20938DF00A65}" presName="sibTrans" presStyleCnt="0"/>
      <dgm:spPr/>
    </dgm:pt>
    <dgm:pt modelId="{A836E101-64CD-49DD-B113-1AFC5CBD27E0}" type="pres">
      <dgm:prSet presAssocID="{FE89A0D4-ECBB-469E-AF7C-ECD5F2939A9C}" presName="node" presStyleLbl="node1" presStyleIdx="6" presStyleCnt="8">
        <dgm:presLayoutVars>
          <dgm:bulletEnabled val="1"/>
        </dgm:presLayoutVars>
      </dgm:prSet>
      <dgm:spPr/>
    </dgm:pt>
    <dgm:pt modelId="{35598326-47CB-440E-ABCA-4229852F97B8}" type="pres">
      <dgm:prSet presAssocID="{28081D41-FBC9-4FE9-9E9F-25D141B82442}" presName="sibTrans" presStyleCnt="0"/>
      <dgm:spPr/>
    </dgm:pt>
    <dgm:pt modelId="{248FCB3E-DEE8-4B13-B9F8-E247971A9B69}" type="pres">
      <dgm:prSet presAssocID="{57BD194A-FF31-45E7-930E-F73494BAFD14}" presName="node" presStyleLbl="node1" presStyleIdx="7" presStyleCnt="8">
        <dgm:presLayoutVars>
          <dgm:bulletEnabled val="1"/>
        </dgm:presLayoutVars>
      </dgm:prSet>
      <dgm:spPr/>
    </dgm:pt>
  </dgm:ptLst>
  <dgm:cxnLst>
    <dgm:cxn modelId="{A3A8ED02-EAB5-4EE5-AA9A-0B6CB36B6EBA}" srcId="{AFD01135-3666-4571-9355-9FFCC5A82601}" destId="{805E4530-1C9E-4563-9184-7F068A1B05BE}" srcOrd="2" destOrd="0" parTransId="{02C60A9F-B0D8-4ACB-8AE3-5F770D436E4B}" sibTransId="{E805F0D5-3504-4032-8F00-CE58C433E42C}"/>
    <dgm:cxn modelId="{B137AF0F-3CAF-4385-8095-7C0ACAADE7DD}" type="presOf" srcId="{2667F2B6-A6FE-4454-8987-17568F60A5A3}" destId="{2CE9CC67-93C9-4AEC-97D7-F34B02531B08}" srcOrd="0" destOrd="0" presId="urn:microsoft.com/office/officeart/2005/8/layout/default"/>
    <dgm:cxn modelId="{F8B65325-38BF-4409-9053-8EDB7BC5D145}" srcId="{AFD01135-3666-4571-9355-9FFCC5A82601}" destId="{275D675E-A506-45B0-93AB-72DF5FFDC71C}" srcOrd="5" destOrd="0" parTransId="{A4732605-94BD-4488-99A7-EBB050EF08FC}" sibTransId="{0F5DC82A-FF2A-4104-A6E3-20938DF00A65}"/>
    <dgm:cxn modelId="{11226734-FBCD-4588-B730-839F08F50AE2}" srcId="{AFD01135-3666-4571-9355-9FFCC5A82601}" destId="{1794A2A3-EDD7-42C0-843D-8076B8EECB48}" srcOrd="0" destOrd="0" parTransId="{B81FEA90-B2E7-4405-8B09-BB5BF6E1382A}" sibTransId="{0EFA558D-FC59-43F1-8C43-7CAFEAE93B9E}"/>
    <dgm:cxn modelId="{83EA6A40-1520-4106-9856-BC09D8F17147}" srcId="{AFD01135-3666-4571-9355-9FFCC5A82601}" destId="{57BD194A-FF31-45E7-930E-F73494BAFD14}" srcOrd="7" destOrd="0" parTransId="{570DD7DE-190D-423C-9A93-E0A8E08844DB}" sibTransId="{16828EB7-8056-4BE1-A815-F522C06B0798}"/>
    <dgm:cxn modelId="{B4D13164-9B4C-466F-9CBE-5699263A3A88}" type="presOf" srcId="{57BD194A-FF31-45E7-930E-F73494BAFD14}" destId="{248FCB3E-DEE8-4B13-B9F8-E247971A9B69}" srcOrd="0" destOrd="0" presId="urn:microsoft.com/office/officeart/2005/8/layout/default"/>
    <dgm:cxn modelId="{EE0AD745-0FFE-4F24-9B5B-3EF051FB2004}" srcId="{AFD01135-3666-4571-9355-9FFCC5A82601}" destId="{1535433E-834E-4D5D-8A1D-97D98C4D5AAA}" srcOrd="3" destOrd="0" parTransId="{41891112-C616-4CB4-BFE6-EB624BA9EB79}" sibTransId="{741E4BD8-0D4B-4D6D-A2C7-2A715483651E}"/>
    <dgm:cxn modelId="{A93FB087-6DD9-4824-A2D6-4B0BD7E1971A}" type="presOf" srcId="{1535433E-834E-4D5D-8A1D-97D98C4D5AAA}" destId="{F28C8939-797A-4D43-84A1-0140C99AACB2}" srcOrd="0" destOrd="0" presId="urn:microsoft.com/office/officeart/2005/8/layout/default"/>
    <dgm:cxn modelId="{44183589-72A4-4408-85FF-D7F6C91529F3}" srcId="{AFD01135-3666-4571-9355-9FFCC5A82601}" destId="{F058C14B-4B68-42EF-A62C-4D0F7D76473C}" srcOrd="1" destOrd="0" parTransId="{63085765-4B75-4DE6-8AB1-A8E1A863AD81}" sibTransId="{6DD1F36D-8C01-441F-8322-23BDE9A97905}"/>
    <dgm:cxn modelId="{898D4E91-BBC7-4BB1-A058-C3121B17B051}" srcId="{AFD01135-3666-4571-9355-9FFCC5A82601}" destId="{2667F2B6-A6FE-4454-8987-17568F60A5A3}" srcOrd="4" destOrd="0" parTransId="{5AD59392-9885-46C6-AB38-4DEA7ED413BA}" sibTransId="{AAB173B3-41B6-4260-9173-0D53C01BA65C}"/>
    <dgm:cxn modelId="{209C0A92-B78D-41CD-8EE4-751F97D2BFCB}" srcId="{AFD01135-3666-4571-9355-9FFCC5A82601}" destId="{FE89A0D4-ECBB-469E-AF7C-ECD5F2939A9C}" srcOrd="6" destOrd="0" parTransId="{4AAEA303-D3D9-4421-B93C-40B51A97FD39}" sibTransId="{28081D41-FBC9-4FE9-9E9F-25D141B82442}"/>
    <dgm:cxn modelId="{FDE5C297-809F-4A20-B2AF-001A7FD638C4}" type="presOf" srcId="{FE89A0D4-ECBB-469E-AF7C-ECD5F2939A9C}" destId="{A836E101-64CD-49DD-B113-1AFC5CBD27E0}" srcOrd="0" destOrd="0" presId="urn:microsoft.com/office/officeart/2005/8/layout/default"/>
    <dgm:cxn modelId="{F88D4A9C-604A-49A3-8EF7-41B23DE9021E}" type="presOf" srcId="{AFD01135-3666-4571-9355-9FFCC5A82601}" destId="{DAE9A059-A3CF-46A2-B483-618D5FFF0D61}" srcOrd="0" destOrd="0" presId="urn:microsoft.com/office/officeart/2005/8/layout/default"/>
    <dgm:cxn modelId="{C9A2ADA4-9374-46CC-8139-8008D9233BB4}" type="presOf" srcId="{275D675E-A506-45B0-93AB-72DF5FFDC71C}" destId="{D21C3123-749A-4AB5-B806-F93E2EB01AA8}" srcOrd="0" destOrd="0" presId="urn:microsoft.com/office/officeart/2005/8/layout/default"/>
    <dgm:cxn modelId="{7316EBA6-032C-461E-A37E-4FE98923CEB8}" type="presOf" srcId="{1794A2A3-EDD7-42C0-843D-8076B8EECB48}" destId="{10800C65-59BA-4B91-944A-720F7BA4AA7B}" srcOrd="0" destOrd="0" presId="urn:microsoft.com/office/officeart/2005/8/layout/default"/>
    <dgm:cxn modelId="{6D4005B5-E977-4FD2-A2AC-09B2C28C0747}" type="presOf" srcId="{805E4530-1C9E-4563-9184-7F068A1B05BE}" destId="{94675B3E-D8CE-4D7E-8F97-BD622B89A9B7}" srcOrd="0" destOrd="0" presId="urn:microsoft.com/office/officeart/2005/8/layout/default"/>
    <dgm:cxn modelId="{7B4F08F3-21B1-4C6D-ADB4-A0E7BD526379}" type="presOf" srcId="{F058C14B-4B68-42EF-A62C-4D0F7D76473C}" destId="{7AB44051-F350-4365-992B-869439237332}" srcOrd="0" destOrd="0" presId="urn:microsoft.com/office/officeart/2005/8/layout/default"/>
    <dgm:cxn modelId="{38343B76-1783-492B-8826-5080A45D2A77}" type="presParOf" srcId="{DAE9A059-A3CF-46A2-B483-618D5FFF0D61}" destId="{10800C65-59BA-4B91-944A-720F7BA4AA7B}" srcOrd="0" destOrd="0" presId="urn:microsoft.com/office/officeart/2005/8/layout/default"/>
    <dgm:cxn modelId="{0DC4B623-3713-4078-9719-5734B8969384}" type="presParOf" srcId="{DAE9A059-A3CF-46A2-B483-618D5FFF0D61}" destId="{7828F206-1194-4DE7-9560-64C5AFAD54D0}" srcOrd="1" destOrd="0" presId="urn:microsoft.com/office/officeart/2005/8/layout/default"/>
    <dgm:cxn modelId="{62C6D8C8-492F-4FCA-930E-2A41C7D80190}" type="presParOf" srcId="{DAE9A059-A3CF-46A2-B483-618D5FFF0D61}" destId="{7AB44051-F350-4365-992B-869439237332}" srcOrd="2" destOrd="0" presId="urn:microsoft.com/office/officeart/2005/8/layout/default"/>
    <dgm:cxn modelId="{CFDD75A2-95CC-4F07-98B8-044B91C78563}" type="presParOf" srcId="{DAE9A059-A3CF-46A2-B483-618D5FFF0D61}" destId="{EC1BACEC-2C01-4C84-9CB8-652E8754795F}" srcOrd="3" destOrd="0" presId="urn:microsoft.com/office/officeart/2005/8/layout/default"/>
    <dgm:cxn modelId="{F8DB6440-D676-4D77-BEA1-E614AB018A4D}" type="presParOf" srcId="{DAE9A059-A3CF-46A2-B483-618D5FFF0D61}" destId="{94675B3E-D8CE-4D7E-8F97-BD622B89A9B7}" srcOrd="4" destOrd="0" presId="urn:microsoft.com/office/officeart/2005/8/layout/default"/>
    <dgm:cxn modelId="{9FB7F5E8-CC80-49FF-9375-948AC62116D8}" type="presParOf" srcId="{DAE9A059-A3CF-46A2-B483-618D5FFF0D61}" destId="{1A7126B4-C2C0-4515-A758-13A52C27E4F1}" srcOrd="5" destOrd="0" presId="urn:microsoft.com/office/officeart/2005/8/layout/default"/>
    <dgm:cxn modelId="{DEA371C6-9575-4F9D-AFB3-9C81A61F6616}" type="presParOf" srcId="{DAE9A059-A3CF-46A2-B483-618D5FFF0D61}" destId="{F28C8939-797A-4D43-84A1-0140C99AACB2}" srcOrd="6" destOrd="0" presId="urn:microsoft.com/office/officeart/2005/8/layout/default"/>
    <dgm:cxn modelId="{CB4F3434-F4FF-4918-A4DC-616B73FDDC16}" type="presParOf" srcId="{DAE9A059-A3CF-46A2-B483-618D5FFF0D61}" destId="{EB667436-2864-4E24-ADE2-4381A38F9206}" srcOrd="7" destOrd="0" presId="urn:microsoft.com/office/officeart/2005/8/layout/default"/>
    <dgm:cxn modelId="{0EDFA9A0-8E6D-4977-9A25-5A6D7BFF029F}" type="presParOf" srcId="{DAE9A059-A3CF-46A2-B483-618D5FFF0D61}" destId="{2CE9CC67-93C9-4AEC-97D7-F34B02531B08}" srcOrd="8" destOrd="0" presId="urn:microsoft.com/office/officeart/2005/8/layout/default"/>
    <dgm:cxn modelId="{C405D45B-24A8-4975-A8BB-7E89B7E57351}" type="presParOf" srcId="{DAE9A059-A3CF-46A2-B483-618D5FFF0D61}" destId="{91F7E1A3-A181-498B-A147-C74BB5B94621}" srcOrd="9" destOrd="0" presId="urn:microsoft.com/office/officeart/2005/8/layout/default"/>
    <dgm:cxn modelId="{8159127F-04CE-4E1B-BD86-68C8F35FDDB5}" type="presParOf" srcId="{DAE9A059-A3CF-46A2-B483-618D5FFF0D61}" destId="{D21C3123-749A-4AB5-B806-F93E2EB01AA8}" srcOrd="10" destOrd="0" presId="urn:microsoft.com/office/officeart/2005/8/layout/default"/>
    <dgm:cxn modelId="{5E50C75E-9F24-44D3-A117-DA21ED51E73C}" type="presParOf" srcId="{DAE9A059-A3CF-46A2-B483-618D5FFF0D61}" destId="{982AA476-1662-4F92-AA62-66E1FB7229D5}" srcOrd="11" destOrd="0" presId="urn:microsoft.com/office/officeart/2005/8/layout/default"/>
    <dgm:cxn modelId="{21AD4FEF-39C7-4EC4-99C7-F28CC5B5DF9A}" type="presParOf" srcId="{DAE9A059-A3CF-46A2-B483-618D5FFF0D61}" destId="{A836E101-64CD-49DD-B113-1AFC5CBD27E0}" srcOrd="12" destOrd="0" presId="urn:microsoft.com/office/officeart/2005/8/layout/default"/>
    <dgm:cxn modelId="{E112EF29-BAF1-4F4D-9182-BE947A11FA46}" type="presParOf" srcId="{DAE9A059-A3CF-46A2-B483-618D5FFF0D61}" destId="{35598326-47CB-440E-ABCA-4229852F97B8}" srcOrd="13" destOrd="0" presId="urn:microsoft.com/office/officeart/2005/8/layout/default"/>
    <dgm:cxn modelId="{7273B0C9-DE50-4CDD-96C3-A78529EE2448}" type="presParOf" srcId="{DAE9A059-A3CF-46A2-B483-618D5FFF0D61}" destId="{248FCB3E-DEE8-4B13-B9F8-E247971A9B69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60E36-8D58-4B7B-B743-C7DE536FF7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0A1CD5-4717-4827-AE76-17713568E9B5}">
      <dgm:prSet custT="1"/>
      <dgm:spPr/>
      <dgm:t>
        <a:bodyPr/>
        <a:lstStyle/>
        <a:p>
          <a:r>
            <a:rPr lang="en-GB" sz="2000" b="0" i="0" baseline="0"/>
            <a:t>Evaluation team</a:t>
          </a:r>
          <a:endParaRPr lang="en-US" sz="2000"/>
        </a:p>
      </dgm:t>
    </dgm:pt>
    <dgm:pt modelId="{5BE05AE5-BA67-4925-8C1B-5AA9A6793E82}" type="parTrans" cxnId="{79499777-5F90-44E0-81BB-482C80498330}">
      <dgm:prSet/>
      <dgm:spPr/>
      <dgm:t>
        <a:bodyPr/>
        <a:lstStyle/>
        <a:p>
          <a:endParaRPr lang="en-GB" sz="1400"/>
        </a:p>
      </dgm:t>
    </dgm:pt>
    <dgm:pt modelId="{5B042139-76A4-43CA-967D-0F3F7F077C3C}" type="sibTrans" cxnId="{79499777-5F90-44E0-81BB-482C80498330}">
      <dgm:prSet/>
      <dgm:spPr/>
      <dgm:t>
        <a:bodyPr/>
        <a:lstStyle/>
        <a:p>
          <a:endParaRPr lang="en-GB" sz="1400"/>
        </a:p>
      </dgm:t>
    </dgm:pt>
    <dgm:pt modelId="{C82BDE39-AF35-43AC-9D99-A3391D89C994}">
      <dgm:prSet custT="1"/>
      <dgm:spPr/>
      <dgm:t>
        <a:bodyPr/>
        <a:lstStyle/>
        <a:p>
          <a:r>
            <a:rPr lang="en-GB" sz="2000" b="0" i="0" baseline="0"/>
            <a:t>Program background</a:t>
          </a:r>
          <a:endParaRPr lang="en-US" sz="2000"/>
        </a:p>
      </dgm:t>
    </dgm:pt>
    <dgm:pt modelId="{18AD51C1-C037-4F24-8126-349F5189C9A5}" type="parTrans" cxnId="{29410D48-D042-46D9-A573-5ADB2ABB9B97}">
      <dgm:prSet/>
      <dgm:spPr/>
      <dgm:t>
        <a:bodyPr/>
        <a:lstStyle/>
        <a:p>
          <a:endParaRPr lang="en-GB" sz="1400"/>
        </a:p>
      </dgm:t>
    </dgm:pt>
    <dgm:pt modelId="{5B12F154-5A1A-4684-81B9-30D4F29135E7}" type="sibTrans" cxnId="{29410D48-D042-46D9-A573-5ADB2ABB9B97}">
      <dgm:prSet/>
      <dgm:spPr/>
      <dgm:t>
        <a:bodyPr/>
        <a:lstStyle/>
        <a:p>
          <a:endParaRPr lang="en-GB" sz="1400"/>
        </a:p>
      </dgm:t>
    </dgm:pt>
    <dgm:pt modelId="{9AF82A9F-5D25-4F41-9762-0E095A881AA7}">
      <dgm:prSet custT="1"/>
      <dgm:spPr/>
      <dgm:t>
        <a:bodyPr/>
        <a:lstStyle/>
        <a:p>
          <a:r>
            <a:rPr lang="en-GB" sz="2000"/>
            <a:t>E</a:t>
          </a:r>
          <a:r>
            <a:rPr lang="en-GB" sz="2000" b="0" i="0" baseline="0"/>
            <a:t>valuation o</a:t>
          </a:r>
          <a:r>
            <a:rPr lang="en-GB" sz="2000"/>
            <a:t>bjectives</a:t>
          </a:r>
          <a:endParaRPr lang="en-US" sz="2000"/>
        </a:p>
      </dgm:t>
    </dgm:pt>
    <dgm:pt modelId="{E81D5D02-448C-416F-91D5-C2D8F60861E9}" type="parTrans" cxnId="{67E8D417-2588-47A5-BE1D-D3A2C21E00DB}">
      <dgm:prSet/>
      <dgm:spPr/>
      <dgm:t>
        <a:bodyPr/>
        <a:lstStyle/>
        <a:p>
          <a:endParaRPr lang="en-GB" sz="1400"/>
        </a:p>
      </dgm:t>
    </dgm:pt>
    <dgm:pt modelId="{0A775542-BFDD-478D-846A-B59247116340}" type="sibTrans" cxnId="{67E8D417-2588-47A5-BE1D-D3A2C21E00DB}">
      <dgm:prSet/>
      <dgm:spPr/>
      <dgm:t>
        <a:bodyPr/>
        <a:lstStyle/>
        <a:p>
          <a:endParaRPr lang="en-GB" sz="1400"/>
        </a:p>
      </dgm:t>
    </dgm:pt>
    <dgm:pt modelId="{613F4204-EF80-454A-912D-E4FEE6969871}">
      <dgm:prSet custT="1"/>
      <dgm:spPr/>
      <dgm:t>
        <a:bodyPr/>
        <a:lstStyle/>
        <a:p>
          <a:r>
            <a:rPr lang="en-GB" sz="2000"/>
            <a:t>Evaluation tasks and outcomes</a:t>
          </a:r>
          <a:endParaRPr lang="en-US" sz="2000"/>
        </a:p>
      </dgm:t>
    </dgm:pt>
    <dgm:pt modelId="{8CFC0012-90C9-40B2-8E20-C5ED6A69ACE1}" type="parTrans" cxnId="{D3B7555D-6A6E-4083-BE65-E76ABD55E6D0}">
      <dgm:prSet/>
      <dgm:spPr/>
      <dgm:t>
        <a:bodyPr/>
        <a:lstStyle/>
        <a:p>
          <a:endParaRPr lang="en-GB" sz="1400"/>
        </a:p>
      </dgm:t>
    </dgm:pt>
    <dgm:pt modelId="{558124C9-AC0A-4418-9CBB-B542C6977CF3}" type="sibTrans" cxnId="{D3B7555D-6A6E-4083-BE65-E76ABD55E6D0}">
      <dgm:prSet/>
      <dgm:spPr/>
      <dgm:t>
        <a:bodyPr/>
        <a:lstStyle/>
        <a:p>
          <a:endParaRPr lang="en-GB" sz="1400"/>
        </a:p>
      </dgm:t>
    </dgm:pt>
    <dgm:pt modelId="{51343D7C-D6E8-457A-AD5E-CD291B8F2BE2}">
      <dgm:prSet custT="1"/>
      <dgm:spPr/>
      <dgm:t>
        <a:bodyPr/>
        <a:lstStyle/>
        <a:p>
          <a:r>
            <a:rPr lang="en-GB" sz="1600"/>
            <a:t>Cost assessment</a:t>
          </a:r>
          <a:endParaRPr lang="en-US" sz="1600"/>
        </a:p>
      </dgm:t>
    </dgm:pt>
    <dgm:pt modelId="{9554EF61-0CE2-4E86-A219-8A481D640860}" type="parTrans" cxnId="{82402E34-41FC-4D6A-8F80-3B27485D3B9E}">
      <dgm:prSet/>
      <dgm:spPr/>
      <dgm:t>
        <a:bodyPr/>
        <a:lstStyle/>
        <a:p>
          <a:endParaRPr lang="en-GB" sz="1400"/>
        </a:p>
      </dgm:t>
    </dgm:pt>
    <dgm:pt modelId="{50BC8EED-C6DE-46C0-B9C7-7DF87DA8880A}" type="sibTrans" cxnId="{82402E34-41FC-4D6A-8F80-3B27485D3B9E}">
      <dgm:prSet/>
      <dgm:spPr/>
      <dgm:t>
        <a:bodyPr/>
        <a:lstStyle/>
        <a:p>
          <a:endParaRPr lang="en-GB" sz="1400"/>
        </a:p>
      </dgm:t>
    </dgm:pt>
    <dgm:pt modelId="{20F99BC4-8DD7-48CF-B3C0-6DFBEB28AFBD}">
      <dgm:prSet custT="1"/>
      <dgm:spPr/>
      <dgm:t>
        <a:bodyPr/>
        <a:lstStyle/>
        <a:p>
          <a:r>
            <a:rPr lang="en-GB" sz="2000"/>
            <a:t>Evaluation Summary</a:t>
          </a:r>
        </a:p>
      </dgm:t>
    </dgm:pt>
    <dgm:pt modelId="{D45EC37A-39B9-404D-9D61-CB304CDDFCDB}" type="parTrans" cxnId="{8AFFC1DE-F83C-4213-96BF-D60008E4E997}">
      <dgm:prSet/>
      <dgm:spPr/>
      <dgm:t>
        <a:bodyPr/>
        <a:lstStyle/>
        <a:p>
          <a:endParaRPr lang="en-GB" sz="1400"/>
        </a:p>
      </dgm:t>
    </dgm:pt>
    <dgm:pt modelId="{15943F35-AEF2-48E3-A0C7-DDBE5D65A7DA}" type="sibTrans" cxnId="{8AFFC1DE-F83C-4213-96BF-D60008E4E997}">
      <dgm:prSet/>
      <dgm:spPr/>
      <dgm:t>
        <a:bodyPr/>
        <a:lstStyle/>
        <a:p>
          <a:endParaRPr lang="en-GB" sz="1400"/>
        </a:p>
      </dgm:t>
    </dgm:pt>
    <dgm:pt modelId="{0AABA148-25F0-451A-A196-70592B4F9258}">
      <dgm:prSet custT="1"/>
      <dgm:spPr/>
      <dgm:t>
        <a:bodyPr/>
        <a:lstStyle/>
        <a:p>
          <a:r>
            <a:rPr lang="en-GB" sz="1600"/>
            <a:t>Environmental benefits</a:t>
          </a:r>
          <a:endParaRPr lang="en-US" sz="1600"/>
        </a:p>
      </dgm:t>
    </dgm:pt>
    <dgm:pt modelId="{81DFA9AF-7987-4EBF-9C5A-981BF431F6E4}" type="parTrans" cxnId="{063BA0F5-C9C1-42D1-A242-A251D43BE311}">
      <dgm:prSet/>
      <dgm:spPr/>
      <dgm:t>
        <a:bodyPr/>
        <a:lstStyle/>
        <a:p>
          <a:endParaRPr lang="en-GB"/>
        </a:p>
      </dgm:t>
    </dgm:pt>
    <dgm:pt modelId="{FEDA4D64-E012-46A3-8C10-2ECF7A3BD017}" type="sibTrans" cxnId="{063BA0F5-C9C1-42D1-A242-A251D43BE311}">
      <dgm:prSet/>
      <dgm:spPr/>
      <dgm:t>
        <a:bodyPr/>
        <a:lstStyle/>
        <a:p>
          <a:endParaRPr lang="en-GB"/>
        </a:p>
      </dgm:t>
    </dgm:pt>
    <dgm:pt modelId="{FDED0479-AE06-4627-A7EA-DB4B61399BFA}">
      <dgm:prSet custT="1"/>
      <dgm:spPr/>
      <dgm:t>
        <a:bodyPr/>
        <a:lstStyle/>
        <a:p>
          <a:r>
            <a:rPr lang="en-GB" sz="1600"/>
            <a:t>Program delivery metrics</a:t>
          </a:r>
          <a:endParaRPr lang="en-US" sz="1600"/>
        </a:p>
      </dgm:t>
    </dgm:pt>
    <dgm:pt modelId="{19D2E490-464B-4EAC-B99B-A6CD36B03049}" type="parTrans" cxnId="{2BCABF0B-3313-4057-A60E-971EB9B94917}">
      <dgm:prSet/>
      <dgm:spPr/>
      <dgm:t>
        <a:bodyPr/>
        <a:lstStyle/>
        <a:p>
          <a:endParaRPr lang="en-GB"/>
        </a:p>
      </dgm:t>
    </dgm:pt>
    <dgm:pt modelId="{4599D24F-B74B-4F6A-8023-8BD7C9DE7729}" type="sibTrans" cxnId="{2BCABF0B-3313-4057-A60E-971EB9B94917}">
      <dgm:prSet/>
      <dgm:spPr/>
      <dgm:t>
        <a:bodyPr/>
        <a:lstStyle/>
        <a:p>
          <a:endParaRPr lang="en-GB"/>
        </a:p>
      </dgm:t>
    </dgm:pt>
    <dgm:pt modelId="{BFF613FE-541A-40B8-BC5F-FF8BC11CFBEF}">
      <dgm:prSet custT="1"/>
      <dgm:spPr/>
      <dgm:t>
        <a:bodyPr/>
        <a:lstStyle/>
        <a:p>
          <a:r>
            <a:rPr lang="en-GB" sz="1600"/>
            <a:t>Workforce outcomes</a:t>
          </a:r>
        </a:p>
      </dgm:t>
    </dgm:pt>
    <dgm:pt modelId="{30636165-2D7D-460F-A845-12A37A32EE46}" type="parTrans" cxnId="{8BD62485-5973-4557-BF83-B72F4B102F94}">
      <dgm:prSet/>
      <dgm:spPr/>
      <dgm:t>
        <a:bodyPr/>
        <a:lstStyle/>
        <a:p>
          <a:endParaRPr lang="en-GB"/>
        </a:p>
      </dgm:t>
    </dgm:pt>
    <dgm:pt modelId="{6A7F1CD9-1C3F-4886-8DCA-5EE4A30D74D0}" type="sibTrans" cxnId="{8BD62485-5973-4557-BF83-B72F4B102F94}">
      <dgm:prSet/>
      <dgm:spPr/>
      <dgm:t>
        <a:bodyPr/>
        <a:lstStyle/>
        <a:p>
          <a:endParaRPr lang="en-GB"/>
        </a:p>
      </dgm:t>
    </dgm:pt>
    <dgm:pt modelId="{EB6A8BB7-C277-4E80-95AE-3DC6E66C1A4B}">
      <dgm:prSet custT="1"/>
      <dgm:spPr/>
      <dgm:t>
        <a:bodyPr/>
        <a:lstStyle/>
        <a:p>
          <a:r>
            <a:rPr lang="en-US" sz="1600"/>
            <a:t>System characteristics</a:t>
          </a:r>
        </a:p>
      </dgm:t>
    </dgm:pt>
    <dgm:pt modelId="{10458B51-8FFC-4AE0-88AD-B66387BC1F1B}" type="parTrans" cxnId="{B263AF8F-E56E-4C00-8068-C28FB8A4EAC5}">
      <dgm:prSet/>
      <dgm:spPr/>
    </dgm:pt>
    <dgm:pt modelId="{20AA4F55-B2DE-47D1-8BDD-08B2CCAB82D8}" type="sibTrans" cxnId="{B263AF8F-E56E-4C00-8068-C28FB8A4EAC5}">
      <dgm:prSet/>
      <dgm:spPr/>
    </dgm:pt>
    <dgm:pt modelId="{898B8F0A-6A74-4AC5-B916-4BF0850807C2}">
      <dgm:prSet custT="1"/>
      <dgm:spPr/>
      <dgm:t>
        <a:bodyPr/>
        <a:lstStyle/>
        <a:p>
          <a:r>
            <a:rPr lang="en-GB" sz="1600"/>
            <a:t>Customers served</a:t>
          </a:r>
          <a:endParaRPr lang="en-US" sz="1600"/>
        </a:p>
      </dgm:t>
    </dgm:pt>
    <dgm:pt modelId="{B0DB813A-CEF6-4A1F-BA88-12208DB10867}" type="parTrans" cxnId="{98FB7DA4-2CBF-43C6-907D-B4478C42F82C}">
      <dgm:prSet/>
      <dgm:spPr/>
    </dgm:pt>
    <dgm:pt modelId="{1B0DBE48-306F-4D6F-880E-8112C6956B0C}" type="sibTrans" cxnId="{98FB7DA4-2CBF-43C6-907D-B4478C42F82C}">
      <dgm:prSet/>
      <dgm:spPr/>
    </dgm:pt>
    <dgm:pt modelId="{893BBCCE-7B4D-47D9-B96B-DF61FDE0F314}">
      <dgm:prSet custT="1"/>
      <dgm:spPr/>
      <dgm:t>
        <a:bodyPr/>
        <a:lstStyle/>
        <a:p>
          <a:r>
            <a:rPr lang="en-GB" sz="1600"/>
            <a:t>Bill impacts</a:t>
          </a:r>
          <a:endParaRPr lang="en-US" sz="1600"/>
        </a:p>
      </dgm:t>
    </dgm:pt>
    <dgm:pt modelId="{758C5357-05B6-46DF-A0F0-C233A25A8CC3}" type="parTrans" cxnId="{C03BCCA8-7276-46A4-8F9F-517F8FCA9D6C}">
      <dgm:prSet/>
      <dgm:spPr/>
    </dgm:pt>
    <dgm:pt modelId="{3A592F84-EB2A-461A-AFF6-DBF934AE1472}" type="sibTrans" cxnId="{C03BCCA8-7276-46A4-8F9F-517F8FCA9D6C}">
      <dgm:prSet/>
      <dgm:spPr/>
    </dgm:pt>
    <dgm:pt modelId="{B5442A98-ECBB-400A-A2B4-04D19BA4CE12}">
      <dgm:prSet custT="1"/>
      <dgm:spPr/>
      <dgm:t>
        <a:bodyPr/>
        <a:lstStyle/>
        <a:p>
          <a:r>
            <a:rPr lang="en-GB" sz="1600"/>
            <a:t>Electrical system benefits</a:t>
          </a:r>
          <a:endParaRPr lang="en-US" sz="1600"/>
        </a:p>
      </dgm:t>
    </dgm:pt>
    <dgm:pt modelId="{A86AE34B-2346-4A58-897C-E74E9C4BBCEE}" type="parTrans" cxnId="{196A84CB-204E-4DE0-91AE-8A4998BC80B4}">
      <dgm:prSet/>
      <dgm:spPr/>
      <dgm:t>
        <a:bodyPr/>
        <a:lstStyle/>
        <a:p>
          <a:endParaRPr lang="en-GB"/>
        </a:p>
      </dgm:t>
    </dgm:pt>
    <dgm:pt modelId="{DAF417BD-050D-4D05-8949-7128DCEE7258}" type="sibTrans" cxnId="{196A84CB-204E-4DE0-91AE-8A4998BC80B4}">
      <dgm:prSet/>
      <dgm:spPr/>
      <dgm:t>
        <a:bodyPr/>
        <a:lstStyle/>
        <a:p>
          <a:endParaRPr lang="en-GB"/>
        </a:p>
      </dgm:t>
    </dgm:pt>
    <dgm:pt modelId="{C26D4C18-39CD-4A87-94FC-17A18FF8BDE5}">
      <dgm:prSet custT="1"/>
      <dgm:spPr/>
      <dgm:t>
        <a:bodyPr/>
        <a:lstStyle/>
        <a:p>
          <a:r>
            <a:rPr lang="en-GB" sz="2000"/>
            <a:t>Questions</a:t>
          </a:r>
        </a:p>
      </dgm:t>
    </dgm:pt>
    <dgm:pt modelId="{3585433D-7520-40D2-92E9-B07924AD95BB}" type="parTrans" cxnId="{19BD3133-02A7-4018-BFBA-53946F16715F}">
      <dgm:prSet/>
      <dgm:spPr/>
      <dgm:t>
        <a:bodyPr/>
        <a:lstStyle/>
        <a:p>
          <a:endParaRPr lang="en-GB"/>
        </a:p>
      </dgm:t>
    </dgm:pt>
    <dgm:pt modelId="{1661FA48-25C9-458E-8FCE-7311B173DE19}" type="sibTrans" cxnId="{19BD3133-02A7-4018-BFBA-53946F16715F}">
      <dgm:prSet/>
      <dgm:spPr/>
      <dgm:t>
        <a:bodyPr/>
        <a:lstStyle/>
        <a:p>
          <a:endParaRPr lang="en-GB"/>
        </a:p>
      </dgm:t>
    </dgm:pt>
    <dgm:pt modelId="{39CBC3FF-636A-4F80-A000-97ECFBD8DA43}" type="pres">
      <dgm:prSet presAssocID="{6DF60E36-8D58-4B7B-B743-C7DE536FF72A}" presName="linear" presStyleCnt="0">
        <dgm:presLayoutVars>
          <dgm:animLvl val="lvl"/>
          <dgm:resizeHandles val="exact"/>
        </dgm:presLayoutVars>
      </dgm:prSet>
      <dgm:spPr/>
    </dgm:pt>
    <dgm:pt modelId="{184797C9-F0E8-4285-B377-633E41A88F48}" type="pres">
      <dgm:prSet presAssocID="{110A1CD5-4717-4827-AE76-17713568E9B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83CD095-D117-4664-BF8F-FDF7F6174F59}" type="pres">
      <dgm:prSet presAssocID="{5B042139-76A4-43CA-967D-0F3F7F077C3C}" presName="spacer" presStyleCnt="0"/>
      <dgm:spPr/>
    </dgm:pt>
    <dgm:pt modelId="{2FAB48E6-9520-43CB-9856-89BE3764B4A0}" type="pres">
      <dgm:prSet presAssocID="{C82BDE39-AF35-43AC-9D99-A3391D89C99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CF19E7-A236-4F0F-BCFD-3B8CBE33B415}" type="pres">
      <dgm:prSet presAssocID="{5B12F154-5A1A-4684-81B9-30D4F29135E7}" presName="spacer" presStyleCnt="0"/>
      <dgm:spPr/>
    </dgm:pt>
    <dgm:pt modelId="{E895F29F-0EC1-452F-B78C-B34DB3F5D108}" type="pres">
      <dgm:prSet presAssocID="{9AF82A9F-5D25-4F41-9762-0E095A881AA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41CACD5-CEA2-4996-9B83-79FB5E23C4AC}" type="pres">
      <dgm:prSet presAssocID="{0A775542-BFDD-478D-846A-B59247116340}" presName="spacer" presStyleCnt="0"/>
      <dgm:spPr/>
    </dgm:pt>
    <dgm:pt modelId="{0D35B92E-0B03-4F9C-BC11-90FDC4F98FC9}" type="pres">
      <dgm:prSet presAssocID="{613F4204-EF80-454A-912D-E4FEE696987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AFF0D43-2180-4374-BF50-8F2377B0CE9D}" type="pres">
      <dgm:prSet presAssocID="{613F4204-EF80-454A-912D-E4FEE6969871}" presName="childText" presStyleLbl="revTx" presStyleIdx="0" presStyleCnt="1">
        <dgm:presLayoutVars>
          <dgm:bulletEnabled val="1"/>
        </dgm:presLayoutVars>
      </dgm:prSet>
      <dgm:spPr/>
    </dgm:pt>
    <dgm:pt modelId="{A1C2D241-A3B7-4955-92C4-338EF7F32728}" type="pres">
      <dgm:prSet presAssocID="{20F99BC4-8DD7-48CF-B3C0-6DFBEB28AFB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558B8E6-C875-4C17-9D1B-329DEC852C4A}" type="pres">
      <dgm:prSet presAssocID="{15943F35-AEF2-48E3-A0C7-DDBE5D65A7DA}" presName="spacer" presStyleCnt="0"/>
      <dgm:spPr/>
    </dgm:pt>
    <dgm:pt modelId="{5B5970D6-1023-4B4C-B73B-912953EF2EE5}" type="pres">
      <dgm:prSet presAssocID="{C26D4C18-39CD-4A87-94FC-17A18FF8BD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97A400A-810C-4AD9-9C74-8F3948074F2B}" type="presOf" srcId="{20F99BC4-8DD7-48CF-B3C0-6DFBEB28AFBD}" destId="{A1C2D241-A3B7-4955-92C4-338EF7F32728}" srcOrd="0" destOrd="0" presId="urn:microsoft.com/office/officeart/2005/8/layout/vList2"/>
    <dgm:cxn modelId="{2BCABF0B-3313-4057-A60E-971EB9B94917}" srcId="{613F4204-EF80-454A-912D-E4FEE6969871}" destId="{FDED0479-AE06-4627-A7EA-DB4B61399BFA}" srcOrd="0" destOrd="0" parTransId="{19D2E490-464B-4EAC-B99B-A6CD36B03049}" sibTransId="{4599D24F-B74B-4F6A-8023-8BD7C9DE7729}"/>
    <dgm:cxn modelId="{67E8D417-2588-47A5-BE1D-D3A2C21E00DB}" srcId="{6DF60E36-8D58-4B7B-B743-C7DE536FF72A}" destId="{9AF82A9F-5D25-4F41-9762-0E095A881AA7}" srcOrd="2" destOrd="0" parTransId="{E81D5D02-448C-416F-91D5-C2D8F60861E9}" sibTransId="{0A775542-BFDD-478D-846A-B59247116340}"/>
    <dgm:cxn modelId="{5462FA27-0B09-4877-AAF0-50017959B4F0}" type="presOf" srcId="{110A1CD5-4717-4827-AE76-17713568E9B5}" destId="{184797C9-F0E8-4285-B377-633E41A88F48}" srcOrd="0" destOrd="0" presId="urn:microsoft.com/office/officeart/2005/8/layout/vList2"/>
    <dgm:cxn modelId="{19BD3133-02A7-4018-BFBA-53946F16715F}" srcId="{6DF60E36-8D58-4B7B-B743-C7DE536FF72A}" destId="{C26D4C18-39CD-4A87-94FC-17A18FF8BDE5}" srcOrd="5" destOrd="0" parTransId="{3585433D-7520-40D2-92E9-B07924AD95BB}" sibTransId="{1661FA48-25C9-458E-8FCE-7311B173DE19}"/>
    <dgm:cxn modelId="{82402E34-41FC-4D6A-8F80-3B27485D3B9E}" srcId="{613F4204-EF80-454A-912D-E4FEE6969871}" destId="{51343D7C-D6E8-457A-AD5E-CD291B8F2BE2}" srcOrd="7" destOrd="0" parTransId="{9554EF61-0CE2-4E86-A219-8A481D640860}" sibTransId="{50BC8EED-C6DE-46C0-B9C7-7DF87DA8880A}"/>
    <dgm:cxn modelId="{DC17E23F-0F0F-4CC2-9B49-38EF2408DC46}" type="presOf" srcId="{613F4204-EF80-454A-912D-E4FEE6969871}" destId="{0D35B92E-0B03-4F9C-BC11-90FDC4F98FC9}" srcOrd="0" destOrd="0" presId="urn:microsoft.com/office/officeart/2005/8/layout/vList2"/>
    <dgm:cxn modelId="{D3B7555D-6A6E-4083-BE65-E76ABD55E6D0}" srcId="{6DF60E36-8D58-4B7B-B743-C7DE536FF72A}" destId="{613F4204-EF80-454A-912D-E4FEE6969871}" srcOrd="3" destOrd="0" parTransId="{8CFC0012-90C9-40B2-8E20-C5ED6A69ACE1}" sibTransId="{558124C9-AC0A-4418-9CBB-B542C6977CF3}"/>
    <dgm:cxn modelId="{12AB2B60-B8EF-4A47-90C9-BB19E390E75E}" type="presOf" srcId="{C26D4C18-39CD-4A87-94FC-17A18FF8BDE5}" destId="{5B5970D6-1023-4B4C-B73B-912953EF2EE5}" srcOrd="0" destOrd="0" presId="urn:microsoft.com/office/officeart/2005/8/layout/vList2"/>
    <dgm:cxn modelId="{AE7E0D43-0031-48F5-B65E-C93B065A6E39}" type="presOf" srcId="{BFF613FE-541A-40B8-BC5F-FF8BC11CFBEF}" destId="{BAFF0D43-2180-4374-BF50-8F2377B0CE9D}" srcOrd="0" destOrd="2" presId="urn:microsoft.com/office/officeart/2005/8/layout/vList2"/>
    <dgm:cxn modelId="{89E51F64-18ED-4294-8232-C7BD38955700}" type="presOf" srcId="{EB6A8BB7-C277-4E80-95AE-3DC6E66C1A4B}" destId="{BAFF0D43-2180-4374-BF50-8F2377B0CE9D}" srcOrd="0" destOrd="3" presId="urn:microsoft.com/office/officeart/2005/8/layout/vList2"/>
    <dgm:cxn modelId="{5B70ED47-8E82-4A6F-B60D-66E77A6A2CAE}" type="presOf" srcId="{893BBCCE-7B4D-47D9-B96B-DF61FDE0F314}" destId="{BAFF0D43-2180-4374-BF50-8F2377B0CE9D}" srcOrd="0" destOrd="4" presId="urn:microsoft.com/office/officeart/2005/8/layout/vList2"/>
    <dgm:cxn modelId="{29410D48-D042-46D9-A573-5ADB2ABB9B97}" srcId="{6DF60E36-8D58-4B7B-B743-C7DE536FF72A}" destId="{C82BDE39-AF35-43AC-9D99-A3391D89C994}" srcOrd="1" destOrd="0" parTransId="{18AD51C1-C037-4F24-8126-349F5189C9A5}" sibTransId="{5B12F154-5A1A-4684-81B9-30D4F29135E7}"/>
    <dgm:cxn modelId="{29AC9B6B-DCD6-4142-B87C-BD4131EAF0F5}" type="presOf" srcId="{0AABA148-25F0-451A-A196-70592B4F9258}" destId="{BAFF0D43-2180-4374-BF50-8F2377B0CE9D}" srcOrd="0" destOrd="6" presId="urn:microsoft.com/office/officeart/2005/8/layout/vList2"/>
    <dgm:cxn modelId="{79499777-5F90-44E0-81BB-482C80498330}" srcId="{6DF60E36-8D58-4B7B-B743-C7DE536FF72A}" destId="{110A1CD5-4717-4827-AE76-17713568E9B5}" srcOrd="0" destOrd="0" parTransId="{5BE05AE5-BA67-4925-8C1B-5AA9A6793E82}" sibTransId="{5B042139-76A4-43CA-967D-0F3F7F077C3C}"/>
    <dgm:cxn modelId="{B6DB9079-2DFF-4696-9BF7-FB7E9D4C69EA}" type="presOf" srcId="{C82BDE39-AF35-43AC-9D99-A3391D89C994}" destId="{2FAB48E6-9520-43CB-9856-89BE3764B4A0}" srcOrd="0" destOrd="0" presId="urn:microsoft.com/office/officeart/2005/8/layout/vList2"/>
    <dgm:cxn modelId="{8BD62485-5973-4557-BF83-B72F4B102F94}" srcId="{613F4204-EF80-454A-912D-E4FEE6969871}" destId="{BFF613FE-541A-40B8-BC5F-FF8BC11CFBEF}" srcOrd="2" destOrd="0" parTransId="{30636165-2D7D-460F-A845-12A37A32EE46}" sibTransId="{6A7F1CD9-1C3F-4886-8DCA-5EE4A30D74D0}"/>
    <dgm:cxn modelId="{B263AF8F-E56E-4C00-8068-C28FB8A4EAC5}" srcId="{613F4204-EF80-454A-912D-E4FEE6969871}" destId="{EB6A8BB7-C277-4E80-95AE-3DC6E66C1A4B}" srcOrd="3" destOrd="0" parTransId="{10458B51-8FFC-4AE0-88AD-B66387BC1F1B}" sibTransId="{20AA4F55-B2DE-47D1-8BDD-08B2CCAB82D8}"/>
    <dgm:cxn modelId="{74161D90-73E1-434B-B637-6416FFA6BEDD}" type="presOf" srcId="{9AF82A9F-5D25-4F41-9762-0E095A881AA7}" destId="{E895F29F-0EC1-452F-B78C-B34DB3F5D108}" srcOrd="0" destOrd="0" presId="urn:microsoft.com/office/officeart/2005/8/layout/vList2"/>
    <dgm:cxn modelId="{98FB7DA4-2CBF-43C6-907D-B4478C42F82C}" srcId="{613F4204-EF80-454A-912D-E4FEE6969871}" destId="{898B8F0A-6A74-4AC5-B916-4BF0850807C2}" srcOrd="1" destOrd="0" parTransId="{B0DB813A-CEF6-4A1F-BA88-12208DB10867}" sibTransId="{1B0DBE48-306F-4D6F-880E-8112C6956B0C}"/>
    <dgm:cxn modelId="{C03BCCA8-7276-46A4-8F9F-517F8FCA9D6C}" srcId="{613F4204-EF80-454A-912D-E4FEE6969871}" destId="{893BBCCE-7B4D-47D9-B96B-DF61FDE0F314}" srcOrd="4" destOrd="0" parTransId="{758C5357-05B6-46DF-A0F0-C233A25A8CC3}" sibTransId="{3A592F84-EB2A-461A-AFF6-DBF934AE1472}"/>
    <dgm:cxn modelId="{B0BF72AA-8640-4CC6-9D2B-FA236BD02B6C}" type="presOf" srcId="{51343D7C-D6E8-457A-AD5E-CD291B8F2BE2}" destId="{BAFF0D43-2180-4374-BF50-8F2377B0CE9D}" srcOrd="0" destOrd="7" presId="urn:microsoft.com/office/officeart/2005/8/layout/vList2"/>
    <dgm:cxn modelId="{489D79B7-AAFD-47D3-99EA-676D87015531}" type="presOf" srcId="{FDED0479-AE06-4627-A7EA-DB4B61399BFA}" destId="{BAFF0D43-2180-4374-BF50-8F2377B0CE9D}" srcOrd="0" destOrd="0" presId="urn:microsoft.com/office/officeart/2005/8/layout/vList2"/>
    <dgm:cxn modelId="{196A84CB-204E-4DE0-91AE-8A4998BC80B4}" srcId="{613F4204-EF80-454A-912D-E4FEE6969871}" destId="{B5442A98-ECBB-400A-A2B4-04D19BA4CE12}" srcOrd="5" destOrd="0" parTransId="{A86AE34B-2346-4A58-897C-E74E9C4BBCEE}" sibTransId="{DAF417BD-050D-4D05-8949-7128DCEE7258}"/>
    <dgm:cxn modelId="{DB8279D4-1023-4115-8267-1FF72920A7F6}" type="presOf" srcId="{898B8F0A-6A74-4AC5-B916-4BF0850807C2}" destId="{BAFF0D43-2180-4374-BF50-8F2377B0CE9D}" srcOrd="0" destOrd="1" presId="urn:microsoft.com/office/officeart/2005/8/layout/vList2"/>
    <dgm:cxn modelId="{8AFFC1DE-F83C-4213-96BF-D60008E4E997}" srcId="{6DF60E36-8D58-4B7B-B743-C7DE536FF72A}" destId="{20F99BC4-8DD7-48CF-B3C0-6DFBEB28AFBD}" srcOrd="4" destOrd="0" parTransId="{D45EC37A-39B9-404D-9D61-CB304CDDFCDB}" sibTransId="{15943F35-AEF2-48E3-A0C7-DDBE5D65A7DA}"/>
    <dgm:cxn modelId="{ABFBA2EE-CF37-4D87-A25B-048D4F370002}" type="presOf" srcId="{B5442A98-ECBB-400A-A2B4-04D19BA4CE12}" destId="{BAFF0D43-2180-4374-BF50-8F2377B0CE9D}" srcOrd="0" destOrd="5" presId="urn:microsoft.com/office/officeart/2005/8/layout/vList2"/>
    <dgm:cxn modelId="{0D06CFF4-3EC9-411E-8847-C258D40A7D34}" type="presOf" srcId="{6DF60E36-8D58-4B7B-B743-C7DE536FF72A}" destId="{39CBC3FF-636A-4F80-A000-97ECFBD8DA43}" srcOrd="0" destOrd="0" presId="urn:microsoft.com/office/officeart/2005/8/layout/vList2"/>
    <dgm:cxn modelId="{063BA0F5-C9C1-42D1-A242-A251D43BE311}" srcId="{613F4204-EF80-454A-912D-E4FEE6969871}" destId="{0AABA148-25F0-451A-A196-70592B4F9258}" srcOrd="6" destOrd="0" parTransId="{81DFA9AF-7987-4EBF-9C5A-981BF431F6E4}" sibTransId="{FEDA4D64-E012-46A3-8C10-2ECF7A3BD017}"/>
    <dgm:cxn modelId="{2FE5A5C2-EB4A-4883-88C6-575BF6B8E98C}" type="presParOf" srcId="{39CBC3FF-636A-4F80-A000-97ECFBD8DA43}" destId="{184797C9-F0E8-4285-B377-633E41A88F48}" srcOrd="0" destOrd="0" presId="urn:microsoft.com/office/officeart/2005/8/layout/vList2"/>
    <dgm:cxn modelId="{0BB0C4FD-E2F1-42E2-AB23-6E66051D54A6}" type="presParOf" srcId="{39CBC3FF-636A-4F80-A000-97ECFBD8DA43}" destId="{D83CD095-D117-4664-BF8F-FDF7F6174F59}" srcOrd="1" destOrd="0" presId="urn:microsoft.com/office/officeart/2005/8/layout/vList2"/>
    <dgm:cxn modelId="{FB5B4901-1D86-49CE-B50A-451E111FE730}" type="presParOf" srcId="{39CBC3FF-636A-4F80-A000-97ECFBD8DA43}" destId="{2FAB48E6-9520-43CB-9856-89BE3764B4A0}" srcOrd="2" destOrd="0" presId="urn:microsoft.com/office/officeart/2005/8/layout/vList2"/>
    <dgm:cxn modelId="{C2279C2D-76D7-4879-A269-6C353A8D2E9A}" type="presParOf" srcId="{39CBC3FF-636A-4F80-A000-97ECFBD8DA43}" destId="{92CF19E7-A236-4F0F-BCFD-3B8CBE33B415}" srcOrd="3" destOrd="0" presId="urn:microsoft.com/office/officeart/2005/8/layout/vList2"/>
    <dgm:cxn modelId="{E03C98EF-FA69-4990-8740-61669B136464}" type="presParOf" srcId="{39CBC3FF-636A-4F80-A000-97ECFBD8DA43}" destId="{E895F29F-0EC1-452F-B78C-B34DB3F5D108}" srcOrd="4" destOrd="0" presId="urn:microsoft.com/office/officeart/2005/8/layout/vList2"/>
    <dgm:cxn modelId="{09DC9C12-BC2C-428B-852E-502A6945F3B1}" type="presParOf" srcId="{39CBC3FF-636A-4F80-A000-97ECFBD8DA43}" destId="{741CACD5-CEA2-4996-9B83-79FB5E23C4AC}" srcOrd="5" destOrd="0" presId="urn:microsoft.com/office/officeart/2005/8/layout/vList2"/>
    <dgm:cxn modelId="{5C73360A-D029-461B-B9D5-0CD6E66AF5F1}" type="presParOf" srcId="{39CBC3FF-636A-4F80-A000-97ECFBD8DA43}" destId="{0D35B92E-0B03-4F9C-BC11-90FDC4F98FC9}" srcOrd="6" destOrd="0" presId="urn:microsoft.com/office/officeart/2005/8/layout/vList2"/>
    <dgm:cxn modelId="{8FA99096-7B57-4AC0-AE69-9BA5F8BE588B}" type="presParOf" srcId="{39CBC3FF-636A-4F80-A000-97ECFBD8DA43}" destId="{BAFF0D43-2180-4374-BF50-8F2377B0CE9D}" srcOrd="7" destOrd="0" presId="urn:microsoft.com/office/officeart/2005/8/layout/vList2"/>
    <dgm:cxn modelId="{DD17C6D9-69C7-475C-A40E-54DF47580F53}" type="presParOf" srcId="{39CBC3FF-636A-4F80-A000-97ECFBD8DA43}" destId="{A1C2D241-A3B7-4955-92C4-338EF7F32728}" srcOrd="8" destOrd="0" presId="urn:microsoft.com/office/officeart/2005/8/layout/vList2"/>
    <dgm:cxn modelId="{B8105887-C185-4043-98AE-6138C1A0FA55}" type="presParOf" srcId="{39CBC3FF-636A-4F80-A000-97ECFBD8DA43}" destId="{9558B8E6-C875-4C17-9D1B-329DEC852C4A}" srcOrd="9" destOrd="0" presId="urn:microsoft.com/office/officeart/2005/8/layout/vList2"/>
    <dgm:cxn modelId="{0C2D3DB5-6471-47B6-BC36-AE2E26DF931C}" type="presParOf" srcId="{39CBC3FF-636A-4F80-A000-97ECFBD8DA43}" destId="{5B5970D6-1023-4B4C-B73B-912953EF2E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E1184F-97AB-4550-9F38-7074C279F4E6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2C14E2-6A13-4DAF-826E-E88071516E2D}">
      <dgm:prSet/>
      <dgm:spPr/>
      <dgm:t>
        <a:bodyPr/>
        <a:lstStyle/>
        <a:p>
          <a:pPr>
            <a:spcAft>
              <a:spcPts val="0"/>
            </a:spcAft>
          </a:pPr>
          <a:r>
            <a:rPr lang="en-GB" b="1">
              <a:latin typeface="+mj-lt"/>
            </a:rPr>
            <a:t>Megan Ovaska </a:t>
          </a:r>
        </a:p>
        <a:p>
          <a:pPr>
            <a:spcAft>
              <a:spcPct val="35000"/>
            </a:spcAft>
          </a:pPr>
          <a:br>
            <a:rPr lang="en-GB" b="0">
              <a:latin typeface="+mj-lt"/>
            </a:rPr>
          </a:br>
          <a:r>
            <a:rPr lang="en-GB" b="0">
              <a:latin typeface="+mj-lt"/>
            </a:rPr>
            <a:t>Project Manager</a:t>
          </a:r>
          <a:endParaRPr lang="en-US">
            <a:latin typeface="+mj-lt"/>
          </a:endParaRPr>
        </a:p>
      </dgm:t>
    </dgm:pt>
    <dgm:pt modelId="{1F34D0F4-0EFA-461F-AF01-556E79578E7E}" type="parTrans" cxnId="{7320A4BD-4C51-4D4E-897B-5C15F421C468}">
      <dgm:prSet/>
      <dgm:spPr/>
      <dgm:t>
        <a:bodyPr/>
        <a:lstStyle/>
        <a:p>
          <a:endParaRPr lang="en-GB"/>
        </a:p>
      </dgm:t>
    </dgm:pt>
    <dgm:pt modelId="{1FF14F61-7AAF-4187-B292-9B8F279648DB}" type="sibTrans" cxnId="{7320A4BD-4C51-4D4E-897B-5C15F421C468}">
      <dgm:prSet/>
      <dgm:spPr/>
      <dgm:t>
        <a:bodyPr/>
        <a:lstStyle/>
        <a:p>
          <a:endParaRPr lang="en-GB"/>
        </a:p>
      </dgm:t>
    </dgm:pt>
    <dgm:pt modelId="{F1965183-B73F-4BFD-BF29-2B6BB42A0D0A}">
      <dgm:prSet/>
      <dgm:spPr/>
      <dgm:t>
        <a:bodyPr/>
        <a:lstStyle/>
        <a:p>
          <a:pPr>
            <a:spcAft>
              <a:spcPts val="0"/>
            </a:spcAft>
          </a:pPr>
          <a:r>
            <a:rPr lang="en-GB" b="1">
              <a:latin typeface="+mj-lt"/>
            </a:rPr>
            <a:t>Paula </a:t>
          </a:r>
          <a:br>
            <a:rPr lang="en-GB" b="1">
              <a:latin typeface="+mj-lt"/>
            </a:rPr>
          </a:br>
          <a:r>
            <a:rPr lang="en-GB" b="1">
              <a:latin typeface="+mj-lt"/>
            </a:rPr>
            <a:t>Ham-Su</a:t>
          </a:r>
        </a:p>
        <a:p>
          <a:pPr>
            <a:spcAft>
              <a:spcPct val="35000"/>
            </a:spcAft>
          </a:pPr>
          <a:br>
            <a:rPr lang="en-GB" b="0">
              <a:latin typeface="+mj-lt"/>
            </a:rPr>
          </a:br>
          <a:r>
            <a:rPr lang="en-GB">
              <a:latin typeface="+mj-lt"/>
            </a:rPr>
            <a:t>Customer</a:t>
          </a:r>
          <a:r>
            <a:rPr lang="en-GB" b="0">
              <a:latin typeface="+mj-lt"/>
            </a:rPr>
            <a:t> </a:t>
          </a:r>
          <a:r>
            <a:rPr lang="en-GB">
              <a:latin typeface="+mj-lt"/>
            </a:rPr>
            <a:t>I</a:t>
          </a:r>
          <a:r>
            <a:rPr lang="en-GB" b="0">
              <a:latin typeface="+mj-lt"/>
            </a:rPr>
            <a:t>mpacts and Data Management</a:t>
          </a:r>
          <a:endParaRPr lang="en-US">
            <a:latin typeface="+mj-lt"/>
          </a:endParaRPr>
        </a:p>
      </dgm:t>
    </dgm:pt>
    <dgm:pt modelId="{7395D1B3-50C2-4162-B39A-754429D366DB}" type="parTrans" cxnId="{AC569C5F-4EAB-450D-8962-38E14C4573C9}">
      <dgm:prSet/>
      <dgm:spPr/>
      <dgm:t>
        <a:bodyPr/>
        <a:lstStyle/>
        <a:p>
          <a:endParaRPr lang="en-GB"/>
        </a:p>
      </dgm:t>
    </dgm:pt>
    <dgm:pt modelId="{886D4FFA-5D11-4C32-BF39-5A2BAD08F6EE}" type="sibTrans" cxnId="{AC569C5F-4EAB-450D-8962-38E14C4573C9}">
      <dgm:prSet/>
      <dgm:spPr/>
      <dgm:t>
        <a:bodyPr/>
        <a:lstStyle/>
        <a:p>
          <a:endParaRPr lang="en-GB"/>
        </a:p>
      </dgm:t>
    </dgm:pt>
    <dgm:pt modelId="{673DF51B-DF7D-4F71-A868-DEAC436CF81A}">
      <dgm:prSet/>
      <dgm:spPr/>
      <dgm:t>
        <a:bodyPr/>
        <a:lstStyle/>
        <a:p>
          <a:pPr>
            <a:spcAft>
              <a:spcPts val="0"/>
            </a:spcAft>
          </a:pPr>
          <a:r>
            <a:rPr lang="en-GB" b="1">
              <a:latin typeface="+mj-lt"/>
            </a:rPr>
            <a:t>Carrie Webber</a:t>
          </a:r>
          <a:endParaRPr lang="en-GB">
            <a:latin typeface="+mj-lt"/>
          </a:endParaRPr>
        </a:p>
        <a:p>
          <a:pPr>
            <a:spcAft>
              <a:spcPct val="35000"/>
            </a:spcAft>
          </a:pPr>
          <a:br>
            <a:rPr lang="en-GB" b="0">
              <a:latin typeface="+mj-lt"/>
            </a:rPr>
          </a:br>
          <a:r>
            <a:rPr lang="en-GB">
              <a:latin typeface="+mj-lt"/>
            </a:rPr>
            <a:t>Environmental </a:t>
          </a:r>
          <a:r>
            <a:rPr lang="en-GB" sz="1400">
              <a:latin typeface="+mj-lt"/>
            </a:rPr>
            <a:t>Impact</a:t>
          </a:r>
          <a:r>
            <a:rPr lang="en-GB" sz="1400" b="0" kern="1200">
              <a:latin typeface="+mj-lt"/>
              <a:ea typeface="+mj-lt"/>
              <a:cs typeface="+mj-lt"/>
            </a:rPr>
            <a:t> </a:t>
          </a:r>
          <a:endParaRPr lang="en-US" b="0" kern="1200">
            <a:latin typeface="+mj-lt"/>
            <a:ea typeface="+mj-lt"/>
            <a:cs typeface="+mj-lt"/>
          </a:endParaRPr>
        </a:p>
      </dgm:t>
    </dgm:pt>
    <dgm:pt modelId="{CC5F7BDF-B405-4619-99FA-19841A186B21}" type="parTrans" cxnId="{43D5B27D-1F7D-420E-850A-8AAB9683B4BB}">
      <dgm:prSet/>
      <dgm:spPr/>
      <dgm:t>
        <a:bodyPr/>
        <a:lstStyle/>
        <a:p>
          <a:endParaRPr lang="en-GB"/>
        </a:p>
      </dgm:t>
    </dgm:pt>
    <dgm:pt modelId="{916078F9-A694-4E33-82BE-E8778E0CD0B1}" type="sibTrans" cxnId="{43D5B27D-1F7D-420E-850A-8AAB9683B4BB}">
      <dgm:prSet/>
      <dgm:spPr/>
      <dgm:t>
        <a:bodyPr/>
        <a:lstStyle/>
        <a:p>
          <a:endParaRPr lang="en-GB"/>
        </a:p>
      </dgm:t>
    </dgm:pt>
    <dgm:pt modelId="{A575C2AF-CA12-4B2C-8128-9712EFB551FD}">
      <dgm:prSet/>
      <dgm:spPr/>
      <dgm:t>
        <a:bodyPr/>
        <a:lstStyle/>
        <a:p>
          <a:pPr>
            <a:spcAft>
              <a:spcPts val="0"/>
            </a:spcAft>
          </a:pPr>
          <a:r>
            <a:rPr lang="en-US" b="1">
              <a:latin typeface="+mj-lt"/>
            </a:rPr>
            <a:t>Kytson McNeil</a:t>
          </a:r>
          <a:endParaRPr lang="en-US">
            <a:latin typeface="+mj-lt"/>
          </a:endParaRPr>
        </a:p>
        <a:p>
          <a:pPr>
            <a:spcAft>
              <a:spcPct val="35000"/>
            </a:spcAft>
          </a:pPr>
          <a:br>
            <a:rPr lang="en-GB" b="0">
              <a:latin typeface="+mj-lt"/>
            </a:rPr>
          </a:br>
          <a:r>
            <a:rPr lang="en-US">
              <a:latin typeface="+mj-lt"/>
            </a:rPr>
            <a:t>Cost Assessment</a:t>
          </a:r>
        </a:p>
      </dgm:t>
    </dgm:pt>
    <dgm:pt modelId="{8E714C5D-EE06-49FD-A45C-961FEA45C78A}" type="parTrans" cxnId="{0024361C-84E0-455F-91D8-73B65ECA5A16}">
      <dgm:prSet/>
      <dgm:spPr/>
      <dgm:t>
        <a:bodyPr/>
        <a:lstStyle/>
        <a:p>
          <a:endParaRPr lang="en-GB"/>
        </a:p>
      </dgm:t>
    </dgm:pt>
    <dgm:pt modelId="{4E5FCDBB-AF33-477B-8183-4FCFF7C6A275}" type="sibTrans" cxnId="{0024361C-84E0-455F-91D8-73B65ECA5A16}">
      <dgm:prSet/>
      <dgm:spPr/>
      <dgm:t>
        <a:bodyPr/>
        <a:lstStyle/>
        <a:p>
          <a:endParaRPr lang="en-GB"/>
        </a:p>
      </dgm:t>
    </dgm:pt>
    <dgm:pt modelId="{AA172E63-C936-44A6-93C3-475EF9EA3FC8}">
      <dgm:prSet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1400" b="1" kern="1200">
              <a:latin typeface="+mj-lt"/>
              <a:ea typeface="+mn-ea"/>
              <a:cs typeface="+mn-cs"/>
            </a:rPr>
            <a:t>Karen Cramton</a:t>
          </a:r>
          <a:endParaRPr lang="en-US" sz="14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400" b="0" kern="1200">
              <a:latin typeface="+mj-lt"/>
            </a:rPr>
          </a:br>
          <a:r>
            <a:rPr lang="en-US" sz="1400" b="0" kern="1200">
              <a:latin typeface="+mj-lt"/>
              <a:ea typeface="+mn-ea"/>
              <a:cs typeface="+mn-cs"/>
            </a:rPr>
            <a:t>Program Outcomes</a:t>
          </a:r>
          <a:endParaRPr lang="en-US"/>
        </a:p>
      </dgm:t>
    </dgm:pt>
    <dgm:pt modelId="{1AC7CD04-83C0-420E-A2CF-4C7D806E9431}" type="parTrans" cxnId="{851CDE3C-40A4-4F03-BE5D-331E556A4550}">
      <dgm:prSet/>
      <dgm:spPr/>
      <dgm:t>
        <a:bodyPr/>
        <a:lstStyle/>
        <a:p>
          <a:endParaRPr lang="en-GB"/>
        </a:p>
      </dgm:t>
    </dgm:pt>
    <dgm:pt modelId="{BC783D7E-BED1-473E-A017-80549D28A143}" type="sibTrans" cxnId="{851CDE3C-40A4-4F03-BE5D-331E556A4550}">
      <dgm:prSet/>
      <dgm:spPr/>
      <dgm:t>
        <a:bodyPr/>
        <a:lstStyle/>
        <a:p>
          <a:endParaRPr lang="en-GB"/>
        </a:p>
      </dgm:t>
    </dgm:pt>
    <dgm:pt modelId="{49E87D4B-2AFC-4899-BE4D-CDA07FF65DBA}" type="pres">
      <dgm:prSet presAssocID="{91E1184F-97AB-4550-9F38-7074C279F4E6}" presName="Name0" presStyleCnt="0">
        <dgm:presLayoutVars>
          <dgm:dir/>
          <dgm:resizeHandles val="exact"/>
        </dgm:presLayoutVars>
      </dgm:prSet>
      <dgm:spPr/>
    </dgm:pt>
    <dgm:pt modelId="{35B201DE-560C-4AAA-B5DC-F11440093E0E}" type="pres">
      <dgm:prSet presAssocID="{91E1184F-97AB-4550-9F38-7074C279F4E6}" presName="bkgdShp" presStyleLbl="alignAccFollowNode1" presStyleIdx="0" presStyleCnt="1"/>
      <dgm:spPr/>
    </dgm:pt>
    <dgm:pt modelId="{92B849A8-33B9-45DE-9A1A-5106D47D010D}" type="pres">
      <dgm:prSet presAssocID="{91E1184F-97AB-4550-9F38-7074C279F4E6}" presName="linComp" presStyleCnt="0"/>
      <dgm:spPr/>
    </dgm:pt>
    <dgm:pt modelId="{F81EF1FC-092E-4A01-90F6-FA02BA40ECB2}" type="pres">
      <dgm:prSet presAssocID="{CD2C14E2-6A13-4DAF-826E-E88071516E2D}" presName="compNode" presStyleCnt="0"/>
      <dgm:spPr/>
    </dgm:pt>
    <dgm:pt modelId="{0AEE2470-1170-41F7-BD9E-11B49AEFE67F}" type="pres">
      <dgm:prSet presAssocID="{CD2C14E2-6A13-4DAF-826E-E88071516E2D}" presName="node" presStyleLbl="node1" presStyleIdx="0" presStyleCnt="5">
        <dgm:presLayoutVars>
          <dgm:bulletEnabled val="1"/>
        </dgm:presLayoutVars>
      </dgm:prSet>
      <dgm:spPr/>
    </dgm:pt>
    <dgm:pt modelId="{35A2E697-3E36-48CD-81FE-EC9AEAC353E6}" type="pres">
      <dgm:prSet presAssocID="{CD2C14E2-6A13-4DAF-826E-E88071516E2D}" presName="invisiNode" presStyleLbl="node1" presStyleIdx="0" presStyleCnt="5"/>
      <dgm:spPr/>
    </dgm:pt>
    <dgm:pt modelId="{5521E39B-2C45-449C-A23B-8C5B9E5470C4}" type="pres">
      <dgm:prSet presAssocID="{CD2C14E2-6A13-4DAF-826E-E88071516E2D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F541B7A-BA79-4324-BB9F-0D869723A49E}" type="pres">
      <dgm:prSet presAssocID="{1FF14F61-7AAF-4187-B292-9B8F279648DB}" presName="sibTrans" presStyleLbl="sibTrans2D1" presStyleIdx="0" presStyleCnt="0"/>
      <dgm:spPr/>
    </dgm:pt>
    <dgm:pt modelId="{B344EF02-4E6C-4689-932A-EA0AF1988913}" type="pres">
      <dgm:prSet presAssocID="{F1965183-B73F-4BFD-BF29-2B6BB42A0D0A}" presName="compNode" presStyleCnt="0"/>
      <dgm:spPr/>
    </dgm:pt>
    <dgm:pt modelId="{EE274FD8-89C1-479C-B7CE-9158FCFF67D0}" type="pres">
      <dgm:prSet presAssocID="{F1965183-B73F-4BFD-BF29-2B6BB42A0D0A}" presName="node" presStyleLbl="node1" presStyleIdx="1" presStyleCnt="5">
        <dgm:presLayoutVars>
          <dgm:bulletEnabled val="1"/>
        </dgm:presLayoutVars>
      </dgm:prSet>
      <dgm:spPr/>
    </dgm:pt>
    <dgm:pt modelId="{04802A8D-D616-467D-91EA-B2CE672D9E7E}" type="pres">
      <dgm:prSet presAssocID="{F1965183-B73F-4BFD-BF29-2B6BB42A0D0A}" presName="invisiNode" presStyleLbl="node1" presStyleIdx="1" presStyleCnt="5"/>
      <dgm:spPr/>
    </dgm:pt>
    <dgm:pt modelId="{EC538EC9-FA1B-48F7-BCD1-3A342DF5EF88}" type="pres">
      <dgm:prSet presAssocID="{F1965183-B73F-4BFD-BF29-2B6BB42A0D0A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BF1995-DF65-48E8-9DC3-F0DCAAA95A12}" type="pres">
      <dgm:prSet presAssocID="{886D4FFA-5D11-4C32-BF39-5A2BAD08F6EE}" presName="sibTrans" presStyleLbl="sibTrans2D1" presStyleIdx="0" presStyleCnt="0"/>
      <dgm:spPr/>
    </dgm:pt>
    <dgm:pt modelId="{D5FBEF95-C582-4E16-A0D7-417E89C7C42B}" type="pres">
      <dgm:prSet presAssocID="{673DF51B-DF7D-4F71-A868-DEAC436CF81A}" presName="compNode" presStyleCnt="0"/>
      <dgm:spPr/>
    </dgm:pt>
    <dgm:pt modelId="{70FCB07D-4196-4351-BE51-BCB854EE9F69}" type="pres">
      <dgm:prSet presAssocID="{673DF51B-DF7D-4F71-A868-DEAC436CF81A}" presName="node" presStyleLbl="node1" presStyleIdx="2" presStyleCnt="5">
        <dgm:presLayoutVars>
          <dgm:bulletEnabled val="1"/>
        </dgm:presLayoutVars>
      </dgm:prSet>
      <dgm:spPr/>
    </dgm:pt>
    <dgm:pt modelId="{253C96B9-F332-478C-8391-2F55B94B9628}" type="pres">
      <dgm:prSet presAssocID="{673DF51B-DF7D-4F71-A868-DEAC436CF81A}" presName="invisiNode" presStyleLbl="node1" presStyleIdx="2" presStyleCnt="5"/>
      <dgm:spPr/>
    </dgm:pt>
    <dgm:pt modelId="{14F6B8D2-2B28-4E36-81B5-E95FBA2D043A}" type="pres">
      <dgm:prSet presAssocID="{673DF51B-DF7D-4F71-A868-DEAC436CF81A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D5BAFB7-B7AA-4713-9462-45F4203D02AD}" type="pres">
      <dgm:prSet presAssocID="{916078F9-A694-4E33-82BE-E8778E0CD0B1}" presName="sibTrans" presStyleLbl="sibTrans2D1" presStyleIdx="0" presStyleCnt="0"/>
      <dgm:spPr/>
    </dgm:pt>
    <dgm:pt modelId="{99E90073-142E-4F3F-AB35-DC331AFB9875}" type="pres">
      <dgm:prSet presAssocID="{AA172E63-C936-44A6-93C3-475EF9EA3FC8}" presName="compNode" presStyleCnt="0"/>
      <dgm:spPr/>
    </dgm:pt>
    <dgm:pt modelId="{83CDF296-4A41-4C70-9514-9F823A295810}" type="pres">
      <dgm:prSet presAssocID="{AA172E63-C936-44A6-93C3-475EF9EA3FC8}" presName="node" presStyleLbl="node1" presStyleIdx="3" presStyleCnt="5">
        <dgm:presLayoutVars>
          <dgm:bulletEnabled val="1"/>
        </dgm:presLayoutVars>
      </dgm:prSet>
      <dgm:spPr/>
    </dgm:pt>
    <dgm:pt modelId="{3F5A8193-7644-4EA7-855B-3774CC956615}" type="pres">
      <dgm:prSet presAssocID="{AA172E63-C936-44A6-93C3-475EF9EA3FC8}" presName="invisiNode" presStyleLbl="node1" presStyleIdx="3" presStyleCnt="5"/>
      <dgm:spPr/>
    </dgm:pt>
    <dgm:pt modelId="{BCB76C66-43AF-4B31-A20F-A2BEBF6469DC}" type="pres">
      <dgm:prSet presAssocID="{AA172E63-C936-44A6-93C3-475EF9EA3FC8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E3BDC5F-3670-463B-B0F5-27AAD2F90F34}" type="pres">
      <dgm:prSet presAssocID="{BC783D7E-BED1-473E-A017-80549D28A143}" presName="sibTrans" presStyleLbl="sibTrans2D1" presStyleIdx="0" presStyleCnt="0"/>
      <dgm:spPr/>
    </dgm:pt>
    <dgm:pt modelId="{99A8F8BA-6A61-49C2-9F16-FF5FDAF5264A}" type="pres">
      <dgm:prSet presAssocID="{A575C2AF-CA12-4B2C-8128-9712EFB551FD}" presName="compNode" presStyleCnt="0"/>
      <dgm:spPr/>
    </dgm:pt>
    <dgm:pt modelId="{5791BD9B-EBA5-4327-9FC4-50043BE50108}" type="pres">
      <dgm:prSet presAssocID="{A575C2AF-CA12-4B2C-8128-9712EFB551FD}" presName="node" presStyleLbl="node1" presStyleIdx="4" presStyleCnt="5">
        <dgm:presLayoutVars>
          <dgm:bulletEnabled val="1"/>
        </dgm:presLayoutVars>
      </dgm:prSet>
      <dgm:spPr/>
    </dgm:pt>
    <dgm:pt modelId="{F346AE28-C0DC-43BA-A5FD-A6FD6E7B17E7}" type="pres">
      <dgm:prSet presAssocID="{A575C2AF-CA12-4B2C-8128-9712EFB551FD}" presName="invisiNode" presStyleLbl="node1" presStyleIdx="4" presStyleCnt="5"/>
      <dgm:spPr/>
    </dgm:pt>
    <dgm:pt modelId="{D47F822C-40F3-4FBC-8750-5CD246BF6D19}" type="pres">
      <dgm:prSet presAssocID="{A575C2AF-CA12-4B2C-8128-9712EFB551F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024361C-84E0-455F-91D8-73B65ECA5A16}" srcId="{91E1184F-97AB-4550-9F38-7074C279F4E6}" destId="{A575C2AF-CA12-4B2C-8128-9712EFB551FD}" srcOrd="4" destOrd="0" parTransId="{8E714C5D-EE06-49FD-A45C-961FEA45C78A}" sibTransId="{4E5FCDBB-AF33-477B-8183-4FCFF7C6A275}"/>
    <dgm:cxn modelId="{4C53CD2B-CDC4-4FF5-8F6C-77135A054CA0}" type="presOf" srcId="{91E1184F-97AB-4550-9F38-7074C279F4E6}" destId="{49E87D4B-2AFC-4899-BE4D-CDA07FF65DBA}" srcOrd="0" destOrd="0" presId="urn:microsoft.com/office/officeart/2005/8/layout/pList2"/>
    <dgm:cxn modelId="{851CDE3C-40A4-4F03-BE5D-331E556A4550}" srcId="{91E1184F-97AB-4550-9F38-7074C279F4E6}" destId="{AA172E63-C936-44A6-93C3-475EF9EA3FC8}" srcOrd="3" destOrd="0" parTransId="{1AC7CD04-83C0-420E-A2CF-4C7D806E9431}" sibTransId="{BC783D7E-BED1-473E-A017-80549D28A143}"/>
    <dgm:cxn modelId="{4026C15D-C0FE-45EE-B513-7CB5C484CFC9}" type="presOf" srcId="{BC783D7E-BED1-473E-A017-80549D28A143}" destId="{FE3BDC5F-3670-463B-B0F5-27AAD2F90F34}" srcOrd="0" destOrd="0" presId="urn:microsoft.com/office/officeart/2005/8/layout/pList2"/>
    <dgm:cxn modelId="{AC569C5F-4EAB-450D-8962-38E14C4573C9}" srcId="{91E1184F-97AB-4550-9F38-7074C279F4E6}" destId="{F1965183-B73F-4BFD-BF29-2B6BB42A0D0A}" srcOrd="1" destOrd="0" parTransId="{7395D1B3-50C2-4162-B39A-754429D366DB}" sibTransId="{886D4FFA-5D11-4C32-BF39-5A2BAD08F6EE}"/>
    <dgm:cxn modelId="{0E59C65F-D30A-4C88-A6D7-63F38AA064D3}" type="presOf" srcId="{673DF51B-DF7D-4F71-A868-DEAC436CF81A}" destId="{70FCB07D-4196-4351-BE51-BCB854EE9F69}" srcOrd="0" destOrd="0" presId="urn:microsoft.com/office/officeart/2005/8/layout/pList2"/>
    <dgm:cxn modelId="{43D5B27D-1F7D-420E-850A-8AAB9683B4BB}" srcId="{91E1184F-97AB-4550-9F38-7074C279F4E6}" destId="{673DF51B-DF7D-4F71-A868-DEAC436CF81A}" srcOrd="2" destOrd="0" parTransId="{CC5F7BDF-B405-4619-99FA-19841A186B21}" sibTransId="{916078F9-A694-4E33-82BE-E8778E0CD0B1}"/>
    <dgm:cxn modelId="{C4482B83-B448-421D-843E-DA54B2C1D74E}" type="presOf" srcId="{916078F9-A694-4E33-82BE-E8778E0CD0B1}" destId="{0D5BAFB7-B7AA-4713-9462-45F4203D02AD}" srcOrd="0" destOrd="0" presId="urn:microsoft.com/office/officeart/2005/8/layout/pList2"/>
    <dgm:cxn modelId="{3B3BEE9F-D619-4EE7-AC35-7861EFC8CF72}" type="presOf" srcId="{F1965183-B73F-4BFD-BF29-2B6BB42A0D0A}" destId="{EE274FD8-89C1-479C-B7CE-9158FCFF67D0}" srcOrd="0" destOrd="0" presId="urn:microsoft.com/office/officeart/2005/8/layout/pList2"/>
    <dgm:cxn modelId="{4C0D69A5-0D75-4163-AA74-BFBF3754C8D3}" type="presOf" srcId="{1FF14F61-7AAF-4187-B292-9B8F279648DB}" destId="{8F541B7A-BA79-4324-BB9F-0D869723A49E}" srcOrd="0" destOrd="0" presId="urn:microsoft.com/office/officeart/2005/8/layout/pList2"/>
    <dgm:cxn modelId="{7320A4BD-4C51-4D4E-897B-5C15F421C468}" srcId="{91E1184F-97AB-4550-9F38-7074C279F4E6}" destId="{CD2C14E2-6A13-4DAF-826E-E88071516E2D}" srcOrd="0" destOrd="0" parTransId="{1F34D0F4-0EFA-461F-AF01-556E79578E7E}" sibTransId="{1FF14F61-7AAF-4187-B292-9B8F279648DB}"/>
    <dgm:cxn modelId="{DB2B25C2-F383-4774-B569-ADE4755C9D1C}" type="presOf" srcId="{CD2C14E2-6A13-4DAF-826E-E88071516E2D}" destId="{0AEE2470-1170-41F7-BD9E-11B49AEFE67F}" srcOrd="0" destOrd="0" presId="urn:microsoft.com/office/officeart/2005/8/layout/pList2"/>
    <dgm:cxn modelId="{FA83B7CC-C943-4D82-8CBF-ADCAEECEFA23}" type="presOf" srcId="{886D4FFA-5D11-4C32-BF39-5A2BAD08F6EE}" destId="{2CBF1995-DF65-48E8-9DC3-F0DCAAA95A12}" srcOrd="0" destOrd="0" presId="urn:microsoft.com/office/officeart/2005/8/layout/pList2"/>
    <dgm:cxn modelId="{46C2C0E8-E427-4A31-B4F3-7BDB3C6D79E4}" type="presOf" srcId="{AA172E63-C936-44A6-93C3-475EF9EA3FC8}" destId="{83CDF296-4A41-4C70-9514-9F823A295810}" srcOrd="0" destOrd="0" presId="urn:microsoft.com/office/officeart/2005/8/layout/pList2"/>
    <dgm:cxn modelId="{9C0B65EB-AE25-43A3-A0EA-00EA5F2E8E86}" type="presOf" srcId="{A575C2AF-CA12-4B2C-8128-9712EFB551FD}" destId="{5791BD9B-EBA5-4327-9FC4-50043BE50108}" srcOrd="0" destOrd="0" presId="urn:microsoft.com/office/officeart/2005/8/layout/pList2"/>
    <dgm:cxn modelId="{2373226B-A7FC-4565-A8DF-16CFD6E510D9}" type="presParOf" srcId="{49E87D4B-2AFC-4899-BE4D-CDA07FF65DBA}" destId="{35B201DE-560C-4AAA-B5DC-F11440093E0E}" srcOrd="0" destOrd="0" presId="urn:microsoft.com/office/officeart/2005/8/layout/pList2"/>
    <dgm:cxn modelId="{F05F2DD7-EB9A-446F-96F5-009CAA879E0B}" type="presParOf" srcId="{49E87D4B-2AFC-4899-BE4D-CDA07FF65DBA}" destId="{92B849A8-33B9-45DE-9A1A-5106D47D010D}" srcOrd="1" destOrd="0" presId="urn:microsoft.com/office/officeart/2005/8/layout/pList2"/>
    <dgm:cxn modelId="{19A70402-7978-4A24-867F-3D2FD90CAB65}" type="presParOf" srcId="{92B849A8-33B9-45DE-9A1A-5106D47D010D}" destId="{F81EF1FC-092E-4A01-90F6-FA02BA40ECB2}" srcOrd="0" destOrd="0" presId="urn:microsoft.com/office/officeart/2005/8/layout/pList2"/>
    <dgm:cxn modelId="{C867B09D-F50F-478E-B22D-DFEE44643C75}" type="presParOf" srcId="{F81EF1FC-092E-4A01-90F6-FA02BA40ECB2}" destId="{0AEE2470-1170-41F7-BD9E-11B49AEFE67F}" srcOrd="0" destOrd="0" presId="urn:microsoft.com/office/officeart/2005/8/layout/pList2"/>
    <dgm:cxn modelId="{882DD6BB-F94E-413B-920C-7981142C7D20}" type="presParOf" srcId="{F81EF1FC-092E-4A01-90F6-FA02BA40ECB2}" destId="{35A2E697-3E36-48CD-81FE-EC9AEAC353E6}" srcOrd="1" destOrd="0" presId="urn:microsoft.com/office/officeart/2005/8/layout/pList2"/>
    <dgm:cxn modelId="{0E958AEC-33A6-4E97-A0AB-2A45D113A47B}" type="presParOf" srcId="{F81EF1FC-092E-4A01-90F6-FA02BA40ECB2}" destId="{5521E39B-2C45-449C-A23B-8C5B9E5470C4}" srcOrd="2" destOrd="0" presId="urn:microsoft.com/office/officeart/2005/8/layout/pList2"/>
    <dgm:cxn modelId="{B1BB681E-D150-4311-A914-2E369B540135}" type="presParOf" srcId="{92B849A8-33B9-45DE-9A1A-5106D47D010D}" destId="{8F541B7A-BA79-4324-BB9F-0D869723A49E}" srcOrd="1" destOrd="0" presId="urn:microsoft.com/office/officeart/2005/8/layout/pList2"/>
    <dgm:cxn modelId="{90497B61-254E-41C8-ADE4-34D4DDF0D139}" type="presParOf" srcId="{92B849A8-33B9-45DE-9A1A-5106D47D010D}" destId="{B344EF02-4E6C-4689-932A-EA0AF1988913}" srcOrd="2" destOrd="0" presId="urn:microsoft.com/office/officeart/2005/8/layout/pList2"/>
    <dgm:cxn modelId="{F902C6CA-1FF3-4106-A9FC-480CEAC3C0B0}" type="presParOf" srcId="{B344EF02-4E6C-4689-932A-EA0AF1988913}" destId="{EE274FD8-89C1-479C-B7CE-9158FCFF67D0}" srcOrd="0" destOrd="0" presId="urn:microsoft.com/office/officeart/2005/8/layout/pList2"/>
    <dgm:cxn modelId="{7F3E7FFF-6E6C-4C33-9B96-23B9B3A8D9A6}" type="presParOf" srcId="{B344EF02-4E6C-4689-932A-EA0AF1988913}" destId="{04802A8D-D616-467D-91EA-B2CE672D9E7E}" srcOrd="1" destOrd="0" presId="urn:microsoft.com/office/officeart/2005/8/layout/pList2"/>
    <dgm:cxn modelId="{81DA60E2-1FA9-482C-9F81-CA3B9E31CC3E}" type="presParOf" srcId="{B344EF02-4E6C-4689-932A-EA0AF1988913}" destId="{EC538EC9-FA1B-48F7-BCD1-3A342DF5EF88}" srcOrd="2" destOrd="0" presId="urn:microsoft.com/office/officeart/2005/8/layout/pList2"/>
    <dgm:cxn modelId="{DBD2285C-1BFB-4B57-8F8C-10802C810071}" type="presParOf" srcId="{92B849A8-33B9-45DE-9A1A-5106D47D010D}" destId="{2CBF1995-DF65-48E8-9DC3-F0DCAAA95A12}" srcOrd="3" destOrd="0" presId="urn:microsoft.com/office/officeart/2005/8/layout/pList2"/>
    <dgm:cxn modelId="{249093A0-9923-4756-829F-94CBD0884825}" type="presParOf" srcId="{92B849A8-33B9-45DE-9A1A-5106D47D010D}" destId="{D5FBEF95-C582-4E16-A0D7-417E89C7C42B}" srcOrd="4" destOrd="0" presId="urn:microsoft.com/office/officeart/2005/8/layout/pList2"/>
    <dgm:cxn modelId="{2D44805E-F0A0-46C4-87D6-AD0A66905355}" type="presParOf" srcId="{D5FBEF95-C582-4E16-A0D7-417E89C7C42B}" destId="{70FCB07D-4196-4351-BE51-BCB854EE9F69}" srcOrd="0" destOrd="0" presId="urn:microsoft.com/office/officeart/2005/8/layout/pList2"/>
    <dgm:cxn modelId="{3980E9AE-EB3E-45CA-94A1-5AC0236D9370}" type="presParOf" srcId="{D5FBEF95-C582-4E16-A0D7-417E89C7C42B}" destId="{253C96B9-F332-478C-8391-2F55B94B9628}" srcOrd="1" destOrd="0" presId="urn:microsoft.com/office/officeart/2005/8/layout/pList2"/>
    <dgm:cxn modelId="{0F471AE5-21B3-4E42-B84A-AAFB3ED5E3D4}" type="presParOf" srcId="{D5FBEF95-C582-4E16-A0D7-417E89C7C42B}" destId="{14F6B8D2-2B28-4E36-81B5-E95FBA2D043A}" srcOrd="2" destOrd="0" presId="urn:microsoft.com/office/officeart/2005/8/layout/pList2"/>
    <dgm:cxn modelId="{7DAF3975-B929-4CBE-857C-F84ECB427B32}" type="presParOf" srcId="{92B849A8-33B9-45DE-9A1A-5106D47D010D}" destId="{0D5BAFB7-B7AA-4713-9462-45F4203D02AD}" srcOrd="5" destOrd="0" presId="urn:microsoft.com/office/officeart/2005/8/layout/pList2"/>
    <dgm:cxn modelId="{84F84FA4-9B3B-420F-A5D6-8FC70BF65668}" type="presParOf" srcId="{92B849A8-33B9-45DE-9A1A-5106D47D010D}" destId="{99E90073-142E-4F3F-AB35-DC331AFB9875}" srcOrd="6" destOrd="0" presId="urn:microsoft.com/office/officeart/2005/8/layout/pList2"/>
    <dgm:cxn modelId="{160D2617-FB8A-4477-9BF4-99DAB1472F58}" type="presParOf" srcId="{99E90073-142E-4F3F-AB35-DC331AFB9875}" destId="{83CDF296-4A41-4C70-9514-9F823A295810}" srcOrd="0" destOrd="0" presId="urn:microsoft.com/office/officeart/2005/8/layout/pList2"/>
    <dgm:cxn modelId="{AD64C0EC-C23A-4C3E-A212-1A4F191DB9D4}" type="presParOf" srcId="{99E90073-142E-4F3F-AB35-DC331AFB9875}" destId="{3F5A8193-7644-4EA7-855B-3774CC956615}" srcOrd="1" destOrd="0" presId="urn:microsoft.com/office/officeart/2005/8/layout/pList2"/>
    <dgm:cxn modelId="{997332FE-85CB-4406-8885-5D0CE263F733}" type="presParOf" srcId="{99E90073-142E-4F3F-AB35-DC331AFB9875}" destId="{BCB76C66-43AF-4B31-A20F-A2BEBF6469DC}" srcOrd="2" destOrd="0" presId="urn:microsoft.com/office/officeart/2005/8/layout/pList2"/>
    <dgm:cxn modelId="{58F8BE99-8647-4805-A489-8DCAA026D037}" type="presParOf" srcId="{92B849A8-33B9-45DE-9A1A-5106D47D010D}" destId="{FE3BDC5F-3670-463B-B0F5-27AAD2F90F34}" srcOrd="7" destOrd="0" presId="urn:microsoft.com/office/officeart/2005/8/layout/pList2"/>
    <dgm:cxn modelId="{C980679B-8FCC-42D2-886F-F590D828E9DD}" type="presParOf" srcId="{92B849A8-33B9-45DE-9A1A-5106D47D010D}" destId="{99A8F8BA-6A61-49C2-9F16-FF5FDAF5264A}" srcOrd="8" destOrd="0" presId="urn:microsoft.com/office/officeart/2005/8/layout/pList2"/>
    <dgm:cxn modelId="{B6FE463C-8FE6-4144-B55F-5F37DF9C9CEC}" type="presParOf" srcId="{99A8F8BA-6A61-49C2-9F16-FF5FDAF5264A}" destId="{5791BD9B-EBA5-4327-9FC4-50043BE50108}" srcOrd="0" destOrd="0" presId="urn:microsoft.com/office/officeart/2005/8/layout/pList2"/>
    <dgm:cxn modelId="{4B67169A-82DB-42CF-8BE9-4CB9DFA04111}" type="presParOf" srcId="{99A8F8BA-6A61-49C2-9F16-FF5FDAF5264A}" destId="{F346AE28-C0DC-43BA-A5FD-A6FD6E7B17E7}" srcOrd="1" destOrd="0" presId="urn:microsoft.com/office/officeart/2005/8/layout/pList2"/>
    <dgm:cxn modelId="{1A9CA93C-545E-4633-96C7-7ADDDD59DFB3}" type="presParOf" srcId="{99A8F8BA-6A61-49C2-9F16-FF5FDAF5264A}" destId="{D47F822C-40F3-4FBC-8750-5CD246BF6D1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20D37F-CAEB-4160-AE60-86DEEFCF7A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DCD718-07D4-46CA-8D79-8A60954FF784}">
      <dgm:prSet/>
      <dgm:spPr/>
      <dgm:t>
        <a:bodyPr/>
        <a:lstStyle/>
        <a:p>
          <a:r>
            <a:rPr lang="en-GB" b="1"/>
            <a:t>Program Background</a:t>
          </a:r>
          <a:endParaRPr lang="en-US"/>
        </a:p>
      </dgm:t>
    </dgm:pt>
    <dgm:pt modelId="{642C5706-54B3-4040-90FD-1F2889716B17}" type="parTrans" cxnId="{2566C1C9-890A-4583-B0BF-784937FC9EAB}">
      <dgm:prSet/>
      <dgm:spPr/>
      <dgm:t>
        <a:bodyPr/>
        <a:lstStyle/>
        <a:p>
          <a:endParaRPr lang="en-GB"/>
        </a:p>
      </dgm:t>
    </dgm:pt>
    <dgm:pt modelId="{606EFE87-6E7C-4AC9-88F8-2895B35696D2}" type="sibTrans" cxnId="{2566C1C9-890A-4583-B0BF-784937FC9EAB}">
      <dgm:prSet/>
      <dgm:spPr/>
      <dgm:t>
        <a:bodyPr/>
        <a:lstStyle/>
        <a:p>
          <a:endParaRPr lang="en-GB"/>
        </a:p>
      </dgm:t>
    </dgm:pt>
    <dgm:pt modelId="{FE7BCD08-9828-4EC3-9CDA-D186CDBD9D5D}">
      <dgm:prSet/>
      <dgm:spPr/>
      <dgm:t>
        <a:bodyPr/>
        <a:lstStyle/>
        <a:p>
          <a:r>
            <a:rPr lang="en-US" b="0" dirty="0"/>
            <a:t>CSI MASH program provided upfront solar incentives in the form of a </a:t>
          </a:r>
          <a:r>
            <a:rPr lang="en-GB" b="0" dirty="0"/>
            <a:t>one-time rebate paid at the time of project completion </a:t>
          </a:r>
          <a:r>
            <a:rPr lang="en-US" b="0" dirty="0"/>
            <a:t>to qualifying affordable multifamily housing residences</a:t>
          </a:r>
          <a:endParaRPr lang="en-US" dirty="0"/>
        </a:p>
      </dgm:t>
    </dgm:pt>
    <dgm:pt modelId="{2E2A5BC9-9AB6-44C4-A881-8EAEC51C21BE}" type="parTrans" cxnId="{49C056B2-E24E-410B-A761-B54780AA4523}">
      <dgm:prSet/>
      <dgm:spPr/>
      <dgm:t>
        <a:bodyPr/>
        <a:lstStyle/>
        <a:p>
          <a:endParaRPr lang="en-GB"/>
        </a:p>
      </dgm:t>
    </dgm:pt>
    <dgm:pt modelId="{37EBAC73-3F77-4783-8842-ADD5ABDAE8F1}" type="sibTrans" cxnId="{49C056B2-E24E-410B-A761-B54780AA4523}">
      <dgm:prSet/>
      <dgm:spPr/>
      <dgm:t>
        <a:bodyPr/>
        <a:lstStyle/>
        <a:p>
          <a:endParaRPr lang="en-GB"/>
        </a:p>
      </dgm:t>
    </dgm:pt>
    <dgm:pt modelId="{4125A212-BB8E-4BC2-B59F-41D1B0090C39}">
      <dgm:prSet/>
      <dgm:spPr/>
      <dgm:t>
        <a:bodyPr/>
        <a:lstStyle/>
        <a:p>
          <a:pPr rtl="0"/>
          <a:r>
            <a:rPr lang="en-US" b="0" dirty="0"/>
            <a:t>The program was overseen by the CPUC PG&amp;E, SCE, and The Center for Sustainable Energy in SDG&amp;E)</a:t>
          </a:r>
          <a:endParaRPr lang="en-US" dirty="0"/>
        </a:p>
      </dgm:t>
    </dgm:pt>
    <dgm:pt modelId="{DB5F24A3-7C6C-47FB-BFD6-C48565A9AFAA}" type="parTrans" cxnId="{95CC932B-0023-4E61-8CC3-2702B08CFC83}">
      <dgm:prSet/>
      <dgm:spPr/>
      <dgm:t>
        <a:bodyPr/>
        <a:lstStyle/>
        <a:p>
          <a:endParaRPr lang="en-GB"/>
        </a:p>
      </dgm:t>
    </dgm:pt>
    <dgm:pt modelId="{92ABEFF2-0CCD-46C7-997F-F8238B18F9DE}" type="sibTrans" cxnId="{95CC932B-0023-4E61-8CC3-2702B08CFC83}">
      <dgm:prSet/>
      <dgm:spPr/>
      <dgm:t>
        <a:bodyPr/>
        <a:lstStyle/>
        <a:p>
          <a:endParaRPr lang="en-GB"/>
        </a:p>
      </dgm:t>
    </dgm:pt>
    <dgm:pt modelId="{C9C071D4-5E6E-482B-9978-7ED78B975B4B}">
      <dgm:prSet/>
      <dgm:spPr/>
      <dgm:t>
        <a:bodyPr/>
        <a:lstStyle/>
        <a:p>
          <a:r>
            <a:rPr lang="en-US" b="0"/>
            <a:t>Two incentive tracks</a:t>
          </a:r>
          <a:endParaRPr lang="en-US"/>
        </a:p>
      </dgm:t>
    </dgm:pt>
    <dgm:pt modelId="{EF33972F-E69B-4C34-8DB1-5D05006A9145}" type="parTrans" cxnId="{89002958-CEEA-496B-B5F4-5DCEA2F00C6C}">
      <dgm:prSet/>
      <dgm:spPr/>
      <dgm:t>
        <a:bodyPr/>
        <a:lstStyle/>
        <a:p>
          <a:endParaRPr lang="en-GB"/>
        </a:p>
      </dgm:t>
    </dgm:pt>
    <dgm:pt modelId="{4ECF8C37-D2B8-4273-ACEE-E9B9B47F7733}" type="sibTrans" cxnId="{89002958-CEEA-496B-B5F4-5DCEA2F00C6C}">
      <dgm:prSet/>
      <dgm:spPr/>
      <dgm:t>
        <a:bodyPr/>
        <a:lstStyle/>
        <a:p>
          <a:endParaRPr lang="en-GB"/>
        </a:p>
      </dgm:t>
    </dgm:pt>
    <dgm:pt modelId="{1289269F-0C1A-48BA-B885-7EA458D3F377}" type="pres">
      <dgm:prSet presAssocID="{1420D37F-CAEB-4160-AE60-86DEEFCF7AF2}" presName="linear" presStyleCnt="0">
        <dgm:presLayoutVars>
          <dgm:animLvl val="lvl"/>
          <dgm:resizeHandles val="exact"/>
        </dgm:presLayoutVars>
      </dgm:prSet>
      <dgm:spPr/>
    </dgm:pt>
    <dgm:pt modelId="{59753024-6D28-4E58-86E3-28A0E26B82DC}" type="pres">
      <dgm:prSet presAssocID="{A1DCD718-07D4-46CA-8D79-8A60954FF7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E99531B-499B-4537-9819-51FDC38E8B8B}" type="pres">
      <dgm:prSet presAssocID="{A1DCD718-07D4-46CA-8D79-8A60954FF78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CC932B-0023-4E61-8CC3-2702B08CFC83}" srcId="{A1DCD718-07D4-46CA-8D79-8A60954FF784}" destId="{4125A212-BB8E-4BC2-B59F-41D1B0090C39}" srcOrd="1" destOrd="0" parTransId="{DB5F24A3-7C6C-47FB-BFD6-C48565A9AFAA}" sibTransId="{92ABEFF2-0CCD-46C7-997F-F8238B18F9DE}"/>
    <dgm:cxn modelId="{83200531-3C5B-4F5C-965C-CBC2EB977CCF}" type="presOf" srcId="{4125A212-BB8E-4BC2-B59F-41D1B0090C39}" destId="{FE99531B-499B-4537-9819-51FDC38E8B8B}" srcOrd="0" destOrd="1" presId="urn:microsoft.com/office/officeart/2005/8/layout/vList2"/>
    <dgm:cxn modelId="{3B6ACE51-77E1-4A29-88E1-7AE7D4BCD3B7}" type="presOf" srcId="{FE7BCD08-9828-4EC3-9CDA-D186CDBD9D5D}" destId="{FE99531B-499B-4537-9819-51FDC38E8B8B}" srcOrd="0" destOrd="0" presId="urn:microsoft.com/office/officeart/2005/8/layout/vList2"/>
    <dgm:cxn modelId="{89002958-CEEA-496B-B5F4-5DCEA2F00C6C}" srcId="{A1DCD718-07D4-46CA-8D79-8A60954FF784}" destId="{C9C071D4-5E6E-482B-9978-7ED78B975B4B}" srcOrd="2" destOrd="0" parTransId="{EF33972F-E69B-4C34-8DB1-5D05006A9145}" sibTransId="{4ECF8C37-D2B8-4273-ACEE-E9B9B47F7733}"/>
    <dgm:cxn modelId="{66ED0B9C-D887-4E75-9D54-FBCA8A598FAF}" type="presOf" srcId="{A1DCD718-07D4-46CA-8D79-8A60954FF784}" destId="{59753024-6D28-4E58-86E3-28A0E26B82DC}" srcOrd="0" destOrd="0" presId="urn:microsoft.com/office/officeart/2005/8/layout/vList2"/>
    <dgm:cxn modelId="{49C056B2-E24E-410B-A761-B54780AA4523}" srcId="{A1DCD718-07D4-46CA-8D79-8A60954FF784}" destId="{FE7BCD08-9828-4EC3-9CDA-D186CDBD9D5D}" srcOrd="0" destOrd="0" parTransId="{2E2A5BC9-9AB6-44C4-A881-8EAEC51C21BE}" sibTransId="{37EBAC73-3F77-4783-8842-ADD5ABDAE8F1}"/>
    <dgm:cxn modelId="{C664E1C4-9A63-4A2E-AE96-C97F9F250C5C}" type="presOf" srcId="{1420D37F-CAEB-4160-AE60-86DEEFCF7AF2}" destId="{1289269F-0C1A-48BA-B885-7EA458D3F377}" srcOrd="0" destOrd="0" presId="urn:microsoft.com/office/officeart/2005/8/layout/vList2"/>
    <dgm:cxn modelId="{2566C1C9-890A-4583-B0BF-784937FC9EAB}" srcId="{1420D37F-CAEB-4160-AE60-86DEEFCF7AF2}" destId="{A1DCD718-07D4-46CA-8D79-8A60954FF784}" srcOrd="0" destOrd="0" parTransId="{642C5706-54B3-4040-90FD-1F2889716B17}" sibTransId="{606EFE87-6E7C-4AC9-88F8-2895B35696D2}"/>
    <dgm:cxn modelId="{1B39C4CB-0807-40FA-8A46-B77571EA3387}" type="presOf" srcId="{C9C071D4-5E6E-482B-9978-7ED78B975B4B}" destId="{FE99531B-499B-4537-9819-51FDC38E8B8B}" srcOrd="0" destOrd="2" presId="urn:microsoft.com/office/officeart/2005/8/layout/vList2"/>
    <dgm:cxn modelId="{9E8DA2C7-6C19-482A-955B-3B8965D26938}" type="presParOf" srcId="{1289269F-0C1A-48BA-B885-7EA458D3F377}" destId="{59753024-6D28-4E58-86E3-28A0E26B82DC}" srcOrd="0" destOrd="0" presId="urn:microsoft.com/office/officeart/2005/8/layout/vList2"/>
    <dgm:cxn modelId="{87231943-7895-4E54-BC40-E3FE247D78A3}" type="presParOf" srcId="{1289269F-0C1A-48BA-B885-7EA458D3F377}" destId="{FE99531B-499B-4537-9819-51FDC38E8B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A6C8C-64C7-451C-A70C-BD35906D2E1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BED8A0-9D3A-4E40-9F4F-0C6125FE93A2}">
      <dgm:prSet phldrT="[Text]"/>
      <dgm:spPr/>
      <dgm:t>
        <a:bodyPr/>
        <a:lstStyle/>
        <a:p>
          <a:r>
            <a:rPr lang="en-GB"/>
            <a:t>2005-2006: CSI established</a:t>
          </a:r>
        </a:p>
      </dgm:t>
    </dgm:pt>
    <dgm:pt modelId="{B959C397-B43A-4053-AEB4-8898B0F36994}" type="parTrans" cxnId="{AAE0EA42-658E-4AEF-A29A-3AB252D35810}">
      <dgm:prSet/>
      <dgm:spPr/>
      <dgm:t>
        <a:bodyPr/>
        <a:lstStyle/>
        <a:p>
          <a:endParaRPr lang="en-GB"/>
        </a:p>
      </dgm:t>
    </dgm:pt>
    <dgm:pt modelId="{EB63FC8D-64A6-4D7D-9619-E4C70203CFC2}" type="sibTrans" cxnId="{AAE0EA42-658E-4AEF-A29A-3AB252D35810}">
      <dgm:prSet/>
      <dgm:spPr/>
      <dgm:t>
        <a:bodyPr/>
        <a:lstStyle/>
        <a:p>
          <a:endParaRPr lang="en-GB"/>
        </a:p>
      </dgm:t>
    </dgm:pt>
    <dgm:pt modelId="{0C68E3AC-5208-4BD6-B7C7-17B369C556B5}">
      <dgm:prSet phldrT="[Text]"/>
      <dgm:spPr/>
      <dgm:t>
        <a:bodyPr/>
        <a:lstStyle/>
        <a:p>
          <a:r>
            <a:rPr lang="en-GB"/>
            <a:t>October 2008: </a:t>
          </a:r>
          <a:r>
            <a:rPr lang="en-US" b="0" i="0"/>
            <a:t>D.08-10-036 issued, adopting framework for MASH</a:t>
          </a:r>
          <a:endParaRPr lang="en-GB"/>
        </a:p>
      </dgm:t>
    </dgm:pt>
    <dgm:pt modelId="{23EB9464-EBAC-4623-B734-B7267D70E670}" type="parTrans" cxnId="{B3DEA429-8600-4736-A7A2-11C010A83C65}">
      <dgm:prSet/>
      <dgm:spPr/>
      <dgm:t>
        <a:bodyPr/>
        <a:lstStyle/>
        <a:p>
          <a:endParaRPr lang="en-GB"/>
        </a:p>
      </dgm:t>
    </dgm:pt>
    <dgm:pt modelId="{3D6DE37A-475E-4AF8-A828-E35F2F7FEAF5}" type="sibTrans" cxnId="{B3DEA429-8600-4736-A7A2-11C010A83C65}">
      <dgm:prSet/>
      <dgm:spPr/>
      <dgm:t>
        <a:bodyPr/>
        <a:lstStyle/>
        <a:p>
          <a:endParaRPr lang="en-GB"/>
        </a:p>
      </dgm:t>
    </dgm:pt>
    <dgm:pt modelId="{11D1A3F2-EFFD-40EA-8166-BA93B2F85426}">
      <dgm:prSet phldrT="[Text]"/>
      <dgm:spPr/>
      <dgm:t>
        <a:bodyPr/>
        <a:lstStyle/>
        <a:p>
          <a:r>
            <a:rPr lang="en-US" b="0" i="0"/>
            <a:t>2013: AB 217 set additional program goals</a:t>
          </a:r>
          <a:endParaRPr lang="en-GB"/>
        </a:p>
      </dgm:t>
    </dgm:pt>
    <dgm:pt modelId="{1C6C6648-7F5A-4611-B16F-A2EC8D44A414}" type="parTrans" cxnId="{3CA85480-4FE3-4344-8088-CD796C802508}">
      <dgm:prSet/>
      <dgm:spPr/>
      <dgm:t>
        <a:bodyPr/>
        <a:lstStyle/>
        <a:p>
          <a:endParaRPr lang="en-GB"/>
        </a:p>
      </dgm:t>
    </dgm:pt>
    <dgm:pt modelId="{1DAECCAE-57F1-4FDD-80AC-54846DF7057D}" type="sibTrans" cxnId="{3CA85480-4FE3-4344-8088-CD796C802508}">
      <dgm:prSet/>
      <dgm:spPr/>
      <dgm:t>
        <a:bodyPr/>
        <a:lstStyle/>
        <a:p>
          <a:endParaRPr lang="en-GB"/>
        </a:p>
      </dgm:t>
    </dgm:pt>
    <dgm:pt modelId="{D55C891E-42D4-42A3-8FA9-98110443E19E}">
      <dgm:prSet/>
      <dgm:spPr/>
      <dgm:t>
        <a:bodyPr/>
        <a:lstStyle/>
        <a:p>
          <a:r>
            <a:rPr lang="en-GB"/>
            <a:t>2016: Start of MASH 2.0</a:t>
          </a:r>
        </a:p>
      </dgm:t>
    </dgm:pt>
    <dgm:pt modelId="{2E51AC35-221C-4A1F-ABBD-7A3634A1E951}" type="parTrans" cxnId="{9858EEE6-AB55-4490-81BE-B0B2AB25AF6E}">
      <dgm:prSet/>
      <dgm:spPr/>
      <dgm:t>
        <a:bodyPr/>
        <a:lstStyle/>
        <a:p>
          <a:endParaRPr lang="en-GB"/>
        </a:p>
      </dgm:t>
    </dgm:pt>
    <dgm:pt modelId="{AAE6AAD9-4EE7-4A7D-9CD4-6A336BB337CE}" type="sibTrans" cxnId="{9858EEE6-AB55-4490-81BE-B0B2AB25AF6E}">
      <dgm:prSet/>
      <dgm:spPr/>
      <dgm:t>
        <a:bodyPr/>
        <a:lstStyle/>
        <a:p>
          <a:endParaRPr lang="en-GB"/>
        </a:p>
      </dgm:t>
    </dgm:pt>
    <dgm:pt modelId="{31386C41-0AA6-4225-B54F-F8481BD7DB2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/>
            <a:t>December 31, 2021: Close of program</a:t>
          </a:r>
        </a:p>
      </dgm:t>
    </dgm:pt>
    <dgm:pt modelId="{DBA475DA-09E8-4B5C-9F47-AA45C695D8E3}" type="parTrans" cxnId="{803243AC-49EB-4931-8EA1-1070300A03AA}">
      <dgm:prSet/>
      <dgm:spPr/>
      <dgm:t>
        <a:bodyPr/>
        <a:lstStyle/>
        <a:p>
          <a:endParaRPr lang="en-GB"/>
        </a:p>
      </dgm:t>
    </dgm:pt>
    <dgm:pt modelId="{DBECAFF2-987D-48AD-BC42-AB2A4D6DA0FE}" type="sibTrans" cxnId="{803243AC-49EB-4931-8EA1-1070300A03AA}">
      <dgm:prSet/>
      <dgm:spPr/>
      <dgm:t>
        <a:bodyPr/>
        <a:lstStyle/>
        <a:p>
          <a:endParaRPr lang="en-GB"/>
        </a:p>
      </dgm:t>
    </dgm:pt>
    <dgm:pt modelId="{AEEA1C2B-0C5B-4E18-B682-ACE7ADA215FC}" type="pres">
      <dgm:prSet presAssocID="{A45A6C8C-64C7-451C-A70C-BD35906D2E1E}" presName="Name0" presStyleCnt="0">
        <dgm:presLayoutVars>
          <dgm:dir/>
          <dgm:resizeHandles val="exact"/>
        </dgm:presLayoutVars>
      </dgm:prSet>
      <dgm:spPr/>
    </dgm:pt>
    <dgm:pt modelId="{12F93A31-8086-40E0-8F10-8B6B2BA30029}" type="pres">
      <dgm:prSet presAssocID="{A45A6C8C-64C7-451C-A70C-BD35906D2E1E}" presName="arrow" presStyleLbl="bgShp" presStyleIdx="0" presStyleCnt="1"/>
      <dgm:spPr/>
    </dgm:pt>
    <dgm:pt modelId="{53122279-5559-4DE4-9F9D-6B8EE23688FE}" type="pres">
      <dgm:prSet presAssocID="{A45A6C8C-64C7-451C-A70C-BD35906D2E1E}" presName="points" presStyleCnt="0"/>
      <dgm:spPr/>
    </dgm:pt>
    <dgm:pt modelId="{AF163818-B5F4-4BD1-ABDB-8C5188AC8598}" type="pres">
      <dgm:prSet presAssocID="{75BED8A0-9D3A-4E40-9F4F-0C6125FE93A2}" presName="compositeA" presStyleCnt="0"/>
      <dgm:spPr/>
    </dgm:pt>
    <dgm:pt modelId="{8B91091A-55E4-4C37-BB33-8F1AF84D91A7}" type="pres">
      <dgm:prSet presAssocID="{75BED8A0-9D3A-4E40-9F4F-0C6125FE93A2}" presName="textA" presStyleLbl="revTx" presStyleIdx="0" presStyleCnt="5">
        <dgm:presLayoutVars>
          <dgm:bulletEnabled val="1"/>
        </dgm:presLayoutVars>
      </dgm:prSet>
      <dgm:spPr/>
    </dgm:pt>
    <dgm:pt modelId="{B52120EC-E35A-4187-8365-AAC1088E094A}" type="pres">
      <dgm:prSet presAssocID="{75BED8A0-9D3A-4E40-9F4F-0C6125FE93A2}" presName="circleA" presStyleLbl="node1" presStyleIdx="0" presStyleCnt="5"/>
      <dgm:spPr/>
    </dgm:pt>
    <dgm:pt modelId="{764B655B-DB63-4988-AE9B-3301304A5E17}" type="pres">
      <dgm:prSet presAssocID="{75BED8A0-9D3A-4E40-9F4F-0C6125FE93A2}" presName="spaceA" presStyleCnt="0"/>
      <dgm:spPr/>
    </dgm:pt>
    <dgm:pt modelId="{C24497CF-B90F-447A-B1D6-2252BE6D00EB}" type="pres">
      <dgm:prSet presAssocID="{EB63FC8D-64A6-4D7D-9619-E4C70203CFC2}" presName="space" presStyleCnt="0"/>
      <dgm:spPr/>
    </dgm:pt>
    <dgm:pt modelId="{A380D758-3924-43E8-8EF3-0A090ED5863B}" type="pres">
      <dgm:prSet presAssocID="{0C68E3AC-5208-4BD6-B7C7-17B369C556B5}" presName="compositeB" presStyleCnt="0"/>
      <dgm:spPr/>
    </dgm:pt>
    <dgm:pt modelId="{DE830C86-6C3C-41FA-9FE3-2F61B68B1490}" type="pres">
      <dgm:prSet presAssocID="{0C68E3AC-5208-4BD6-B7C7-17B369C556B5}" presName="textB" presStyleLbl="revTx" presStyleIdx="1" presStyleCnt="5">
        <dgm:presLayoutVars>
          <dgm:bulletEnabled val="1"/>
        </dgm:presLayoutVars>
      </dgm:prSet>
      <dgm:spPr/>
    </dgm:pt>
    <dgm:pt modelId="{D42D51DE-768F-4642-84D6-9945C6D86E9F}" type="pres">
      <dgm:prSet presAssocID="{0C68E3AC-5208-4BD6-B7C7-17B369C556B5}" presName="circleB" presStyleLbl="node1" presStyleIdx="1" presStyleCnt="5"/>
      <dgm:spPr/>
    </dgm:pt>
    <dgm:pt modelId="{75374F47-DE8C-4B93-A878-3D47F81805B0}" type="pres">
      <dgm:prSet presAssocID="{0C68E3AC-5208-4BD6-B7C7-17B369C556B5}" presName="spaceB" presStyleCnt="0"/>
      <dgm:spPr/>
    </dgm:pt>
    <dgm:pt modelId="{B995B2DF-87A7-422D-A76D-48D024A59D1E}" type="pres">
      <dgm:prSet presAssocID="{3D6DE37A-475E-4AF8-A828-E35F2F7FEAF5}" presName="space" presStyleCnt="0"/>
      <dgm:spPr/>
    </dgm:pt>
    <dgm:pt modelId="{04A8C9FC-7911-416A-8C5C-2F04809626BA}" type="pres">
      <dgm:prSet presAssocID="{11D1A3F2-EFFD-40EA-8166-BA93B2F85426}" presName="compositeA" presStyleCnt="0"/>
      <dgm:spPr/>
    </dgm:pt>
    <dgm:pt modelId="{B00A1255-53F4-4A4D-BF62-015F25982FB1}" type="pres">
      <dgm:prSet presAssocID="{11D1A3F2-EFFD-40EA-8166-BA93B2F85426}" presName="textA" presStyleLbl="revTx" presStyleIdx="2" presStyleCnt="5" custScaleX="127609">
        <dgm:presLayoutVars>
          <dgm:bulletEnabled val="1"/>
        </dgm:presLayoutVars>
      </dgm:prSet>
      <dgm:spPr/>
    </dgm:pt>
    <dgm:pt modelId="{2BA1B256-AA8A-4CD8-B180-B7188A4D3A4D}" type="pres">
      <dgm:prSet presAssocID="{11D1A3F2-EFFD-40EA-8166-BA93B2F85426}" presName="circleA" presStyleLbl="node1" presStyleIdx="2" presStyleCnt="5"/>
      <dgm:spPr/>
    </dgm:pt>
    <dgm:pt modelId="{0C64D557-D736-460D-AE99-C5A396D9EDD2}" type="pres">
      <dgm:prSet presAssocID="{11D1A3F2-EFFD-40EA-8166-BA93B2F85426}" presName="spaceA" presStyleCnt="0"/>
      <dgm:spPr/>
    </dgm:pt>
    <dgm:pt modelId="{29A67D48-0E4B-493F-AC3B-2F8482A534CC}" type="pres">
      <dgm:prSet presAssocID="{1DAECCAE-57F1-4FDD-80AC-54846DF7057D}" presName="space" presStyleCnt="0"/>
      <dgm:spPr/>
    </dgm:pt>
    <dgm:pt modelId="{5DDC062B-473C-497B-B2EE-EC12198C0D2E}" type="pres">
      <dgm:prSet presAssocID="{D55C891E-42D4-42A3-8FA9-98110443E19E}" presName="compositeB" presStyleCnt="0"/>
      <dgm:spPr/>
    </dgm:pt>
    <dgm:pt modelId="{8B14E75B-71CC-4FE7-B5D7-6F333F1FA314}" type="pres">
      <dgm:prSet presAssocID="{D55C891E-42D4-42A3-8FA9-98110443E19E}" presName="textB" presStyleLbl="revTx" presStyleIdx="3" presStyleCnt="5">
        <dgm:presLayoutVars>
          <dgm:bulletEnabled val="1"/>
        </dgm:presLayoutVars>
      </dgm:prSet>
      <dgm:spPr/>
    </dgm:pt>
    <dgm:pt modelId="{24A13A6F-97B9-4341-8EA6-8450E4AC9284}" type="pres">
      <dgm:prSet presAssocID="{D55C891E-42D4-42A3-8FA9-98110443E19E}" presName="circleB" presStyleLbl="node1" presStyleIdx="3" presStyleCnt="5"/>
      <dgm:spPr/>
    </dgm:pt>
    <dgm:pt modelId="{2C33EE3B-C5BC-433A-9C16-0ABA65AD72E9}" type="pres">
      <dgm:prSet presAssocID="{D55C891E-42D4-42A3-8FA9-98110443E19E}" presName="spaceB" presStyleCnt="0"/>
      <dgm:spPr/>
    </dgm:pt>
    <dgm:pt modelId="{358C82D3-1A1F-4F5F-8F7A-EAA714EF0E6C}" type="pres">
      <dgm:prSet presAssocID="{AAE6AAD9-4EE7-4A7D-9CD4-6A336BB337CE}" presName="space" presStyleCnt="0"/>
      <dgm:spPr/>
    </dgm:pt>
    <dgm:pt modelId="{A0445CA4-7C79-4E39-934F-39727EA8CF23}" type="pres">
      <dgm:prSet presAssocID="{31386C41-0AA6-4225-B54F-F8481BD7DB27}" presName="compositeA" presStyleCnt="0"/>
      <dgm:spPr/>
    </dgm:pt>
    <dgm:pt modelId="{FBBAD06A-89D5-4EA6-95BC-373A1C9471AB}" type="pres">
      <dgm:prSet presAssocID="{31386C41-0AA6-4225-B54F-F8481BD7DB27}" presName="textA" presStyleLbl="revTx" presStyleIdx="4" presStyleCnt="5">
        <dgm:presLayoutVars>
          <dgm:bulletEnabled val="1"/>
        </dgm:presLayoutVars>
      </dgm:prSet>
      <dgm:spPr/>
    </dgm:pt>
    <dgm:pt modelId="{82ECA6C8-CF5A-4F7F-B5CB-2E3CAEEFC7D0}" type="pres">
      <dgm:prSet presAssocID="{31386C41-0AA6-4225-B54F-F8481BD7DB27}" presName="circleA" presStyleLbl="node1" presStyleIdx="4" presStyleCnt="5"/>
      <dgm:spPr/>
    </dgm:pt>
    <dgm:pt modelId="{636C4D9A-0870-4A38-8FEF-C8CB6DB851E1}" type="pres">
      <dgm:prSet presAssocID="{31386C41-0AA6-4225-B54F-F8481BD7DB27}" presName="spaceA" presStyleCnt="0"/>
      <dgm:spPr/>
    </dgm:pt>
  </dgm:ptLst>
  <dgm:cxnLst>
    <dgm:cxn modelId="{B3DEA429-8600-4736-A7A2-11C010A83C65}" srcId="{A45A6C8C-64C7-451C-A70C-BD35906D2E1E}" destId="{0C68E3AC-5208-4BD6-B7C7-17B369C556B5}" srcOrd="1" destOrd="0" parTransId="{23EB9464-EBAC-4623-B734-B7267D70E670}" sibTransId="{3D6DE37A-475E-4AF8-A828-E35F2F7FEAF5}"/>
    <dgm:cxn modelId="{07DFCA5C-9937-41FC-9EFB-37679B5F69B1}" type="presOf" srcId="{D55C891E-42D4-42A3-8FA9-98110443E19E}" destId="{8B14E75B-71CC-4FE7-B5D7-6F333F1FA314}" srcOrd="0" destOrd="0" presId="urn:microsoft.com/office/officeart/2005/8/layout/hProcess11"/>
    <dgm:cxn modelId="{2FA9A05F-9592-4C68-9BFE-4819AB44814F}" type="presOf" srcId="{0C68E3AC-5208-4BD6-B7C7-17B369C556B5}" destId="{DE830C86-6C3C-41FA-9FE3-2F61B68B1490}" srcOrd="0" destOrd="0" presId="urn:microsoft.com/office/officeart/2005/8/layout/hProcess11"/>
    <dgm:cxn modelId="{AAE0EA42-658E-4AEF-A29A-3AB252D35810}" srcId="{A45A6C8C-64C7-451C-A70C-BD35906D2E1E}" destId="{75BED8A0-9D3A-4E40-9F4F-0C6125FE93A2}" srcOrd="0" destOrd="0" parTransId="{B959C397-B43A-4053-AEB4-8898B0F36994}" sibTransId="{EB63FC8D-64A6-4D7D-9619-E4C70203CFC2}"/>
    <dgm:cxn modelId="{3CA85480-4FE3-4344-8088-CD796C802508}" srcId="{A45A6C8C-64C7-451C-A70C-BD35906D2E1E}" destId="{11D1A3F2-EFFD-40EA-8166-BA93B2F85426}" srcOrd="2" destOrd="0" parTransId="{1C6C6648-7F5A-4611-B16F-A2EC8D44A414}" sibTransId="{1DAECCAE-57F1-4FDD-80AC-54846DF7057D}"/>
    <dgm:cxn modelId="{327992A6-BDAD-41CD-8066-C26A4C908430}" type="presOf" srcId="{A45A6C8C-64C7-451C-A70C-BD35906D2E1E}" destId="{AEEA1C2B-0C5B-4E18-B682-ACE7ADA215FC}" srcOrd="0" destOrd="0" presId="urn:microsoft.com/office/officeart/2005/8/layout/hProcess11"/>
    <dgm:cxn modelId="{803243AC-49EB-4931-8EA1-1070300A03AA}" srcId="{A45A6C8C-64C7-451C-A70C-BD35906D2E1E}" destId="{31386C41-0AA6-4225-B54F-F8481BD7DB27}" srcOrd="4" destOrd="0" parTransId="{DBA475DA-09E8-4B5C-9F47-AA45C695D8E3}" sibTransId="{DBECAFF2-987D-48AD-BC42-AB2A4D6DA0FE}"/>
    <dgm:cxn modelId="{968742B4-6C04-4BBD-AF96-316EF65112B8}" type="presOf" srcId="{31386C41-0AA6-4225-B54F-F8481BD7DB27}" destId="{FBBAD06A-89D5-4EA6-95BC-373A1C9471AB}" srcOrd="0" destOrd="0" presId="urn:microsoft.com/office/officeart/2005/8/layout/hProcess11"/>
    <dgm:cxn modelId="{9858EEE6-AB55-4490-81BE-B0B2AB25AF6E}" srcId="{A45A6C8C-64C7-451C-A70C-BD35906D2E1E}" destId="{D55C891E-42D4-42A3-8FA9-98110443E19E}" srcOrd="3" destOrd="0" parTransId="{2E51AC35-221C-4A1F-ABBD-7A3634A1E951}" sibTransId="{AAE6AAD9-4EE7-4A7D-9CD4-6A336BB337CE}"/>
    <dgm:cxn modelId="{6734C7EC-7981-47E2-B48F-4934F2B3F3F0}" type="presOf" srcId="{75BED8A0-9D3A-4E40-9F4F-0C6125FE93A2}" destId="{8B91091A-55E4-4C37-BB33-8F1AF84D91A7}" srcOrd="0" destOrd="0" presId="urn:microsoft.com/office/officeart/2005/8/layout/hProcess11"/>
    <dgm:cxn modelId="{C906C0F1-B9BC-4ACA-822D-3CC037DC4409}" type="presOf" srcId="{11D1A3F2-EFFD-40EA-8166-BA93B2F85426}" destId="{B00A1255-53F4-4A4D-BF62-015F25982FB1}" srcOrd="0" destOrd="0" presId="urn:microsoft.com/office/officeart/2005/8/layout/hProcess11"/>
    <dgm:cxn modelId="{2D29AC27-BB08-41AA-9292-363153F484D7}" type="presParOf" srcId="{AEEA1C2B-0C5B-4E18-B682-ACE7ADA215FC}" destId="{12F93A31-8086-40E0-8F10-8B6B2BA30029}" srcOrd="0" destOrd="0" presId="urn:microsoft.com/office/officeart/2005/8/layout/hProcess11"/>
    <dgm:cxn modelId="{7D09DE61-E489-4404-808B-6B24FDAB5BF4}" type="presParOf" srcId="{AEEA1C2B-0C5B-4E18-B682-ACE7ADA215FC}" destId="{53122279-5559-4DE4-9F9D-6B8EE23688FE}" srcOrd="1" destOrd="0" presId="urn:microsoft.com/office/officeart/2005/8/layout/hProcess11"/>
    <dgm:cxn modelId="{2C407547-5F65-4C51-A4BE-0584AB68703C}" type="presParOf" srcId="{53122279-5559-4DE4-9F9D-6B8EE23688FE}" destId="{AF163818-B5F4-4BD1-ABDB-8C5188AC8598}" srcOrd="0" destOrd="0" presId="urn:microsoft.com/office/officeart/2005/8/layout/hProcess11"/>
    <dgm:cxn modelId="{17EAD435-D5F5-43A2-9CAB-4E46619CE259}" type="presParOf" srcId="{AF163818-B5F4-4BD1-ABDB-8C5188AC8598}" destId="{8B91091A-55E4-4C37-BB33-8F1AF84D91A7}" srcOrd="0" destOrd="0" presId="urn:microsoft.com/office/officeart/2005/8/layout/hProcess11"/>
    <dgm:cxn modelId="{2B9683C6-DAA5-478E-BBB8-4995D79A4934}" type="presParOf" srcId="{AF163818-B5F4-4BD1-ABDB-8C5188AC8598}" destId="{B52120EC-E35A-4187-8365-AAC1088E094A}" srcOrd="1" destOrd="0" presId="urn:microsoft.com/office/officeart/2005/8/layout/hProcess11"/>
    <dgm:cxn modelId="{E851BC0C-9AD8-46D9-9A36-9F054AED3352}" type="presParOf" srcId="{AF163818-B5F4-4BD1-ABDB-8C5188AC8598}" destId="{764B655B-DB63-4988-AE9B-3301304A5E17}" srcOrd="2" destOrd="0" presId="urn:microsoft.com/office/officeart/2005/8/layout/hProcess11"/>
    <dgm:cxn modelId="{571DC99B-83F6-46C7-A5BC-F4D19ED4E9DD}" type="presParOf" srcId="{53122279-5559-4DE4-9F9D-6B8EE23688FE}" destId="{C24497CF-B90F-447A-B1D6-2252BE6D00EB}" srcOrd="1" destOrd="0" presId="urn:microsoft.com/office/officeart/2005/8/layout/hProcess11"/>
    <dgm:cxn modelId="{2CA5AD31-BA32-4675-A354-721E1F4DD432}" type="presParOf" srcId="{53122279-5559-4DE4-9F9D-6B8EE23688FE}" destId="{A380D758-3924-43E8-8EF3-0A090ED5863B}" srcOrd="2" destOrd="0" presId="urn:microsoft.com/office/officeart/2005/8/layout/hProcess11"/>
    <dgm:cxn modelId="{F480F989-7A78-4548-A8C9-466232149FBE}" type="presParOf" srcId="{A380D758-3924-43E8-8EF3-0A090ED5863B}" destId="{DE830C86-6C3C-41FA-9FE3-2F61B68B1490}" srcOrd="0" destOrd="0" presId="urn:microsoft.com/office/officeart/2005/8/layout/hProcess11"/>
    <dgm:cxn modelId="{ADED2E34-8C57-4811-84D8-66F16347389A}" type="presParOf" srcId="{A380D758-3924-43E8-8EF3-0A090ED5863B}" destId="{D42D51DE-768F-4642-84D6-9945C6D86E9F}" srcOrd="1" destOrd="0" presId="urn:microsoft.com/office/officeart/2005/8/layout/hProcess11"/>
    <dgm:cxn modelId="{29C824D3-28A9-4434-BCB3-90A9EF814E88}" type="presParOf" srcId="{A380D758-3924-43E8-8EF3-0A090ED5863B}" destId="{75374F47-DE8C-4B93-A878-3D47F81805B0}" srcOrd="2" destOrd="0" presId="urn:microsoft.com/office/officeart/2005/8/layout/hProcess11"/>
    <dgm:cxn modelId="{9727CBF9-BEA3-4C5C-9772-C31DF5D78687}" type="presParOf" srcId="{53122279-5559-4DE4-9F9D-6B8EE23688FE}" destId="{B995B2DF-87A7-422D-A76D-48D024A59D1E}" srcOrd="3" destOrd="0" presId="urn:microsoft.com/office/officeart/2005/8/layout/hProcess11"/>
    <dgm:cxn modelId="{BD64B54A-95DD-42FE-839F-D1B423CCAC62}" type="presParOf" srcId="{53122279-5559-4DE4-9F9D-6B8EE23688FE}" destId="{04A8C9FC-7911-416A-8C5C-2F04809626BA}" srcOrd="4" destOrd="0" presId="urn:microsoft.com/office/officeart/2005/8/layout/hProcess11"/>
    <dgm:cxn modelId="{786AD87A-D067-4FD0-AFA9-4E7AED5C1993}" type="presParOf" srcId="{04A8C9FC-7911-416A-8C5C-2F04809626BA}" destId="{B00A1255-53F4-4A4D-BF62-015F25982FB1}" srcOrd="0" destOrd="0" presId="urn:microsoft.com/office/officeart/2005/8/layout/hProcess11"/>
    <dgm:cxn modelId="{4AFD895D-A70B-4E24-BBE7-FB0488332263}" type="presParOf" srcId="{04A8C9FC-7911-416A-8C5C-2F04809626BA}" destId="{2BA1B256-AA8A-4CD8-B180-B7188A4D3A4D}" srcOrd="1" destOrd="0" presId="urn:microsoft.com/office/officeart/2005/8/layout/hProcess11"/>
    <dgm:cxn modelId="{5D6B1EBE-3BAE-4643-A237-7AC82E0208D3}" type="presParOf" srcId="{04A8C9FC-7911-416A-8C5C-2F04809626BA}" destId="{0C64D557-D736-460D-AE99-C5A396D9EDD2}" srcOrd="2" destOrd="0" presId="urn:microsoft.com/office/officeart/2005/8/layout/hProcess11"/>
    <dgm:cxn modelId="{ED770659-0A08-428C-8354-092F85098142}" type="presParOf" srcId="{53122279-5559-4DE4-9F9D-6B8EE23688FE}" destId="{29A67D48-0E4B-493F-AC3B-2F8482A534CC}" srcOrd="5" destOrd="0" presId="urn:microsoft.com/office/officeart/2005/8/layout/hProcess11"/>
    <dgm:cxn modelId="{CCD06F64-103A-4300-A425-ACF0171B26C2}" type="presParOf" srcId="{53122279-5559-4DE4-9F9D-6B8EE23688FE}" destId="{5DDC062B-473C-497B-B2EE-EC12198C0D2E}" srcOrd="6" destOrd="0" presId="urn:microsoft.com/office/officeart/2005/8/layout/hProcess11"/>
    <dgm:cxn modelId="{798870EC-E057-46C8-88AB-ECDDB4233134}" type="presParOf" srcId="{5DDC062B-473C-497B-B2EE-EC12198C0D2E}" destId="{8B14E75B-71CC-4FE7-B5D7-6F333F1FA314}" srcOrd="0" destOrd="0" presId="urn:microsoft.com/office/officeart/2005/8/layout/hProcess11"/>
    <dgm:cxn modelId="{7D2BA4FF-6315-4BCE-9B01-FADFFC576149}" type="presParOf" srcId="{5DDC062B-473C-497B-B2EE-EC12198C0D2E}" destId="{24A13A6F-97B9-4341-8EA6-8450E4AC9284}" srcOrd="1" destOrd="0" presId="urn:microsoft.com/office/officeart/2005/8/layout/hProcess11"/>
    <dgm:cxn modelId="{5F82BE00-BF58-4733-B9E8-1A2EAD16D3DC}" type="presParOf" srcId="{5DDC062B-473C-497B-B2EE-EC12198C0D2E}" destId="{2C33EE3B-C5BC-433A-9C16-0ABA65AD72E9}" srcOrd="2" destOrd="0" presId="urn:microsoft.com/office/officeart/2005/8/layout/hProcess11"/>
    <dgm:cxn modelId="{B2D6BAE5-78EB-4FA0-9997-3C5FBB63ADD8}" type="presParOf" srcId="{53122279-5559-4DE4-9F9D-6B8EE23688FE}" destId="{358C82D3-1A1F-4F5F-8F7A-EAA714EF0E6C}" srcOrd="7" destOrd="0" presId="urn:microsoft.com/office/officeart/2005/8/layout/hProcess11"/>
    <dgm:cxn modelId="{F12ACD75-8571-478A-8A0A-63D8FCB8A17A}" type="presParOf" srcId="{53122279-5559-4DE4-9F9D-6B8EE23688FE}" destId="{A0445CA4-7C79-4E39-934F-39727EA8CF23}" srcOrd="8" destOrd="0" presId="urn:microsoft.com/office/officeart/2005/8/layout/hProcess11"/>
    <dgm:cxn modelId="{B330F879-698E-41E6-AE54-B9C36D1F6562}" type="presParOf" srcId="{A0445CA4-7C79-4E39-934F-39727EA8CF23}" destId="{FBBAD06A-89D5-4EA6-95BC-373A1C9471AB}" srcOrd="0" destOrd="0" presId="urn:microsoft.com/office/officeart/2005/8/layout/hProcess11"/>
    <dgm:cxn modelId="{AA3F3538-36F1-41CA-A218-549B4180C611}" type="presParOf" srcId="{A0445CA4-7C79-4E39-934F-39727EA8CF23}" destId="{82ECA6C8-CF5A-4F7F-B5CB-2E3CAEEFC7D0}" srcOrd="1" destOrd="0" presId="urn:microsoft.com/office/officeart/2005/8/layout/hProcess11"/>
    <dgm:cxn modelId="{D5094693-54CF-4AA4-AD26-0E62D84FA34B}" type="presParOf" srcId="{A0445CA4-7C79-4E39-934F-39727EA8CF23}" destId="{636C4D9A-0870-4A38-8FEF-C8CB6DB851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322868-32AB-4414-8303-BECA574A08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03FA35-F9CF-4673-8FC7-086B6554046A}">
      <dgm:prSet/>
      <dgm:spPr/>
      <dgm:t>
        <a:bodyPr/>
        <a:lstStyle/>
        <a:p>
          <a:r>
            <a:rPr lang="en-GB" b="1"/>
            <a:t>Initial Goals (D. 08-10-036)</a:t>
          </a:r>
          <a:endParaRPr lang="en-US" b="1"/>
        </a:p>
      </dgm:t>
    </dgm:pt>
    <dgm:pt modelId="{C0981FB0-FD7B-4642-8842-82B98EBBDB18}" type="parTrans" cxnId="{5C8E3CE1-F76F-4DA0-91EB-2B2C7F7D8F33}">
      <dgm:prSet/>
      <dgm:spPr/>
      <dgm:t>
        <a:bodyPr/>
        <a:lstStyle/>
        <a:p>
          <a:endParaRPr lang="en-GB"/>
        </a:p>
      </dgm:t>
    </dgm:pt>
    <dgm:pt modelId="{33B00EF8-4EF5-4BA4-905B-F427BE921BBF}" type="sibTrans" cxnId="{5C8E3CE1-F76F-4DA0-91EB-2B2C7F7D8F33}">
      <dgm:prSet/>
      <dgm:spPr/>
      <dgm:t>
        <a:bodyPr/>
        <a:lstStyle/>
        <a:p>
          <a:endParaRPr lang="en-GB"/>
        </a:p>
      </dgm:t>
    </dgm:pt>
    <dgm:pt modelId="{C453F883-C8E7-40DB-93D5-93E3C7904EF9}">
      <dgm:prSet/>
      <dgm:spPr/>
      <dgm:t>
        <a:bodyPr/>
        <a:lstStyle/>
        <a:p>
          <a:r>
            <a:rPr lang="en-US" b="0"/>
            <a:t>Stimulate the adoption of solar power in the affordable housing sector;</a:t>
          </a:r>
          <a:endParaRPr lang="en-US"/>
        </a:p>
      </dgm:t>
    </dgm:pt>
    <dgm:pt modelId="{CE8DB8B3-9776-40AE-9344-050567D066EB}" type="parTrans" cxnId="{34055BF8-B347-47C8-A94C-B7AE8A868F1C}">
      <dgm:prSet/>
      <dgm:spPr/>
      <dgm:t>
        <a:bodyPr/>
        <a:lstStyle/>
        <a:p>
          <a:endParaRPr lang="en-GB"/>
        </a:p>
      </dgm:t>
    </dgm:pt>
    <dgm:pt modelId="{14081207-0BE6-41E5-AA6E-6BFE7CDC371F}" type="sibTrans" cxnId="{34055BF8-B347-47C8-A94C-B7AE8A868F1C}">
      <dgm:prSet/>
      <dgm:spPr/>
      <dgm:t>
        <a:bodyPr/>
        <a:lstStyle/>
        <a:p>
          <a:endParaRPr lang="en-GB"/>
        </a:p>
      </dgm:t>
    </dgm:pt>
    <dgm:pt modelId="{E6C78348-F608-47D0-A30A-56EDCBB766B7}">
      <dgm:prSet/>
      <dgm:spPr/>
      <dgm:t>
        <a:bodyPr/>
        <a:lstStyle/>
        <a:p>
          <a:r>
            <a:rPr lang="en-US" b="0"/>
            <a:t>Improve energy utilization and overall quality of affordable housing through the application of solar and energy efficiency technologies;</a:t>
          </a:r>
          <a:endParaRPr lang="en-US"/>
        </a:p>
      </dgm:t>
    </dgm:pt>
    <dgm:pt modelId="{7A1D86F7-BB5E-4368-A7E1-4AD1E9950E74}" type="parTrans" cxnId="{38B59FC2-C2F2-48BB-BA8C-FFFFE39467CB}">
      <dgm:prSet/>
      <dgm:spPr/>
      <dgm:t>
        <a:bodyPr/>
        <a:lstStyle/>
        <a:p>
          <a:endParaRPr lang="en-GB"/>
        </a:p>
      </dgm:t>
    </dgm:pt>
    <dgm:pt modelId="{E307C1E9-2200-4CD8-A31B-0FFB76C17F0C}" type="sibTrans" cxnId="{38B59FC2-C2F2-48BB-BA8C-FFFFE39467CB}">
      <dgm:prSet/>
      <dgm:spPr/>
      <dgm:t>
        <a:bodyPr/>
        <a:lstStyle/>
        <a:p>
          <a:endParaRPr lang="en-GB"/>
        </a:p>
      </dgm:t>
    </dgm:pt>
    <dgm:pt modelId="{3C0B5CFD-0211-4718-848E-D7DE0EE81FB4}">
      <dgm:prSet/>
      <dgm:spPr/>
      <dgm:t>
        <a:bodyPr/>
        <a:lstStyle/>
        <a:p>
          <a:r>
            <a:rPr lang="en-US" b="0"/>
            <a:t>Decrease electricity use and costs without increasing monthly household expenses for affordable housing building occupants; and</a:t>
          </a:r>
          <a:endParaRPr lang="en-US"/>
        </a:p>
      </dgm:t>
    </dgm:pt>
    <dgm:pt modelId="{68E32265-25B9-4B22-B458-09607051BE50}" type="parTrans" cxnId="{F480CCAB-BD3A-4700-8B96-EE43C8139825}">
      <dgm:prSet/>
      <dgm:spPr/>
      <dgm:t>
        <a:bodyPr/>
        <a:lstStyle/>
        <a:p>
          <a:endParaRPr lang="en-GB"/>
        </a:p>
      </dgm:t>
    </dgm:pt>
    <dgm:pt modelId="{79E9A45F-5852-4A3F-8525-4E7FFFF3AB5D}" type="sibTrans" cxnId="{F480CCAB-BD3A-4700-8B96-EE43C8139825}">
      <dgm:prSet/>
      <dgm:spPr/>
      <dgm:t>
        <a:bodyPr/>
        <a:lstStyle/>
        <a:p>
          <a:endParaRPr lang="en-GB"/>
        </a:p>
      </dgm:t>
    </dgm:pt>
    <dgm:pt modelId="{56E0CDA7-292E-491D-86D2-44C16503800E}">
      <dgm:prSet/>
      <dgm:spPr/>
      <dgm:t>
        <a:bodyPr/>
        <a:lstStyle/>
        <a:p>
          <a:r>
            <a:rPr lang="en-US" b="0"/>
            <a:t>Increase awareness and appreciation of the benefits of solar among affordable housing occupants and developers.</a:t>
          </a:r>
          <a:endParaRPr lang="en-US"/>
        </a:p>
      </dgm:t>
    </dgm:pt>
    <dgm:pt modelId="{EB2DF059-97E0-4AF8-9186-BE003DD55F6D}" type="parTrans" cxnId="{7235D66E-72DD-45D4-963D-6D04D7B83242}">
      <dgm:prSet/>
      <dgm:spPr/>
      <dgm:t>
        <a:bodyPr/>
        <a:lstStyle/>
        <a:p>
          <a:endParaRPr lang="en-GB"/>
        </a:p>
      </dgm:t>
    </dgm:pt>
    <dgm:pt modelId="{CF968315-3199-4987-A073-48A5ED30449A}" type="sibTrans" cxnId="{7235D66E-72DD-45D4-963D-6D04D7B83242}">
      <dgm:prSet/>
      <dgm:spPr/>
      <dgm:t>
        <a:bodyPr/>
        <a:lstStyle/>
        <a:p>
          <a:endParaRPr lang="en-GB"/>
        </a:p>
      </dgm:t>
    </dgm:pt>
    <dgm:pt modelId="{41445541-9CFE-4913-A9C9-17154EBF3F2D}">
      <dgm:prSet/>
      <dgm:spPr/>
      <dgm:t>
        <a:bodyPr/>
        <a:lstStyle/>
        <a:p>
          <a:r>
            <a:rPr lang="en-US" b="1"/>
            <a:t>Goals added in 2013 (AB 217)</a:t>
          </a:r>
          <a:endParaRPr lang="en-US"/>
        </a:p>
      </dgm:t>
    </dgm:pt>
    <dgm:pt modelId="{5C209698-63FD-421B-ADC4-123A1070AAE4}" type="parTrans" cxnId="{83C1B601-2A07-4275-B990-906EDBC70538}">
      <dgm:prSet/>
      <dgm:spPr/>
      <dgm:t>
        <a:bodyPr/>
        <a:lstStyle/>
        <a:p>
          <a:endParaRPr lang="en-GB"/>
        </a:p>
      </dgm:t>
    </dgm:pt>
    <dgm:pt modelId="{911C1AAE-A9F8-45B0-ABC2-7D8EC65B7A4E}" type="sibTrans" cxnId="{83C1B601-2A07-4275-B990-906EDBC70538}">
      <dgm:prSet/>
      <dgm:spPr/>
      <dgm:t>
        <a:bodyPr/>
        <a:lstStyle/>
        <a:p>
          <a:endParaRPr lang="en-GB"/>
        </a:p>
      </dgm:t>
    </dgm:pt>
    <dgm:pt modelId="{A63D2FB4-EB64-4E5C-9944-542C35132DA1}">
      <dgm:prSet/>
      <dgm:spPr/>
      <dgm:t>
        <a:bodyPr/>
        <a:lstStyle/>
        <a:p>
          <a:r>
            <a:rPr lang="en-US" b="0"/>
            <a:t>Maximize the overall benefit to ratepayers;</a:t>
          </a:r>
          <a:endParaRPr lang="en-US"/>
        </a:p>
      </dgm:t>
    </dgm:pt>
    <dgm:pt modelId="{6A7DDB5A-58F8-4A35-B4DB-2303A89A2424}" type="parTrans" cxnId="{7875EDB0-1EE7-4389-B69B-2A6BC4DA73D2}">
      <dgm:prSet/>
      <dgm:spPr/>
      <dgm:t>
        <a:bodyPr/>
        <a:lstStyle/>
        <a:p>
          <a:endParaRPr lang="en-GB"/>
        </a:p>
      </dgm:t>
    </dgm:pt>
    <dgm:pt modelId="{1C924253-37E2-41D7-861B-3C94ECE8948C}" type="sibTrans" cxnId="{7875EDB0-1EE7-4389-B69B-2A6BC4DA73D2}">
      <dgm:prSet/>
      <dgm:spPr/>
      <dgm:t>
        <a:bodyPr/>
        <a:lstStyle/>
        <a:p>
          <a:endParaRPr lang="en-GB"/>
        </a:p>
      </dgm:t>
    </dgm:pt>
    <dgm:pt modelId="{FA1DF4C9-F061-401B-997A-BDFB86DD5C05}">
      <dgm:prSet/>
      <dgm:spPr/>
      <dgm:t>
        <a:bodyPr/>
        <a:lstStyle/>
        <a:p>
          <a:r>
            <a:rPr lang="en-US" b="0"/>
            <a:t>Provide job training and employment opportunities in the solar energy and energy efficiency sectors of the economy.</a:t>
          </a:r>
          <a:endParaRPr lang="en-US"/>
        </a:p>
      </dgm:t>
    </dgm:pt>
    <dgm:pt modelId="{6C0B52AD-BF1B-4F53-9A8C-16D5643E8AB9}" type="parTrans" cxnId="{6459C918-72DB-4604-BF48-74FE3ED31379}">
      <dgm:prSet/>
      <dgm:spPr/>
      <dgm:t>
        <a:bodyPr/>
        <a:lstStyle/>
        <a:p>
          <a:endParaRPr lang="en-GB"/>
        </a:p>
      </dgm:t>
    </dgm:pt>
    <dgm:pt modelId="{493623B3-7368-489C-B222-E4C760BA742E}" type="sibTrans" cxnId="{6459C918-72DB-4604-BF48-74FE3ED31379}">
      <dgm:prSet/>
      <dgm:spPr/>
      <dgm:t>
        <a:bodyPr/>
        <a:lstStyle/>
        <a:p>
          <a:endParaRPr lang="en-GB"/>
        </a:p>
      </dgm:t>
    </dgm:pt>
    <dgm:pt modelId="{BA23BDB2-FF85-4DEA-8376-81B04E541A41}">
      <dgm:prSet/>
      <dgm:spPr/>
      <dgm:t>
        <a:bodyPr/>
        <a:lstStyle/>
        <a:p>
          <a:r>
            <a:rPr lang="en-US" b="0"/>
            <a:t>Require participants who receive monetary incentives to enroll in the Energy Savings Assistance (ESA) program.</a:t>
          </a:r>
          <a:endParaRPr lang="en-US"/>
        </a:p>
      </dgm:t>
    </dgm:pt>
    <dgm:pt modelId="{B3861F63-D79B-4519-AD80-D6F1B4F3E73F}" type="sibTrans" cxnId="{7F68C2E5-E631-4E17-B9DA-8F13DF85E847}">
      <dgm:prSet/>
      <dgm:spPr/>
      <dgm:t>
        <a:bodyPr/>
        <a:lstStyle/>
        <a:p>
          <a:endParaRPr lang="en-GB"/>
        </a:p>
      </dgm:t>
    </dgm:pt>
    <dgm:pt modelId="{2B1FA6A8-F962-4037-B3D6-07B521BE38E6}" type="parTrans" cxnId="{7F68C2E5-E631-4E17-B9DA-8F13DF85E847}">
      <dgm:prSet/>
      <dgm:spPr/>
      <dgm:t>
        <a:bodyPr/>
        <a:lstStyle/>
        <a:p>
          <a:endParaRPr lang="en-GB"/>
        </a:p>
      </dgm:t>
    </dgm:pt>
    <dgm:pt modelId="{5674C20D-3DA5-45D4-AF41-9D5352AF6FDD}" type="pres">
      <dgm:prSet presAssocID="{98322868-32AB-4414-8303-BECA574A0821}" presName="linear" presStyleCnt="0">
        <dgm:presLayoutVars>
          <dgm:animLvl val="lvl"/>
          <dgm:resizeHandles val="exact"/>
        </dgm:presLayoutVars>
      </dgm:prSet>
      <dgm:spPr/>
    </dgm:pt>
    <dgm:pt modelId="{82224FEF-36B8-46D2-8634-699A4E544D3F}" type="pres">
      <dgm:prSet presAssocID="{F703FA35-F9CF-4673-8FC7-086B655404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6893CBE-725F-4BB0-8757-8E68D2B47A76}" type="pres">
      <dgm:prSet presAssocID="{F703FA35-F9CF-4673-8FC7-086B6554046A}" presName="childText" presStyleLbl="revTx" presStyleIdx="0" presStyleCnt="2">
        <dgm:presLayoutVars>
          <dgm:bulletEnabled val="1"/>
        </dgm:presLayoutVars>
      </dgm:prSet>
      <dgm:spPr/>
    </dgm:pt>
    <dgm:pt modelId="{8C67977D-826B-4D55-9432-BC803ECBBDDC}" type="pres">
      <dgm:prSet presAssocID="{41445541-9CFE-4913-A9C9-17154EBF3F2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EA3D25-CDAD-47DE-8315-8E4A17C7FCF5}" type="pres">
      <dgm:prSet presAssocID="{41445541-9CFE-4913-A9C9-17154EBF3F2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BC6D100-9539-495B-AE10-30BBCB902890}" type="presOf" srcId="{3C0B5CFD-0211-4718-848E-D7DE0EE81FB4}" destId="{C6893CBE-725F-4BB0-8757-8E68D2B47A76}" srcOrd="0" destOrd="2" presId="urn:microsoft.com/office/officeart/2005/8/layout/vList2"/>
    <dgm:cxn modelId="{83C1B601-2A07-4275-B990-906EDBC70538}" srcId="{98322868-32AB-4414-8303-BECA574A0821}" destId="{41445541-9CFE-4913-A9C9-17154EBF3F2D}" srcOrd="1" destOrd="0" parTransId="{5C209698-63FD-421B-ADC4-123A1070AAE4}" sibTransId="{911C1AAE-A9F8-45B0-ABC2-7D8EC65B7A4E}"/>
    <dgm:cxn modelId="{6459C918-72DB-4604-BF48-74FE3ED31379}" srcId="{41445541-9CFE-4913-A9C9-17154EBF3F2D}" destId="{FA1DF4C9-F061-401B-997A-BDFB86DD5C05}" srcOrd="2" destOrd="0" parTransId="{6C0B52AD-BF1B-4F53-9A8C-16D5643E8AB9}" sibTransId="{493623B3-7368-489C-B222-E4C760BA742E}"/>
    <dgm:cxn modelId="{EBF1F428-8CC5-46AD-B561-7DE1FA95CF20}" type="presOf" srcId="{A63D2FB4-EB64-4E5C-9944-542C35132DA1}" destId="{2AEA3D25-CDAD-47DE-8315-8E4A17C7FCF5}" srcOrd="0" destOrd="0" presId="urn:microsoft.com/office/officeart/2005/8/layout/vList2"/>
    <dgm:cxn modelId="{F6F5AE35-614E-474E-AE61-0491D06BF8C9}" type="presOf" srcId="{C453F883-C8E7-40DB-93D5-93E3C7904EF9}" destId="{C6893CBE-725F-4BB0-8757-8E68D2B47A76}" srcOrd="0" destOrd="0" presId="urn:microsoft.com/office/officeart/2005/8/layout/vList2"/>
    <dgm:cxn modelId="{72609968-B26B-4EA9-97C3-C7DC10CD21FB}" type="presOf" srcId="{F703FA35-F9CF-4673-8FC7-086B6554046A}" destId="{82224FEF-36B8-46D2-8634-699A4E544D3F}" srcOrd="0" destOrd="0" presId="urn:microsoft.com/office/officeart/2005/8/layout/vList2"/>
    <dgm:cxn modelId="{7235D66E-72DD-45D4-963D-6D04D7B83242}" srcId="{F703FA35-F9CF-4673-8FC7-086B6554046A}" destId="{56E0CDA7-292E-491D-86D2-44C16503800E}" srcOrd="3" destOrd="0" parTransId="{EB2DF059-97E0-4AF8-9186-BE003DD55F6D}" sibTransId="{CF968315-3199-4987-A073-48A5ED30449A}"/>
    <dgm:cxn modelId="{B69E1873-9451-4708-8804-C170060365EC}" type="presOf" srcId="{98322868-32AB-4414-8303-BECA574A0821}" destId="{5674C20D-3DA5-45D4-AF41-9D5352AF6FDD}" srcOrd="0" destOrd="0" presId="urn:microsoft.com/office/officeart/2005/8/layout/vList2"/>
    <dgm:cxn modelId="{F425C87D-64A4-4996-8C09-3368AE20942C}" type="presOf" srcId="{BA23BDB2-FF85-4DEA-8376-81B04E541A41}" destId="{2AEA3D25-CDAD-47DE-8315-8E4A17C7FCF5}" srcOrd="0" destOrd="1" presId="urn:microsoft.com/office/officeart/2005/8/layout/vList2"/>
    <dgm:cxn modelId="{F480CCAB-BD3A-4700-8B96-EE43C8139825}" srcId="{F703FA35-F9CF-4673-8FC7-086B6554046A}" destId="{3C0B5CFD-0211-4718-848E-D7DE0EE81FB4}" srcOrd="2" destOrd="0" parTransId="{68E32265-25B9-4B22-B458-09607051BE50}" sibTransId="{79E9A45F-5852-4A3F-8525-4E7FFFF3AB5D}"/>
    <dgm:cxn modelId="{7875EDB0-1EE7-4389-B69B-2A6BC4DA73D2}" srcId="{41445541-9CFE-4913-A9C9-17154EBF3F2D}" destId="{A63D2FB4-EB64-4E5C-9944-542C35132DA1}" srcOrd="0" destOrd="0" parTransId="{6A7DDB5A-58F8-4A35-B4DB-2303A89A2424}" sibTransId="{1C924253-37E2-41D7-861B-3C94ECE8948C}"/>
    <dgm:cxn modelId="{1A4B28BB-C4AA-4846-8E85-DF444C7F8FF4}" type="presOf" srcId="{56E0CDA7-292E-491D-86D2-44C16503800E}" destId="{C6893CBE-725F-4BB0-8757-8E68D2B47A76}" srcOrd="0" destOrd="3" presId="urn:microsoft.com/office/officeart/2005/8/layout/vList2"/>
    <dgm:cxn modelId="{38B59FC2-C2F2-48BB-BA8C-FFFFE39467CB}" srcId="{F703FA35-F9CF-4673-8FC7-086B6554046A}" destId="{E6C78348-F608-47D0-A30A-56EDCBB766B7}" srcOrd="1" destOrd="0" parTransId="{7A1D86F7-BB5E-4368-A7E1-4AD1E9950E74}" sibTransId="{E307C1E9-2200-4CD8-A31B-0FFB76C17F0C}"/>
    <dgm:cxn modelId="{CE8E93D7-9617-48D2-98C8-B909DA034FA1}" type="presOf" srcId="{E6C78348-F608-47D0-A30A-56EDCBB766B7}" destId="{C6893CBE-725F-4BB0-8757-8E68D2B47A76}" srcOrd="0" destOrd="1" presId="urn:microsoft.com/office/officeart/2005/8/layout/vList2"/>
    <dgm:cxn modelId="{83C974D8-F539-419C-A889-D3551812770E}" type="presOf" srcId="{FA1DF4C9-F061-401B-997A-BDFB86DD5C05}" destId="{2AEA3D25-CDAD-47DE-8315-8E4A17C7FCF5}" srcOrd="0" destOrd="2" presId="urn:microsoft.com/office/officeart/2005/8/layout/vList2"/>
    <dgm:cxn modelId="{5C8E3CE1-F76F-4DA0-91EB-2B2C7F7D8F33}" srcId="{98322868-32AB-4414-8303-BECA574A0821}" destId="{F703FA35-F9CF-4673-8FC7-086B6554046A}" srcOrd="0" destOrd="0" parTransId="{C0981FB0-FD7B-4642-8842-82B98EBBDB18}" sibTransId="{33B00EF8-4EF5-4BA4-905B-F427BE921BBF}"/>
    <dgm:cxn modelId="{7F68C2E5-E631-4E17-B9DA-8F13DF85E847}" srcId="{41445541-9CFE-4913-A9C9-17154EBF3F2D}" destId="{BA23BDB2-FF85-4DEA-8376-81B04E541A41}" srcOrd="1" destOrd="0" parTransId="{2B1FA6A8-F962-4037-B3D6-07B521BE38E6}" sibTransId="{B3861F63-D79B-4519-AD80-D6F1B4F3E73F}"/>
    <dgm:cxn modelId="{34055BF8-B347-47C8-A94C-B7AE8A868F1C}" srcId="{F703FA35-F9CF-4673-8FC7-086B6554046A}" destId="{C453F883-C8E7-40DB-93D5-93E3C7904EF9}" srcOrd="0" destOrd="0" parTransId="{CE8DB8B3-9776-40AE-9344-050567D066EB}" sibTransId="{14081207-0BE6-41E5-AA6E-6BFE7CDC371F}"/>
    <dgm:cxn modelId="{D67ACFFF-9894-4BD8-B400-9B201FC0F15F}" type="presOf" srcId="{41445541-9CFE-4913-A9C9-17154EBF3F2D}" destId="{8C67977D-826B-4D55-9432-BC803ECBBDDC}" srcOrd="0" destOrd="0" presId="urn:microsoft.com/office/officeart/2005/8/layout/vList2"/>
    <dgm:cxn modelId="{0BB4FB10-C401-4AF2-903F-4418789DDC6D}" type="presParOf" srcId="{5674C20D-3DA5-45D4-AF41-9D5352AF6FDD}" destId="{82224FEF-36B8-46D2-8634-699A4E544D3F}" srcOrd="0" destOrd="0" presId="urn:microsoft.com/office/officeart/2005/8/layout/vList2"/>
    <dgm:cxn modelId="{6302E877-4E6B-407D-A639-1E9AB2C866CB}" type="presParOf" srcId="{5674C20D-3DA5-45D4-AF41-9D5352AF6FDD}" destId="{C6893CBE-725F-4BB0-8757-8E68D2B47A76}" srcOrd="1" destOrd="0" presId="urn:microsoft.com/office/officeart/2005/8/layout/vList2"/>
    <dgm:cxn modelId="{EF1AA1D1-0C92-49FB-BE1B-4A339D5695F0}" type="presParOf" srcId="{5674C20D-3DA5-45D4-AF41-9D5352AF6FDD}" destId="{8C67977D-826B-4D55-9432-BC803ECBBDDC}" srcOrd="2" destOrd="0" presId="urn:microsoft.com/office/officeart/2005/8/layout/vList2"/>
    <dgm:cxn modelId="{FDAE30A5-2C78-4737-988A-AA8F93C08C04}" type="presParOf" srcId="{5674C20D-3DA5-45D4-AF41-9D5352AF6FDD}" destId="{2AEA3D25-CDAD-47DE-8315-8E4A17C7FCF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1AC82F-1AC2-4443-B66B-ABC82C394C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A6917BA-333A-472D-B527-C8004223544A}">
      <dgm:prSet/>
      <dgm:spPr/>
      <dgm:t>
        <a:bodyPr/>
        <a:lstStyle/>
        <a:p>
          <a:r>
            <a:rPr lang="en-GB" b="0"/>
            <a:t>Summarization of program process, and </a:t>
          </a:r>
          <a:r>
            <a:rPr lang="en-US" b="0"/>
            <a:t>applications received, approved, declined, and withdrawn </a:t>
          </a:r>
          <a:endParaRPr lang="en-US"/>
        </a:p>
      </dgm:t>
    </dgm:pt>
    <dgm:pt modelId="{CAB2ECA8-915C-42D2-B09A-DB78A14095F8}" type="parTrans" cxnId="{DA3C716C-46C0-455C-9A33-3E22F546F2C2}">
      <dgm:prSet/>
      <dgm:spPr/>
      <dgm:t>
        <a:bodyPr/>
        <a:lstStyle/>
        <a:p>
          <a:endParaRPr lang="en-US"/>
        </a:p>
      </dgm:t>
    </dgm:pt>
    <dgm:pt modelId="{1D9EF4FE-7D5F-4A79-A450-68E616240164}" type="sibTrans" cxnId="{DA3C716C-46C0-455C-9A33-3E22F546F2C2}">
      <dgm:prSet/>
      <dgm:spPr/>
      <dgm:t>
        <a:bodyPr/>
        <a:lstStyle/>
        <a:p>
          <a:endParaRPr lang="en-US"/>
        </a:p>
      </dgm:t>
    </dgm:pt>
    <dgm:pt modelId="{B3C3D7B3-A6AC-4379-A9EE-A00BD5EB64B4}">
      <dgm:prSet/>
      <dgm:spPr/>
      <dgm:t>
        <a:bodyPr/>
        <a:lstStyle/>
        <a:p>
          <a:r>
            <a:rPr lang="en-GB" b="0"/>
            <a:t>Assessment of training program, including analysis of </a:t>
          </a:r>
          <a:r>
            <a:rPr lang="en-US" b="0"/>
            <a:t>total number trained, hours trained, and type of work done (job categories)</a:t>
          </a:r>
          <a:endParaRPr lang="en-US"/>
        </a:p>
      </dgm:t>
    </dgm:pt>
    <dgm:pt modelId="{F98781BF-3E7D-4834-9AF5-45543FBD1C88}" type="parTrans" cxnId="{BDA4BCDA-A7D4-419F-8F2E-2700C0C129AD}">
      <dgm:prSet/>
      <dgm:spPr/>
      <dgm:t>
        <a:bodyPr/>
        <a:lstStyle/>
        <a:p>
          <a:endParaRPr lang="en-US"/>
        </a:p>
      </dgm:t>
    </dgm:pt>
    <dgm:pt modelId="{5CF8BDA5-5AAC-44D3-BD47-001269E36F3F}" type="sibTrans" cxnId="{BDA4BCDA-A7D4-419F-8F2E-2700C0C129AD}">
      <dgm:prSet/>
      <dgm:spPr/>
      <dgm:t>
        <a:bodyPr/>
        <a:lstStyle/>
        <a:p>
          <a:endParaRPr lang="en-US"/>
        </a:p>
      </dgm:t>
    </dgm:pt>
    <dgm:pt modelId="{EE074461-2362-4A29-B687-E1EDB2FD4A0A}">
      <dgm:prSet/>
      <dgm:spPr/>
      <dgm:t>
        <a:bodyPr/>
        <a:lstStyle/>
        <a:p>
          <a:r>
            <a:rPr lang="en-GB" b="0"/>
            <a:t>Examination of projects by location, type and size, number of benefitting households, projects in disadvantaged communities</a:t>
          </a:r>
          <a:endParaRPr lang="en-US"/>
        </a:p>
      </dgm:t>
    </dgm:pt>
    <dgm:pt modelId="{0621BEA0-88FD-4F78-B82D-8F10750C593F}" type="parTrans" cxnId="{21836647-42E2-4D28-AD38-A285CB99CA59}">
      <dgm:prSet/>
      <dgm:spPr/>
      <dgm:t>
        <a:bodyPr/>
        <a:lstStyle/>
        <a:p>
          <a:endParaRPr lang="en-US"/>
        </a:p>
      </dgm:t>
    </dgm:pt>
    <dgm:pt modelId="{344A5D6F-5CF5-4222-BD6C-15C5913192CB}" type="sibTrans" cxnId="{21836647-42E2-4D28-AD38-A285CB99CA59}">
      <dgm:prSet/>
      <dgm:spPr/>
      <dgm:t>
        <a:bodyPr/>
        <a:lstStyle/>
        <a:p>
          <a:endParaRPr lang="en-US"/>
        </a:p>
      </dgm:t>
    </dgm:pt>
    <dgm:pt modelId="{02BFC242-E84B-45C1-BFDA-14A5A32B6943}" type="pres">
      <dgm:prSet presAssocID="{601AC82F-1AC2-4443-B66B-ABC82C394CAA}" presName="root" presStyleCnt="0">
        <dgm:presLayoutVars>
          <dgm:dir/>
          <dgm:resizeHandles val="exact"/>
        </dgm:presLayoutVars>
      </dgm:prSet>
      <dgm:spPr/>
    </dgm:pt>
    <dgm:pt modelId="{887D1A33-6282-477A-AD98-AC6B1F1EF4A4}" type="pres">
      <dgm:prSet presAssocID="{2A6917BA-333A-472D-B527-C8004223544A}" presName="compNode" presStyleCnt="0"/>
      <dgm:spPr/>
    </dgm:pt>
    <dgm:pt modelId="{41587E79-D789-471D-81BB-D561C6601E20}" type="pres">
      <dgm:prSet presAssocID="{2A6917BA-333A-472D-B527-C8004223544A}" presName="bgRect" presStyleLbl="bgShp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DFF25871-A75F-48AC-8B7E-2C7B3E34E16A}" type="pres">
      <dgm:prSet presAssocID="{2A6917BA-333A-472D-B527-C800422354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8312B86B-1FF7-4AF2-B367-72BED95DF7E6}" type="pres">
      <dgm:prSet presAssocID="{2A6917BA-333A-472D-B527-C8004223544A}" presName="spaceRect" presStyleCnt="0"/>
      <dgm:spPr/>
    </dgm:pt>
    <dgm:pt modelId="{9BFBE6D2-99CB-4CA1-BDF2-83BBFFD8339F}" type="pres">
      <dgm:prSet presAssocID="{2A6917BA-333A-472D-B527-C8004223544A}" presName="parTx" presStyleLbl="revTx" presStyleIdx="0" presStyleCnt="3">
        <dgm:presLayoutVars>
          <dgm:chMax val="0"/>
          <dgm:chPref val="0"/>
        </dgm:presLayoutVars>
      </dgm:prSet>
      <dgm:spPr/>
    </dgm:pt>
    <dgm:pt modelId="{216106A7-20C6-4D84-812B-0B03935D02B8}" type="pres">
      <dgm:prSet presAssocID="{1D9EF4FE-7D5F-4A79-A450-68E616240164}" presName="sibTrans" presStyleCnt="0"/>
      <dgm:spPr/>
    </dgm:pt>
    <dgm:pt modelId="{2513766D-806B-42B0-AFEB-405EA704D8ED}" type="pres">
      <dgm:prSet presAssocID="{B3C3D7B3-A6AC-4379-A9EE-A00BD5EB64B4}" presName="compNode" presStyleCnt="0"/>
      <dgm:spPr/>
    </dgm:pt>
    <dgm:pt modelId="{47C415DC-5CFA-464C-BA29-B847A90B35B2}" type="pres">
      <dgm:prSet presAssocID="{B3C3D7B3-A6AC-4379-A9EE-A00BD5EB64B4}" presName="bgRect" presStyleLbl="bgShp" presStyleIdx="1" presStyleCnt="3"/>
      <dgm:spPr>
        <a:solidFill>
          <a:schemeClr val="accent2">
            <a:lumMod val="20000"/>
            <a:lumOff val="80000"/>
          </a:schemeClr>
        </a:solidFill>
      </dgm:spPr>
    </dgm:pt>
    <dgm:pt modelId="{DEFB1C41-EC80-4EF3-9208-525FFF6017BD}" type="pres">
      <dgm:prSet presAssocID="{B3C3D7B3-A6AC-4379-A9EE-A00BD5EB64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C6F488F-8E24-4094-9BAA-5DFF372C1055}" type="pres">
      <dgm:prSet presAssocID="{B3C3D7B3-A6AC-4379-A9EE-A00BD5EB64B4}" presName="spaceRect" presStyleCnt="0"/>
      <dgm:spPr/>
    </dgm:pt>
    <dgm:pt modelId="{A251AC8E-759D-4247-9D5D-5665C9097956}" type="pres">
      <dgm:prSet presAssocID="{B3C3D7B3-A6AC-4379-A9EE-A00BD5EB64B4}" presName="parTx" presStyleLbl="revTx" presStyleIdx="1" presStyleCnt="3">
        <dgm:presLayoutVars>
          <dgm:chMax val="0"/>
          <dgm:chPref val="0"/>
        </dgm:presLayoutVars>
      </dgm:prSet>
      <dgm:spPr/>
    </dgm:pt>
    <dgm:pt modelId="{01703B18-55E4-4B87-A62D-F622713EEA04}" type="pres">
      <dgm:prSet presAssocID="{5CF8BDA5-5AAC-44D3-BD47-001269E36F3F}" presName="sibTrans" presStyleCnt="0"/>
      <dgm:spPr/>
    </dgm:pt>
    <dgm:pt modelId="{BFA13DC4-BE4B-4D2B-A95F-AFA100854ED7}" type="pres">
      <dgm:prSet presAssocID="{EE074461-2362-4A29-B687-E1EDB2FD4A0A}" presName="compNode" presStyleCnt="0"/>
      <dgm:spPr/>
    </dgm:pt>
    <dgm:pt modelId="{FFA5D1A8-BEAF-4DCE-99B1-3B7FF6B4251A}" type="pres">
      <dgm:prSet presAssocID="{EE074461-2362-4A29-B687-E1EDB2FD4A0A}" presName="bgRect" presStyleLbl="bgShp" presStyleIdx="2" presStyleCnt="3"/>
      <dgm:spPr>
        <a:solidFill>
          <a:schemeClr val="accent2">
            <a:lumMod val="20000"/>
            <a:lumOff val="80000"/>
          </a:schemeClr>
        </a:solidFill>
      </dgm:spPr>
    </dgm:pt>
    <dgm:pt modelId="{1CACCD67-8166-40C7-908A-159A964FE741}" type="pres">
      <dgm:prSet presAssocID="{EE074461-2362-4A29-B687-E1EDB2FD4A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FDD27916-73F3-4713-A0B3-F86763AE3598}" type="pres">
      <dgm:prSet presAssocID="{EE074461-2362-4A29-B687-E1EDB2FD4A0A}" presName="spaceRect" presStyleCnt="0"/>
      <dgm:spPr/>
    </dgm:pt>
    <dgm:pt modelId="{1DBE9177-9216-47B9-96B3-248A942E8369}" type="pres">
      <dgm:prSet presAssocID="{EE074461-2362-4A29-B687-E1EDB2FD4A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6E7B23A-058F-4F26-9826-6D89DA34B3CF}" type="presOf" srcId="{2A6917BA-333A-472D-B527-C8004223544A}" destId="{9BFBE6D2-99CB-4CA1-BDF2-83BBFFD8339F}" srcOrd="0" destOrd="0" presId="urn:microsoft.com/office/officeart/2018/2/layout/IconVerticalSolidList"/>
    <dgm:cxn modelId="{21836647-42E2-4D28-AD38-A285CB99CA59}" srcId="{601AC82F-1AC2-4443-B66B-ABC82C394CAA}" destId="{EE074461-2362-4A29-B687-E1EDB2FD4A0A}" srcOrd="2" destOrd="0" parTransId="{0621BEA0-88FD-4F78-B82D-8F10750C593F}" sibTransId="{344A5D6F-5CF5-4222-BD6C-15C5913192CB}"/>
    <dgm:cxn modelId="{DA3C716C-46C0-455C-9A33-3E22F546F2C2}" srcId="{601AC82F-1AC2-4443-B66B-ABC82C394CAA}" destId="{2A6917BA-333A-472D-B527-C8004223544A}" srcOrd="0" destOrd="0" parTransId="{CAB2ECA8-915C-42D2-B09A-DB78A14095F8}" sibTransId="{1D9EF4FE-7D5F-4A79-A450-68E616240164}"/>
    <dgm:cxn modelId="{3D8EAE97-C6D2-4B94-B606-D6AD80D091D9}" type="presOf" srcId="{EE074461-2362-4A29-B687-E1EDB2FD4A0A}" destId="{1DBE9177-9216-47B9-96B3-248A942E8369}" srcOrd="0" destOrd="0" presId="urn:microsoft.com/office/officeart/2018/2/layout/IconVerticalSolidList"/>
    <dgm:cxn modelId="{855272B3-3943-4A3F-B7C0-44300F3ED393}" type="presOf" srcId="{B3C3D7B3-A6AC-4379-A9EE-A00BD5EB64B4}" destId="{A251AC8E-759D-4247-9D5D-5665C9097956}" srcOrd="0" destOrd="0" presId="urn:microsoft.com/office/officeart/2018/2/layout/IconVerticalSolidList"/>
    <dgm:cxn modelId="{F09B3CBC-9E50-4897-83FC-505C432BA014}" type="presOf" srcId="{601AC82F-1AC2-4443-B66B-ABC82C394CAA}" destId="{02BFC242-E84B-45C1-BFDA-14A5A32B6943}" srcOrd="0" destOrd="0" presId="urn:microsoft.com/office/officeart/2018/2/layout/IconVerticalSolidList"/>
    <dgm:cxn modelId="{BDA4BCDA-A7D4-419F-8F2E-2700C0C129AD}" srcId="{601AC82F-1AC2-4443-B66B-ABC82C394CAA}" destId="{B3C3D7B3-A6AC-4379-A9EE-A00BD5EB64B4}" srcOrd="1" destOrd="0" parTransId="{F98781BF-3E7D-4834-9AF5-45543FBD1C88}" sibTransId="{5CF8BDA5-5AAC-44D3-BD47-001269E36F3F}"/>
    <dgm:cxn modelId="{0371815B-2075-4C14-82D5-ED8168350AFE}" type="presParOf" srcId="{02BFC242-E84B-45C1-BFDA-14A5A32B6943}" destId="{887D1A33-6282-477A-AD98-AC6B1F1EF4A4}" srcOrd="0" destOrd="0" presId="urn:microsoft.com/office/officeart/2018/2/layout/IconVerticalSolidList"/>
    <dgm:cxn modelId="{E093CEF5-8713-4067-85DF-3CB69ECBBB41}" type="presParOf" srcId="{887D1A33-6282-477A-AD98-AC6B1F1EF4A4}" destId="{41587E79-D789-471D-81BB-D561C6601E20}" srcOrd="0" destOrd="0" presId="urn:microsoft.com/office/officeart/2018/2/layout/IconVerticalSolidList"/>
    <dgm:cxn modelId="{0DEB9576-1CD3-4AC2-9EFD-525181A5B643}" type="presParOf" srcId="{887D1A33-6282-477A-AD98-AC6B1F1EF4A4}" destId="{DFF25871-A75F-48AC-8B7E-2C7B3E34E16A}" srcOrd="1" destOrd="0" presId="urn:microsoft.com/office/officeart/2018/2/layout/IconVerticalSolidList"/>
    <dgm:cxn modelId="{394011D1-7818-4501-A82E-34FD71A1FDB1}" type="presParOf" srcId="{887D1A33-6282-477A-AD98-AC6B1F1EF4A4}" destId="{8312B86B-1FF7-4AF2-B367-72BED95DF7E6}" srcOrd="2" destOrd="0" presId="urn:microsoft.com/office/officeart/2018/2/layout/IconVerticalSolidList"/>
    <dgm:cxn modelId="{8C6C0959-FFCC-4315-8C38-60346E16DE02}" type="presParOf" srcId="{887D1A33-6282-477A-AD98-AC6B1F1EF4A4}" destId="{9BFBE6D2-99CB-4CA1-BDF2-83BBFFD8339F}" srcOrd="3" destOrd="0" presId="urn:microsoft.com/office/officeart/2018/2/layout/IconVerticalSolidList"/>
    <dgm:cxn modelId="{3D0FED30-873E-4C09-9845-83487357E460}" type="presParOf" srcId="{02BFC242-E84B-45C1-BFDA-14A5A32B6943}" destId="{216106A7-20C6-4D84-812B-0B03935D02B8}" srcOrd="1" destOrd="0" presId="urn:microsoft.com/office/officeart/2018/2/layout/IconVerticalSolidList"/>
    <dgm:cxn modelId="{C9D9DC48-2893-4C99-9A4F-22F85C24365A}" type="presParOf" srcId="{02BFC242-E84B-45C1-BFDA-14A5A32B6943}" destId="{2513766D-806B-42B0-AFEB-405EA704D8ED}" srcOrd="2" destOrd="0" presId="urn:microsoft.com/office/officeart/2018/2/layout/IconVerticalSolidList"/>
    <dgm:cxn modelId="{41018F7C-7332-4531-9B29-1E2BB6A96AC9}" type="presParOf" srcId="{2513766D-806B-42B0-AFEB-405EA704D8ED}" destId="{47C415DC-5CFA-464C-BA29-B847A90B35B2}" srcOrd="0" destOrd="0" presId="urn:microsoft.com/office/officeart/2018/2/layout/IconVerticalSolidList"/>
    <dgm:cxn modelId="{3A723FEA-FD89-4058-BA75-E7B3BA4583D9}" type="presParOf" srcId="{2513766D-806B-42B0-AFEB-405EA704D8ED}" destId="{DEFB1C41-EC80-4EF3-9208-525FFF6017BD}" srcOrd="1" destOrd="0" presId="urn:microsoft.com/office/officeart/2018/2/layout/IconVerticalSolidList"/>
    <dgm:cxn modelId="{921B218B-5A0A-485B-9885-86516380D4BE}" type="presParOf" srcId="{2513766D-806B-42B0-AFEB-405EA704D8ED}" destId="{8C6F488F-8E24-4094-9BAA-5DFF372C1055}" srcOrd="2" destOrd="0" presId="urn:microsoft.com/office/officeart/2018/2/layout/IconVerticalSolidList"/>
    <dgm:cxn modelId="{B20A2B07-C11A-4A18-8586-46D11C81652B}" type="presParOf" srcId="{2513766D-806B-42B0-AFEB-405EA704D8ED}" destId="{A251AC8E-759D-4247-9D5D-5665C9097956}" srcOrd="3" destOrd="0" presId="urn:microsoft.com/office/officeart/2018/2/layout/IconVerticalSolidList"/>
    <dgm:cxn modelId="{E7059A29-0BFE-4A9A-849D-9E36D380F137}" type="presParOf" srcId="{02BFC242-E84B-45C1-BFDA-14A5A32B6943}" destId="{01703B18-55E4-4B87-A62D-F622713EEA04}" srcOrd="3" destOrd="0" presId="urn:microsoft.com/office/officeart/2018/2/layout/IconVerticalSolidList"/>
    <dgm:cxn modelId="{AB38FB9F-60B3-4ECD-AF0D-D737A6B969C7}" type="presParOf" srcId="{02BFC242-E84B-45C1-BFDA-14A5A32B6943}" destId="{BFA13DC4-BE4B-4D2B-A95F-AFA100854ED7}" srcOrd="4" destOrd="0" presId="urn:microsoft.com/office/officeart/2018/2/layout/IconVerticalSolidList"/>
    <dgm:cxn modelId="{9D5C99A6-A04C-4BEA-83F1-BD1F69844BD6}" type="presParOf" srcId="{BFA13DC4-BE4B-4D2B-A95F-AFA100854ED7}" destId="{FFA5D1A8-BEAF-4DCE-99B1-3B7FF6B4251A}" srcOrd="0" destOrd="0" presId="urn:microsoft.com/office/officeart/2018/2/layout/IconVerticalSolidList"/>
    <dgm:cxn modelId="{290F1977-16B4-4D68-B406-F9FCFC323195}" type="presParOf" srcId="{BFA13DC4-BE4B-4D2B-A95F-AFA100854ED7}" destId="{1CACCD67-8166-40C7-908A-159A964FE741}" srcOrd="1" destOrd="0" presId="urn:microsoft.com/office/officeart/2018/2/layout/IconVerticalSolidList"/>
    <dgm:cxn modelId="{70093913-689B-455E-AD09-345313842F9C}" type="presParOf" srcId="{BFA13DC4-BE4B-4D2B-A95F-AFA100854ED7}" destId="{FDD27916-73F3-4713-A0B3-F86763AE3598}" srcOrd="2" destOrd="0" presId="urn:microsoft.com/office/officeart/2018/2/layout/IconVerticalSolidList"/>
    <dgm:cxn modelId="{930EAAF4-AFE4-41A5-BF1B-7DF3BD200139}" type="presParOf" srcId="{BFA13DC4-BE4B-4D2B-A95F-AFA100854ED7}" destId="{1DBE9177-9216-47B9-96B3-248A942E8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9147B6-CA56-421B-BCD0-CE639C18750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1EB4D2-4060-432A-8DC8-10F268FC85B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Summarize the dollar value of award, interconnected solar generation capacity (kWAC), property type, and interconnection meter type</a:t>
          </a:r>
          <a:endParaRPr lang="en-US">
            <a:solidFill>
              <a:schemeClr val="tx1"/>
            </a:solidFill>
          </a:endParaRPr>
        </a:p>
      </dgm:t>
    </dgm:pt>
    <dgm:pt modelId="{4BBD0988-DF0B-4B35-A4AB-4FEE7C76238D}" type="parTrans" cxnId="{4FB76B69-4904-46E1-8340-5F1F8A1072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E790B6-9984-4BD3-8D0F-399866E350A3}" type="sibTrans" cxnId="{4FB76B69-4904-46E1-8340-5F1F8A1072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F631C6-9AAC-40A4-991F-1B6868D09D0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Compare incentive level/system capacity by meter type</a:t>
          </a:r>
          <a:endParaRPr lang="en-US">
            <a:solidFill>
              <a:schemeClr val="tx1"/>
            </a:solidFill>
          </a:endParaRPr>
        </a:p>
      </dgm:t>
    </dgm:pt>
    <dgm:pt modelId="{171C9A05-D819-4C2F-9ED2-6239CC1F4815}" type="parTrans" cxnId="{AA5479B2-00CB-4DA2-AF90-EAF2FB8E36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FF47F8-AFD4-4774-BD7C-50E625AD4CF5}" type="sibTrans" cxnId="{AA5479B2-00CB-4DA2-AF90-EAF2FB8E36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5B3884-D6C5-43FF-90F7-D1614D4B532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Compute post-installation consumption for common area metered accounts, tenant accounts and tenant metered accounts participating through VNEM, compare pre-installation consumption to post-installation consumption by program and by meter type</a:t>
          </a:r>
          <a:endParaRPr lang="en-US" dirty="0">
            <a:solidFill>
              <a:schemeClr val="tx1"/>
            </a:solidFill>
          </a:endParaRPr>
        </a:p>
      </dgm:t>
    </dgm:pt>
    <dgm:pt modelId="{79234A2A-349F-40C5-8F5E-92A04460AD92}" type="parTrans" cxnId="{B2216F71-E211-46AC-8285-6020AC2F5D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0F96A2-F4AF-4EC5-8F7C-DC4917CA2045}" type="sibTrans" cxnId="{B2216F71-E211-46AC-8285-6020AC2F5D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6882E3-98F1-4926-BF4B-5B288D0D50C6}" type="pres">
      <dgm:prSet presAssocID="{FD9147B6-CA56-421B-BCD0-CE639C18750D}" presName="linear" presStyleCnt="0">
        <dgm:presLayoutVars>
          <dgm:animLvl val="lvl"/>
          <dgm:resizeHandles val="exact"/>
        </dgm:presLayoutVars>
      </dgm:prSet>
      <dgm:spPr/>
    </dgm:pt>
    <dgm:pt modelId="{92C4002D-FEB4-4F21-AC04-8B838C1229CB}" type="pres">
      <dgm:prSet presAssocID="{831EB4D2-4060-432A-8DC8-10F268FC85BE}" presName="parentText" presStyleLbl="node1" presStyleIdx="0" presStyleCnt="3" custLinFactNeighborY="-60399">
        <dgm:presLayoutVars>
          <dgm:chMax val="0"/>
          <dgm:bulletEnabled val="1"/>
        </dgm:presLayoutVars>
      </dgm:prSet>
      <dgm:spPr/>
    </dgm:pt>
    <dgm:pt modelId="{569205E6-2A84-4647-9B3E-90ABA5853BD5}" type="pres">
      <dgm:prSet presAssocID="{F5E790B6-9984-4BD3-8D0F-399866E350A3}" presName="spacer" presStyleCnt="0"/>
      <dgm:spPr/>
    </dgm:pt>
    <dgm:pt modelId="{7E7E36D5-196F-4EA2-9F69-CE4747986ECC}" type="pres">
      <dgm:prSet presAssocID="{58F631C6-9AAC-40A4-991F-1B6868D09D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5D5042-3F36-4940-B040-23D161F5215F}" type="pres">
      <dgm:prSet presAssocID="{DFFF47F8-AFD4-4774-BD7C-50E625AD4CF5}" presName="spacer" presStyleCnt="0"/>
      <dgm:spPr/>
    </dgm:pt>
    <dgm:pt modelId="{20D44014-5099-46B6-BB93-C631E30DB129}" type="pres">
      <dgm:prSet presAssocID="{415B3884-D6C5-43FF-90F7-D1614D4B53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FAEF63-B8CD-42FD-8AF7-BD0043B5774B}" type="presOf" srcId="{831EB4D2-4060-432A-8DC8-10F268FC85BE}" destId="{92C4002D-FEB4-4F21-AC04-8B838C1229CB}" srcOrd="0" destOrd="0" presId="urn:microsoft.com/office/officeart/2005/8/layout/vList2"/>
    <dgm:cxn modelId="{FFB02C69-6C4A-4DED-B8CF-87ACDEC60EE1}" type="presOf" srcId="{FD9147B6-CA56-421B-BCD0-CE639C18750D}" destId="{4C6882E3-98F1-4926-BF4B-5B288D0D50C6}" srcOrd="0" destOrd="0" presId="urn:microsoft.com/office/officeart/2005/8/layout/vList2"/>
    <dgm:cxn modelId="{4FB76B69-4904-46E1-8340-5F1F8A1072B2}" srcId="{FD9147B6-CA56-421B-BCD0-CE639C18750D}" destId="{831EB4D2-4060-432A-8DC8-10F268FC85BE}" srcOrd="0" destOrd="0" parTransId="{4BBD0988-DF0B-4B35-A4AB-4FEE7C76238D}" sibTransId="{F5E790B6-9984-4BD3-8D0F-399866E350A3}"/>
    <dgm:cxn modelId="{B2216F71-E211-46AC-8285-6020AC2F5D73}" srcId="{FD9147B6-CA56-421B-BCD0-CE639C18750D}" destId="{415B3884-D6C5-43FF-90F7-D1614D4B532A}" srcOrd="2" destOrd="0" parTransId="{79234A2A-349F-40C5-8F5E-92A04460AD92}" sibTransId="{B70F96A2-F4AF-4EC5-8F7C-DC4917CA2045}"/>
    <dgm:cxn modelId="{AA5479B2-00CB-4DA2-AF90-EAF2FB8E3686}" srcId="{FD9147B6-CA56-421B-BCD0-CE639C18750D}" destId="{58F631C6-9AAC-40A4-991F-1B6868D09D0A}" srcOrd="1" destOrd="0" parTransId="{171C9A05-D819-4C2F-9ED2-6239CC1F4815}" sibTransId="{DFFF47F8-AFD4-4774-BD7C-50E625AD4CF5}"/>
    <dgm:cxn modelId="{33C751C4-998B-459D-BC19-7E102A9FEDBB}" type="presOf" srcId="{58F631C6-9AAC-40A4-991F-1B6868D09D0A}" destId="{7E7E36D5-196F-4EA2-9F69-CE4747986ECC}" srcOrd="0" destOrd="0" presId="urn:microsoft.com/office/officeart/2005/8/layout/vList2"/>
    <dgm:cxn modelId="{7F9322D7-4F0C-454B-A5C8-C09CAE4F3D18}" type="presOf" srcId="{415B3884-D6C5-43FF-90F7-D1614D4B532A}" destId="{20D44014-5099-46B6-BB93-C631E30DB129}" srcOrd="0" destOrd="0" presId="urn:microsoft.com/office/officeart/2005/8/layout/vList2"/>
    <dgm:cxn modelId="{90F6C735-444E-418A-B8AF-7AFE8CF3268D}" type="presParOf" srcId="{4C6882E3-98F1-4926-BF4B-5B288D0D50C6}" destId="{92C4002D-FEB4-4F21-AC04-8B838C1229CB}" srcOrd="0" destOrd="0" presId="urn:microsoft.com/office/officeart/2005/8/layout/vList2"/>
    <dgm:cxn modelId="{A73324AF-26B0-4498-A133-B56FFC7AB3CC}" type="presParOf" srcId="{4C6882E3-98F1-4926-BF4B-5B288D0D50C6}" destId="{569205E6-2A84-4647-9B3E-90ABA5853BD5}" srcOrd="1" destOrd="0" presId="urn:microsoft.com/office/officeart/2005/8/layout/vList2"/>
    <dgm:cxn modelId="{85EB2514-E94F-4AA4-87C5-EDD238AC3FA5}" type="presParOf" srcId="{4C6882E3-98F1-4926-BF4B-5B288D0D50C6}" destId="{7E7E36D5-196F-4EA2-9F69-CE4747986ECC}" srcOrd="2" destOrd="0" presId="urn:microsoft.com/office/officeart/2005/8/layout/vList2"/>
    <dgm:cxn modelId="{099F2938-DC9A-4EAE-AEF9-AA26F1C49D76}" type="presParOf" srcId="{4C6882E3-98F1-4926-BF4B-5B288D0D50C6}" destId="{9C5D5042-3F36-4940-B040-23D161F5215F}" srcOrd="3" destOrd="0" presId="urn:microsoft.com/office/officeart/2005/8/layout/vList2"/>
    <dgm:cxn modelId="{E22AA054-15D4-402E-9C9E-A37C22BEECCC}" type="presParOf" srcId="{4C6882E3-98F1-4926-BF4B-5B288D0D50C6}" destId="{20D44014-5099-46B6-BB93-C631E30DB1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E8028F-852C-4411-808B-B9912570EE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E95B5-82C0-4E1D-B803-122BEA353C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Model energy use, individually for each benefiter, and separately for one-year pre- and one-year post-PV installation. </a:t>
          </a:r>
          <a:endParaRPr lang="en-US"/>
        </a:p>
      </dgm:t>
    </dgm:pt>
    <dgm:pt modelId="{E5DFDC92-A323-4544-8EC3-BF8F58A27F22}" type="parTrans" cxnId="{31E50F33-FE00-49D8-92DD-2791D9480C2D}">
      <dgm:prSet/>
      <dgm:spPr/>
      <dgm:t>
        <a:bodyPr/>
        <a:lstStyle/>
        <a:p>
          <a:endParaRPr lang="en-US"/>
        </a:p>
      </dgm:t>
    </dgm:pt>
    <dgm:pt modelId="{811740CB-77C3-4253-B017-2EAD6A3F7B98}" type="sibTrans" cxnId="{31E50F33-FE00-49D8-92DD-2791D9480C2D}">
      <dgm:prSet/>
      <dgm:spPr/>
      <dgm:t>
        <a:bodyPr/>
        <a:lstStyle/>
        <a:p>
          <a:endParaRPr lang="en-US"/>
        </a:p>
      </dgm:t>
    </dgm:pt>
    <dgm:pt modelId="{13D43EDD-F1C7-44E1-8161-4E67882CB71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Apply normal weather to each model.  These makes both periods comparable. </a:t>
          </a:r>
          <a:endParaRPr lang="en-US"/>
        </a:p>
      </dgm:t>
    </dgm:pt>
    <dgm:pt modelId="{EACB2913-1002-4364-837F-A24DBD59F53A}" type="parTrans" cxnId="{3BE3C7DA-2F41-4FEC-880B-B20BA833C21E}">
      <dgm:prSet/>
      <dgm:spPr/>
      <dgm:t>
        <a:bodyPr/>
        <a:lstStyle/>
        <a:p>
          <a:endParaRPr lang="en-US"/>
        </a:p>
      </dgm:t>
    </dgm:pt>
    <dgm:pt modelId="{E4479B60-F757-455B-AF38-83C33A34F2B8}" type="sibTrans" cxnId="{3BE3C7DA-2F41-4FEC-880B-B20BA833C21E}">
      <dgm:prSet/>
      <dgm:spPr/>
      <dgm:t>
        <a:bodyPr/>
        <a:lstStyle/>
        <a:p>
          <a:endParaRPr lang="en-US"/>
        </a:p>
      </dgm:t>
    </dgm:pt>
    <dgm:pt modelId="{0D795F17-F4D1-449F-8C66-DAD9687A1D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/>
            <a:t>Energy use impacts are the difference between pre- and post- weather-normalized use. </a:t>
          </a:r>
          <a:endParaRPr lang="en-GB" sz="1800" b="0"/>
        </a:p>
        <a:p>
          <a:pPr>
            <a:lnSpc>
              <a:spcPct val="100000"/>
            </a:lnSpc>
          </a:pPr>
          <a:r>
            <a:rPr lang="en-GB" sz="1800" b="0"/>
            <a:t>COVID changed the energy use landscape. To address this important factor, we estimated impacts separately for groups affected by COVID. </a:t>
          </a:r>
          <a:endParaRPr lang="en-US" sz="1800"/>
        </a:p>
      </dgm:t>
    </dgm:pt>
    <dgm:pt modelId="{5011E319-5F88-4DE4-AE6E-734E857F67D1}" type="parTrans" cxnId="{0CBE6A51-028A-4C0E-9E87-6D11A6AD349F}">
      <dgm:prSet/>
      <dgm:spPr/>
      <dgm:t>
        <a:bodyPr/>
        <a:lstStyle/>
        <a:p>
          <a:endParaRPr lang="en-US"/>
        </a:p>
      </dgm:t>
    </dgm:pt>
    <dgm:pt modelId="{C9C2759A-0C58-4AAA-B9F7-D98B5B2D99CA}" type="sibTrans" cxnId="{0CBE6A51-028A-4C0E-9E87-6D11A6AD349F}">
      <dgm:prSet/>
      <dgm:spPr/>
      <dgm:t>
        <a:bodyPr/>
        <a:lstStyle/>
        <a:p>
          <a:endParaRPr lang="en-US"/>
        </a:p>
      </dgm:t>
    </dgm:pt>
    <dgm:pt modelId="{0D005D7B-7AAE-4DBF-AB0A-A3A39B56C8E0}" type="pres">
      <dgm:prSet presAssocID="{91E8028F-852C-4411-808B-B9912570EEDA}" presName="root" presStyleCnt="0">
        <dgm:presLayoutVars>
          <dgm:dir/>
          <dgm:resizeHandles val="exact"/>
        </dgm:presLayoutVars>
      </dgm:prSet>
      <dgm:spPr/>
    </dgm:pt>
    <dgm:pt modelId="{88B13FF5-12B9-4665-A1D9-CC89955492DF}" type="pres">
      <dgm:prSet presAssocID="{35BE95B5-82C0-4E1D-B803-122BEA353C98}" presName="compNode" presStyleCnt="0"/>
      <dgm:spPr/>
    </dgm:pt>
    <dgm:pt modelId="{A40247CB-C99D-4EB7-A0EA-2CA14B1FC5C8}" type="pres">
      <dgm:prSet presAssocID="{35BE95B5-82C0-4E1D-B803-122BEA353C98}" presName="bgRect" presStyleLbl="bgShp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E5F02C6C-5BF0-4943-A4BE-95AEBB03B173}" type="pres">
      <dgm:prSet presAssocID="{35BE95B5-82C0-4E1D-B803-122BEA353C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Panels with solid fill"/>
        </a:ext>
      </dgm:extLst>
    </dgm:pt>
    <dgm:pt modelId="{DDC20069-0123-425C-B031-7658914722D3}" type="pres">
      <dgm:prSet presAssocID="{35BE95B5-82C0-4E1D-B803-122BEA353C98}" presName="spaceRect" presStyleCnt="0"/>
      <dgm:spPr/>
    </dgm:pt>
    <dgm:pt modelId="{AE25E137-EA5C-47BD-B6A9-1685E99DD7F0}" type="pres">
      <dgm:prSet presAssocID="{35BE95B5-82C0-4E1D-B803-122BEA353C98}" presName="parTx" presStyleLbl="revTx" presStyleIdx="0" presStyleCnt="3">
        <dgm:presLayoutVars>
          <dgm:chMax val="0"/>
          <dgm:chPref val="0"/>
        </dgm:presLayoutVars>
      </dgm:prSet>
      <dgm:spPr/>
    </dgm:pt>
    <dgm:pt modelId="{A165A1E8-F256-4161-9348-97CC08D83021}" type="pres">
      <dgm:prSet presAssocID="{811740CB-77C3-4253-B017-2EAD6A3F7B98}" presName="sibTrans" presStyleCnt="0"/>
      <dgm:spPr/>
    </dgm:pt>
    <dgm:pt modelId="{D6686AA0-E93A-4442-A622-F6A830D4D7D5}" type="pres">
      <dgm:prSet presAssocID="{13D43EDD-F1C7-44E1-8161-4E67882CB719}" presName="compNode" presStyleCnt="0"/>
      <dgm:spPr/>
    </dgm:pt>
    <dgm:pt modelId="{6FFE3675-4565-4F21-81C6-797396496FD5}" type="pres">
      <dgm:prSet presAssocID="{13D43EDD-F1C7-44E1-8161-4E67882CB719}" presName="bgRect" presStyleLbl="bgShp" presStyleIdx="1" presStyleCnt="3"/>
      <dgm:spPr>
        <a:solidFill>
          <a:schemeClr val="accent2">
            <a:lumMod val="20000"/>
            <a:lumOff val="80000"/>
          </a:schemeClr>
        </a:solidFill>
      </dgm:spPr>
    </dgm:pt>
    <dgm:pt modelId="{5D05DEFD-20A4-4F34-8304-FEF403719DAD}" type="pres">
      <dgm:prSet presAssocID="{13D43EDD-F1C7-44E1-8161-4E67882CB7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36E957DE-9CE2-4FE9-A965-FFB1F2E31035}" type="pres">
      <dgm:prSet presAssocID="{13D43EDD-F1C7-44E1-8161-4E67882CB719}" presName="spaceRect" presStyleCnt="0"/>
      <dgm:spPr/>
    </dgm:pt>
    <dgm:pt modelId="{ABF26719-BC31-4289-A171-72A99CD336CE}" type="pres">
      <dgm:prSet presAssocID="{13D43EDD-F1C7-44E1-8161-4E67882CB719}" presName="parTx" presStyleLbl="revTx" presStyleIdx="1" presStyleCnt="3">
        <dgm:presLayoutVars>
          <dgm:chMax val="0"/>
          <dgm:chPref val="0"/>
        </dgm:presLayoutVars>
      </dgm:prSet>
      <dgm:spPr/>
    </dgm:pt>
    <dgm:pt modelId="{77372D3E-E74F-4F9A-99B9-2177A9732E19}" type="pres">
      <dgm:prSet presAssocID="{E4479B60-F757-455B-AF38-83C33A34F2B8}" presName="sibTrans" presStyleCnt="0"/>
      <dgm:spPr/>
    </dgm:pt>
    <dgm:pt modelId="{B03FBD70-387D-4090-881E-B0383E8AAC30}" type="pres">
      <dgm:prSet presAssocID="{0D795F17-F4D1-449F-8C66-DAD9687A1D1D}" presName="compNode" presStyleCnt="0"/>
      <dgm:spPr/>
    </dgm:pt>
    <dgm:pt modelId="{92D1257B-54E6-4A08-89A8-489297F877E2}" type="pres">
      <dgm:prSet presAssocID="{0D795F17-F4D1-449F-8C66-DAD9687A1D1D}" presName="bgRect" presStyleLbl="bgShp" presStyleIdx="2" presStyleCnt="3" custLinFactNeighborX="7"/>
      <dgm:spPr>
        <a:solidFill>
          <a:schemeClr val="accent2">
            <a:lumMod val="20000"/>
            <a:lumOff val="80000"/>
          </a:schemeClr>
        </a:solidFill>
      </dgm:spPr>
    </dgm:pt>
    <dgm:pt modelId="{D533B906-2F95-4C68-B682-D7EF667320B0}" type="pres">
      <dgm:prSet presAssocID="{0D795F17-F4D1-449F-8C66-DAD9687A1D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C1C8AA54-12A6-444E-88AC-EBDA38CE154C}" type="pres">
      <dgm:prSet presAssocID="{0D795F17-F4D1-449F-8C66-DAD9687A1D1D}" presName="spaceRect" presStyleCnt="0"/>
      <dgm:spPr/>
    </dgm:pt>
    <dgm:pt modelId="{D063BEDE-0ECA-4A6D-99F7-7FBB986D0F6E}" type="pres">
      <dgm:prSet presAssocID="{0D795F17-F4D1-449F-8C66-DAD9687A1D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D7460E-DD01-4056-B1E6-FAE10C9E9D77}" type="presOf" srcId="{35BE95B5-82C0-4E1D-B803-122BEA353C98}" destId="{AE25E137-EA5C-47BD-B6A9-1685E99DD7F0}" srcOrd="0" destOrd="0" presId="urn:microsoft.com/office/officeart/2018/2/layout/IconVerticalSolidList"/>
    <dgm:cxn modelId="{31E50F33-FE00-49D8-92DD-2791D9480C2D}" srcId="{91E8028F-852C-4411-808B-B9912570EEDA}" destId="{35BE95B5-82C0-4E1D-B803-122BEA353C98}" srcOrd="0" destOrd="0" parTransId="{E5DFDC92-A323-4544-8EC3-BF8F58A27F22}" sibTransId="{811740CB-77C3-4253-B017-2EAD6A3F7B98}"/>
    <dgm:cxn modelId="{6A27834D-9473-48CE-B107-7D94043637D6}" type="presOf" srcId="{13D43EDD-F1C7-44E1-8161-4E67882CB719}" destId="{ABF26719-BC31-4289-A171-72A99CD336CE}" srcOrd="0" destOrd="0" presId="urn:microsoft.com/office/officeart/2018/2/layout/IconVerticalSolidList"/>
    <dgm:cxn modelId="{0CBE6A51-028A-4C0E-9E87-6D11A6AD349F}" srcId="{91E8028F-852C-4411-808B-B9912570EEDA}" destId="{0D795F17-F4D1-449F-8C66-DAD9687A1D1D}" srcOrd="2" destOrd="0" parTransId="{5011E319-5F88-4DE4-AE6E-734E857F67D1}" sibTransId="{C9C2759A-0C58-4AAA-B9F7-D98B5B2D99CA}"/>
    <dgm:cxn modelId="{1235D559-A8D7-4393-A1F9-2278D7935841}" type="presOf" srcId="{0D795F17-F4D1-449F-8C66-DAD9687A1D1D}" destId="{D063BEDE-0ECA-4A6D-99F7-7FBB986D0F6E}" srcOrd="0" destOrd="0" presId="urn:microsoft.com/office/officeart/2018/2/layout/IconVerticalSolidList"/>
    <dgm:cxn modelId="{2865A4CC-152E-407C-8729-15A5AB10AFB6}" type="presOf" srcId="{91E8028F-852C-4411-808B-B9912570EEDA}" destId="{0D005D7B-7AAE-4DBF-AB0A-A3A39B56C8E0}" srcOrd="0" destOrd="0" presId="urn:microsoft.com/office/officeart/2018/2/layout/IconVerticalSolidList"/>
    <dgm:cxn modelId="{3BE3C7DA-2F41-4FEC-880B-B20BA833C21E}" srcId="{91E8028F-852C-4411-808B-B9912570EEDA}" destId="{13D43EDD-F1C7-44E1-8161-4E67882CB719}" srcOrd="1" destOrd="0" parTransId="{EACB2913-1002-4364-837F-A24DBD59F53A}" sibTransId="{E4479B60-F757-455B-AF38-83C33A34F2B8}"/>
    <dgm:cxn modelId="{18179FBA-FAAB-4A3F-A1C2-F0F1D78E1D00}" type="presParOf" srcId="{0D005D7B-7AAE-4DBF-AB0A-A3A39B56C8E0}" destId="{88B13FF5-12B9-4665-A1D9-CC89955492DF}" srcOrd="0" destOrd="0" presId="urn:microsoft.com/office/officeart/2018/2/layout/IconVerticalSolidList"/>
    <dgm:cxn modelId="{F624E396-F8C7-4DF7-A4AF-28DF6BC73FBD}" type="presParOf" srcId="{88B13FF5-12B9-4665-A1D9-CC89955492DF}" destId="{A40247CB-C99D-4EB7-A0EA-2CA14B1FC5C8}" srcOrd="0" destOrd="0" presId="urn:microsoft.com/office/officeart/2018/2/layout/IconVerticalSolidList"/>
    <dgm:cxn modelId="{5F20D69A-9CB6-4265-B64F-FDF89953D438}" type="presParOf" srcId="{88B13FF5-12B9-4665-A1D9-CC89955492DF}" destId="{E5F02C6C-5BF0-4943-A4BE-95AEBB03B173}" srcOrd="1" destOrd="0" presId="urn:microsoft.com/office/officeart/2018/2/layout/IconVerticalSolidList"/>
    <dgm:cxn modelId="{21D3D86B-93CD-4CE7-8611-8AD8961CFF43}" type="presParOf" srcId="{88B13FF5-12B9-4665-A1D9-CC89955492DF}" destId="{DDC20069-0123-425C-B031-7658914722D3}" srcOrd="2" destOrd="0" presId="urn:microsoft.com/office/officeart/2018/2/layout/IconVerticalSolidList"/>
    <dgm:cxn modelId="{0C474F7C-AB12-41DE-8375-1B6C1D1649C8}" type="presParOf" srcId="{88B13FF5-12B9-4665-A1D9-CC89955492DF}" destId="{AE25E137-EA5C-47BD-B6A9-1685E99DD7F0}" srcOrd="3" destOrd="0" presId="urn:microsoft.com/office/officeart/2018/2/layout/IconVerticalSolidList"/>
    <dgm:cxn modelId="{4FC57BC9-95D5-4AB3-84B3-3F039776AC20}" type="presParOf" srcId="{0D005D7B-7AAE-4DBF-AB0A-A3A39B56C8E0}" destId="{A165A1E8-F256-4161-9348-97CC08D83021}" srcOrd="1" destOrd="0" presId="urn:microsoft.com/office/officeart/2018/2/layout/IconVerticalSolidList"/>
    <dgm:cxn modelId="{F0E3DFB5-FB41-439B-9620-F197B0E5A74C}" type="presParOf" srcId="{0D005D7B-7AAE-4DBF-AB0A-A3A39B56C8E0}" destId="{D6686AA0-E93A-4442-A622-F6A830D4D7D5}" srcOrd="2" destOrd="0" presId="urn:microsoft.com/office/officeart/2018/2/layout/IconVerticalSolidList"/>
    <dgm:cxn modelId="{EB5ED353-8A89-442A-B152-FE40E708D6EF}" type="presParOf" srcId="{D6686AA0-E93A-4442-A622-F6A830D4D7D5}" destId="{6FFE3675-4565-4F21-81C6-797396496FD5}" srcOrd="0" destOrd="0" presId="urn:microsoft.com/office/officeart/2018/2/layout/IconVerticalSolidList"/>
    <dgm:cxn modelId="{007C2BE5-AEA4-44A3-8DC1-DBF8905ABCC4}" type="presParOf" srcId="{D6686AA0-E93A-4442-A622-F6A830D4D7D5}" destId="{5D05DEFD-20A4-4F34-8304-FEF403719DAD}" srcOrd="1" destOrd="0" presId="urn:microsoft.com/office/officeart/2018/2/layout/IconVerticalSolidList"/>
    <dgm:cxn modelId="{9BD601CB-070F-4734-9EF8-16BE5B42871D}" type="presParOf" srcId="{D6686AA0-E93A-4442-A622-F6A830D4D7D5}" destId="{36E957DE-9CE2-4FE9-A965-FFB1F2E31035}" srcOrd="2" destOrd="0" presId="urn:microsoft.com/office/officeart/2018/2/layout/IconVerticalSolidList"/>
    <dgm:cxn modelId="{5B142B7B-BA5E-43F2-9CF5-957A01EC4838}" type="presParOf" srcId="{D6686AA0-E93A-4442-A622-F6A830D4D7D5}" destId="{ABF26719-BC31-4289-A171-72A99CD336CE}" srcOrd="3" destOrd="0" presId="urn:microsoft.com/office/officeart/2018/2/layout/IconVerticalSolidList"/>
    <dgm:cxn modelId="{E7152BAA-C620-4117-97E9-443997BBF461}" type="presParOf" srcId="{0D005D7B-7AAE-4DBF-AB0A-A3A39B56C8E0}" destId="{77372D3E-E74F-4F9A-99B9-2177A9732E19}" srcOrd="3" destOrd="0" presId="urn:microsoft.com/office/officeart/2018/2/layout/IconVerticalSolidList"/>
    <dgm:cxn modelId="{6018CEE8-95C1-4F30-9FDF-4EA0A439F2AA}" type="presParOf" srcId="{0D005D7B-7AAE-4DBF-AB0A-A3A39B56C8E0}" destId="{B03FBD70-387D-4090-881E-B0383E8AAC30}" srcOrd="4" destOrd="0" presId="urn:microsoft.com/office/officeart/2018/2/layout/IconVerticalSolidList"/>
    <dgm:cxn modelId="{0E3ACC89-FA32-4E52-9F5D-FDCFE644AB28}" type="presParOf" srcId="{B03FBD70-387D-4090-881E-B0383E8AAC30}" destId="{92D1257B-54E6-4A08-89A8-489297F877E2}" srcOrd="0" destOrd="0" presId="urn:microsoft.com/office/officeart/2018/2/layout/IconVerticalSolidList"/>
    <dgm:cxn modelId="{F57D161D-2E4B-4EF0-98DC-7F5034B5CBBA}" type="presParOf" srcId="{B03FBD70-387D-4090-881E-B0383E8AAC30}" destId="{D533B906-2F95-4C68-B682-D7EF667320B0}" srcOrd="1" destOrd="0" presId="urn:microsoft.com/office/officeart/2018/2/layout/IconVerticalSolidList"/>
    <dgm:cxn modelId="{923F0198-51E7-44B0-994C-1C77481C030D}" type="presParOf" srcId="{B03FBD70-387D-4090-881E-B0383E8AAC30}" destId="{C1C8AA54-12A6-444E-88AC-EBDA38CE154C}" srcOrd="2" destOrd="0" presId="urn:microsoft.com/office/officeart/2018/2/layout/IconVerticalSolidList"/>
    <dgm:cxn modelId="{E39E9AC1-E7E0-43A6-B361-05AAFBA9BA61}" type="presParOf" srcId="{B03FBD70-387D-4090-881E-B0383E8AAC30}" destId="{D063BEDE-0ECA-4A6D-99F7-7FBB986D0F6E}" srcOrd="3" destOrd="0" presId="urn:microsoft.com/office/officeart/2018/2/layout/IconVerticalSoli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98189-C8BA-4C85-8890-9861E3BED8B5}">
      <dsp:nvSpPr>
        <dsp:cNvPr id="0" name=""/>
        <dsp:cNvSpPr/>
      </dsp:nvSpPr>
      <dsp:spPr>
        <a:xfrm>
          <a:off x="0" y="4679"/>
          <a:ext cx="11110914" cy="926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kern="1200"/>
            <a:t>Agenda</a:t>
          </a:r>
          <a:endParaRPr lang="en-US" sz="4400" kern="1200"/>
        </a:p>
      </dsp:txBody>
      <dsp:txXfrm>
        <a:off x="0" y="4679"/>
        <a:ext cx="11110914" cy="9266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247CB-C99D-4EB7-A0EA-2CA14B1FC5C8}">
      <dsp:nvSpPr>
        <dsp:cNvPr id="0" name=""/>
        <dsp:cNvSpPr/>
      </dsp:nvSpPr>
      <dsp:spPr>
        <a:xfrm>
          <a:off x="0" y="565"/>
          <a:ext cx="11110914" cy="1324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02C6C-5BF0-4943-A4BE-95AEBB03B173}">
      <dsp:nvSpPr>
        <dsp:cNvPr id="0" name=""/>
        <dsp:cNvSpPr/>
      </dsp:nvSpPr>
      <dsp:spPr>
        <a:xfrm>
          <a:off x="400548" y="298494"/>
          <a:ext cx="728270" cy="7282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5E137-EA5C-47BD-B6A9-1685E99DD7F0}">
      <dsp:nvSpPr>
        <dsp:cNvPr id="0" name=""/>
        <dsp:cNvSpPr/>
      </dsp:nvSpPr>
      <dsp:spPr>
        <a:xfrm>
          <a:off x="1529367" y="565"/>
          <a:ext cx="9581546" cy="1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37" tIns="140137" rIns="140137" bIns="1401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AMI data for VNEM benefiters –this data reflects their actual kWh use  </a:t>
          </a:r>
          <a:endParaRPr lang="en-US" sz="2500" kern="1200"/>
        </a:p>
      </dsp:txBody>
      <dsp:txXfrm>
        <a:off x="1529367" y="565"/>
        <a:ext cx="9581546" cy="1324127"/>
      </dsp:txXfrm>
    </dsp:sp>
    <dsp:sp modelId="{6FFE3675-4565-4F21-81C6-797396496FD5}">
      <dsp:nvSpPr>
        <dsp:cNvPr id="0" name=""/>
        <dsp:cNvSpPr/>
      </dsp:nvSpPr>
      <dsp:spPr>
        <a:xfrm>
          <a:off x="0" y="1686551"/>
          <a:ext cx="11110914" cy="1324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5DEFD-20A4-4F34-8304-FEF403719DAD}">
      <dsp:nvSpPr>
        <dsp:cNvPr id="0" name=""/>
        <dsp:cNvSpPr/>
      </dsp:nvSpPr>
      <dsp:spPr>
        <a:xfrm>
          <a:off x="400548" y="1953654"/>
          <a:ext cx="728270" cy="7282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26719-BC31-4289-A171-72A99CD336CE}">
      <dsp:nvSpPr>
        <dsp:cNvPr id="0" name=""/>
        <dsp:cNvSpPr/>
      </dsp:nvSpPr>
      <dsp:spPr>
        <a:xfrm>
          <a:off x="1529367" y="1655725"/>
          <a:ext cx="9581546" cy="1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37" tIns="140137" rIns="140137" bIns="1401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Billing data for VNEM benefiters –this data reflects the kWh they paid for, and starting in 2016, how much</a:t>
          </a:r>
        </a:p>
      </dsp:txBody>
      <dsp:txXfrm>
        <a:off x="1529367" y="1655725"/>
        <a:ext cx="9581546" cy="1324127"/>
      </dsp:txXfrm>
    </dsp:sp>
    <dsp:sp modelId="{92D1257B-54E6-4A08-89A8-489297F877E2}">
      <dsp:nvSpPr>
        <dsp:cNvPr id="0" name=""/>
        <dsp:cNvSpPr/>
      </dsp:nvSpPr>
      <dsp:spPr>
        <a:xfrm>
          <a:off x="0" y="3310885"/>
          <a:ext cx="11110914" cy="1324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3B906-2F95-4C68-B682-D7EF667320B0}">
      <dsp:nvSpPr>
        <dsp:cNvPr id="0" name=""/>
        <dsp:cNvSpPr/>
      </dsp:nvSpPr>
      <dsp:spPr>
        <a:xfrm>
          <a:off x="400548" y="3608814"/>
          <a:ext cx="728270" cy="7282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3BEDE-0ECA-4A6D-99F7-7FBB986D0F6E}">
      <dsp:nvSpPr>
        <dsp:cNvPr id="0" name=""/>
        <dsp:cNvSpPr/>
      </dsp:nvSpPr>
      <dsp:spPr>
        <a:xfrm>
          <a:off x="1529367" y="3310885"/>
          <a:ext cx="9581546" cy="1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37" tIns="140137" rIns="140137" bIns="1401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Weather data: actual to model energy use, and normal to make the pre- and post-installation periods comparable</a:t>
          </a:r>
        </a:p>
      </dsp:txBody>
      <dsp:txXfrm>
        <a:off x="1529367" y="3310885"/>
        <a:ext cx="9581546" cy="1324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247CB-C99D-4EB7-A0EA-2CA14B1FC5C8}">
      <dsp:nvSpPr>
        <dsp:cNvPr id="0" name=""/>
        <dsp:cNvSpPr/>
      </dsp:nvSpPr>
      <dsp:spPr>
        <a:xfrm>
          <a:off x="0" y="565"/>
          <a:ext cx="11110914" cy="1324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02C6C-5BF0-4943-A4BE-95AEBB03B173}">
      <dsp:nvSpPr>
        <dsp:cNvPr id="0" name=""/>
        <dsp:cNvSpPr/>
      </dsp:nvSpPr>
      <dsp:spPr>
        <a:xfrm>
          <a:off x="400548" y="298494"/>
          <a:ext cx="728270" cy="7282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5E137-EA5C-47BD-B6A9-1685E99DD7F0}">
      <dsp:nvSpPr>
        <dsp:cNvPr id="0" name=""/>
        <dsp:cNvSpPr/>
      </dsp:nvSpPr>
      <dsp:spPr>
        <a:xfrm>
          <a:off x="1529367" y="565"/>
          <a:ext cx="9581546" cy="1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37" tIns="140137" rIns="140137" bIns="14013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/>
            <a:t>IOUs had trouble identifying the MASH projects in their billing and AMI data. The IOUs do not need this to bill customers correctly.  </a:t>
          </a:r>
          <a:endParaRPr lang="en-US" sz="2300" kern="1200"/>
        </a:p>
      </dsp:txBody>
      <dsp:txXfrm>
        <a:off x="1529367" y="565"/>
        <a:ext cx="9581546" cy="1324127"/>
      </dsp:txXfrm>
    </dsp:sp>
    <dsp:sp modelId="{6FFE3675-4565-4F21-81C6-797396496FD5}">
      <dsp:nvSpPr>
        <dsp:cNvPr id="0" name=""/>
        <dsp:cNvSpPr/>
      </dsp:nvSpPr>
      <dsp:spPr>
        <a:xfrm>
          <a:off x="0" y="1686551"/>
          <a:ext cx="11110914" cy="1324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5DEFD-20A4-4F34-8304-FEF403719DAD}">
      <dsp:nvSpPr>
        <dsp:cNvPr id="0" name=""/>
        <dsp:cNvSpPr/>
      </dsp:nvSpPr>
      <dsp:spPr>
        <a:xfrm>
          <a:off x="400548" y="1953654"/>
          <a:ext cx="728270" cy="7282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26719-BC31-4289-A171-72A99CD336CE}">
      <dsp:nvSpPr>
        <dsp:cNvPr id="0" name=""/>
        <dsp:cNvSpPr/>
      </dsp:nvSpPr>
      <dsp:spPr>
        <a:xfrm>
          <a:off x="1529367" y="1655725"/>
          <a:ext cx="9581546" cy="1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37" tIns="140137" rIns="140137" bIns="14013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Most available interval data is from 2015 or later, which means that we missed at least one of the years we needed for all earlier installations.</a:t>
          </a:r>
        </a:p>
      </dsp:txBody>
      <dsp:txXfrm>
        <a:off x="1529367" y="1655725"/>
        <a:ext cx="9581546" cy="1324127"/>
      </dsp:txXfrm>
    </dsp:sp>
    <dsp:sp modelId="{92D1257B-54E6-4A08-89A8-489297F877E2}">
      <dsp:nvSpPr>
        <dsp:cNvPr id="0" name=""/>
        <dsp:cNvSpPr/>
      </dsp:nvSpPr>
      <dsp:spPr>
        <a:xfrm>
          <a:off x="0" y="3310885"/>
          <a:ext cx="11110914" cy="1324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3B906-2F95-4C68-B682-D7EF667320B0}">
      <dsp:nvSpPr>
        <dsp:cNvPr id="0" name=""/>
        <dsp:cNvSpPr/>
      </dsp:nvSpPr>
      <dsp:spPr>
        <a:xfrm>
          <a:off x="400548" y="3608814"/>
          <a:ext cx="728270" cy="7282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3BEDE-0ECA-4A6D-99F7-7FBB986D0F6E}">
      <dsp:nvSpPr>
        <dsp:cNvPr id="0" name=""/>
        <dsp:cNvSpPr/>
      </dsp:nvSpPr>
      <dsp:spPr>
        <a:xfrm>
          <a:off x="1529367" y="3310885"/>
          <a:ext cx="9581546" cy="13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37" tIns="140137" rIns="140137" bIns="1401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PG&amp;E dataset had enough resolution to conduct the billing analysis on a subset of their participants. </a:t>
          </a:r>
        </a:p>
      </dsp:txBody>
      <dsp:txXfrm>
        <a:off x="1529367" y="3310885"/>
        <a:ext cx="9581546" cy="13241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38E38-E5DC-45D0-9B18-BFEE47563EAD}">
      <dsp:nvSpPr>
        <dsp:cNvPr id="0" name=""/>
        <dsp:cNvSpPr/>
      </dsp:nvSpPr>
      <dsp:spPr>
        <a:xfrm>
          <a:off x="0" y="392602"/>
          <a:ext cx="11110914" cy="6786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>
              <a:solidFill>
                <a:schemeClr val="tx1"/>
              </a:solidFill>
            </a:rPr>
            <a:t>Created 8760 generation profiles using either</a:t>
          </a:r>
          <a:endParaRPr lang="en-US" sz="2900" kern="1200">
            <a:solidFill>
              <a:schemeClr val="tx1"/>
            </a:solidFill>
          </a:endParaRPr>
        </a:p>
      </dsp:txBody>
      <dsp:txXfrm>
        <a:off x="33127" y="425729"/>
        <a:ext cx="11044660" cy="612346"/>
      </dsp:txXfrm>
    </dsp:sp>
    <dsp:sp modelId="{5768300E-D8D3-4650-A10F-E8557A3768BC}">
      <dsp:nvSpPr>
        <dsp:cNvPr id="0" name=""/>
        <dsp:cNvSpPr/>
      </dsp:nvSpPr>
      <dsp:spPr>
        <a:xfrm>
          <a:off x="0" y="1071202"/>
          <a:ext cx="11110914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7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Individual system generation using AMI data for VNEM interconnections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PV system output simulation using DNV Solar Compass Resource for NET interconnections</a:t>
          </a:r>
          <a:endParaRPr lang="en-US" sz="2300" kern="1200"/>
        </a:p>
      </dsp:txBody>
      <dsp:txXfrm>
        <a:off x="0" y="1071202"/>
        <a:ext cx="11110914" cy="1050524"/>
      </dsp:txXfrm>
    </dsp:sp>
    <dsp:sp modelId="{5587BF36-7667-4B3B-832F-C4A41DC4E25B}">
      <dsp:nvSpPr>
        <dsp:cNvPr id="0" name=""/>
        <dsp:cNvSpPr/>
      </dsp:nvSpPr>
      <dsp:spPr>
        <a:xfrm>
          <a:off x="0" y="2121727"/>
          <a:ext cx="11110914" cy="6786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>
              <a:solidFill>
                <a:schemeClr val="tx1"/>
              </a:solidFill>
            </a:rPr>
            <a:t>Calculate avoided costs using 2021 DER Avoided Cost Calculator</a:t>
          </a:r>
          <a:endParaRPr lang="en-US" sz="2900" kern="1200">
            <a:solidFill>
              <a:schemeClr val="tx1"/>
            </a:solidFill>
          </a:endParaRPr>
        </a:p>
      </dsp:txBody>
      <dsp:txXfrm>
        <a:off x="33127" y="2154854"/>
        <a:ext cx="11044660" cy="612346"/>
      </dsp:txXfrm>
    </dsp:sp>
    <dsp:sp modelId="{13D1C6B9-D1EF-4BA2-9AC8-C67389DECFF6}">
      <dsp:nvSpPr>
        <dsp:cNvPr id="0" name=""/>
        <dsp:cNvSpPr/>
      </dsp:nvSpPr>
      <dsp:spPr>
        <a:xfrm>
          <a:off x="0" y="2883846"/>
          <a:ext cx="11110914" cy="6786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>
              <a:solidFill>
                <a:schemeClr val="tx1"/>
              </a:solidFill>
            </a:rPr>
            <a:t>Calculate GHG emissions using</a:t>
          </a:r>
          <a:endParaRPr lang="en-US" sz="2900" kern="1200">
            <a:solidFill>
              <a:schemeClr val="tx1"/>
            </a:solidFill>
          </a:endParaRPr>
        </a:p>
      </dsp:txBody>
      <dsp:txXfrm>
        <a:off x="33127" y="2916973"/>
        <a:ext cx="11044660" cy="612346"/>
      </dsp:txXfrm>
    </dsp:sp>
    <dsp:sp modelId="{4B5A55FC-7C1C-4578-81D5-04A9EB6D4058}">
      <dsp:nvSpPr>
        <dsp:cNvPr id="0" name=""/>
        <dsp:cNvSpPr/>
      </dsp:nvSpPr>
      <dsp:spPr>
        <a:xfrm>
          <a:off x="0" y="3562446"/>
          <a:ext cx="11110914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7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California Self-Generation Incentive Program marginal emissions data (WattTime)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California Air Resource Board (CARB) Calculators for PV</a:t>
          </a:r>
          <a:endParaRPr lang="en-US" sz="2300" kern="1200"/>
        </a:p>
      </dsp:txBody>
      <dsp:txXfrm>
        <a:off x="0" y="3562446"/>
        <a:ext cx="11110914" cy="10505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38E38-E5DC-45D0-9B18-BFEE47563EAD}">
      <dsp:nvSpPr>
        <dsp:cNvPr id="0" name=""/>
        <dsp:cNvSpPr/>
      </dsp:nvSpPr>
      <dsp:spPr>
        <a:xfrm>
          <a:off x="0" y="38676"/>
          <a:ext cx="11110914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Reviewed program reports and data</a:t>
          </a:r>
        </a:p>
      </dsp:txBody>
      <dsp:txXfrm>
        <a:off x="50261" y="88937"/>
        <a:ext cx="11010392" cy="929078"/>
      </dsp:txXfrm>
    </dsp:sp>
    <dsp:sp modelId="{5768300E-D8D3-4650-A10F-E8557A3768BC}">
      <dsp:nvSpPr>
        <dsp:cNvPr id="0" name=""/>
        <dsp:cNvSpPr/>
      </dsp:nvSpPr>
      <dsp:spPr>
        <a:xfrm>
          <a:off x="0" y="1068276"/>
          <a:ext cx="11110914" cy="214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77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Multifamily Affordable Solar Housing (MASH) semi-annual reports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err="1"/>
            <a:t>Powerclerk</a:t>
          </a:r>
          <a:r>
            <a:rPr lang="en-US" sz="3400" kern="1200"/>
            <a:t> data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/>
            <a:t>MASH Handbook</a:t>
          </a:r>
        </a:p>
      </dsp:txBody>
      <dsp:txXfrm>
        <a:off x="0" y="1068276"/>
        <a:ext cx="11110914" cy="2140380"/>
      </dsp:txXfrm>
    </dsp:sp>
    <dsp:sp modelId="{13D1C6B9-D1EF-4BA2-9AC8-C67389DECFF6}">
      <dsp:nvSpPr>
        <dsp:cNvPr id="0" name=""/>
        <dsp:cNvSpPr/>
      </dsp:nvSpPr>
      <dsp:spPr>
        <a:xfrm>
          <a:off x="0" y="3208657"/>
          <a:ext cx="11110914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kern="1200"/>
            <a:t>PA interviews</a:t>
          </a:r>
          <a:endParaRPr lang="en-US" sz="4400" kern="1200"/>
        </a:p>
      </dsp:txBody>
      <dsp:txXfrm>
        <a:off x="50261" y="3258918"/>
        <a:ext cx="11010392" cy="929078"/>
      </dsp:txXfrm>
    </dsp:sp>
    <dsp:sp modelId="{4B5A55FC-7C1C-4578-81D5-04A9EB6D4058}">
      <dsp:nvSpPr>
        <dsp:cNvPr id="0" name=""/>
        <dsp:cNvSpPr/>
      </dsp:nvSpPr>
      <dsp:spPr>
        <a:xfrm>
          <a:off x="0" y="4238257"/>
          <a:ext cx="11110914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77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/>
            <a:t>Supplemented data with insights from interviews</a:t>
          </a:r>
          <a:endParaRPr lang="en-US" sz="3400" kern="1200"/>
        </a:p>
      </dsp:txBody>
      <dsp:txXfrm>
        <a:off x="0" y="4238257"/>
        <a:ext cx="11110914" cy="7286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55986-E783-480D-B928-958B96E98404}">
      <dsp:nvSpPr>
        <dsp:cNvPr id="0" name=""/>
        <dsp:cNvSpPr/>
      </dsp:nvSpPr>
      <dsp:spPr>
        <a:xfrm>
          <a:off x="0" y="10221"/>
          <a:ext cx="11110914" cy="81080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solidFill>
                <a:schemeClr val="tx1"/>
              </a:solidFill>
            </a:rPr>
            <a:t>The evaluation spans 2009-2022, the years in which costs or benefits were incurred in the program. </a:t>
          </a:r>
          <a:endParaRPr lang="en-US" sz="2100" kern="1200">
            <a:solidFill>
              <a:schemeClr val="tx1"/>
            </a:solidFill>
          </a:endParaRPr>
        </a:p>
      </dsp:txBody>
      <dsp:txXfrm>
        <a:off x="39580" y="49801"/>
        <a:ext cx="11031754" cy="731649"/>
      </dsp:txXfrm>
    </dsp:sp>
    <dsp:sp modelId="{E5B80DBF-FA3D-458B-B3D5-EF113D9F4C89}">
      <dsp:nvSpPr>
        <dsp:cNvPr id="0" name=""/>
        <dsp:cNvSpPr/>
      </dsp:nvSpPr>
      <dsp:spPr>
        <a:xfrm>
          <a:off x="0" y="881511"/>
          <a:ext cx="11110914" cy="81080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solidFill>
                <a:schemeClr val="tx1"/>
              </a:solidFill>
            </a:rPr>
            <a:t>Costs are the sum of total system costs, program administration costs, and estimated operation expenses. </a:t>
          </a:r>
          <a:endParaRPr lang="en-US" sz="2100" kern="1200">
            <a:solidFill>
              <a:schemeClr val="tx1"/>
            </a:solidFill>
          </a:endParaRPr>
        </a:p>
      </dsp:txBody>
      <dsp:txXfrm>
        <a:off x="39580" y="921091"/>
        <a:ext cx="11031754" cy="731649"/>
      </dsp:txXfrm>
    </dsp:sp>
    <dsp:sp modelId="{6430E809-33A4-4050-BCB6-D5BD34024ED8}">
      <dsp:nvSpPr>
        <dsp:cNvPr id="0" name=""/>
        <dsp:cNvSpPr/>
      </dsp:nvSpPr>
      <dsp:spPr>
        <a:xfrm>
          <a:off x="0" y="1698627"/>
          <a:ext cx="11110914" cy="81080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solidFill>
                <a:schemeClr val="tx1"/>
              </a:solidFill>
            </a:rPr>
            <a:t>The analysis assumed a 30-year life of the installed system. Annual operating expenses were estimated annually at 1% of the total system costs.  </a:t>
          </a:r>
          <a:endParaRPr lang="en-US" sz="2100" kern="1200">
            <a:solidFill>
              <a:schemeClr val="tx1"/>
            </a:solidFill>
          </a:endParaRPr>
        </a:p>
      </dsp:txBody>
      <dsp:txXfrm>
        <a:off x="39580" y="1738207"/>
        <a:ext cx="11031754" cy="731649"/>
      </dsp:txXfrm>
    </dsp:sp>
    <dsp:sp modelId="{586A1BC0-2D01-4855-980F-2178D231678F}">
      <dsp:nvSpPr>
        <dsp:cNvPr id="0" name=""/>
        <dsp:cNvSpPr/>
      </dsp:nvSpPr>
      <dsp:spPr>
        <a:xfrm>
          <a:off x="0" y="2624092"/>
          <a:ext cx="11110914" cy="81080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solidFill>
                <a:schemeClr val="tx1"/>
              </a:solidFill>
            </a:rPr>
            <a:t>The annual streams of benefits a and costs were converted to 2022 dollars  by using the GDP Price Deflator.</a:t>
          </a:r>
          <a:endParaRPr lang="en-US" sz="2100" kern="1200">
            <a:solidFill>
              <a:schemeClr val="tx1"/>
            </a:solidFill>
          </a:endParaRPr>
        </a:p>
      </dsp:txBody>
      <dsp:txXfrm>
        <a:off x="39580" y="2663672"/>
        <a:ext cx="11031754" cy="731649"/>
      </dsp:txXfrm>
    </dsp:sp>
    <dsp:sp modelId="{A158BE67-2ED8-4127-B0D4-88CCC56D49CE}">
      <dsp:nvSpPr>
        <dsp:cNvPr id="0" name=""/>
        <dsp:cNvSpPr/>
      </dsp:nvSpPr>
      <dsp:spPr>
        <a:xfrm>
          <a:off x="0" y="3495382"/>
          <a:ext cx="11110914" cy="81080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solidFill>
                <a:schemeClr val="tx1"/>
              </a:solidFill>
            </a:rPr>
            <a:t>The annual benefits and costs were discounted using each utilities’ Weight Average Cost of Capital (WACC).   </a:t>
          </a:r>
          <a:endParaRPr lang="en-US" sz="2100" kern="1200">
            <a:solidFill>
              <a:schemeClr val="tx1"/>
            </a:solidFill>
          </a:endParaRPr>
        </a:p>
      </dsp:txBody>
      <dsp:txXfrm>
        <a:off x="39580" y="3534962"/>
        <a:ext cx="11031754" cy="7316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00C65-59BA-4B91-944A-720F7BA4AA7B}">
      <dsp:nvSpPr>
        <dsp:cNvPr id="0" name=""/>
        <dsp:cNvSpPr/>
      </dsp:nvSpPr>
      <dsp:spPr>
        <a:xfrm>
          <a:off x="3255" y="667283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Program installs (64MW) exceeded combined MASH and SASH goal</a:t>
          </a:r>
          <a:endParaRPr lang="en-US" sz="2100" kern="1200"/>
        </a:p>
      </dsp:txBody>
      <dsp:txXfrm>
        <a:off x="3255" y="667283"/>
        <a:ext cx="2582419" cy="1549451"/>
      </dsp:txXfrm>
    </dsp:sp>
    <dsp:sp modelId="{7AB44051-F350-4365-992B-869439237332}">
      <dsp:nvSpPr>
        <dsp:cNvPr id="0" name=""/>
        <dsp:cNvSpPr/>
      </dsp:nvSpPr>
      <dsp:spPr>
        <a:xfrm>
          <a:off x="2843916" y="667283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Of the 636 projects, 30% were installed in DACs</a:t>
          </a:r>
          <a:endParaRPr lang="en-US" sz="2100" kern="1200" dirty="0"/>
        </a:p>
      </dsp:txBody>
      <dsp:txXfrm>
        <a:off x="2843916" y="667283"/>
        <a:ext cx="2582419" cy="1549451"/>
      </dsp:txXfrm>
    </dsp:sp>
    <dsp:sp modelId="{94675B3E-D8CE-4D7E-8F97-BD622B89A9B7}">
      <dsp:nvSpPr>
        <dsp:cNvPr id="0" name=""/>
        <dsp:cNvSpPr/>
      </dsp:nvSpPr>
      <dsp:spPr>
        <a:xfrm>
          <a:off x="5684577" y="667283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Workforce development goals were met</a:t>
          </a:r>
          <a:endParaRPr lang="en-US" sz="2100" kern="1200"/>
        </a:p>
      </dsp:txBody>
      <dsp:txXfrm>
        <a:off x="5684577" y="667283"/>
        <a:ext cx="2582419" cy="1549451"/>
      </dsp:txXfrm>
    </dsp:sp>
    <dsp:sp modelId="{F28C8939-797A-4D43-84A1-0140C99AACB2}">
      <dsp:nvSpPr>
        <dsp:cNvPr id="0" name=""/>
        <dsp:cNvSpPr/>
      </dsp:nvSpPr>
      <dsp:spPr>
        <a:xfrm>
          <a:off x="8525238" y="667283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First-year production realization rate was 65%</a:t>
          </a:r>
          <a:endParaRPr lang="en-US" sz="2100" kern="1200"/>
        </a:p>
      </dsp:txBody>
      <dsp:txXfrm>
        <a:off x="8525238" y="667283"/>
        <a:ext cx="2582419" cy="1549451"/>
      </dsp:txXfrm>
    </dsp:sp>
    <dsp:sp modelId="{2CE9CC67-93C9-4AEC-97D7-F34B02531B08}">
      <dsp:nvSpPr>
        <dsp:cNvPr id="0" name=""/>
        <dsp:cNvSpPr/>
      </dsp:nvSpPr>
      <dsp:spPr>
        <a:xfrm>
          <a:off x="3255" y="2474977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Customers used more energy under the program but paid less on their electricity bills</a:t>
          </a:r>
          <a:endParaRPr lang="en-US" sz="2100" kern="1200"/>
        </a:p>
      </dsp:txBody>
      <dsp:txXfrm>
        <a:off x="3255" y="2474977"/>
        <a:ext cx="2582419" cy="1549451"/>
      </dsp:txXfrm>
    </dsp:sp>
    <dsp:sp modelId="{D21C3123-749A-4AB5-B806-F93E2EB01AA8}">
      <dsp:nvSpPr>
        <dsp:cNvPr id="0" name=""/>
        <dsp:cNvSpPr/>
      </dsp:nvSpPr>
      <dsp:spPr>
        <a:xfrm>
          <a:off x="2843916" y="2474977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Combined CO</a:t>
          </a:r>
          <a:r>
            <a:rPr lang="en-GB" sz="2100" kern="1200" baseline="-25000"/>
            <a:t>2</a:t>
          </a:r>
          <a:r>
            <a:rPr lang="en-GB" sz="2100" kern="1200"/>
            <a:t> savings of 175,680 metric tons</a:t>
          </a:r>
          <a:endParaRPr lang="en-US" sz="2100" kern="1200"/>
        </a:p>
      </dsp:txBody>
      <dsp:txXfrm>
        <a:off x="2843916" y="2474977"/>
        <a:ext cx="2582419" cy="1549451"/>
      </dsp:txXfrm>
    </dsp:sp>
    <dsp:sp modelId="{A836E101-64CD-49DD-B113-1AFC5CBD27E0}">
      <dsp:nvSpPr>
        <dsp:cNvPr id="0" name=""/>
        <dsp:cNvSpPr/>
      </dsp:nvSpPr>
      <dsp:spPr>
        <a:xfrm>
          <a:off x="5684577" y="2474977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benefit cost ratio using the TRC over the entire program was 0.43</a:t>
          </a:r>
          <a:endParaRPr lang="en-US" sz="2100" kern="1200"/>
        </a:p>
      </dsp:txBody>
      <dsp:txXfrm>
        <a:off x="5684577" y="2474977"/>
        <a:ext cx="2582419" cy="1549451"/>
      </dsp:txXfrm>
    </dsp:sp>
    <dsp:sp modelId="{248FCB3E-DEE8-4B13-B9F8-E247971A9B69}">
      <dsp:nvSpPr>
        <dsp:cNvPr id="0" name=""/>
        <dsp:cNvSpPr/>
      </dsp:nvSpPr>
      <dsp:spPr>
        <a:xfrm>
          <a:off x="8525238" y="2474977"/>
          <a:ext cx="2582419" cy="154945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Data issues</a:t>
          </a:r>
          <a:endParaRPr lang="en-US" sz="2100" kern="1200"/>
        </a:p>
      </dsp:txBody>
      <dsp:txXfrm>
        <a:off x="8525238" y="2474977"/>
        <a:ext cx="2582419" cy="1549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797C9-F0E8-4285-B377-633E41A88F48}">
      <dsp:nvSpPr>
        <dsp:cNvPr id="0" name=""/>
        <dsp:cNvSpPr/>
      </dsp:nvSpPr>
      <dsp:spPr>
        <a:xfrm>
          <a:off x="0" y="3275"/>
          <a:ext cx="10247563" cy="45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Evaluation team</a:t>
          </a:r>
          <a:endParaRPr lang="en-US" sz="2000" kern="1200"/>
        </a:p>
      </dsp:txBody>
      <dsp:txXfrm>
        <a:off x="22311" y="25586"/>
        <a:ext cx="10202941" cy="412419"/>
      </dsp:txXfrm>
    </dsp:sp>
    <dsp:sp modelId="{2FAB48E6-9520-43CB-9856-89BE3764B4A0}">
      <dsp:nvSpPr>
        <dsp:cNvPr id="0" name=""/>
        <dsp:cNvSpPr/>
      </dsp:nvSpPr>
      <dsp:spPr>
        <a:xfrm>
          <a:off x="0" y="474379"/>
          <a:ext cx="10247563" cy="45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Program background</a:t>
          </a:r>
          <a:endParaRPr lang="en-US" sz="2000" kern="1200"/>
        </a:p>
      </dsp:txBody>
      <dsp:txXfrm>
        <a:off x="22311" y="496690"/>
        <a:ext cx="10202941" cy="412419"/>
      </dsp:txXfrm>
    </dsp:sp>
    <dsp:sp modelId="{E895F29F-0EC1-452F-B78C-B34DB3F5D108}">
      <dsp:nvSpPr>
        <dsp:cNvPr id="0" name=""/>
        <dsp:cNvSpPr/>
      </dsp:nvSpPr>
      <dsp:spPr>
        <a:xfrm>
          <a:off x="0" y="945484"/>
          <a:ext cx="10247563" cy="45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</a:t>
          </a:r>
          <a:r>
            <a:rPr lang="en-GB" sz="2000" b="0" i="0" kern="1200" baseline="0"/>
            <a:t>valuation o</a:t>
          </a:r>
          <a:r>
            <a:rPr lang="en-GB" sz="2000" kern="1200"/>
            <a:t>bjectives</a:t>
          </a:r>
          <a:endParaRPr lang="en-US" sz="2000" kern="1200"/>
        </a:p>
      </dsp:txBody>
      <dsp:txXfrm>
        <a:off x="22311" y="967795"/>
        <a:ext cx="10202941" cy="412419"/>
      </dsp:txXfrm>
    </dsp:sp>
    <dsp:sp modelId="{0D35B92E-0B03-4F9C-BC11-90FDC4F98FC9}">
      <dsp:nvSpPr>
        <dsp:cNvPr id="0" name=""/>
        <dsp:cNvSpPr/>
      </dsp:nvSpPr>
      <dsp:spPr>
        <a:xfrm>
          <a:off x="0" y="1416588"/>
          <a:ext cx="10247563" cy="45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Evaluation tasks and outcomes</a:t>
          </a:r>
          <a:endParaRPr lang="en-US" sz="2000" kern="1200"/>
        </a:p>
      </dsp:txBody>
      <dsp:txXfrm>
        <a:off x="22311" y="1438899"/>
        <a:ext cx="10202941" cy="412419"/>
      </dsp:txXfrm>
    </dsp:sp>
    <dsp:sp modelId="{BAFF0D43-2180-4374-BF50-8F2377B0CE9D}">
      <dsp:nvSpPr>
        <dsp:cNvPr id="0" name=""/>
        <dsp:cNvSpPr/>
      </dsp:nvSpPr>
      <dsp:spPr>
        <a:xfrm>
          <a:off x="0" y="1873629"/>
          <a:ext cx="10247563" cy="202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6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Program delivery metrics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Customers served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Workforce outcomes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System characteristics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Bill impacts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Electrical system benefits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Environmental benefits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Cost assessment</a:t>
          </a:r>
          <a:endParaRPr lang="en-US" sz="1600" kern="1200"/>
        </a:p>
      </dsp:txBody>
      <dsp:txXfrm>
        <a:off x="0" y="1873629"/>
        <a:ext cx="10247563" cy="2021529"/>
      </dsp:txXfrm>
    </dsp:sp>
    <dsp:sp modelId="{A1C2D241-A3B7-4955-92C4-338EF7F32728}">
      <dsp:nvSpPr>
        <dsp:cNvPr id="0" name=""/>
        <dsp:cNvSpPr/>
      </dsp:nvSpPr>
      <dsp:spPr>
        <a:xfrm>
          <a:off x="0" y="3895159"/>
          <a:ext cx="10247563" cy="45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Evaluation Summary</a:t>
          </a:r>
        </a:p>
      </dsp:txBody>
      <dsp:txXfrm>
        <a:off x="22311" y="3917470"/>
        <a:ext cx="10202941" cy="412419"/>
      </dsp:txXfrm>
    </dsp:sp>
    <dsp:sp modelId="{5B5970D6-1023-4B4C-B73B-912953EF2EE5}">
      <dsp:nvSpPr>
        <dsp:cNvPr id="0" name=""/>
        <dsp:cNvSpPr/>
      </dsp:nvSpPr>
      <dsp:spPr>
        <a:xfrm>
          <a:off x="0" y="4366264"/>
          <a:ext cx="10247563" cy="457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Questions</a:t>
          </a:r>
        </a:p>
      </dsp:txBody>
      <dsp:txXfrm>
        <a:off x="22311" y="4388575"/>
        <a:ext cx="10202941" cy="412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201DE-560C-4AAA-B5DC-F11440093E0E}">
      <dsp:nvSpPr>
        <dsp:cNvPr id="0" name=""/>
        <dsp:cNvSpPr/>
      </dsp:nvSpPr>
      <dsp:spPr>
        <a:xfrm>
          <a:off x="0" y="0"/>
          <a:ext cx="9978556" cy="18906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1E39B-2C45-449C-A23B-8C5B9E5470C4}">
      <dsp:nvSpPr>
        <dsp:cNvPr id="0" name=""/>
        <dsp:cNvSpPr/>
      </dsp:nvSpPr>
      <dsp:spPr>
        <a:xfrm>
          <a:off x="302562" y="252087"/>
          <a:ext cx="1735820" cy="13864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E2470-1170-41F7-BD9E-11B49AEFE67F}">
      <dsp:nvSpPr>
        <dsp:cNvPr id="0" name=""/>
        <dsp:cNvSpPr/>
      </dsp:nvSpPr>
      <dsp:spPr>
        <a:xfrm rot="10800000">
          <a:off x="302562" y="1890659"/>
          <a:ext cx="1735820" cy="2310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>
              <a:latin typeface="+mj-lt"/>
            </a:rPr>
            <a:t>Megan Ovaska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700" b="0" kern="1200">
              <a:latin typeface="+mj-lt"/>
            </a:rPr>
          </a:br>
          <a:r>
            <a:rPr lang="en-GB" sz="1700" b="0" kern="1200">
              <a:latin typeface="+mj-lt"/>
            </a:rPr>
            <a:t>Project Manager</a:t>
          </a:r>
          <a:endParaRPr lang="en-US" sz="1700" kern="1200">
            <a:latin typeface="+mj-lt"/>
          </a:endParaRPr>
        </a:p>
      </dsp:txBody>
      <dsp:txXfrm rot="10800000">
        <a:off x="355944" y="1890659"/>
        <a:ext cx="1629056" cy="2257423"/>
      </dsp:txXfrm>
    </dsp:sp>
    <dsp:sp modelId="{EC538EC9-FA1B-48F7-BCD1-3A342DF5EF88}">
      <dsp:nvSpPr>
        <dsp:cNvPr id="0" name=""/>
        <dsp:cNvSpPr/>
      </dsp:nvSpPr>
      <dsp:spPr>
        <a:xfrm>
          <a:off x="2211965" y="252087"/>
          <a:ext cx="1735820" cy="13864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74FD8-89C1-479C-B7CE-9158FCFF67D0}">
      <dsp:nvSpPr>
        <dsp:cNvPr id="0" name=""/>
        <dsp:cNvSpPr/>
      </dsp:nvSpPr>
      <dsp:spPr>
        <a:xfrm rot="10800000">
          <a:off x="2211965" y="1890659"/>
          <a:ext cx="1735820" cy="2310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>
              <a:latin typeface="+mj-lt"/>
            </a:rPr>
            <a:t>Paula </a:t>
          </a:r>
          <a:br>
            <a:rPr lang="en-GB" sz="1700" b="1" kern="1200">
              <a:latin typeface="+mj-lt"/>
            </a:rPr>
          </a:br>
          <a:r>
            <a:rPr lang="en-GB" sz="1700" b="1" kern="1200">
              <a:latin typeface="+mj-lt"/>
            </a:rPr>
            <a:t>Ham-Su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700" b="0" kern="1200">
              <a:latin typeface="+mj-lt"/>
            </a:rPr>
          </a:br>
          <a:r>
            <a:rPr lang="en-GB" sz="1700" kern="1200">
              <a:latin typeface="+mj-lt"/>
            </a:rPr>
            <a:t>Customer</a:t>
          </a:r>
          <a:r>
            <a:rPr lang="en-GB" sz="1700" b="0" kern="1200">
              <a:latin typeface="+mj-lt"/>
            </a:rPr>
            <a:t> </a:t>
          </a:r>
          <a:r>
            <a:rPr lang="en-GB" sz="1700" kern="1200">
              <a:latin typeface="+mj-lt"/>
            </a:rPr>
            <a:t>I</a:t>
          </a:r>
          <a:r>
            <a:rPr lang="en-GB" sz="1700" b="0" kern="1200">
              <a:latin typeface="+mj-lt"/>
            </a:rPr>
            <a:t>mpacts and Data Management</a:t>
          </a:r>
          <a:endParaRPr lang="en-US" sz="1700" kern="1200">
            <a:latin typeface="+mj-lt"/>
          </a:endParaRPr>
        </a:p>
      </dsp:txBody>
      <dsp:txXfrm rot="10800000">
        <a:off x="2265347" y="1890659"/>
        <a:ext cx="1629056" cy="2257423"/>
      </dsp:txXfrm>
    </dsp:sp>
    <dsp:sp modelId="{14F6B8D2-2B28-4E36-81B5-E95FBA2D043A}">
      <dsp:nvSpPr>
        <dsp:cNvPr id="0" name=""/>
        <dsp:cNvSpPr/>
      </dsp:nvSpPr>
      <dsp:spPr>
        <a:xfrm>
          <a:off x="4121367" y="252087"/>
          <a:ext cx="1735820" cy="13864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CB07D-4196-4351-BE51-BCB854EE9F69}">
      <dsp:nvSpPr>
        <dsp:cNvPr id="0" name=""/>
        <dsp:cNvSpPr/>
      </dsp:nvSpPr>
      <dsp:spPr>
        <a:xfrm rot="10800000">
          <a:off x="4121367" y="1890659"/>
          <a:ext cx="1735820" cy="2310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>
              <a:latin typeface="+mj-lt"/>
            </a:rPr>
            <a:t>Carrie Webber</a:t>
          </a:r>
          <a:endParaRPr lang="en-GB" sz="170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700" b="0">
              <a:latin typeface="+mj-lt"/>
            </a:rPr>
          </a:br>
          <a:r>
            <a:rPr lang="en-GB" sz="1700">
              <a:latin typeface="+mj-lt"/>
            </a:rPr>
            <a:t>Environmental Impact</a:t>
          </a:r>
          <a:r>
            <a:rPr lang="en-GB" sz="1700" b="0" kern="1200">
              <a:latin typeface="+mj-lt"/>
              <a:ea typeface="+mj-lt"/>
              <a:cs typeface="+mj-lt"/>
            </a:rPr>
            <a:t> </a:t>
          </a:r>
          <a:endParaRPr lang="en-US" sz="1700" b="0" kern="1200">
            <a:latin typeface="+mj-lt"/>
            <a:ea typeface="+mj-lt"/>
            <a:cs typeface="+mj-lt"/>
          </a:endParaRPr>
        </a:p>
      </dsp:txBody>
      <dsp:txXfrm rot="10800000">
        <a:off x="4174749" y="1890659"/>
        <a:ext cx="1629056" cy="2257423"/>
      </dsp:txXfrm>
    </dsp:sp>
    <dsp:sp modelId="{BCB76C66-43AF-4B31-A20F-A2BEBF6469DC}">
      <dsp:nvSpPr>
        <dsp:cNvPr id="0" name=""/>
        <dsp:cNvSpPr/>
      </dsp:nvSpPr>
      <dsp:spPr>
        <a:xfrm>
          <a:off x="6030770" y="252087"/>
          <a:ext cx="1735820" cy="13864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DF296-4A41-4C70-9514-9F823A295810}">
      <dsp:nvSpPr>
        <dsp:cNvPr id="0" name=""/>
        <dsp:cNvSpPr/>
      </dsp:nvSpPr>
      <dsp:spPr>
        <a:xfrm rot="10800000">
          <a:off x="6030770" y="1890659"/>
          <a:ext cx="1735820" cy="2310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algn="ctr" rtl="0">
            <a:lnSpc>
              <a:spcPct val="90000"/>
            </a:lnSpc>
            <a:spcBef>
              <a:spcPct val="0"/>
            </a:spcBef>
            <a:buNone/>
          </a:pPr>
          <a:r>
            <a:rPr lang="en-US" sz="1700" b="1" kern="1200">
              <a:latin typeface="+mj-lt"/>
              <a:ea typeface="+mn-ea"/>
              <a:cs typeface="+mn-cs"/>
            </a:rPr>
            <a:t>Karen Cramton</a:t>
          </a:r>
          <a:endParaRPr lang="en-US" sz="17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700" b="0" kern="1200">
              <a:latin typeface="+mj-lt"/>
            </a:rPr>
          </a:br>
          <a:r>
            <a:rPr lang="en-US" sz="1700" b="0" kern="1200">
              <a:latin typeface="+mj-lt"/>
              <a:ea typeface="+mn-ea"/>
              <a:cs typeface="+mn-cs"/>
            </a:rPr>
            <a:t>Program Outcomes</a:t>
          </a:r>
          <a:endParaRPr lang="en-US" sz="1700"/>
        </a:p>
      </dsp:txBody>
      <dsp:txXfrm rot="10800000">
        <a:off x="6084152" y="1890659"/>
        <a:ext cx="1629056" cy="2257423"/>
      </dsp:txXfrm>
    </dsp:sp>
    <dsp:sp modelId="{D47F822C-40F3-4FBC-8750-5CD246BF6D19}">
      <dsp:nvSpPr>
        <dsp:cNvPr id="0" name=""/>
        <dsp:cNvSpPr/>
      </dsp:nvSpPr>
      <dsp:spPr>
        <a:xfrm>
          <a:off x="7940172" y="252087"/>
          <a:ext cx="1735820" cy="13864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1BD9B-EBA5-4327-9FC4-50043BE50108}">
      <dsp:nvSpPr>
        <dsp:cNvPr id="0" name=""/>
        <dsp:cNvSpPr/>
      </dsp:nvSpPr>
      <dsp:spPr>
        <a:xfrm rot="10800000">
          <a:off x="7940172" y="1890659"/>
          <a:ext cx="1735820" cy="2310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>
              <a:latin typeface="+mj-lt"/>
            </a:rPr>
            <a:t>Kytson McNeil</a:t>
          </a:r>
          <a:endParaRPr lang="en-US" sz="1700" kern="120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700" b="0" kern="1200">
              <a:latin typeface="+mj-lt"/>
            </a:rPr>
          </a:br>
          <a:r>
            <a:rPr lang="en-US" sz="1700" kern="1200">
              <a:latin typeface="+mj-lt"/>
            </a:rPr>
            <a:t>Cost Assessment</a:t>
          </a:r>
        </a:p>
      </dsp:txBody>
      <dsp:txXfrm rot="10800000">
        <a:off x="7993554" y="1890659"/>
        <a:ext cx="1629056" cy="2257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53024-6D28-4E58-86E3-28A0E26B82DC}">
      <dsp:nvSpPr>
        <dsp:cNvPr id="0" name=""/>
        <dsp:cNvSpPr/>
      </dsp:nvSpPr>
      <dsp:spPr>
        <a:xfrm>
          <a:off x="0" y="160372"/>
          <a:ext cx="10556169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/>
            <a:t>Program Background</a:t>
          </a:r>
          <a:endParaRPr lang="en-US" sz="3500" kern="1200"/>
        </a:p>
      </dsp:txBody>
      <dsp:txXfrm>
        <a:off x="39980" y="200352"/>
        <a:ext cx="10476209" cy="739039"/>
      </dsp:txXfrm>
    </dsp:sp>
    <dsp:sp modelId="{FE99531B-499B-4537-9819-51FDC38E8B8B}">
      <dsp:nvSpPr>
        <dsp:cNvPr id="0" name=""/>
        <dsp:cNvSpPr/>
      </dsp:nvSpPr>
      <dsp:spPr>
        <a:xfrm>
          <a:off x="0" y="979372"/>
          <a:ext cx="10556169" cy="2390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15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/>
            <a:t>CSI MASH program provided upfront solar incentives in the form of a </a:t>
          </a:r>
          <a:r>
            <a:rPr lang="en-GB" sz="2700" b="0" kern="1200" dirty="0"/>
            <a:t>one-time rebate paid at the time of project completion </a:t>
          </a:r>
          <a:r>
            <a:rPr lang="en-US" sz="2700" b="0" kern="1200" dirty="0"/>
            <a:t>to qualifying affordable multifamily housing residences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 dirty="0"/>
            <a:t>The program was overseen by the CPUC PG&amp;E, SCE, and The Center for Sustainable Energy in SDG&amp;E)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kern="1200"/>
            <a:t>Two incentive tracks</a:t>
          </a:r>
          <a:endParaRPr lang="en-US" sz="2700" kern="1200"/>
        </a:p>
      </dsp:txBody>
      <dsp:txXfrm>
        <a:off x="0" y="979372"/>
        <a:ext cx="10556169" cy="2390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3A31-8086-40E0-8F10-8B6B2BA30029}">
      <dsp:nvSpPr>
        <dsp:cNvPr id="0" name=""/>
        <dsp:cNvSpPr/>
      </dsp:nvSpPr>
      <dsp:spPr>
        <a:xfrm>
          <a:off x="0" y="454607"/>
          <a:ext cx="10940152" cy="60614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1091A-55E4-4C37-BB33-8F1AF84D91A7}">
      <dsp:nvSpPr>
        <dsp:cNvPr id="0" name=""/>
        <dsp:cNvSpPr/>
      </dsp:nvSpPr>
      <dsp:spPr>
        <a:xfrm>
          <a:off x="6443" y="0"/>
          <a:ext cx="1795669" cy="60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2005-2006: CSI established</a:t>
          </a:r>
        </a:p>
      </dsp:txBody>
      <dsp:txXfrm>
        <a:off x="6443" y="0"/>
        <a:ext cx="1795669" cy="606143"/>
      </dsp:txXfrm>
    </dsp:sp>
    <dsp:sp modelId="{B52120EC-E35A-4187-8365-AAC1088E094A}">
      <dsp:nvSpPr>
        <dsp:cNvPr id="0" name=""/>
        <dsp:cNvSpPr/>
      </dsp:nvSpPr>
      <dsp:spPr>
        <a:xfrm>
          <a:off x="828510" y="681911"/>
          <a:ext cx="151535" cy="15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30C86-6C3C-41FA-9FE3-2F61B68B1490}">
      <dsp:nvSpPr>
        <dsp:cNvPr id="0" name=""/>
        <dsp:cNvSpPr/>
      </dsp:nvSpPr>
      <dsp:spPr>
        <a:xfrm>
          <a:off x="1891896" y="909215"/>
          <a:ext cx="1795669" cy="60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October 2008: </a:t>
          </a:r>
          <a:r>
            <a:rPr lang="en-US" sz="1100" b="0" i="0" kern="1200"/>
            <a:t>D.08-10-036 issued, adopting framework for MASH</a:t>
          </a:r>
          <a:endParaRPr lang="en-GB" sz="1100" kern="1200"/>
        </a:p>
      </dsp:txBody>
      <dsp:txXfrm>
        <a:off x="1891896" y="909215"/>
        <a:ext cx="1795669" cy="606143"/>
      </dsp:txXfrm>
    </dsp:sp>
    <dsp:sp modelId="{D42D51DE-768F-4642-84D6-9945C6D86E9F}">
      <dsp:nvSpPr>
        <dsp:cNvPr id="0" name=""/>
        <dsp:cNvSpPr/>
      </dsp:nvSpPr>
      <dsp:spPr>
        <a:xfrm>
          <a:off x="2713963" y="681911"/>
          <a:ext cx="151535" cy="15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1255-53F4-4A4D-BF62-015F25982FB1}">
      <dsp:nvSpPr>
        <dsp:cNvPr id="0" name=""/>
        <dsp:cNvSpPr/>
      </dsp:nvSpPr>
      <dsp:spPr>
        <a:xfrm>
          <a:off x="3777350" y="0"/>
          <a:ext cx="2291436" cy="60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2013: AB 217 set additional program goals</a:t>
          </a:r>
          <a:endParaRPr lang="en-GB" sz="1100" kern="1200"/>
        </a:p>
      </dsp:txBody>
      <dsp:txXfrm>
        <a:off x="3777350" y="0"/>
        <a:ext cx="2291436" cy="606143"/>
      </dsp:txXfrm>
    </dsp:sp>
    <dsp:sp modelId="{2BA1B256-AA8A-4CD8-B180-B7188A4D3A4D}">
      <dsp:nvSpPr>
        <dsp:cNvPr id="0" name=""/>
        <dsp:cNvSpPr/>
      </dsp:nvSpPr>
      <dsp:spPr>
        <a:xfrm>
          <a:off x="4847300" y="681911"/>
          <a:ext cx="151535" cy="15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4E75B-71CC-4FE7-B5D7-6F333F1FA314}">
      <dsp:nvSpPr>
        <dsp:cNvPr id="0" name=""/>
        <dsp:cNvSpPr/>
      </dsp:nvSpPr>
      <dsp:spPr>
        <a:xfrm>
          <a:off x="6158570" y="909215"/>
          <a:ext cx="1795669" cy="60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2016: Start of MASH 2.0</a:t>
          </a:r>
        </a:p>
      </dsp:txBody>
      <dsp:txXfrm>
        <a:off x="6158570" y="909215"/>
        <a:ext cx="1795669" cy="606143"/>
      </dsp:txXfrm>
    </dsp:sp>
    <dsp:sp modelId="{24A13A6F-97B9-4341-8EA6-8450E4AC9284}">
      <dsp:nvSpPr>
        <dsp:cNvPr id="0" name=""/>
        <dsp:cNvSpPr/>
      </dsp:nvSpPr>
      <dsp:spPr>
        <a:xfrm>
          <a:off x="6980637" y="681911"/>
          <a:ext cx="151535" cy="15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AD06A-89D5-4EA6-95BC-373A1C9471AB}">
      <dsp:nvSpPr>
        <dsp:cNvPr id="0" name=""/>
        <dsp:cNvSpPr/>
      </dsp:nvSpPr>
      <dsp:spPr>
        <a:xfrm>
          <a:off x="8044023" y="0"/>
          <a:ext cx="1795669" cy="60614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December 31, 2021: Close of program</a:t>
          </a:r>
        </a:p>
      </dsp:txBody>
      <dsp:txXfrm>
        <a:off x="8044023" y="0"/>
        <a:ext cx="1795669" cy="606143"/>
      </dsp:txXfrm>
    </dsp:sp>
    <dsp:sp modelId="{82ECA6C8-CF5A-4F7F-B5CB-2E3CAEEFC7D0}">
      <dsp:nvSpPr>
        <dsp:cNvPr id="0" name=""/>
        <dsp:cNvSpPr/>
      </dsp:nvSpPr>
      <dsp:spPr>
        <a:xfrm>
          <a:off x="8866090" y="681911"/>
          <a:ext cx="151535" cy="15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24FEF-36B8-46D2-8634-699A4E544D3F}">
      <dsp:nvSpPr>
        <dsp:cNvPr id="0" name=""/>
        <dsp:cNvSpPr/>
      </dsp:nvSpPr>
      <dsp:spPr>
        <a:xfrm>
          <a:off x="0" y="56081"/>
          <a:ext cx="10071101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Initial Goals (D. 08-10-036)</a:t>
          </a:r>
          <a:endParaRPr lang="en-US" sz="2400" b="1" kern="1200"/>
        </a:p>
      </dsp:txBody>
      <dsp:txXfrm>
        <a:off x="27415" y="83496"/>
        <a:ext cx="10016271" cy="506769"/>
      </dsp:txXfrm>
    </dsp:sp>
    <dsp:sp modelId="{C6893CBE-725F-4BB0-8757-8E68D2B47A76}">
      <dsp:nvSpPr>
        <dsp:cNvPr id="0" name=""/>
        <dsp:cNvSpPr/>
      </dsp:nvSpPr>
      <dsp:spPr>
        <a:xfrm>
          <a:off x="0" y="617681"/>
          <a:ext cx="10071101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5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Stimulate the adoption of solar power in the affordable housing sector;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Improve energy utilization and overall quality of affordable housing through the application of solar and energy efficiency technologies;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Decrease electricity use and costs without increasing monthly household expenses for affordable housing building occupants; and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Increase awareness and appreciation of the benefits of solar among affordable housing occupants and developers.</a:t>
          </a:r>
          <a:endParaRPr lang="en-US" sz="1900" kern="1200"/>
        </a:p>
      </dsp:txBody>
      <dsp:txXfrm>
        <a:off x="0" y="617681"/>
        <a:ext cx="10071101" cy="1987200"/>
      </dsp:txXfrm>
    </dsp:sp>
    <dsp:sp modelId="{8C67977D-826B-4D55-9432-BC803ECBBDDC}">
      <dsp:nvSpPr>
        <dsp:cNvPr id="0" name=""/>
        <dsp:cNvSpPr/>
      </dsp:nvSpPr>
      <dsp:spPr>
        <a:xfrm>
          <a:off x="0" y="2604881"/>
          <a:ext cx="10071101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Goals added in 2013 (AB 217)</a:t>
          </a:r>
          <a:endParaRPr lang="en-US" sz="2400" kern="1200"/>
        </a:p>
      </dsp:txBody>
      <dsp:txXfrm>
        <a:off x="27415" y="2632296"/>
        <a:ext cx="10016271" cy="506769"/>
      </dsp:txXfrm>
    </dsp:sp>
    <dsp:sp modelId="{2AEA3D25-CDAD-47DE-8315-8E4A17C7FCF5}">
      <dsp:nvSpPr>
        <dsp:cNvPr id="0" name=""/>
        <dsp:cNvSpPr/>
      </dsp:nvSpPr>
      <dsp:spPr>
        <a:xfrm>
          <a:off x="0" y="3166481"/>
          <a:ext cx="10071101" cy="144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5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Maximize the overall benefit to ratepayers;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Require participants who receive monetary incentives to enroll in the Energy Savings Assistance (ESA) program.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Provide job training and employment opportunities in the solar energy and energy efficiency sectors of the economy.</a:t>
          </a:r>
          <a:endParaRPr lang="en-US" sz="1900" kern="1200"/>
        </a:p>
      </dsp:txBody>
      <dsp:txXfrm>
        <a:off x="0" y="3166481"/>
        <a:ext cx="10071101" cy="1440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87E79-D789-471D-81BB-D561C6601E20}">
      <dsp:nvSpPr>
        <dsp:cNvPr id="0" name=""/>
        <dsp:cNvSpPr/>
      </dsp:nvSpPr>
      <dsp:spPr>
        <a:xfrm>
          <a:off x="0" y="526"/>
          <a:ext cx="11110914" cy="12329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25871-A75F-48AC-8B7E-2C7B3E34E16A}">
      <dsp:nvSpPr>
        <dsp:cNvPr id="0" name=""/>
        <dsp:cNvSpPr/>
      </dsp:nvSpPr>
      <dsp:spPr>
        <a:xfrm>
          <a:off x="372970" y="277942"/>
          <a:ext cx="678128" cy="678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BE6D2-99CB-4CA1-BDF2-83BBFFD8339F}">
      <dsp:nvSpPr>
        <dsp:cNvPr id="0" name=""/>
        <dsp:cNvSpPr/>
      </dsp:nvSpPr>
      <dsp:spPr>
        <a:xfrm>
          <a:off x="1424068" y="526"/>
          <a:ext cx="9686845" cy="123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88" tIns="130488" rIns="130488" bIns="13048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Summarization of program process, and </a:t>
          </a:r>
          <a:r>
            <a:rPr lang="en-US" sz="2500" b="0" kern="1200"/>
            <a:t>applications received, approved, declined, and withdrawn </a:t>
          </a:r>
          <a:endParaRPr lang="en-US" sz="2500" kern="1200"/>
        </a:p>
      </dsp:txBody>
      <dsp:txXfrm>
        <a:off x="1424068" y="526"/>
        <a:ext cx="9686845" cy="1232960"/>
      </dsp:txXfrm>
    </dsp:sp>
    <dsp:sp modelId="{47C415DC-5CFA-464C-BA29-B847A90B35B2}">
      <dsp:nvSpPr>
        <dsp:cNvPr id="0" name=""/>
        <dsp:cNvSpPr/>
      </dsp:nvSpPr>
      <dsp:spPr>
        <a:xfrm>
          <a:off x="0" y="1541726"/>
          <a:ext cx="11110914" cy="12329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B1C41-EC80-4EF3-9208-525FFF6017BD}">
      <dsp:nvSpPr>
        <dsp:cNvPr id="0" name=""/>
        <dsp:cNvSpPr/>
      </dsp:nvSpPr>
      <dsp:spPr>
        <a:xfrm>
          <a:off x="372970" y="1819142"/>
          <a:ext cx="678128" cy="678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1AC8E-759D-4247-9D5D-5665C9097956}">
      <dsp:nvSpPr>
        <dsp:cNvPr id="0" name=""/>
        <dsp:cNvSpPr/>
      </dsp:nvSpPr>
      <dsp:spPr>
        <a:xfrm>
          <a:off x="1424068" y="1541726"/>
          <a:ext cx="9686845" cy="123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88" tIns="130488" rIns="130488" bIns="13048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Assessment of training program, including analysis of </a:t>
          </a:r>
          <a:r>
            <a:rPr lang="en-US" sz="2500" b="0" kern="1200"/>
            <a:t>total number trained, hours trained, and type of work done (job categories)</a:t>
          </a:r>
          <a:endParaRPr lang="en-US" sz="2500" kern="1200"/>
        </a:p>
      </dsp:txBody>
      <dsp:txXfrm>
        <a:off x="1424068" y="1541726"/>
        <a:ext cx="9686845" cy="1232960"/>
      </dsp:txXfrm>
    </dsp:sp>
    <dsp:sp modelId="{FFA5D1A8-BEAF-4DCE-99B1-3B7FF6B4251A}">
      <dsp:nvSpPr>
        <dsp:cNvPr id="0" name=""/>
        <dsp:cNvSpPr/>
      </dsp:nvSpPr>
      <dsp:spPr>
        <a:xfrm>
          <a:off x="0" y="3082927"/>
          <a:ext cx="11110914" cy="12329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CCD67-8166-40C7-908A-159A964FE741}">
      <dsp:nvSpPr>
        <dsp:cNvPr id="0" name=""/>
        <dsp:cNvSpPr/>
      </dsp:nvSpPr>
      <dsp:spPr>
        <a:xfrm>
          <a:off x="372970" y="3360343"/>
          <a:ext cx="678128" cy="6781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E9177-9216-47B9-96B3-248A942E8369}">
      <dsp:nvSpPr>
        <dsp:cNvPr id="0" name=""/>
        <dsp:cNvSpPr/>
      </dsp:nvSpPr>
      <dsp:spPr>
        <a:xfrm>
          <a:off x="1424068" y="3082927"/>
          <a:ext cx="9686845" cy="123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88" tIns="130488" rIns="130488" bIns="13048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Examination of projects by location, type and size, number of benefitting households, projects in disadvantaged communities</a:t>
          </a:r>
          <a:endParaRPr lang="en-US" sz="2500" kern="1200"/>
        </a:p>
      </dsp:txBody>
      <dsp:txXfrm>
        <a:off x="1424068" y="3082927"/>
        <a:ext cx="9686845" cy="1232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4002D-FEB4-4F21-AC04-8B838C1229CB}">
      <dsp:nvSpPr>
        <dsp:cNvPr id="0" name=""/>
        <dsp:cNvSpPr/>
      </dsp:nvSpPr>
      <dsp:spPr>
        <a:xfrm>
          <a:off x="0" y="304649"/>
          <a:ext cx="11110914" cy="11679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solidFill>
                <a:schemeClr val="tx1"/>
              </a:solidFill>
            </a:rPr>
            <a:t>Summarize the dollar value of award, interconnected solar generation capacity (kWAC), property type, and interconnection meter type</a:t>
          </a:r>
          <a:endParaRPr lang="en-US" sz="2200" kern="1200">
            <a:solidFill>
              <a:schemeClr val="tx1"/>
            </a:solidFill>
          </a:endParaRPr>
        </a:p>
      </dsp:txBody>
      <dsp:txXfrm>
        <a:off x="57015" y="361664"/>
        <a:ext cx="10996884" cy="1053922"/>
      </dsp:txXfrm>
    </dsp:sp>
    <dsp:sp modelId="{7E7E36D5-196F-4EA2-9F69-CE4747986ECC}">
      <dsp:nvSpPr>
        <dsp:cNvPr id="0" name=""/>
        <dsp:cNvSpPr/>
      </dsp:nvSpPr>
      <dsp:spPr>
        <a:xfrm>
          <a:off x="0" y="1574230"/>
          <a:ext cx="11110914" cy="11679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solidFill>
                <a:schemeClr val="tx1"/>
              </a:solidFill>
            </a:rPr>
            <a:t>Compare incentive level/system capacity by meter type</a:t>
          </a:r>
          <a:endParaRPr lang="en-US" sz="2200" kern="1200">
            <a:solidFill>
              <a:schemeClr val="tx1"/>
            </a:solidFill>
          </a:endParaRPr>
        </a:p>
      </dsp:txBody>
      <dsp:txXfrm>
        <a:off x="57015" y="1631245"/>
        <a:ext cx="10996884" cy="1053922"/>
      </dsp:txXfrm>
    </dsp:sp>
    <dsp:sp modelId="{20D44014-5099-46B6-BB93-C631E30DB129}">
      <dsp:nvSpPr>
        <dsp:cNvPr id="0" name=""/>
        <dsp:cNvSpPr/>
      </dsp:nvSpPr>
      <dsp:spPr>
        <a:xfrm>
          <a:off x="0" y="2805543"/>
          <a:ext cx="11110914" cy="11679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</a:rPr>
            <a:t>Compute post-installation consumption for common area metered accounts, tenant accounts and tenant metered accounts participating through VNEM, compare pre-installation consumption to post-installation consumption by program and by meter type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7015" y="2862558"/>
        <a:ext cx="10996884" cy="10539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247CB-C99D-4EB7-A0EA-2CA14B1FC5C8}">
      <dsp:nvSpPr>
        <dsp:cNvPr id="0" name=""/>
        <dsp:cNvSpPr/>
      </dsp:nvSpPr>
      <dsp:spPr>
        <a:xfrm>
          <a:off x="0" y="2659"/>
          <a:ext cx="11110914" cy="136051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02C6C-5BF0-4943-A4BE-95AEBB03B173}">
      <dsp:nvSpPr>
        <dsp:cNvPr id="0" name=""/>
        <dsp:cNvSpPr/>
      </dsp:nvSpPr>
      <dsp:spPr>
        <a:xfrm>
          <a:off x="411554" y="308774"/>
          <a:ext cx="749012" cy="74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5E137-EA5C-47BD-B6A9-1685E99DD7F0}">
      <dsp:nvSpPr>
        <dsp:cNvPr id="0" name=""/>
        <dsp:cNvSpPr/>
      </dsp:nvSpPr>
      <dsp:spPr>
        <a:xfrm>
          <a:off x="1572122" y="2659"/>
          <a:ext cx="9330106" cy="1361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28" tIns="144128" rIns="144128" bIns="14412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Model energy use, individually for each benefiter, and separately for one-year pre- and one-year post-PV installation. </a:t>
          </a:r>
          <a:endParaRPr lang="en-US" sz="2400" kern="1200"/>
        </a:p>
      </dsp:txBody>
      <dsp:txXfrm>
        <a:off x="1572122" y="2659"/>
        <a:ext cx="9330106" cy="1361841"/>
      </dsp:txXfrm>
    </dsp:sp>
    <dsp:sp modelId="{6FFE3675-4565-4F21-81C6-797396496FD5}">
      <dsp:nvSpPr>
        <dsp:cNvPr id="0" name=""/>
        <dsp:cNvSpPr/>
      </dsp:nvSpPr>
      <dsp:spPr>
        <a:xfrm>
          <a:off x="0" y="1636868"/>
          <a:ext cx="11110914" cy="136051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5DEFD-20A4-4F34-8304-FEF403719DAD}">
      <dsp:nvSpPr>
        <dsp:cNvPr id="0" name=""/>
        <dsp:cNvSpPr/>
      </dsp:nvSpPr>
      <dsp:spPr>
        <a:xfrm>
          <a:off x="411554" y="1942983"/>
          <a:ext cx="749012" cy="74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26719-BC31-4289-A171-72A99CD336CE}">
      <dsp:nvSpPr>
        <dsp:cNvPr id="0" name=""/>
        <dsp:cNvSpPr/>
      </dsp:nvSpPr>
      <dsp:spPr>
        <a:xfrm>
          <a:off x="1572122" y="1636868"/>
          <a:ext cx="9330106" cy="1361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28" tIns="144128" rIns="144128" bIns="14412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Apply normal weather to each model.  These makes both periods comparable. </a:t>
          </a:r>
          <a:endParaRPr lang="en-US" sz="2400" kern="1200"/>
        </a:p>
      </dsp:txBody>
      <dsp:txXfrm>
        <a:off x="1572122" y="1636868"/>
        <a:ext cx="9330106" cy="1361841"/>
      </dsp:txXfrm>
    </dsp:sp>
    <dsp:sp modelId="{92D1257B-54E6-4A08-89A8-489297F877E2}">
      <dsp:nvSpPr>
        <dsp:cNvPr id="0" name=""/>
        <dsp:cNvSpPr/>
      </dsp:nvSpPr>
      <dsp:spPr>
        <a:xfrm>
          <a:off x="0" y="3271078"/>
          <a:ext cx="11110914" cy="136051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3B906-2F95-4C68-B682-D7EF667320B0}">
      <dsp:nvSpPr>
        <dsp:cNvPr id="0" name=""/>
        <dsp:cNvSpPr/>
      </dsp:nvSpPr>
      <dsp:spPr>
        <a:xfrm>
          <a:off x="411957" y="3577193"/>
          <a:ext cx="749012" cy="74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3BEDE-0ECA-4A6D-99F7-7FBB986D0F6E}">
      <dsp:nvSpPr>
        <dsp:cNvPr id="0" name=""/>
        <dsp:cNvSpPr/>
      </dsp:nvSpPr>
      <dsp:spPr>
        <a:xfrm>
          <a:off x="1572926" y="3271078"/>
          <a:ext cx="9330106" cy="1361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28" tIns="144128" rIns="144128" bIns="14412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Energy use impacts are the difference between pre- and post- weather-normalized use. </a:t>
          </a:r>
          <a:endParaRPr lang="en-GB" sz="1800" b="0" kern="120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/>
            <a:t>COVID changed the energy use landscape. To address this important factor, we estimated impacts separately for groups affected by COVID. </a:t>
          </a:r>
          <a:endParaRPr lang="en-US" sz="1800" kern="1200"/>
        </a:p>
      </dsp:txBody>
      <dsp:txXfrm>
        <a:off x="1572926" y="3271078"/>
        <a:ext cx="9330106" cy="136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0.54662</cdr:x>
      <cdr:y>0</cdr:y>
    </cdr:from>
    <cdr:to>
      <cdr:x>0.5478</cdr:x>
      <cdr:y>0.94487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BB6840C-6D9B-C915-C9E8-6810F190A81D}"/>
            </a:ext>
          </a:extLst>
        </cdr:cNvPr>
        <cdr:cNvCxnSpPr/>
      </cdr:nvCxnSpPr>
      <cdr:spPr>
        <a:xfrm xmlns:a="http://schemas.openxmlformats.org/drawingml/2006/main" flipV="1">
          <a:off x="4135798" y="0"/>
          <a:ext cx="8928" cy="40784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03 May 2023</a:t>
            </a:fld>
            <a:endParaRPr lang="en-GB" sz="80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615732" y="238993"/>
            <a:ext cx="755843" cy="32280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685800"/>
            <a:ext cx="6138000" cy="34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000" y="4343400"/>
            <a:ext cx="6138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03 May 2023</a:t>
            </a:fld>
            <a:endParaRPr lang="en-GB" sz="80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2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13084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4241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6017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14124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79547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ts val="1400"/>
              </a:lnSpc>
              <a:spcBef>
                <a:spcPts val="200"/>
              </a:spcBef>
              <a:spcAft>
                <a:spcPts val="700"/>
              </a:spcAft>
              <a:tabLst>
                <a:tab pos="4572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89477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297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185839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53082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9515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264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155903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699988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3611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9072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13167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31701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928953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655278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71968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7316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66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ts val="700"/>
              </a:spcAft>
            </a:pPr>
            <a:endParaRPr lang="en-US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46181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400"/>
              </a:lnSpc>
              <a:spcBef>
                <a:spcPts val="1200"/>
              </a:spcBef>
              <a:spcAft>
                <a:spcPts val="700"/>
              </a:spcAft>
            </a:pPr>
            <a:endParaRPr lang="en-US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29078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ts val="700"/>
              </a:spcAft>
            </a:pPr>
            <a:endParaRPr lang="en-US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40332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ts val="700"/>
              </a:spcAft>
            </a:pPr>
            <a:endParaRPr lang="en-GB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60459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ts val="700"/>
              </a:spcAft>
            </a:pPr>
            <a:endParaRPr lang="en-GB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65758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85025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27659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10526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669227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5176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2234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37327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31772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146895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56338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6975164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ts val="1400"/>
              </a:lnSpc>
              <a:spcBef>
                <a:spcPts val="200"/>
              </a:spcBef>
              <a:spcAft>
                <a:spcPts val="700"/>
              </a:spcAft>
              <a:tabLst>
                <a:tab pos="4572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6334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706734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43391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27527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3789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0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3117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2787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567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5823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May 2022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4 May 2023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4 May 2023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4 May 2023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03 May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03 May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4 MAY 2023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15 April 2022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May 2022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May 4, 2023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May 4, 2023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May 4, 2023</a:t>
            </a: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May 4, 2023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gt;Do not use layouts after this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03 May 2023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4 May 2023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087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May 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8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02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May 3,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3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May 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1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May 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7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0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3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2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DCA3-C00D-6A4D-BB92-92F208F6050E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4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A2D5-53FB-DB49-B5D7-9159B9F925A4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7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630-1AC3-FB4D-83A6-2F9E3D756B94}" type="datetime4">
              <a:rPr lang="en-US" smtClean="0"/>
              <a:t>May 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0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4F8-6482-7445-B3FC-732E70C6A8FE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3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F14-1BD0-3C40-BD72-F69DC26ED8B1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712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60B-9104-5049-81A2-5B996B708C05}" type="datetime4">
              <a:rPr lang="en-US" smtClean="0"/>
              <a:t>May 3,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16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47F-0445-A943-A697-9641DEBD2F09}" type="datetime4">
              <a:rPr lang="en-US" smtClean="0"/>
              <a:t>May 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4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B4A-C22C-C44C-AA7A-8A0A063721F3}" type="datetime4">
              <a:rPr lang="en-US" smtClean="0"/>
              <a:t>May 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2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DF6-0D2E-984B-B1D2-DC636569DEC4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00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EE9A-35F8-284F-922B-E4E6592A11AD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0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867-EFF6-D24B-8FCC-C71F2F989520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7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665-B3BF-7D40-BE39-CF742A95FE31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757-2891-4C43-B4D1-BDC1507AC74C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709459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DD43-02CA-6E41-8206-CF55ECD718D4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9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1DA-7FA2-134F-AA5D-E71B646BDAAC}" type="datetime4">
              <a:rPr lang="en-US" smtClean="0"/>
              <a:t>May 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45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594-AEB2-6D45-8F9C-F0712A3E6267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9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0D45-0DE4-D648-B52D-557520CA200A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590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848D-8AE6-D141-ABC5-B40873CBDB66}" type="datetime4">
              <a:rPr lang="en-US" smtClean="0"/>
              <a:t>May 3,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Insert date DD Month Year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3907349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3181-B124-3648-9A4C-E9FCB5376105}" type="datetime4">
              <a:rPr lang="en-US" smtClean="0"/>
              <a:t>May 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342-6C4E-3A40-895D-6BC3D710C93C}" type="datetime4">
              <a:rPr lang="en-US" smtClean="0"/>
              <a:t>May 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F657-40C6-B44C-8C18-163B0271B692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8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0EB-DFC0-1A48-A3FD-4EB93038A8CE}" type="datetime4">
              <a:rPr lang="en-US" smtClean="0"/>
              <a:t>May 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14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8B6C-E105-CA4F-8663-F8688558A388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1BF3-8603-844D-8655-AD760585EABE}" type="datetime4">
              <a:rPr lang="en-US" smtClean="0"/>
              <a:t>May 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May 4, 2023</a:t>
            </a: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4 May 2023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tx1"/>
                </a:solidFill>
                <a:ea typeface="ＭＳ Ｐゴシック" charset="-128"/>
                <a:cs typeface="Arial" charset="0"/>
              </a:rPr>
              <a:t>4 May 2023</a:t>
            </a: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May 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85381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3CBE321-300F-AF4D-830B-A39EF5C20CB8}" type="datetime4">
              <a:rPr lang="en-US" smtClean="0"/>
              <a:t>May 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4427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6649A62-58CE-B54B-8D79-C75838F454C8}" type="datetime4">
              <a:rPr lang="en-US" smtClean="0"/>
              <a:t>May 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0364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emf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emf"/><Relationship Id="rId4" Type="http://schemas.openxmlformats.org/officeDocument/2006/relationships/image" Target="../media/image6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5.png"/><Relationship Id="rId4" Type="http://schemas.openxmlformats.org/officeDocument/2006/relationships/image" Target="../media/image7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8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8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8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hyperlink" Target="https://www.cisco.com/content/dam/en/us/td/i/400001-500000/450001-460000/456001-457000/456383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4.png"/><Relationship Id="rId4" Type="http://schemas.openxmlformats.org/officeDocument/2006/relationships/image" Target="../media/image8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1.emf"/><Relationship Id="rId4" Type="http://schemas.openxmlformats.org/officeDocument/2006/relationships/image" Target="../media/image8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0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4.emf"/><Relationship Id="rId4" Type="http://schemas.openxmlformats.org/officeDocument/2006/relationships/image" Target="../media/image10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8.svg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8.sv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uc.ca.gov/care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1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2.emf"/><Relationship Id="rId4" Type="http://schemas.openxmlformats.org/officeDocument/2006/relationships/image" Target="../media/image111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3.png"/><Relationship Id="rId4" Type="http://schemas.openxmlformats.org/officeDocument/2006/relationships/image" Target="../media/image111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111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4.png"/><Relationship Id="rId4" Type="http://schemas.openxmlformats.org/officeDocument/2006/relationships/image" Target="../media/image111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1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5.emf"/><Relationship Id="rId4" Type="http://schemas.openxmlformats.org/officeDocument/2006/relationships/image" Target="../media/image51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Gomathi.sadhasivan@dnv.co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Sarah.Lerhaupt@cpuc.ca.gov" TargetMode="External"/><Relationship Id="rId5" Type="http://schemas.openxmlformats.org/officeDocument/2006/relationships/hyperlink" Target="https://www.cpuc.ca.gov/-/media/cpuc-website/divisions/energy-division/documents/california-solar-iniative/mash/mash-report-comment-template-may-2023.xlsx" TargetMode="External"/><Relationship Id="rId4" Type="http://schemas.openxmlformats.org/officeDocument/2006/relationships/hyperlink" Target="mailto:megan.ovaska@dnv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sv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10922758" cy="230663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MASH Program Evaluation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10A6-BF99-D444-8765-3D077C18B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10922758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DNV presents its evaluation of the Multifamily Affordable Solar Housing (MASH) Program.</a:t>
            </a:r>
          </a:p>
          <a:p>
            <a:r>
              <a:rPr lang="en-US" dirty="0"/>
              <a:t>Hosted by Energy Division</a:t>
            </a:r>
          </a:p>
          <a:p>
            <a:r>
              <a:rPr lang="en-US" dirty="0"/>
              <a:t>May 4, 2023, Webinar</a:t>
            </a:r>
          </a:p>
          <a:p>
            <a:endParaRPr lang="en-US" dirty="0"/>
          </a:p>
          <a:p>
            <a:pPr algn="ctr"/>
            <a:r>
              <a:rPr lang="en-US" i="1" dirty="0"/>
              <a:t>This webinar will start at 11:05 am. Thank you for your patience.</a:t>
            </a:r>
          </a:p>
        </p:txBody>
      </p:sp>
    </p:spTree>
    <p:extLst>
      <p:ext uri="{BB962C8B-B14F-4D97-AF65-F5344CB8AC3E}">
        <p14:creationId xmlns:p14="http://schemas.microsoft.com/office/powerpoint/2010/main" val="42708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6705-F14F-4BAC-B4B1-EA506222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81" y="171450"/>
            <a:ext cx="11110914" cy="762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 to MASH Program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9CAE20-4E80-457E-8B3B-AC7B8D083D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1885584"/>
              </p:ext>
            </p:extLst>
          </p:nvPr>
        </p:nvGraphicFramePr>
        <p:xfrm>
          <a:off x="397580" y="933450"/>
          <a:ext cx="10556169" cy="353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C357-827C-4E56-8D91-BF9FB086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E1873E-67A4-46FA-B1C1-966D3F81B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214376"/>
              </p:ext>
            </p:extLst>
          </p:nvPr>
        </p:nvGraphicFramePr>
        <p:xfrm>
          <a:off x="710512" y="4656841"/>
          <a:ext cx="10940152" cy="151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Graphic 2" descr="Solar Panels with solid fill">
            <a:extLst>
              <a:ext uri="{FF2B5EF4-FFF2-40B4-BE49-F238E27FC236}">
                <a16:creationId xmlns:a16="http://schemas.microsoft.com/office/drawing/2014/main" id="{8E64764B-0C51-959C-842C-2D37F3B8CC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711553" y="249728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1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87B8-7FB5-4FB3-95CD-76A358D0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52836"/>
            <a:ext cx="11110914" cy="936000"/>
          </a:xfrm>
          <a:solidFill>
            <a:schemeClr val="accent1"/>
          </a:solidFill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Program Goals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254B63-74AE-48AB-A4CB-52B6C161B0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003660"/>
              </p:ext>
            </p:extLst>
          </p:nvPr>
        </p:nvGraphicFramePr>
        <p:xfrm>
          <a:off x="539749" y="1270792"/>
          <a:ext cx="10071101" cy="466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7B825-2A6B-4E48-9D52-CE0986E1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0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49FDAD-5AB3-4CEA-BE7D-F478E1C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28195-99EE-490B-B66B-C8F4C44A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0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224DFB-CB5B-411B-AF30-0DFA9354D6A5}"/>
              </a:ext>
            </a:extLst>
          </p:cNvPr>
          <p:cNvSpPr/>
          <p:nvPr/>
        </p:nvSpPr>
        <p:spPr>
          <a:xfrm>
            <a:off x="539749" y="504557"/>
            <a:ext cx="11110914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Reason for evaluation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6DA2CC-0BAC-43CC-B192-61727C9301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988" y="1828800"/>
            <a:ext cx="5780674" cy="3853783"/>
          </a:xfrm>
          <a:noFill/>
        </p:spPr>
      </p:pic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E529F853-4AB4-C8D1-9DD7-A6A91966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B7A42AF-C7BE-4923-AF92-CCE22ABCE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266700" cy="150812"/>
          </a:xfrm>
        </p:spPr>
        <p:txBody>
          <a:bodyPr/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CE425-594F-4DF6-B9D5-A98B58743B6A}"/>
              </a:ext>
            </a:extLst>
          </p:cNvPr>
          <p:cNvSpPr txBox="1"/>
          <p:nvPr/>
        </p:nvSpPr>
        <p:spPr>
          <a:xfrm>
            <a:off x="6985000" y="1730374"/>
            <a:ext cx="4665663" cy="4316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</a:pPr>
            <a:r>
              <a:rPr lang="en-GB" sz="2800">
                <a:solidFill>
                  <a:schemeClr val="accent1"/>
                </a:solidFill>
              </a:rPr>
              <a:t>To satisfy the evaluation requirement of D.15-01-027, DNV performed an end of program assessment to determine whether MASH achieved their program goals and assess benefits to customers, the environment and the electrical system</a:t>
            </a:r>
          </a:p>
        </p:txBody>
      </p:sp>
      <p:pic>
        <p:nvPicPr>
          <p:cNvPr id="2" name="Graphic 1" descr="Document with solid fill">
            <a:extLst>
              <a:ext uri="{FF2B5EF4-FFF2-40B4-BE49-F238E27FC236}">
                <a16:creationId xmlns:a16="http://schemas.microsoft.com/office/drawing/2014/main" id="{4CB6B18D-1DD0-0A26-B5D8-15523A6E1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16328" y="677300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4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49FDAD-5AB3-4CEA-BE7D-F478E1C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tasks and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28195-99EE-490B-B66B-C8F4C44A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0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6705-F14F-4BAC-B4B1-EA506222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100">
                <a:solidFill>
                  <a:schemeClr val="bg1"/>
                </a:solidFill>
              </a:rPr>
              <a:t>Program Delivery Metrics - Approach</a:t>
            </a:r>
            <a:br>
              <a:rPr lang="en-GB" sz="3100">
                <a:solidFill>
                  <a:schemeClr val="bg1"/>
                </a:solidFill>
              </a:rPr>
            </a:br>
            <a:r>
              <a:rPr lang="en-GB" sz="2800">
                <a:solidFill>
                  <a:schemeClr val="bg1"/>
                </a:solidFill>
              </a:rPr>
              <a:t>Applications, Program Participation, and Workforce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C357-827C-4E56-8D91-BF9FB086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92B9854F-0DA8-CC00-F43E-4AABD45B7C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1339660"/>
              </p:ext>
            </p:extLst>
          </p:nvPr>
        </p:nvGraphicFramePr>
        <p:xfrm>
          <a:off x="539750" y="1730374"/>
          <a:ext cx="11110914" cy="43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phic 2" descr="Decision chart with solid fill">
            <a:extLst>
              <a:ext uri="{FF2B5EF4-FFF2-40B4-BE49-F238E27FC236}">
                <a16:creationId xmlns:a16="http://schemas.microsoft.com/office/drawing/2014/main" id="{0DFA8FCA-0141-8876-61DF-CC18767A3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703520" y="618973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127-B5F8-F552-E620-AA4DFD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0050"/>
            <a:ext cx="11110914" cy="6917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 Delivery Metrics: Application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3B7-B56E-9362-A3AA-83165CF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/>
          </a:p>
        </p:txBody>
      </p:sp>
      <p:pic>
        <p:nvPicPr>
          <p:cNvPr id="9" name="Graphic 8" descr="Decision chart with solid fill">
            <a:extLst>
              <a:ext uri="{FF2B5EF4-FFF2-40B4-BE49-F238E27FC236}">
                <a16:creationId xmlns:a16="http://schemas.microsoft.com/office/drawing/2014/main" id="{C12DE16C-7CAC-6DB8-2CE3-50154B442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92503" y="486769"/>
            <a:ext cx="605444" cy="605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A20A34-2BCF-49A0-7721-295E7206B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770" y="1167526"/>
            <a:ext cx="4466703" cy="2582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B8419-4063-0FAC-1CD8-A3C42A952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499" y="1186067"/>
            <a:ext cx="4256731" cy="2526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E73672-ABB7-9B70-6DB1-DA828B636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271" y="4108392"/>
            <a:ext cx="4149959" cy="2395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5CD7749-B669-4EEF-88FA-20F68EAC464C}"/>
              </a:ext>
            </a:extLst>
          </p:cNvPr>
          <p:cNvSpPr/>
          <p:nvPr/>
        </p:nvSpPr>
        <p:spPr>
          <a:xfrm>
            <a:off x="1332770" y="4643088"/>
            <a:ext cx="4763229" cy="137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/>
              <a:t> Overall, 38% of all applications resulted in completed projects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/>
              <a:t> 62% of applications were cancelled, withdrawn, waitlisted, ineligible for lottery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4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127-B5F8-F552-E620-AA4DFD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387279"/>
            <a:ext cx="11110914" cy="6889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 Delivery Metrics: Applications by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3B7-B56E-9362-A3AA-83165CF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/>
          </a:p>
        </p:txBody>
      </p:sp>
      <p:pic>
        <p:nvPicPr>
          <p:cNvPr id="3" name="Graphic 2" descr="Decision chart with solid fill">
            <a:extLst>
              <a:ext uri="{FF2B5EF4-FFF2-40B4-BE49-F238E27FC236}">
                <a16:creationId xmlns:a16="http://schemas.microsoft.com/office/drawing/2014/main" id="{0604EE9D-7E3C-85C9-8A33-F1A0A636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92503" y="486769"/>
            <a:ext cx="605444" cy="60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58C4E-A0F0-2E22-45BF-9D5B6D0A6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99" y="1344873"/>
            <a:ext cx="11069567" cy="47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127-B5F8-F552-E620-AA4DFD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9394"/>
            <a:ext cx="11110914" cy="736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Customers 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3B7-B56E-9362-A3AA-83165CF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/>
          </a:p>
        </p:txBody>
      </p:sp>
      <p:pic>
        <p:nvPicPr>
          <p:cNvPr id="7" name="Graphic 6" descr="City with solid fill">
            <a:extLst>
              <a:ext uri="{FF2B5EF4-FFF2-40B4-BE49-F238E27FC236}">
                <a16:creationId xmlns:a16="http://schemas.microsoft.com/office/drawing/2014/main" id="{D5AB3D67-EA1C-0FDD-480D-5397FECB8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48112" y="256238"/>
            <a:ext cx="605444" cy="605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80410-8BCA-8091-9A45-98582A381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813" y="1768878"/>
            <a:ext cx="6241927" cy="1508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BB4FB-F4DD-1DE3-0D0D-FE703B82C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94" y="4374062"/>
            <a:ext cx="9821764" cy="2066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AF919-C9D3-EAEF-82C2-A0504CBFFD9D}"/>
              </a:ext>
            </a:extLst>
          </p:cNvPr>
          <p:cNvSpPr txBox="1"/>
          <p:nvPr/>
        </p:nvSpPr>
        <p:spPr>
          <a:xfrm>
            <a:off x="540000" y="978894"/>
            <a:ext cx="1111091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/>
              <a:t>Overall, 9% of the projects served mobile home properties </a:t>
            </a:r>
            <a:endParaRPr lang="en-US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/>
              <a:t>A notable 31% of SDG&amp;E MASH installations at mobile homes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B2FD5-2258-7DF2-2991-D79B7DD53628}"/>
              </a:ext>
            </a:extLst>
          </p:cNvPr>
          <p:cNvSpPr txBox="1"/>
          <p:nvPr/>
        </p:nvSpPr>
        <p:spPr>
          <a:xfrm>
            <a:off x="539999" y="3343652"/>
            <a:ext cx="1111091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0" dirty="0"/>
              <a:t>More than 16,000 households are directly benefitting from MASH projects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Majority of MASH projects support medium properties (11 - 99 units), followed by large-sized properties (</a:t>
            </a:r>
            <a:r>
              <a:rPr lang="en-US" dirty="0"/>
              <a:t>&gt;= 100</a:t>
            </a:r>
            <a:r>
              <a:rPr lang="en-US" b="0" dirty="0"/>
              <a:t> units), then small properties (&lt;=10).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9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127-B5F8-F552-E620-AA4DFD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414336"/>
            <a:ext cx="11110914" cy="7115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Customers Served: MASH 1.0 v. 2.0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3B7-B56E-9362-A3AA-83165CF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D5AEBA-FB44-11F4-DA90-5821EFBA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14529"/>
            <a:ext cx="5638799" cy="3585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A9986-63E6-0792-6105-0A2D0C656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720" y="1314528"/>
            <a:ext cx="5480737" cy="3585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2A435-37FC-9C06-9B6E-A409369090DE}"/>
              </a:ext>
            </a:extLst>
          </p:cNvPr>
          <p:cNvSpPr txBox="1"/>
          <p:nvPr/>
        </p:nvSpPr>
        <p:spPr>
          <a:xfrm rot="10800000" flipV="1">
            <a:off x="1176150" y="1563201"/>
            <a:ext cx="116859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/>
              <a:t>MASH 1.0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A7F91-1D63-81E1-4E22-14B4BDCF99E5}"/>
              </a:ext>
            </a:extLst>
          </p:cNvPr>
          <p:cNvSpPr txBox="1"/>
          <p:nvPr/>
        </p:nvSpPr>
        <p:spPr>
          <a:xfrm rot="10800000" flipV="1">
            <a:off x="6970761" y="1563201"/>
            <a:ext cx="116859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/>
              <a:t>MASH 2.0</a:t>
            </a:r>
          </a:p>
        </p:txBody>
      </p:sp>
      <p:pic>
        <p:nvPicPr>
          <p:cNvPr id="7" name="Graphic 6" descr="City with solid fill">
            <a:extLst>
              <a:ext uri="{FF2B5EF4-FFF2-40B4-BE49-F238E27FC236}">
                <a16:creationId xmlns:a16="http://schemas.microsoft.com/office/drawing/2014/main" id="{4BDC4543-05B4-6C63-94DB-4191D95B1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92503" y="486769"/>
            <a:ext cx="605444" cy="6054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455FB7-C1D4-DA11-2521-24257AF3A274}"/>
              </a:ext>
            </a:extLst>
          </p:cNvPr>
          <p:cNvSpPr/>
          <p:nvPr/>
        </p:nvSpPr>
        <p:spPr>
          <a:xfrm>
            <a:off x="457199" y="5088229"/>
            <a:ext cx="11194258" cy="113180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chemeClr val="bg1"/>
                </a:solidFill>
              </a:rPr>
              <a:t>More installations and customers served in MASH 2.0</a:t>
            </a:r>
            <a:endParaRPr lang="en-US" sz="22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chemeClr val="bg1"/>
                </a:solidFill>
              </a:rPr>
              <a:t>NEM metering types were most frequently offset common area load</a:t>
            </a:r>
            <a:endParaRPr lang="en-US" sz="22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chemeClr val="bg1"/>
                </a:solidFill>
              </a:rPr>
              <a:t>VNEM metering types mostly served both common area and tenant loads</a:t>
            </a:r>
            <a:r>
              <a:rPr lang="en-US" sz="2200" b="0">
                <a:solidFill>
                  <a:schemeClr val="bg1"/>
                </a:solidFill>
              </a:rPr>
              <a:t> 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0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A6C58F-4741-0A15-2DBD-B9DDD8AB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098"/>
            <a:ext cx="8229600" cy="995093"/>
          </a:xfrm>
        </p:spPr>
        <p:txBody>
          <a:bodyPr/>
          <a:lstStyle/>
          <a:p>
            <a:r>
              <a:rPr lang="en-US" dirty="0"/>
              <a:t>Webinar Logistics and Safety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BFC41B-87C8-1A11-D82E-0F60B1630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3895"/>
            <a:ext cx="5977890" cy="4301367"/>
          </a:xfrm>
        </p:spPr>
        <p:txBody>
          <a:bodyPr>
            <a:normAutofit/>
          </a:bodyPr>
          <a:lstStyle/>
          <a:p>
            <a:r>
              <a:rPr lang="en-US" dirty="0"/>
              <a:t>Online only</a:t>
            </a:r>
          </a:p>
          <a:p>
            <a:pPr lvl="1"/>
            <a:r>
              <a:rPr lang="en-US" dirty="0"/>
              <a:t>Audio through computer is recommended</a:t>
            </a:r>
          </a:p>
          <a:p>
            <a:pPr lvl="1"/>
            <a:r>
              <a:rPr lang="en-US" dirty="0"/>
              <a:t>Dial by phone </a:t>
            </a:r>
            <a:r>
              <a:rPr lang="en-US" u="sng" dirty="0"/>
              <a:t>: 1-855-282-6330 </a:t>
            </a:r>
          </a:p>
          <a:p>
            <a:pPr lvl="1"/>
            <a:r>
              <a:rPr lang="en-US" dirty="0"/>
              <a:t>Access Code: </a:t>
            </a:r>
            <a:r>
              <a:rPr lang="en-US" u="sng" dirty="0"/>
              <a:t>2493 945 4721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This webinar is </a:t>
            </a:r>
            <a:r>
              <a:rPr lang="en-US" b="1" i="1" u="sng" dirty="0">
                <a:solidFill>
                  <a:srgbClr val="FF0000"/>
                </a:solidFill>
              </a:rPr>
              <a:t>not</a:t>
            </a:r>
            <a:r>
              <a:rPr lang="en-US" i="1" dirty="0">
                <a:solidFill>
                  <a:srgbClr val="FF0000"/>
                </a:solidFill>
              </a:rPr>
              <a:t> being recorded </a:t>
            </a:r>
          </a:p>
          <a:p>
            <a:pPr marL="287337" lvl="1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Hosts</a:t>
            </a:r>
          </a:p>
          <a:p>
            <a:pPr lvl="1"/>
            <a:r>
              <a:rPr lang="en-US" dirty="0"/>
              <a:t>Energy Division Staff:</a:t>
            </a:r>
          </a:p>
          <a:p>
            <a:pPr lvl="2"/>
            <a:r>
              <a:rPr lang="en-US" dirty="0"/>
              <a:t>Tory Francisco, Supervisor</a:t>
            </a:r>
          </a:p>
          <a:p>
            <a:pPr lvl="2"/>
            <a:r>
              <a:rPr lang="en-US" dirty="0"/>
              <a:t>Sarah Lerhaupt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E83C731-73B8-B721-A945-B9320FF6D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0100" y="1795737"/>
            <a:ext cx="3726180" cy="3266526"/>
          </a:xfrm>
        </p:spPr>
        <p:txBody>
          <a:bodyPr/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Note your surroundings and closest exits</a:t>
            </a:r>
          </a:p>
          <a:p>
            <a:pPr lvl="1"/>
            <a:r>
              <a:rPr lang="en-US" dirty="0"/>
              <a:t>Ergonomic Check</a:t>
            </a:r>
          </a:p>
        </p:txBody>
      </p:sp>
      <p:pic>
        <p:nvPicPr>
          <p:cNvPr id="9" name="Picture 2" descr="The Proper Height Of A Standing Desk | NotSitting.com">
            <a:extLst>
              <a:ext uri="{FF2B5EF4-FFF2-40B4-BE49-F238E27FC236}">
                <a16:creationId xmlns:a16="http://schemas.microsoft.com/office/drawing/2014/main" id="{6FD54C81-35C4-4405-6DCE-F9CD8D5B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90" y="3687892"/>
            <a:ext cx="4827855" cy="23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5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127-B5F8-F552-E620-AA4DFD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330088"/>
            <a:ext cx="11110914" cy="78433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Customers Served: Projects located in DACs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3B7-B56E-9362-A3AA-83165CF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17E40-763B-DE3B-4988-69E597327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60"/>
          <a:stretch/>
        </p:blipFill>
        <p:spPr>
          <a:xfrm>
            <a:off x="8410882" y="1229100"/>
            <a:ext cx="3240575" cy="5031669"/>
          </a:xfrm>
          <a:prstGeom prst="rect">
            <a:avLst/>
          </a:prstGeom>
        </p:spPr>
      </p:pic>
      <p:pic>
        <p:nvPicPr>
          <p:cNvPr id="4" name="Graphic 3" descr="City with solid fill">
            <a:extLst>
              <a:ext uri="{FF2B5EF4-FFF2-40B4-BE49-F238E27FC236}">
                <a16:creationId xmlns:a16="http://schemas.microsoft.com/office/drawing/2014/main" id="{8EB8CBC9-4D27-24D1-8F2F-EC067E651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78228" y="368501"/>
            <a:ext cx="605444" cy="6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402CD-3D45-0EF5-BDD0-7036FC55D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99" y="1286578"/>
            <a:ext cx="7732464" cy="200004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E9982-4F50-60A3-1AC2-AA2C1E83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3528482"/>
            <a:ext cx="7732464" cy="26700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sz="2400"/>
              <a:t>P</a:t>
            </a:r>
            <a:r>
              <a:rPr lang="en-US" sz="2400" b="0"/>
              <a:t>rojects were concentrated near major metropolitan areas: San Francisco, Los Angeles, and San Diego</a:t>
            </a:r>
          </a:p>
          <a:p>
            <a:pPr lvl="1"/>
            <a:r>
              <a:rPr lang="en-US" sz="2400" b="0"/>
              <a:t>Larger capacity projects were more likely to be installed outside major metropolitan areas</a:t>
            </a:r>
            <a:endParaRPr lang="en-US" sz="2400"/>
          </a:p>
          <a:p>
            <a:pPr lvl="1"/>
            <a:r>
              <a:rPr lang="en-US" sz="2400" b="0">
                <a:solidFill>
                  <a:schemeClr val="accent5"/>
                </a:solidFill>
              </a:rPr>
              <a:t>Overall, 1/3 of projects were installed in DACs</a:t>
            </a:r>
            <a:endParaRPr lang="en-US" sz="2400">
              <a:solidFill>
                <a:schemeClr val="accent5"/>
              </a:solidFill>
            </a:endParaRPr>
          </a:p>
          <a:p>
            <a:pPr lvl="1"/>
            <a:r>
              <a:rPr lang="en-US" sz="2400" b="0">
                <a:solidFill>
                  <a:schemeClr val="accent5"/>
                </a:solidFill>
              </a:rPr>
              <a:t>Projects not located in DACs were located near DACs</a:t>
            </a:r>
            <a:endParaRPr lang="en-US" sz="24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6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127-B5F8-F552-E620-AA4DFD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230640"/>
            <a:ext cx="11110914" cy="7913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Total Workforce Outcomes: JTO required vs. average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BF522-73B4-18EA-6D50-F2C457DC0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01" y="3946876"/>
            <a:ext cx="3835774" cy="237137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/>
              <a:t>Job training requirements based on project capacity (system size)</a:t>
            </a:r>
          </a:p>
          <a:p>
            <a:pPr lvl="1"/>
            <a:r>
              <a:rPr lang="en-US"/>
              <a:t>&lt; 10 kw   = 1 trainee</a:t>
            </a:r>
          </a:p>
          <a:p>
            <a:pPr lvl="1"/>
            <a:r>
              <a:rPr lang="en-US"/>
              <a:t>10-20 kw = 2 trainees</a:t>
            </a:r>
          </a:p>
          <a:p>
            <a:pPr lvl="1"/>
            <a:r>
              <a:rPr lang="en-US"/>
              <a:t>20-30 kw = 3 trainees</a:t>
            </a:r>
          </a:p>
          <a:p>
            <a:pPr lvl="1"/>
            <a:r>
              <a:rPr lang="en-US"/>
              <a:t>30-40 kw = 4 trainees</a:t>
            </a:r>
          </a:p>
          <a:p>
            <a:pPr lvl="1"/>
            <a:r>
              <a:rPr lang="en-US"/>
              <a:t>&gt; 50 kw   = 5 trainees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3B7-B56E-9362-A3AA-83165CF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FAF71-1105-F38B-516C-7C973A3E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0" y="1023285"/>
            <a:ext cx="3835775" cy="2688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C5C37-F081-EEF9-CFC3-C5840B7E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11" y="1023287"/>
            <a:ext cx="3835776" cy="2688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5A830-75AA-A51F-6579-A135613BE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486" y="1021976"/>
            <a:ext cx="3755467" cy="2689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22B229-A4FD-8727-C900-C649B1BE12EB}"/>
              </a:ext>
            </a:extLst>
          </p:cNvPr>
          <p:cNvSpPr txBox="1"/>
          <p:nvPr/>
        </p:nvSpPr>
        <p:spPr>
          <a:xfrm>
            <a:off x="1243405" y="1166641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accent1"/>
                </a:solidFill>
              </a:rPr>
              <a:t>PG&amp;E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D88CE-18AD-F4A0-7DED-7935FD441C54}"/>
              </a:ext>
            </a:extLst>
          </p:cNvPr>
          <p:cNvSpPr txBox="1"/>
          <p:nvPr/>
        </p:nvSpPr>
        <p:spPr>
          <a:xfrm>
            <a:off x="5074578" y="1167972"/>
            <a:ext cx="5289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accent1"/>
                </a:solidFill>
              </a:rPr>
              <a:t>SCE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445C9-78FC-B621-B93F-1D6772AC624F}"/>
              </a:ext>
            </a:extLst>
          </p:cNvPr>
          <p:cNvSpPr txBox="1"/>
          <p:nvPr/>
        </p:nvSpPr>
        <p:spPr>
          <a:xfrm>
            <a:off x="8664487" y="1167972"/>
            <a:ext cx="8992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>
                <a:solidFill>
                  <a:schemeClr val="accent1"/>
                </a:solidFill>
              </a:rPr>
              <a:t>SDG&amp;E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936AA1-C343-FBA4-4E6B-DAC27865003C}"/>
              </a:ext>
            </a:extLst>
          </p:cNvPr>
          <p:cNvSpPr/>
          <p:nvPr/>
        </p:nvSpPr>
        <p:spPr>
          <a:xfrm>
            <a:off x="4927002" y="3946876"/>
            <a:ext cx="6724455" cy="23713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chemeClr val="bg1"/>
                </a:solidFill>
              </a:rPr>
              <a:t>Average number of trainees per project size category generally met or exceeded program requirements</a:t>
            </a:r>
            <a:endParaRPr lang="en-US" sz="2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chemeClr val="bg1"/>
                </a:solidFill>
              </a:rPr>
              <a:t>When exceeding program requirement, the excess was minimal</a:t>
            </a:r>
            <a:endParaRPr lang="en-US" sz="21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100" b="0" u="none" dirty="0">
                <a:solidFill>
                  <a:schemeClr val="accent5"/>
                </a:solidFill>
              </a:rPr>
              <a:t>Recommendation</a:t>
            </a:r>
            <a:r>
              <a:rPr lang="en-US" sz="2100" u="none" dirty="0">
                <a:solidFill>
                  <a:schemeClr val="accent5"/>
                </a:solidFill>
              </a:rPr>
              <a:t>: </a:t>
            </a:r>
            <a:r>
              <a:rPr lang="en-US" sz="2100" b="0" dirty="0">
                <a:solidFill>
                  <a:schemeClr val="accent5"/>
                </a:solidFill>
              </a:rPr>
              <a:t>Adjust system size ranges to encourage more training on larger jobs </a:t>
            </a:r>
            <a:endParaRPr lang="en-US" sz="2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1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127-B5F8-F552-E620-AA4DFD86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276611"/>
            <a:ext cx="11110914" cy="7892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Total Workforce Outcomes: Job categories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3B7-B56E-9362-A3AA-83165CF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/>
          </a:p>
        </p:txBody>
      </p:sp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97CB39DF-A83E-F84B-364D-0783461DB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78228" y="368501"/>
            <a:ext cx="605444" cy="60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2008F-DE26-FBE3-E7E8-354D6BBD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824" y="1340869"/>
            <a:ext cx="6286466" cy="227323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81AE3B-5F21-9E3B-9613-A94D9F7A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29" y="3898126"/>
            <a:ext cx="11111456" cy="2355921"/>
          </a:xfrm>
          <a:solidFill>
            <a:schemeClr val="accent1"/>
          </a:solidFill>
        </p:spPr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Majority of trainees </a:t>
            </a:r>
            <a:r>
              <a:rPr lang="en-US" b="0" dirty="0">
                <a:solidFill>
                  <a:schemeClr val="bg1"/>
                </a:solidFill>
              </a:rPr>
              <a:t>participated in solar installation or project management/coordination training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Most of training hours were dedicated to solar installation training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Project design and engineering trained the fewest workers but provided the greatest number of training hours per trainee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Evaluation could neither confirm nor deny if an individual received training on multiple projects, due to the lack of trainee names in tracking documentation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4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1F47-BDA5-4B30-A1EF-8299126D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7970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System Characteristics - Approach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4C5BD-4B68-4B30-A9A6-1D2C273F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0F91B1E0-7D73-244F-A5EF-2A2C1F0CD1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6291696"/>
              </p:ext>
            </p:extLst>
          </p:nvPr>
        </p:nvGraphicFramePr>
        <p:xfrm>
          <a:off x="539750" y="1730374"/>
          <a:ext cx="11110914" cy="43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phic 2" descr="Connected with solid fill">
            <a:extLst>
              <a:ext uri="{FF2B5EF4-FFF2-40B4-BE49-F238E27FC236}">
                <a16:creationId xmlns:a16="http://schemas.microsoft.com/office/drawing/2014/main" id="{EEF5132C-569F-8C4D-0185-BF4E34DB3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854428" y="647878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05FA-5979-4891-9A5F-D99FF9AA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468917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System Characteristics by Program Phase</a:t>
            </a: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E6A7-7515-4C9D-B684-6BAD370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8F09C-BE29-7138-69E6-25D24382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88" y="1730375"/>
            <a:ext cx="6105524" cy="1545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DAE17-B030-433B-3FF5-69128BF9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88" y="3601058"/>
            <a:ext cx="6105525" cy="1620602"/>
          </a:xfrm>
          <a:prstGeom prst="rect">
            <a:avLst/>
          </a:prstGeom>
        </p:spPr>
      </p:pic>
      <p:pic>
        <p:nvPicPr>
          <p:cNvPr id="8" name="Graphic 7" descr="Connected with solid fill">
            <a:extLst>
              <a:ext uri="{FF2B5EF4-FFF2-40B4-BE49-F238E27FC236}">
                <a16:creationId xmlns:a16="http://schemas.microsoft.com/office/drawing/2014/main" id="{3C15040A-2C1F-C0DD-E1C3-E516163E2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44903" y="634195"/>
            <a:ext cx="605444" cy="605444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363032D-B9D7-7065-2E4B-C2E51BA1A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49" y="5416140"/>
            <a:ext cx="10756108" cy="972943"/>
          </a:xfrm>
          <a:solidFill>
            <a:schemeClr val="accent1"/>
          </a:solidFill>
        </p:spPr>
        <p:txBody>
          <a:bodyPr/>
          <a:lstStyle/>
          <a:p>
            <a:r>
              <a:rPr lang="en-US" sz="2400" b="0">
                <a:solidFill>
                  <a:schemeClr val="bg1"/>
                </a:solidFill>
              </a:rPr>
              <a:t>MASH 2.0 projects on average received lower incentives</a:t>
            </a:r>
            <a:endParaRPr lang="en-US" sz="2400">
              <a:solidFill>
                <a:schemeClr val="bg1"/>
              </a:solidFill>
            </a:endParaRPr>
          </a:p>
          <a:p>
            <a:r>
              <a:rPr lang="en-US" sz="2400" b="0">
                <a:solidFill>
                  <a:schemeClr val="bg1"/>
                </a:solidFill>
              </a:rPr>
              <a:t>MASH 2.0 projects were on average larger than MASH 1.0 projects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E8B6C-6160-FD54-B47F-462DC7E24CA1}"/>
              </a:ext>
            </a:extLst>
          </p:cNvPr>
          <p:cNvSpPr/>
          <p:nvPr/>
        </p:nvSpPr>
        <p:spPr>
          <a:xfrm>
            <a:off x="7686675" y="1730374"/>
            <a:ext cx="1571637" cy="1545227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F7922-B136-E737-40E8-5128C74D48CA}"/>
              </a:ext>
            </a:extLst>
          </p:cNvPr>
          <p:cNvSpPr/>
          <p:nvPr/>
        </p:nvSpPr>
        <p:spPr>
          <a:xfrm>
            <a:off x="7686674" y="3601058"/>
            <a:ext cx="1571637" cy="1620602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</p:spTree>
    <p:extLst>
      <p:ext uri="{BB962C8B-B14F-4D97-AF65-F5344CB8AC3E}">
        <p14:creationId xmlns:p14="http://schemas.microsoft.com/office/powerpoint/2010/main" val="23994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05FA-5979-4891-9A5F-D99FF9AA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482600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System Characteristics by Metering Type</a:t>
            </a: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E6A7-7515-4C9D-B684-6BAD370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963A1-98A2-07B6-6A1D-6E5427B72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45" y="1653613"/>
            <a:ext cx="6728709" cy="2533650"/>
          </a:xfrm>
          <a:prstGeom prst="rect">
            <a:avLst/>
          </a:prstGeom>
        </p:spPr>
      </p:pic>
      <p:pic>
        <p:nvPicPr>
          <p:cNvPr id="4" name="Graphic 3" descr="Connected with solid fill">
            <a:extLst>
              <a:ext uri="{FF2B5EF4-FFF2-40B4-BE49-F238E27FC236}">
                <a16:creationId xmlns:a16="http://schemas.microsoft.com/office/drawing/2014/main" id="{A8E6B10A-8916-C206-680E-EE46BC56F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54428" y="647878"/>
            <a:ext cx="605444" cy="60544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A9A3DE-5E41-6C6D-93F5-894FB1B2C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49" y="4414838"/>
            <a:ext cx="11438545" cy="1797987"/>
          </a:xfrm>
          <a:solidFill>
            <a:schemeClr val="accent1"/>
          </a:solidFill>
        </p:spPr>
        <p:txBody>
          <a:bodyPr/>
          <a:lstStyle/>
          <a:p>
            <a:r>
              <a:rPr lang="en-US" sz="2200" b="0">
                <a:solidFill>
                  <a:schemeClr val="bg1"/>
                </a:solidFill>
              </a:rPr>
              <a:t>55% of the completed projects were interconnected under NEM, 44% were VNEM, and 1% employed both metering types</a:t>
            </a:r>
            <a:endParaRPr lang="en-US" sz="2200">
              <a:solidFill>
                <a:schemeClr val="bg1"/>
              </a:solidFill>
            </a:endParaRPr>
          </a:p>
          <a:p>
            <a:r>
              <a:rPr lang="en-US" sz="2200" b="0">
                <a:solidFill>
                  <a:schemeClr val="bg1"/>
                </a:solidFill>
              </a:rPr>
              <a:t>NEM projects were on average the smallest in size. </a:t>
            </a:r>
          </a:p>
          <a:p>
            <a:r>
              <a:rPr lang="en-US" sz="2200" b="0">
                <a:solidFill>
                  <a:schemeClr val="bg1"/>
                </a:solidFill>
              </a:rPr>
              <a:t>VNEM systems were approximately 50% larger with an average system size of 118.79 kW. 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B188F-BDDD-F214-EFFE-575E14A6DE99}"/>
              </a:ext>
            </a:extLst>
          </p:cNvPr>
          <p:cNvSpPr/>
          <p:nvPr/>
        </p:nvSpPr>
        <p:spPr>
          <a:xfrm>
            <a:off x="4071938" y="2085975"/>
            <a:ext cx="5388415" cy="442914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2809A3-657E-FEC6-22B5-37CD2233C175}"/>
              </a:ext>
            </a:extLst>
          </p:cNvPr>
          <p:cNvSpPr/>
          <p:nvPr/>
        </p:nvSpPr>
        <p:spPr>
          <a:xfrm>
            <a:off x="4071937" y="3708043"/>
            <a:ext cx="3700463" cy="479220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</p:spTree>
    <p:extLst>
      <p:ext uri="{BB962C8B-B14F-4D97-AF65-F5344CB8AC3E}">
        <p14:creationId xmlns:p14="http://schemas.microsoft.com/office/powerpoint/2010/main" val="124433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05FA-5979-4891-9A5F-D99FF9AA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186793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Average system capacity by year by metering type</a:t>
            </a: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E6A7-7515-4C9D-B684-6BAD370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26</a:t>
            </a:fld>
            <a:endParaRPr lang="en-GB"/>
          </a:p>
        </p:txBody>
      </p:sp>
      <p:pic>
        <p:nvPicPr>
          <p:cNvPr id="3" name="Graphic 2" descr="Connected with solid fill">
            <a:extLst>
              <a:ext uri="{FF2B5EF4-FFF2-40B4-BE49-F238E27FC236}">
                <a16:creationId xmlns:a16="http://schemas.microsoft.com/office/drawing/2014/main" id="{D44275DF-B7D1-244A-D470-5F5318814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59191" y="352071"/>
            <a:ext cx="605444" cy="6054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D10A4F-4201-D1F2-4BF2-43DC5D4C6C39}"/>
              </a:ext>
            </a:extLst>
          </p:cNvPr>
          <p:cNvSpPr/>
          <p:nvPr/>
        </p:nvSpPr>
        <p:spPr>
          <a:xfrm>
            <a:off x="540000" y="5556735"/>
            <a:ext cx="10732838" cy="78613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>
                <a:solidFill>
                  <a:schemeClr val="bg1"/>
                </a:solidFill>
              </a:rPr>
              <a:t>Projects with both NEM and VNEM meters on average received the highest incentives</a:t>
            </a: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D8522-C592-F33D-3375-811616F9A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1244183"/>
            <a:ext cx="9467850" cy="42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11143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 fontScale="90000"/>
          </a:bodyPr>
          <a:lstStyle/>
          <a:p>
            <a:pPr marL="182880">
              <a:spcAft>
                <a:spcPts val="600"/>
              </a:spcAft>
            </a:pP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Bill Impacts Methodology </a:t>
            </a:r>
            <a:br>
              <a:rPr lang="en-US" sz="2300">
                <a:solidFill>
                  <a:schemeClr val="bg1"/>
                </a:solidFill>
              </a:rPr>
            </a:br>
            <a:endParaRPr lang="en-GB" sz="230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27</a:t>
            </a:fld>
            <a:endParaRPr lang="en-GB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301416E-6D41-4192-084D-859C3F9BD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984216"/>
              </p:ext>
            </p:extLst>
          </p:nvPr>
        </p:nvGraphicFramePr>
        <p:xfrm>
          <a:off x="539749" y="1412421"/>
          <a:ext cx="11110914" cy="463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List with solid fill">
            <a:extLst>
              <a:ext uri="{FF2B5EF4-FFF2-40B4-BE49-F238E27FC236}">
                <a16:creationId xmlns:a16="http://schemas.microsoft.com/office/drawing/2014/main" id="{16D4CD24-D3E1-63A7-CBD2-3AF8368BA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873478" y="476421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5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11143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182880">
              <a:spcAft>
                <a:spcPts val="600"/>
              </a:spcAft>
            </a:pP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Data Needed</a:t>
            </a:r>
            <a:endParaRPr lang="en-GB" sz="230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301416E-6D41-4192-084D-859C3F9BD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6594"/>
              </p:ext>
            </p:extLst>
          </p:nvPr>
        </p:nvGraphicFramePr>
        <p:xfrm>
          <a:off x="539749" y="1412421"/>
          <a:ext cx="11110914" cy="463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List with solid fill">
            <a:extLst>
              <a:ext uri="{FF2B5EF4-FFF2-40B4-BE49-F238E27FC236}">
                <a16:creationId xmlns:a16="http://schemas.microsoft.com/office/drawing/2014/main" id="{16D4CD24-D3E1-63A7-CBD2-3AF8368BA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873478" y="476421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7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11143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 fontScale="90000"/>
          </a:bodyPr>
          <a:lstStyle/>
          <a:p>
            <a:pPr marL="182880">
              <a:spcAft>
                <a:spcPts val="600"/>
              </a:spcAft>
            </a:pP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Data Challenges </a:t>
            </a:r>
            <a:br>
              <a:rPr lang="en-US" sz="2300">
                <a:solidFill>
                  <a:schemeClr val="bg1"/>
                </a:solidFill>
              </a:rPr>
            </a:br>
            <a:endParaRPr lang="en-GB" sz="230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301416E-6D41-4192-084D-859C3F9BD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659713"/>
              </p:ext>
            </p:extLst>
          </p:nvPr>
        </p:nvGraphicFramePr>
        <p:xfrm>
          <a:off x="539749" y="1412421"/>
          <a:ext cx="11110914" cy="463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List with solid fill">
            <a:extLst>
              <a:ext uri="{FF2B5EF4-FFF2-40B4-BE49-F238E27FC236}">
                <a16:creationId xmlns:a16="http://schemas.microsoft.com/office/drawing/2014/main" id="{16D4CD24-D3E1-63A7-CBD2-3AF8368BA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873478" y="476421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8529773-8211-EE25-15A0-1E1D80E4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098"/>
            <a:ext cx="8229600" cy="995093"/>
          </a:xfrm>
        </p:spPr>
        <p:txBody>
          <a:bodyPr/>
          <a:lstStyle/>
          <a:p>
            <a:r>
              <a:rPr lang="en-US" dirty="0" err="1"/>
              <a:t>Webex</a:t>
            </a:r>
            <a:r>
              <a:rPr lang="en-US" dirty="0"/>
              <a:t> Participant Guide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63948-8DA4-93B7-6D9E-487B0C7C2CB0}"/>
              </a:ext>
            </a:extLst>
          </p:cNvPr>
          <p:cNvSpPr txBox="1"/>
          <p:nvPr/>
        </p:nvSpPr>
        <p:spPr>
          <a:xfrm>
            <a:off x="464218" y="1650126"/>
            <a:ext cx="3613274" cy="4610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 attendees are automatically muted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Open the chat box and participant panel</a:t>
            </a: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Locate “Raise Hand” button the participant panel to ask a question and be unmuted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81EAE27F-CF6D-5BFA-3B4D-3C29DB1E9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9" t="35112" r="2885" b="8478"/>
          <a:stretch/>
        </p:blipFill>
        <p:spPr bwMode="auto">
          <a:xfrm>
            <a:off x="4623555" y="1856168"/>
            <a:ext cx="6162308" cy="35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A6854F-D78C-CB6B-9520-A9E39F1FDC12}"/>
              </a:ext>
            </a:extLst>
          </p:cNvPr>
          <p:cNvSpPr txBox="1"/>
          <p:nvPr/>
        </p:nvSpPr>
        <p:spPr>
          <a:xfrm>
            <a:off x="5746616" y="5706537"/>
            <a:ext cx="915123" cy="40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Mute/ Unmute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9F8358-B6B0-9EBA-FD8A-5B02EDB88275}"/>
              </a:ext>
            </a:extLst>
          </p:cNvPr>
          <p:cNvCxnSpPr>
            <a:cxnSpLocks/>
          </p:cNvCxnSpPr>
          <p:nvPr/>
        </p:nvCxnSpPr>
        <p:spPr>
          <a:xfrm flipV="1">
            <a:off x="6129148" y="5289173"/>
            <a:ext cx="0" cy="333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046EF9-54E5-846C-5A7C-C4C7DE0D6F36}"/>
              </a:ext>
            </a:extLst>
          </p:cNvPr>
          <p:cNvSpPr txBox="1"/>
          <p:nvPr/>
        </p:nvSpPr>
        <p:spPr>
          <a:xfrm>
            <a:off x="9398904" y="5697234"/>
            <a:ext cx="1031614" cy="40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Participant List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D25A9D-4E63-9480-B88C-A2B66E9BF1B5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10183648" y="5289173"/>
            <a:ext cx="739275" cy="39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8EFB0A-38CD-6ABE-DE34-CCC0F09A0E35}"/>
              </a:ext>
            </a:extLst>
          </p:cNvPr>
          <p:cNvSpPr txBox="1"/>
          <p:nvPr/>
        </p:nvSpPr>
        <p:spPr>
          <a:xfrm>
            <a:off x="10623014" y="5681502"/>
            <a:ext cx="599818" cy="24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C2EEEC-618A-682E-444E-8B354AC09F9B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8111490" y="5221613"/>
            <a:ext cx="369448" cy="476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CD20C1-67E8-1C0A-F53C-631E0F992AE5}"/>
              </a:ext>
            </a:extLst>
          </p:cNvPr>
          <p:cNvSpPr txBox="1"/>
          <p:nvPr/>
        </p:nvSpPr>
        <p:spPr>
          <a:xfrm>
            <a:off x="7653928" y="5698219"/>
            <a:ext cx="915123" cy="40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Audio Options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06DC96-C58D-B8AF-77A3-768969567120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8781378" y="5289173"/>
            <a:ext cx="162939" cy="4090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3585753-3EAE-FFBE-59C2-CD6A5745A4EE}"/>
              </a:ext>
            </a:extLst>
          </p:cNvPr>
          <p:cNvSpPr txBox="1"/>
          <p:nvPr/>
        </p:nvSpPr>
        <p:spPr>
          <a:xfrm>
            <a:off x="8506339" y="5698219"/>
            <a:ext cx="8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Leave Meeting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F9AF71-0FC7-2E60-54B1-BFB7EDFB6EC7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9667841" y="5219129"/>
            <a:ext cx="246870" cy="478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63DBD20-88D7-653A-163C-519548221178}"/>
              </a:ext>
            </a:extLst>
          </p:cNvPr>
          <p:cNvSpPr txBox="1"/>
          <p:nvPr/>
        </p:nvSpPr>
        <p:spPr>
          <a:xfrm>
            <a:off x="4560582" y="5705090"/>
            <a:ext cx="118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Closed Captioning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1363EF-BE76-84EE-2942-C18312C1F976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5153599" y="5272734"/>
            <a:ext cx="105342" cy="432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77ED9FA-B637-E364-3EC8-D471392B9046}"/>
              </a:ext>
            </a:extLst>
          </p:cNvPr>
          <p:cNvSpPr txBox="1"/>
          <p:nvPr/>
        </p:nvSpPr>
        <p:spPr>
          <a:xfrm>
            <a:off x="6645979" y="5715801"/>
            <a:ext cx="915123" cy="73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Not Available During a Webinar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DC0E7E-778D-A0EC-0F00-896C1DAEA676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7103541" y="5289173"/>
            <a:ext cx="186512" cy="426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017CDF0-6E6F-4E26-ADD2-AF4220C715E9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7103541" y="5330223"/>
            <a:ext cx="744232" cy="385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6" name="TextBox 1035">
            <a:extLst>
              <a:ext uri="{FF2B5EF4-FFF2-40B4-BE49-F238E27FC236}">
                <a16:creationId xmlns:a16="http://schemas.microsoft.com/office/drawing/2014/main" id="{A8C3FC53-B75B-A32C-796E-0245AD024881}"/>
              </a:ext>
            </a:extLst>
          </p:cNvPr>
          <p:cNvSpPr txBox="1"/>
          <p:nvPr/>
        </p:nvSpPr>
        <p:spPr>
          <a:xfrm>
            <a:off x="9746780" y="1380743"/>
            <a:ext cx="980937" cy="40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Change Layout</a:t>
            </a:r>
          </a:p>
        </p:txBody>
      </p: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E8D7F188-E1CB-299A-23B1-7F07F357A64A}"/>
              </a:ext>
            </a:extLst>
          </p:cNvPr>
          <p:cNvCxnSpPr>
            <a:cxnSpLocks/>
            <a:stCxn id="1036" idx="1"/>
          </p:cNvCxnSpPr>
          <p:nvPr/>
        </p:nvCxnSpPr>
        <p:spPr>
          <a:xfrm flipH="1">
            <a:off x="9087001" y="1585266"/>
            <a:ext cx="659779" cy="493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7EA3EFB-EFBC-9C44-116C-BB5378BE0956}"/>
              </a:ext>
            </a:extLst>
          </p:cNvPr>
          <p:cNvSpPr/>
          <p:nvPr/>
        </p:nvSpPr>
        <p:spPr>
          <a:xfrm>
            <a:off x="4623555" y="2261567"/>
            <a:ext cx="6104162" cy="2708449"/>
          </a:xfrm>
          <a:prstGeom prst="rect">
            <a:avLst/>
          </a:prstGeom>
          <a:solidFill>
            <a:srgbClr val="6996C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1B02CAB6-9142-9CC4-E516-DAE219CB8CF4}"/>
              </a:ext>
            </a:extLst>
          </p:cNvPr>
          <p:cNvSpPr txBox="1"/>
          <p:nvPr/>
        </p:nvSpPr>
        <p:spPr>
          <a:xfrm>
            <a:off x="9588070" y="6351706"/>
            <a:ext cx="2097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Image Credit: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4"/>
              </a:rPr>
              <a:t>Cisco Webex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54" name="Picture 1053">
            <a:extLst>
              <a:ext uri="{FF2B5EF4-FFF2-40B4-BE49-F238E27FC236}">
                <a16:creationId xmlns:a16="http://schemas.microsoft.com/office/drawing/2014/main" id="{C439E486-064E-D3DE-3EFC-CB7D70AE7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847" y="5518287"/>
            <a:ext cx="983836" cy="5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0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38150"/>
            <a:ext cx="11110914" cy="8104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 fontScale="90000"/>
          </a:bodyPr>
          <a:lstStyle/>
          <a:p>
            <a:pPr marL="182880">
              <a:spcAft>
                <a:spcPts val="600"/>
              </a:spcAft>
            </a:pP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Bill Impacts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30</a:t>
            </a:fld>
            <a:endParaRPr lang="en-GB"/>
          </a:p>
        </p:txBody>
      </p:sp>
      <p:pic>
        <p:nvPicPr>
          <p:cNvPr id="3" name="Graphic 2" descr="List with solid fill">
            <a:extLst>
              <a:ext uri="{FF2B5EF4-FFF2-40B4-BE49-F238E27FC236}">
                <a16:creationId xmlns:a16="http://schemas.microsoft.com/office/drawing/2014/main" id="{B41D90B8-778C-73B0-233D-85E80B94F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35378" y="559720"/>
            <a:ext cx="605444" cy="60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AA9FE9-BBBB-0B5C-E80D-7B5BA967DBEC}"/>
              </a:ext>
            </a:extLst>
          </p:cNvPr>
          <p:cNvSpPr/>
          <p:nvPr/>
        </p:nvSpPr>
        <p:spPr>
          <a:xfrm>
            <a:off x="4842553" y="1526479"/>
            <a:ext cx="6808111" cy="4582274"/>
          </a:xfrm>
          <a:prstGeom prst="rect">
            <a:avLst/>
          </a:prstGeom>
          <a:solidFill>
            <a:schemeClr val="accent1"/>
          </a:solidFill>
        </p:spPr>
        <p:txBody>
          <a:bodyPr tIns="91440" bIns="9144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For installations before COVID, tenants used 138 kWh more per year and paid $228 per year. This is a 3.2% increase in energy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For the installations affected by COVID, tenants used 377 kWh more per year, an 8.6% increase in energy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COMMON AREAS: there was no statistically significant change in energy use.  However, the change in dollars paid is significant.  </a:t>
            </a: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9A553D-6CF6-9F2C-DAFB-491A43DA5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458931"/>
            <a:ext cx="4052798" cy="47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0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82531"/>
            <a:ext cx="11110664" cy="8248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 fontScale="90000"/>
          </a:bodyPr>
          <a:lstStyle/>
          <a:p>
            <a:pPr marL="91440">
              <a:spcAft>
                <a:spcPts val="600"/>
              </a:spcAft>
            </a:pP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Bill Impacts 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First-year tenant daily kWh, pre- and post-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4267D-0A51-9682-B343-C6CF58242F70}"/>
              </a:ext>
            </a:extLst>
          </p:cNvPr>
          <p:cNvSpPr txBox="1"/>
          <p:nvPr/>
        </p:nvSpPr>
        <p:spPr>
          <a:xfrm>
            <a:off x="8052727" y="1641249"/>
            <a:ext cx="1639873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/>
              <a:t>During COVID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695A7-4753-0869-BAF4-5F015685B7D1}"/>
              </a:ext>
            </a:extLst>
          </p:cNvPr>
          <p:cNvSpPr txBox="1"/>
          <p:nvPr/>
        </p:nvSpPr>
        <p:spPr>
          <a:xfrm>
            <a:off x="2324445" y="1641250"/>
            <a:ext cx="1638269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Before COVID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9F3557-BD00-5423-6784-E81D06062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0" y="2071617"/>
            <a:ext cx="5556000" cy="4033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9F7979-9068-68D4-2CE8-75BECDC88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64" y="2071617"/>
            <a:ext cx="5556000" cy="4033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phic 2" descr="List with solid fill">
            <a:extLst>
              <a:ext uri="{FF2B5EF4-FFF2-40B4-BE49-F238E27FC236}">
                <a16:creationId xmlns:a16="http://schemas.microsoft.com/office/drawing/2014/main" id="{7F2B22BD-25F7-22F5-80FB-888816B94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16328" y="595595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5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9296"/>
            <a:ext cx="11365582" cy="9298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 fontScale="90000"/>
          </a:bodyPr>
          <a:lstStyle/>
          <a:p>
            <a:pPr marL="91440">
              <a:spcAft>
                <a:spcPts val="600"/>
              </a:spcAft>
            </a:pP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Bill Impacts 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Tenant change in annual kWh Vs change in annual bill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2B090F-64E7-3048-3BC6-04F0850D0B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50" y="2072174"/>
            <a:ext cx="5573938" cy="4046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4D9E99-7202-6D1F-41E8-15840B2A9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34" y="2072174"/>
            <a:ext cx="5581530" cy="4046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phic 2" descr="List with solid fill">
            <a:extLst>
              <a:ext uri="{FF2B5EF4-FFF2-40B4-BE49-F238E27FC236}">
                <a16:creationId xmlns:a16="http://schemas.microsoft.com/office/drawing/2014/main" id="{D7EB272B-6C40-1D77-A848-384E61D18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87753" y="607018"/>
            <a:ext cx="605444" cy="605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43574-55D1-6700-7D21-1EB064DE96B8}"/>
              </a:ext>
            </a:extLst>
          </p:cNvPr>
          <p:cNvSpPr txBox="1"/>
          <p:nvPr/>
        </p:nvSpPr>
        <p:spPr>
          <a:xfrm>
            <a:off x="8052727" y="1641249"/>
            <a:ext cx="1639873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/>
              <a:t>During COVID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21B76-A6DC-D938-1778-91CC3877BCDF}"/>
              </a:ext>
            </a:extLst>
          </p:cNvPr>
          <p:cNvSpPr txBox="1"/>
          <p:nvPr/>
        </p:nvSpPr>
        <p:spPr>
          <a:xfrm>
            <a:off x="2324445" y="1641250"/>
            <a:ext cx="1638269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Before COVID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56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55583"/>
            <a:ext cx="11110664" cy="9298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 fontScale="90000"/>
          </a:bodyPr>
          <a:lstStyle/>
          <a:p>
            <a:pPr>
              <a:spcAft>
                <a:spcPts val="600"/>
              </a:spcAft>
            </a:pP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Bill Impacts - Tenant kWh used (from solar and grid) Vs 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kWh purchased (from grid)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33</a:t>
            </a:fld>
            <a:endParaRPr lang="en-GB"/>
          </a:p>
        </p:txBody>
      </p:sp>
      <p:pic>
        <p:nvPicPr>
          <p:cNvPr id="6" name="Graphic 5" descr="List with solid fill">
            <a:extLst>
              <a:ext uri="{FF2B5EF4-FFF2-40B4-BE49-F238E27FC236}">
                <a16:creationId xmlns:a16="http://schemas.microsoft.com/office/drawing/2014/main" id="{E139CE69-F09D-2CE4-A5A3-4F2D1C0AA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68703" y="430471"/>
            <a:ext cx="605444" cy="605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81124-5EA1-08B3-E814-936C115823DD}"/>
              </a:ext>
            </a:extLst>
          </p:cNvPr>
          <p:cNvSpPr txBox="1"/>
          <p:nvPr/>
        </p:nvSpPr>
        <p:spPr>
          <a:xfrm>
            <a:off x="8052727" y="1641249"/>
            <a:ext cx="1639873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/>
              <a:t>During COVID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7B625-FAC2-EA58-F1C8-9A124EBC7587}"/>
              </a:ext>
            </a:extLst>
          </p:cNvPr>
          <p:cNvSpPr txBox="1"/>
          <p:nvPr/>
        </p:nvSpPr>
        <p:spPr>
          <a:xfrm>
            <a:off x="2324445" y="1641250"/>
            <a:ext cx="1638269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Before COVID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E4F9FC-72E0-3937-D80B-F5E412C8C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02" y="2120708"/>
            <a:ext cx="5715000" cy="41516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1B7871-6FE6-2DFF-93F9-579F20A77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298" y="2120708"/>
            <a:ext cx="5715000" cy="415161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682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5644-B3D7-49FB-9DD8-109781A6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751"/>
            <a:ext cx="11110664" cy="7676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 fontScale="90000"/>
          </a:bodyPr>
          <a:lstStyle/>
          <a:p>
            <a:pPr marL="91440">
              <a:spcAft>
                <a:spcPts val="600"/>
              </a:spcAft>
            </a:pP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Bill Impacts – CARE V. non-CARE</a:t>
            </a:r>
            <a:b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13476-4045-4023-8F44-1E09C4B9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34</a:t>
            </a:fld>
            <a:endParaRPr lang="en-GB"/>
          </a:p>
        </p:txBody>
      </p:sp>
      <p:pic>
        <p:nvPicPr>
          <p:cNvPr id="7" name="Graphic 6" descr="List with solid fill">
            <a:extLst>
              <a:ext uri="{FF2B5EF4-FFF2-40B4-BE49-F238E27FC236}">
                <a16:creationId xmlns:a16="http://schemas.microsoft.com/office/drawing/2014/main" id="{6AEE25DB-E2E8-6E1D-D469-E50EE3FD2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68703" y="620845"/>
            <a:ext cx="605444" cy="60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97ACAB-31DD-47BB-22F5-F11D23715C8F}"/>
              </a:ext>
            </a:extLst>
          </p:cNvPr>
          <p:cNvSpPr/>
          <p:nvPr/>
        </p:nvSpPr>
        <p:spPr>
          <a:xfrm>
            <a:off x="540000" y="4399112"/>
            <a:ext cx="11247188" cy="1842662"/>
          </a:xfrm>
          <a:prstGeom prst="rect">
            <a:avLst/>
          </a:prstGeom>
          <a:solidFill>
            <a:schemeClr val="accent1"/>
          </a:solidFill>
        </p:spPr>
        <p:txBody>
          <a:bodyPr tIns="91440" bIns="18288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For tenants where the first year occurred </a:t>
            </a:r>
            <a:r>
              <a:rPr lang="en-US" b="0">
                <a:solidFill>
                  <a:schemeClr val="bg1"/>
                </a:solidFill>
              </a:rPr>
              <a:t>before COVID, non-CARE customers experienced an increase in energy use, while CARE customers did not.  </a:t>
            </a:r>
            <a:r>
              <a:rPr lang="en-US">
                <a:solidFill>
                  <a:schemeClr val="bg1"/>
                </a:solidFill>
              </a:rPr>
              <a:t>Both groups experienced a reduction in payments.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bg1"/>
                </a:solidFill>
              </a:rPr>
              <a:t>For tenants where the first year occurred during COVID, both CARE and non-CARE customers experienced a similar increase in energy use. The reduction in payments was greater for non-CARE customers, because they pay more for energy.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566D4D-91AA-91F1-5882-A2EECBE61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89" y="1450011"/>
            <a:ext cx="7465575" cy="27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3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05FA-5979-4891-9A5F-D99FF9AA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68270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</a:rPr>
              <a:t>Total Electrical System Benefits -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E6A7-7515-4C9D-B684-6BAD370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01014A-5503-A216-17E9-429010984E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1796033"/>
              </p:ext>
            </p:extLst>
          </p:nvPr>
        </p:nvGraphicFramePr>
        <p:xfrm>
          <a:off x="539750" y="1269548"/>
          <a:ext cx="11110914" cy="500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Electric Tower with solid fill">
            <a:extLst>
              <a:ext uri="{FF2B5EF4-FFF2-40B4-BE49-F238E27FC236}">
                <a16:creationId xmlns:a16="http://schemas.microsoft.com/office/drawing/2014/main" id="{24EE4878-803D-971F-C55D-12B77C594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825853" y="333548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4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05FA-5979-4891-9A5F-D99FF9AA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39707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Total Electrical System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E6A7-7515-4C9D-B684-6BAD370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36</a:t>
            </a:fld>
            <a:endParaRPr lang="en-GB"/>
          </a:p>
        </p:txBody>
      </p:sp>
      <p:pic>
        <p:nvPicPr>
          <p:cNvPr id="3" name="Graphic 2" descr="Electric Tower with solid fill">
            <a:extLst>
              <a:ext uri="{FF2B5EF4-FFF2-40B4-BE49-F238E27FC236}">
                <a16:creationId xmlns:a16="http://schemas.microsoft.com/office/drawing/2014/main" id="{814138F7-3130-DA0F-8222-3A5FD6D0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25853" y="404985"/>
            <a:ext cx="605444" cy="60544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446CB5-6F42-A761-0142-9E248D79C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400" y="5316565"/>
            <a:ext cx="10019454" cy="1123836"/>
          </a:xfrm>
          <a:solidFill>
            <a:schemeClr val="accent1"/>
          </a:solidFill>
        </p:spPr>
        <p:txBody>
          <a:bodyPr/>
          <a:lstStyle/>
          <a:p>
            <a:r>
              <a:rPr lang="en-US" sz="1600" b="0">
                <a:solidFill>
                  <a:schemeClr val="bg1"/>
                </a:solidFill>
              </a:rPr>
              <a:t>VNEM MASH installations achieved 67% of expected production</a:t>
            </a:r>
            <a:endParaRPr lang="en-US" sz="1600">
              <a:solidFill>
                <a:schemeClr val="bg1"/>
              </a:solidFill>
            </a:endParaRPr>
          </a:p>
          <a:p>
            <a:r>
              <a:rPr lang="en-US" sz="1600" b="0">
                <a:solidFill>
                  <a:schemeClr val="bg1"/>
                </a:solidFill>
              </a:rPr>
              <a:t>Across all IOUs and all metering types, MASH installations achieved 65% of their estimated production</a:t>
            </a:r>
            <a:endParaRPr lang="en-US" sz="1600">
              <a:solidFill>
                <a:schemeClr val="bg1"/>
              </a:solidFill>
            </a:endParaRPr>
          </a:p>
          <a:p>
            <a:r>
              <a:rPr lang="en-US" sz="1600" b="0">
                <a:solidFill>
                  <a:schemeClr val="accent5"/>
                </a:solidFill>
              </a:rPr>
              <a:t>Larger systems fell short of expectations to a greater degree than that for small and medium systems</a:t>
            </a:r>
            <a:endParaRPr lang="en-US" sz="1600">
              <a:solidFill>
                <a:schemeClr val="accent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E50B0-EDE7-47BB-47FC-24E481858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00" y="1254421"/>
            <a:ext cx="10019454" cy="39834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B15F6-2E63-FE36-8D01-FCB5BC394EB6}"/>
              </a:ext>
            </a:extLst>
          </p:cNvPr>
          <p:cNvSpPr/>
          <p:nvPr/>
        </p:nvSpPr>
        <p:spPr>
          <a:xfrm>
            <a:off x="9185033" y="2447369"/>
            <a:ext cx="1640820" cy="2790481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</p:spTree>
    <p:extLst>
      <p:ext uri="{BB962C8B-B14F-4D97-AF65-F5344CB8AC3E}">
        <p14:creationId xmlns:p14="http://schemas.microsoft.com/office/powerpoint/2010/main" val="202918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D5E86-67F1-885E-E1C0-0ED32EC1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24F50-C171-B294-6425-25AADABC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26" y="1194346"/>
            <a:ext cx="7678026" cy="4322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A491D63-C70E-F0AD-FEA7-BA4359DB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211132"/>
            <a:ext cx="11109851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Total Electrical System Benefits – Avoided cost</a:t>
            </a:r>
          </a:p>
        </p:txBody>
      </p:sp>
      <p:pic>
        <p:nvPicPr>
          <p:cNvPr id="10" name="Graphic 9" descr="Electric Tower with solid fill">
            <a:extLst>
              <a:ext uri="{FF2B5EF4-FFF2-40B4-BE49-F238E27FC236}">
                <a16:creationId xmlns:a16="http://schemas.microsoft.com/office/drawing/2014/main" id="{DD7840DA-C7C0-BA42-3CD7-500880DDC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25853" y="376410"/>
            <a:ext cx="605444" cy="6054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07520E-7DA3-B431-92C8-A3046374CEE3}"/>
              </a:ext>
            </a:extLst>
          </p:cNvPr>
          <p:cNvSpPr/>
          <p:nvPr/>
        </p:nvSpPr>
        <p:spPr>
          <a:xfrm>
            <a:off x="539749" y="5567987"/>
            <a:ext cx="11347451" cy="75810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bg1"/>
                </a:solidFill>
              </a:rPr>
              <a:t>Between 2011 and 2022, PG&amp;E accrued cumulative electrical system benefits (in 2022 dollars) of $11.5M, SCE accrued $16.4M, and SDG&amp;E accrued $2M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72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698D-9CD5-954A-3BAA-212E5DD3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7676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Total Environmental Benefits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D0100B-F008-A0C6-035A-10C29C2DF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750" y="1487486"/>
            <a:ext cx="8089900" cy="4898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404CD-FB7D-5123-6503-EA595F20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38</a:t>
            </a:fld>
            <a:endParaRPr lang="en-GB"/>
          </a:p>
        </p:txBody>
      </p:sp>
      <p:pic>
        <p:nvPicPr>
          <p:cNvPr id="3" name="Graphic 2" descr="Leaf with solid fill">
            <a:extLst>
              <a:ext uri="{FF2B5EF4-FFF2-40B4-BE49-F238E27FC236}">
                <a16:creationId xmlns:a16="http://schemas.microsoft.com/office/drawing/2014/main" id="{3D475C9D-6DE4-4FAC-141E-7C5F4139C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70899" y="620844"/>
            <a:ext cx="605444" cy="60544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24131D-6D50-3244-4C92-DF76D6D5F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72539" y="1487486"/>
            <a:ext cx="2778126" cy="4830764"/>
          </a:xfrm>
          <a:solidFill>
            <a:schemeClr val="accent1"/>
          </a:solidFill>
        </p:spPr>
        <p:txBody>
          <a:bodyPr/>
          <a:lstStyle/>
          <a:p>
            <a:r>
              <a:rPr lang="en-US" b="0">
                <a:solidFill>
                  <a:schemeClr val="bg1"/>
                </a:solidFill>
              </a:rPr>
              <a:t>The CARB estimates (dotted/dashed) are lower than the SGIP and ACC estimates for all three utilities. 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0">
                <a:solidFill>
                  <a:schemeClr val="bg1"/>
                </a:solidFill>
              </a:rPr>
              <a:t>Avoided CO</a:t>
            </a:r>
            <a:r>
              <a:rPr lang="en-US" b="0" baseline="-25000">
                <a:solidFill>
                  <a:schemeClr val="bg1"/>
                </a:solidFill>
              </a:rPr>
              <a:t>2</a:t>
            </a:r>
            <a:r>
              <a:rPr lang="en-US" b="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PG&amp;E: 63,000 metric tons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SCE: 102,000 metric tons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SDG&amp;E: 10,000 metric tons</a:t>
            </a:r>
          </a:p>
        </p:txBody>
      </p:sp>
    </p:spTree>
    <p:extLst>
      <p:ext uri="{BB962C8B-B14F-4D97-AF65-F5344CB8AC3E}">
        <p14:creationId xmlns:p14="http://schemas.microsoft.com/office/powerpoint/2010/main" val="618890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EE3F-747D-28B3-92DC-D370F6E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7676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</a:rPr>
              <a:t>Total Environmental Benefits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9548E-017A-7F06-F57B-D8FA3D18A7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749" y="1599574"/>
            <a:ext cx="8092440" cy="5038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677F5-FD49-1BC8-FABE-EFDC9440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39</a:t>
            </a:fld>
            <a:endParaRPr lang="en-GB"/>
          </a:p>
        </p:txBody>
      </p:sp>
      <p:pic>
        <p:nvPicPr>
          <p:cNvPr id="3" name="Graphic 2" descr="Leaf with solid fill">
            <a:extLst>
              <a:ext uri="{FF2B5EF4-FFF2-40B4-BE49-F238E27FC236}">
                <a16:creationId xmlns:a16="http://schemas.microsoft.com/office/drawing/2014/main" id="{3E94A47E-54E7-C96C-DDD9-453C7A56A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78228" y="620844"/>
            <a:ext cx="605444" cy="60544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9BC99D-3BCC-2543-A42F-1654D7DCF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2551" y="1599574"/>
            <a:ext cx="2678113" cy="4718676"/>
          </a:xfrm>
          <a:solidFill>
            <a:schemeClr val="accent1"/>
          </a:solidFill>
        </p:spPr>
        <p:txBody>
          <a:bodyPr/>
          <a:lstStyle/>
          <a:p>
            <a:r>
              <a:rPr lang="en-US" sz="2600" b="0">
                <a:solidFill>
                  <a:schemeClr val="bg1"/>
                </a:solidFill>
              </a:rPr>
              <a:t>Avoided emissions in 2022 dollars: </a:t>
            </a:r>
            <a:endParaRPr lang="en-US" sz="2600">
              <a:solidFill>
                <a:schemeClr val="bg1"/>
              </a:solidFill>
            </a:endParaRPr>
          </a:p>
          <a:p>
            <a:pPr lvl="1"/>
            <a:r>
              <a:rPr lang="en-US" sz="2600">
                <a:solidFill>
                  <a:schemeClr val="bg1"/>
                </a:solidFill>
              </a:rPr>
              <a:t>PG&amp;E: </a:t>
            </a:r>
          </a:p>
          <a:p>
            <a:pPr marL="180000" lvl="1" indent="0">
              <a:buNone/>
            </a:pPr>
            <a:r>
              <a:rPr lang="en-US" sz="2600">
                <a:solidFill>
                  <a:schemeClr val="bg1"/>
                </a:solidFill>
              </a:rPr>
              <a:t>$1.9 million </a:t>
            </a:r>
          </a:p>
          <a:p>
            <a:pPr lvl="1"/>
            <a:r>
              <a:rPr lang="en-US" sz="2600">
                <a:solidFill>
                  <a:schemeClr val="bg1"/>
                </a:solidFill>
              </a:rPr>
              <a:t>SCE:</a:t>
            </a:r>
          </a:p>
          <a:p>
            <a:pPr marL="180000" lvl="1" indent="0">
              <a:buNone/>
            </a:pPr>
            <a:r>
              <a:rPr lang="en-US" sz="2600">
                <a:solidFill>
                  <a:schemeClr val="bg1"/>
                </a:solidFill>
              </a:rPr>
              <a:t>$3.6 million</a:t>
            </a:r>
          </a:p>
          <a:p>
            <a:pPr lvl="1"/>
            <a:r>
              <a:rPr lang="en-US" sz="2600">
                <a:solidFill>
                  <a:schemeClr val="bg1"/>
                </a:solidFill>
              </a:rPr>
              <a:t>SDG&amp;E:</a:t>
            </a:r>
          </a:p>
          <a:p>
            <a:pPr marL="180000" lvl="1" indent="0">
              <a:buNone/>
            </a:pPr>
            <a:r>
              <a:rPr lang="en-US" sz="2600">
                <a:solidFill>
                  <a:schemeClr val="bg1"/>
                </a:solidFill>
              </a:rPr>
              <a:t>$340,000</a:t>
            </a:r>
          </a:p>
        </p:txBody>
      </p:sp>
    </p:spTree>
    <p:extLst>
      <p:ext uri="{BB962C8B-B14F-4D97-AF65-F5344CB8AC3E}">
        <p14:creationId xmlns:p14="http://schemas.microsoft.com/office/powerpoint/2010/main" val="333467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3936419" y="3129547"/>
            <a:ext cx="7792365" cy="31950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Regulatory Information: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https://www.cpuc.ca.gov/mash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CPUC Contact: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Sarah Lerhaupt, sarah.lerhaupt@cpuc.ca.gov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Interested in a job at the CPUC? We’re hiring!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www.cpuc.ca.gov/careers/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940802"/>
            <a:ext cx="7574547" cy="21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05FA-5979-4891-9A5F-D99FF9AA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17790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</a:rPr>
              <a:t>Program Cost Assessment -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E6A7-7515-4C9D-B684-6BAD370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01014A-5503-A216-17E9-429010984E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5686677"/>
              </p:ext>
            </p:extLst>
          </p:nvPr>
        </p:nvGraphicFramePr>
        <p:xfrm>
          <a:off x="539750" y="1269548"/>
          <a:ext cx="11110914" cy="500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Money with solid fill">
            <a:extLst>
              <a:ext uri="{FF2B5EF4-FFF2-40B4-BE49-F238E27FC236}">
                <a16:creationId xmlns:a16="http://schemas.microsoft.com/office/drawing/2014/main" id="{C41EB591-6177-74D1-9F0C-B1A6CE60C5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712127" y="428263"/>
            <a:ext cx="605444" cy="6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8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CED-54A3-42D2-A141-61EAE30F8A3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 Cost Assessment: Completed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E6EE-8149-4CCA-8378-2D308B6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41</a:t>
            </a:fld>
            <a:endParaRPr lang="en-GB"/>
          </a:p>
        </p:txBody>
      </p:sp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5F8E7665-D4E8-E5A5-8B48-18960AFE5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40128" y="559162"/>
            <a:ext cx="605444" cy="60544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6367BB-4997-8F54-A78F-F967AB052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543" y="5135989"/>
            <a:ext cx="11110914" cy="936000"/>
          </a:xfrm>
          <a:solidFill>
            <a:schemeClr val="accent1"/>
          </a:solidFill>
        </p:spPr>
        <p:txBody>
          <a:bodyPr/>
          <a:lstStyle/>
          <a:p>
            <a:r>
              <a:rPr lang="en-US" sz="2400" b="0" dirty="0">
                <a:solidFill>
                  <a:schemeClr val="bg1"/>
                </a:solidFill>
              </a:rPr>
              <a:t>Total MASH program spending was $142.6M over the life of the program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</a:rPr>
              <a:t>Incentives accounted for 93.7% of the total program expenditures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8A3DD5-97E0-8354-C8C7-9762DF1AE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694884"/>
            <a:ext cx="11110914" cy="32238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531DFA-25E9-472B-8E7C-3FBD92ADE73C}"/>
              </a:ext>
            </a:extLst>
          </p:cNvPr>
          <p:cNvSpPr/>
          <p:nvPr/>
        </p:nvSpPr>
        <p:spPr>
          <a:xfrm>
            <a:off x="9815513" y="3429000"/>
            <a:ext cx="1788582" cy="1450929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</p:spTree>
    <p:extLst>
      <p:ext uri="{BB962C8B-B14F-4D97-AF65-F5344CB8AC3E}">
        <p14:creationId xmlns:p14="http://schemas.microsoft.com/office/powerpoint/2010/main" val="1510322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CED-54A3-42D2-A141-61EAE30F8A3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 Cost Assessment: Completed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E6EE-8149-4CCA-8378-2D308B6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42</a:t>
            </a:fld>
            <a:endParaRPr lang="en-GB"/>
          </a:p>
        </p:txBody>
      </p:sp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5F8E7665-D4E8-E5A5-8B48-18960AFE5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40128" y="614246"/>
            <a:ext cx="605444" cy="605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053F0-20B9-A925-0347-6F02755C5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687060"/>
            <a:ext cx="8092440" cy="4359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789BC-92D2-3412-29CD-6A152A9A8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664" y="2730387"/>
            <a:ext cx="2921000" cy="2273074"/>
          </a:xfrm>
          <a:solidFill>
            <a:schemeClr val="accent1"/>
          </a:solidFill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Average incentives and average project cost per kW installed generally declined over the life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374457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CED-54A3-42D2-A141-61EAE30F8A3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 Cost Assessment: </a:t>
            </a:r>
            <a:r>
              <a:rPr lang="en-GB">
                <a:solidFill>
                  <a:schemeClr val="bg1"/>
                </a:solidFill>
              </a:rPr>
              <a:t>Administrative Costs</a:t>
            </a: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E6EE-8149-4CCA-8378-2D308B6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43</a:t>
            </a:fld>
            <a:endParaRPr lang="en-GB"/>
          </a:p>
        </p:txBody>
      </p:sp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5F8E7665-D4E8-E5A5-8B48-18960AFE5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40128" y="614246"/>
            <a:ext cx="605444" cy="60544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44A79C-4658-C78E-5CDA-8329EEFD8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363819"/>
              </p:ext>
            </p:extLst>
          </p:nvPr>
        </p:nvGraphicFramePr>
        <p:xfrm>
          <a:off x="806400" y="1730374"/>
          <a:ext cx="7566075" cy="43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CDD9-EE36-7A09-4678-0608CD519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9649" y="1730374"/>
            <a:ext cx="3021013" cy="4316414"/>
          </a:xfrm>
          <a:solidFill>
            <a:schemeClr val="accent1"/>
          </a:solidFill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Years with high administrative costs coincided with year with high project completions</a:t>
            </a:r>
          </a:p>
          <a:p>
            <a:r>
              <a:rPr lang="en-GB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Average administrative costs were lower in the MASH 2.0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12409-8A89-DED9-7862-8C28BE788FD1}"/>
              </a:ext>
            </a:extLst>
          </p:cNvPr>
          <p:cNvSpPr txBox="1"/>
          <p:nvPr/>
        </p:nvSpPr>
        <p:spPr>
          <a:xfrm>
            <a:off x="806400" y="6056858"/>
            <a:ext cx="389850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>
                <a:solidFill>
                  <a:schemeClr val="accent1"/>
                </a:solidFill>
              </a:rPr>
              <a:t>*Line delineates MASH 1.0 and MASH 2.0 </a:t>
            </a:r>
          </a:p>
        </p:txBody>
      </p:sp>
    </p:spTree>
    <p:extLst>
      <p:ext uri="{BB962C8B-B14F-4D97-AF65-F5344CB8AC3E}">
        <p14:creationId xmlns:p14="http://schemas.microsoft.com/office/powerpoint/2010/main" val="1311202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CED-54A3-42D2-A141-61EAE30F8A3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 Cost Assessment: </a:t>
            </a:r>
            <a:r>
              <a:rPr lang="en-GB">
                <a:solidFill>
                  <a:schemeClr val="bg1"/>
                </a:solidFill>
              </a:rPr>
              <a:t>Marketing, Education,     and Outreach</a:t>
            </a:r>
            <a:endParaRPr lang="en-GB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E6EE-8149-4CCA-8378-2D308B6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44</a:t>
            </a:fld>
            <a:endParaRPr lang="en-GB"/>
          </a:p>
        </p:txBody>
      </p:sp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5F8E7665-D4E8-E5A5-8B48-18960AFE5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40128" y="614246"/>
            <a:ext cx="605444" cy="605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32D5C-89E4-84FD-5727-201D09083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730373"/>
            <a:ext cx="8608538" cy="4316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C51B1-98CD-F9B9-1DE1-A359B73A4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5451" y="2357439"/>
            <a:ext cx="2335213" cy="3429000"/>
          </a:xfrm>
          <a:solidFill>
            <a:schemeClr val="accent1"/>
          </a:solidFill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93% of marketing, education, and outreach (ME&amp;O) expenditures occurred prior to 2016 in the MASH 1.0 program</a:t>
            </a:r>
          </a:p>
        </p:txBody>
      </p:sp>
    </p:spTree>
    <p:extLst>
      <p:ext uri="{BB962C8B-B14F-4D97-AF65-F5344CB8AC3E}">
        <p14:creationId xmlns:p14="http://schemas.microsoft.com/office/powerpoint/2010/main" val="3464588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6705-F14F-4BAC-B4B1-EA506222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</a:rPr>
              <a:t>Benefit Cost Assessment -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C357-827C-4E56-8D91-BF9FB086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45</a:t>
            </a:fld>
            <a:endParaRPr lang="en-GB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987F499-0639-F410-314A-AAA89DA092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9308388"/>
              </p:ext>
            </p:extLst>
          </p:nvPr>
        </p:nvGraphicFramePr>
        <p:xfrm>
          <a:off x="539750" y="1730374"/>
          <a:ext cx="11110914" cy="43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2104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CED-54A3-42D2-A141-61EAE30F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425450"/>
            <a:ext cx="11110914" cy="7707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Benefit Cost Assessment</a:t>
            </a:r>
            <a:endParaRPr lang="en-GB" sz="27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E6EE-8149-4CCA-8378-2D308B6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46</a:t>
            </a:fld>
            <a:endParaRPr lang="en-GB"/>
          </a:p>
        </p:txBody>
      </p:sp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48FA4C47-FCD8-4406-7305-998470A71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28" y="508089"/>
            <a:ext cx="605444" cy="60544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196308-E24C-0608-72C0-8FFAD8859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46146"/>
              </p:ext>
            </p:extLst>
          </p:nvPr>
        </p:nvGraphicFramePr>
        <p:xfrm>
          <a:off x="539750" y="1410158"/>
          <a:ext cx="11110912" cy="4806021"/>
        </p:xfrm>
        <a:graphic>
          <a:graphicData uri="http://schemas.openxmlformats.org/drawingml/2006/table">
            <a:tbl>
              <a:tblPr firstRow="1" firstCol="1" bandRow="1"/>
              <a:tblGrid>
                <a:gridCol w="4351739">
                  <a:extLst>
                    <a:ext uri="{9D8B030D-6E8A-4147-A177-3AD203B41FA5}">
                      <a16:colId xmlns:a16="http://schemas.microsoft.com/office/drawing/2014/main" val="1951466981"/>
                    </a:ext>
                  </a:extLst>
                </a:gridCol>
                <a:gridCol w="6759173">
                  <a:extLst>
                    <a:ext uri="{9D8B030D-6E8A-4147-A177-3AD203B41FA5}">
                      <a16:colId xmlns:a16="http://schemas.microsoft.com/office/drawing/2014/main" val="2700887229"/>
                    </a:ext>
                  </a:extLst>
                </a:gridCol>
              </a:tblGrid>
              <a:tr h="33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Resource Cost Test Inputs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Modeling Assumptions and Notes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0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91298"/>
                  </a:ext>
                </a:extLst>
              </a:tr>
              <a:tr h="527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costs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 reported in MASH semi-annual California Solar Initiative (CSI) reports as of June 2022 report.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430777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Avoided costs of electricity – energy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estimates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610842"/>
                  </a:ext>
                </a:extLst>
              </a:tr>
              <a:tr h="527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Avoided costs of electricity – generation capacity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018602"/>
                  </a:ext>
                </a:extLst>
              </a:tr>
              <a:tr h="527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Avoided costs of electricity – transmission &amp; distribution (T&amp;D)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281606"/>
                  </a:ext>
                </a:extLst>
              </a:tr>
              <a:tr h="527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Avoided costs – avoided ancillary services procurement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16100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Avoided costs of electricity – GHG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796541"/>
                  </a:ext>
                </a:extLst>
              </a:tr>
              <a:tr h="474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Tax Incentives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 available for solar PV investments assumed to be 30% of the total system costs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693906"/>
                  </a:ext>
                </a:extLst>
              </a:tr>
              <a:tr h="791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 costs – equipment/ installation (measure costs)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system costs reported in utility data files. Costs (including financing costs and taxes) were self-reported by applicants/developers and may not be accurate.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707113"/>
                  </a:ext>
                </a:extLst>
              </a:tr>
              <a:tr h="527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and maintenance (O&amp;M) costs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to be 1% of the total reported system costs for each year.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93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413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CED-54A3-42D2-A141-61EAE30F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49"/>
            <a:ext cx="11110914" cy="7651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Benefit Cost 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E6EE-8149-4CCA-8378-2D308B6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47</a:t>
            </a:fld>
            <a:endParaRPr lang="en-GB"/>
          </a:p>
        </p:txBody>
      </p:sp>
      <p:pic>
        <p:nvPicPr>
          <p:cNvPr id="6" name="Graphic 5" descr="Decision chart with solid fill">
            <a:extLst>
              <a:ext uri="{FF2B5EF4-FFF2-40B4-BE49-F238E27FC236}">
                <a16:creationId xmlns:a16="http://schemas.microsoft.com/office/drawing/2014/main" id="{25D9CB6C-32A3-B77F-B6D6-D84AB6666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30603" y="628534"/>
            <a:ext cx="605444" cy="605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238CD-2CF9-7B8E-1667-5D77FD017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43" y="1821169"/>
            <a:ext cx="11110913" cy="268837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0C6AF17-3AB6-5B73-BCD4-510AE3832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543" y="5025789"/>
            <a:ext cx="11110914" cy="1140435"/>
          </a:xfrm>
          <a:solidFill>
            <a:schemeClr val="accent1"/>
          </a:solidFill>
        </p:spPr>
        <p:txBody>
          <a:bodyPr/>
          <a:lstStyle/>
          <a:p>
            <a:r>
              <a:rPr lang="en-US" sz="2200" b="0">
                <a:solidFill>
                  <a:schemeClr val="bg1"/>
                </a:solidFill>
              </a:rPr>
              <a:t>The overall benefit cost ratio using the TRC was 0.43</a:t>
            </a:r>
            <a:endParaRPr lang="en-US" sz="2200">
              <a:solidFill>
                <a:schemeClr val="bg1"/>
              </a:solidFill>
            </a:endParaRPr>
          </a:p>
          <a:p>
            <a:pPr lvl="1"/>
            <a:r>
              <a:rPr lang="en-US" sz="2200">
                <a:solidFill>
                  <a:schemeClr val="bg1"/>
                </a:solidFill>
              </a:rPr>
              <a:t>benefit generated by the program were less than the costs incurred by the utility and program participants</a:t>
            </a:r>
          </a:p>
        </p:txBody>
      </p:sp>
    </p:spTree>
    <p:extLst>
      <p:ext uri="{BB962C8B-B14F-4D97-AF65-F5344CB8AC3E}">
        <p14:creationId xmlns:p14="http://schemas.microsoft.com/office/powerpoint/2010/main" val="3487260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6CED-54A3-42D2-A141-61EAE30F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705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 b="0" kern="1200">
                <a:solidFill>
                  <a:schemeClr val="bg1"/>
                </a:solidFill>
              </a:rPr>
              <a:t>In Summary…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DE6EE-8149-4CCA-8378-2D308B6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48</a:t>
            </a:fld>
            <a:endParaRPr lang="en-GB"/>
          </a:p>
        </p:txBody>
      </p:sp>
      <p:graphicFrame>
        <p:nvGraphicFramePr>
          <p:cNvPr id="14" name="TextBox 6">
            <a:extLst>
              <a:ext uri="{FF2B5EF4-FFF2-40B4-BE49-F238E27FC236}">
                <a16:creationId xmlns:a16="http://schemas.microsoft.com/office/drawing/2014/main" id="{47B05F2E-CE74-7FA6-60E1-5C3BDCF97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132414"/>
              </p:ext>
            </p:extLst>
          </p:nvPr>
        </p:nvGraphicFramePr>
        <p:xfrm>
          <a:off x="539749" y="1355075"/>
          <a:ext cx="11110913" cy="46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7671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36C63-3370-40CC-A68B-A5A3810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you. Questions?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FE0E5-DD38-4845-9DD7-71DAD8FBE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Paula Ham-Su			Megan Ovaska</a:t>
            </a:r>
          </a:p>
          <a:p>
            <a:r>
              <a:rPr lang="en-GB">
                <a:hlinkClick r:id="rId3"/>
              </a:rPr>
              <a:t>Paula.Ham-Su@dnv.com</a:t>
            </a:r>
            <a:r>
              <a:rPr lang="en-GB"/>
              <a:t>	</a:t>
            </a:r>
            <a:r>
              <a:rPr lang="en-GB">
                <a:hlinkClick r:id="rId4"/>
              </a:rPr>
              <a:t>Megan.ovaska@dnv.com</a:t>
            </a:r>
            <a:r>
              <a:rPr lang="en-GB"/>
              <a:t>					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726E-FB32-4BE7-A175-AA81ADFB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FD86C-1077-4FCB-8278-1545CB2448E4}"/>
              </a:ext>
            </a:extLst>
          </p:cNvPr>
          <p:cNvSpPr txBox="1"/>
          <p:nvPr/>
        </p:nvSpPr>
        <p:spPr>
          <a:xfrm>
            <a:off x="539749" y="4540782"/>
            <a:ext cx="7080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Report Comments?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Send Feedback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 Template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via email to Sarah Lerhaupt,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  <a:hlinkClick r:id="rId6"/>
              </a:rPr>
              <a:t>Sarah.Lerhaupt@cpuc.ca.gov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 by May 16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7272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B857-C309-69AE-4FB8-3180A9993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DNV MASH Evaluation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52097-8D64-EDCB-71FD-02FCD733F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DNV will now present their slides showing their findings.</a:t>
            </a:r>
          </a:p>
        </p:txBody>
      </p:sp>
    </p:spTree>
    <p:extLst>
      <p:ext uri="{BB962C8B-B14F-4D97-AF65-F5344CB8AC3E}">
        <p14:creationId xmlns:p14="http://schemas.microsoft.com/office/powerpoint/2010/main" val="6300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1B98E27B-F3A1-4A1B-BA5E-D1AADF35C7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5335"/>
          <a:stretch/>
        </p:blipFill>
        <p:spPr>
          <a:xfrm flipH="1">
            <a:off x="0" y="0"/>
            <a:ext cx="12192000" cy="6858000"/>
          </a:xfr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329776-DDB5-474D-91FF-B01D3C21C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5600"/>
              <a:t>California Solar Initiative Multifamily Affordable Solar Housing (MASH) Evaluation</a:t>
            </a:r>
            <a:endParaRPr lang="en-GB" sz="56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EAE291-51F7-42E9-9041-5B784AFC2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Draft Evaluation Report Presentation</a:t>
            </a:r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7A6DA-3178-4015-BC97-1257183981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 sz="10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FDF7256-A54A-823F-28B5-FDB31F501C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2ABE945-DF6D-2A71-2DC3-E2A783A80C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FBAFB19D-7AF9-3044-6B77-51D51DB702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May 4,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97E5B045-3E8F-B3CC-AA64-5FBD28C84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061465"/>
              </p:ext>
            </p:extLst>
          </p:nvPr>
        </p:nvGraphicFramePr>
        <p:xfrm>
          <a:off x="539750" y="539750"/>
          <a:ext cx="11110914" cy="9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4D43-6A7D-4585-B3EE-4EA686A2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C8CB6BFE-AE43-75B3-F1CD-7F4E88B62CCB}"/>
              </a:ext>
            </a:extLst>
          </p:cNvPr>
          <p:cNvSpPr txBox="1">
            <a:spLocks/>
          </p:cNvSpPr>
          <p:nvPr/>
        </p:nvSpPr>
        <p:spPr bwMode="gray">
          <a:xfrm>
            <a:off x="2303589" y="5108563"/>
            <a:ext cx="9087298" cy="553457"/>
          </a:xfrm>
          <a:prstGeom prst="rect">
            <a:avLst/>
          </a:prstGeom>
          <a:noFill/>
        </p:spPr>
        <p:txBody>
          <a:bodyPr lIns="179958" tIns="71983" rIns="71983" bIns="71983" anchor="ctr"/>
          <a:lstStyle>
            <a:lvl1pPr marL="0" indent="0" algn="l" defTabSz="122145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rgbClr val="6BC200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5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214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9C35"/>
              </a:buClr>
              <a:buSzPct val="110000"/>
              <a:buFont typeface="Arial" pitchFamily="34" charset="0"/>
              <a:buNone/>
              <a:tabLst/>
              <a:defRPr/>
            </a:pPr>
            <a:endParaRPr lang="en-GB" sz="2000">
              <a:solidFill>
                <a:schemeClr val="accent3">
                  <a:lumMod val="50000"/>
                </a:schemeClr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6" name="Graphic 5" descr="Clipboard Checked with solid fill">
            <a:extLst>
              <a:ext uri="{FF2B5EF4-FFF2-40B4-BE49-F238E27FC236}">
                <a16:creationId xmlns:a16="http://schemas.microsoft.com/office/drawing/2014/main" id="{3004A5AB-F9EB-C0E1-7C4F-DAAD3C8C7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4314" y="683552"/>
            <a:ext cx="654128" cy="654128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558F426-E79D-6C63-76EC-8D9A694C6DCA}"/>
              </a:ext>
            </a:extLst>
          </p:cNvPr>
          <p:cNvSpPr txBox="1">
            <a:spLocks/>
          </p:cNvSpPr>
          <p:nvPr/>
        </p:nvSpPr>
        <p:spPr bwMode="gray">
          <a:xfrm>
            <a:off x="2303589" y="4153083"/>
            <a:ext cx="9087298" cy="553457"/>
          </a:xfrm>
          <a:prstGeom prst="rect">
            <a:avLst/>
          </a:prstGeom>
          <a:noFill/>
        </p:spPr>
        <p:txBody>
          <a:bodyPr lIns="179958" tIns="71983" rIns="71983" bIns="71983" anchor="ctr"/>
          <a:lstStyle>
            <a:lvl1pPr marL="0" indent="0" algn="l" defTabSz="122145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rgbClr val="6BC200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5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5" indent="0" algn="l" defTabSz="1221456" rtl="0" eaLnBrk="1" latinLnBrk="0" hangingPunct="1">
              <a:spcBef>
                <a:spcPts val="200"/>
              </a:spcBef>
              <a:spcAft>
                <a:spcPts val="30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2145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F9C35"/>
              </a:buClr>
              <a:buSzPct val="110000"/>
              <a:buFont typeface="Arial" pitchFamily="34" charset="0"/>
              <a:buNone/>
              <a:tabLst/>
              <a:defRPr/>
            </a:pPr>
            <a:endParaRPr lang="en-GB" sz="2000">
              <a:solidFill>
                <a:schemeClr val="accent3">
                  <a:lumMod val="50000"/>
                </a:schemeClr>
              </a:solidFill>
              <a:latin typeface="Arial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8C1B75E-3BA2-FDE5-AC04-6F7163B44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452355"/>
              </p:ext>
            </p:extLst>
          </p:nvPr>
        </p:nvGraphicFramePr>
        <p:xfrm>
          <a:off x="666751" y="1475750"/>
          <a:ext cx="10247564" cy="482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1506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379953-0F9D-4A3C-8752-5481860B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9892"/>
            <a:ext cx="11110914" cy="705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GB" b="0"/>
              <a:t>Evaluation Team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F44B-E934-494C-BB2C-3221324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72576B9-2B62-482E-B35F-B9AF0622E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298349"/>
              </p:ext>
            </p:extLst>
          </p:nvPr>
        </p:nvGraphicFramePr>
        <p:xfrm>
          <a:off x="673198" y="971550"/>
          <a:ext cx="9978556" cy="420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499F589-8377-43BE-9D6C-BC2F45AB4134}"/>
              </a:ext>
            </a:extLst>
          </p:cNvPr>
          <p:cNvSpPr txBox="1"/>
          <p:nvPr/>
        </p:nvSpPr>
        <p:spPr>
          <a:xfrm>
            <a:off x="613243" y="5173014"/>
            <a:ext cx="9978557" cy="884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solidFill>
                  <a:schemeClr val="bg1"/>
                </a:solidFill>
              </a:rPr>
              <a:t>CPUC Team: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bg1"/>
                </a:solidFill>
              </a:rPr>
              <a:t>Sarah Lerhaupt, Tory Francisco</a:t>
            </a:r>
          </a:p>
        </p:txBody>
      </p:sp>
      <p:pic>
        <p:nvPicPr>
          <p:cNvPr id="2" name="Graphic 1" descr="Cheers with solid fill">
            <a:extLst>
              <a:ext uri="{FF2B5EF4-FFF2-40B4-BE49-F238E27FC236}">
                <a16:creationId xmlns:a16="http://schemas.microsoft.com/office/drawing/2014/main" id="{E1935432-4662-943E-0899-A281045CB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64886" y="248683"/>
            <a:ext cx="587876" cy="5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49FDAD-5AB3-4CEA-BE7D-F478E1C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28195-99EE-490B-B66B-C8F4C44A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65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462ADBFF-273A-4567-B294-D5011C0B512B}" vid="{1EFF4E61-7111-49E7-B341-7E4FF95B340F}"/>
    </a:ext>
  </a:extLst>
</a:theme>
</file>

<file path=ppt/theme/theme2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F0DD64-EEFB-0C44-A051-C152D4EBFB62}"/>
    </a:ext>
  </a:extLst>
</a:theme>
</file>

<file path=ppt/theme/theme3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2C779445-2F03-8D4A-B4F7-1E330358FDF9}"/>
    </a:ext>
  </a:extLst>
</a:theme>
</file>

<file path=ppt/theme/theme4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CE6522-8964-1A46-AAC7-6733D317FC4F}"/>
    </a:ext>
  </a:extLst>
</a:theme>
</file>

<file path=ppt/theme/theme5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6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F4478CCE2294C8CB3B5C5E77658D5" ma:contentTypeVersion="14" ma:contentTypeDescription="Create a new document." ma:contentTypeScope="" ma:versionID="83109e032c5f861c98a264d7a850ebd5">
  <xsd:schema xmlns:xsd="http://www.w3.org/2001/XMLSchema" xmlns:xs="http://www.w3.org/2001/XMLSchema" xmlns:p="http://schemas.microsoft.com/office/2006/metadata/properties" xmlns:ns2="b8bda83f-3bc3-4bed-85f6-2a72874be238" xmlns:ns3="835612b2-0aec-4ad3-9d09-63f52a2b2ee2" targetNamespace="http://schemas.microsoft.com/office/2006/metadata/properties" ma:root="true" ma:fieldsID="6e84507f00503c92e221fe43c97add40" ns2:_="" ns3:_="">
    <xsd:import namespace="b8bda83f-3bc3-4bed-85f6-2a72874be238"/>
    <xsd:import namespace="835612b2-0aec-4ad3-9d09-63f52a2b2e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da83f-3bc3-4bed-85f6-2a72874be2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0954250-2d94-432a-9c4a-758be4af1ffc}" ma:internalName="TaxCatchAll" ma:showField="CatchAllData" ma:web="b8bda83f-3bc3-4bed-85f6-2a72874be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612b2-0aec-4ad3-9d09-63f52a2b2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b031d9-ae19-48d6-a524-e417b27e8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5612b2-0aec-4ad3-9d09-63f52a2b2ee2">
      <Terms xmlns="http://schemas.microsoft.com/office/infopath/2007/PartnerControls"/>
    </lcf76f155ced4ddcb4097134ff3c332f>
    <TaxCatchAll xmlns="b8bda83f-3bc3-4bed-85f6-2a72874be238" xsi:nil="true"/>
  </documentManagement>
</p:properties>
</file>

<file path=customXml/itemProps1.xml><?xml version="1.0" encoding="utf-8"?>
<ds:datastoreItem xmlns:ds="http://schemas.openxmlformats.org/officeDocument/2006/customXml" ds:itemID="{EEC69834-B945-4EB7-8783-978F992541B9}">
  <ds:schemaRefs>
    <ds:schemaRef ds:uri="835612b2-0aec-4ad3-9d09-63f52a2b2ee2"/>
    <ds:schemaRef ds:uri="b8bda83f-3bc3-4bed-85f6-2a72874be2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A33F41-3E3C-4E5A-870D-A2644C4ADB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553A75-9D8F-4B06-B378-89D1BADD7F3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8bda83f-3bc3-4bed-85f6-2a72874be238"/>
    <ds:schemaRef ds:uri="http://schemas.microsoft.com/office/infopath/2007/PartnerControls"/>
    <ds:schemaRef ds:uri="835612b2-0aec-4ad3-9d09-63f52a2b2ee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2494</Words>
  <Application>Microsoft Office PowerPoint</Application>
  <PresentationFormat>Widescreen</PresentationFormat>
  <Paragraphs>371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DNV</vt:lpstr>
      <vt:lpstr>CPUC White</vt:lpstr>
      <vt:lpstr>CPUC Blue</vt:lpstr>
      <vt:lpstr>CPUC Gold</vt:lpstr>
      <vt:lpstr> MASH Program Evaluation Report</vt:lpstr>
      <vt:lpstr>Webinar Logistics and Safety</vt:lpstr>
      <vt:lpstr>Webex Participant Guide</vt:lpstr>
      <vt:lpstr>PowerPoint Presentation</vt:lpstr>
      <vt:lpstr>DNV MASH Evaluation Presentation</vt:lpstr>
      <vt:lpstr>California Solar Initiative Multifamily Affordable Solar Housing (MASH) Evaluation</vt:lpstr>
      <vt:lpstr>PowerPoint Presentation</vt:lpstr>
      <vt:lpstr>Evaluation Team</vt:lpstr>
      <vt:lpstr>Program background</vt:lpstr>
      <vt:lpstr>Introduction to MASH Program</vt:lpstr>
      <vt:lpstr>Program Goals</vt:lpstr>
      <vt:lpstr>Evaluation objectives</vt:lpstr>
      <vt:lpstr>PowerPoint Presentation</vt:lpstr>
      <vt:lpstr>Evaluation tasks and outcomes</vt:lpstr>
      <vt:lpstr>Program Delivery Metrics - Approach Applications, Program Participation, and Workforce Outcomes</vt:lpstr>
      <vt:lpstr>Program Delivery Metrics: Application status</vt:lpstr>
      <vt:lpstr>Program Delivery Metrics: Applications by year</vt:lpstr>
      <vt:lpstr>Customers Served</vt:lpstr>
      <vt:lpstr>Customers Served: MASH 1.0 v. 2.0</vt:lpstr>
      <vt:lpstr>Customers Served: Projects located in DACs</vt:lpstr>
      <vt:lpstr>Total Workforce Outcomes: JTO required vs. average </vt:lpstr>
      <vt:lpstr>Total Workforce Outcomes: Job categories</vt:lpstr>
      <vt:lpstr>System Characteristics - Approach</vt:lpstr>
      <vt:lpstr>System Characteristics by Program Phase</vt:lpstr>
      <vt:lpstr>System Characteristics by Metering Type</vt:lpstr>
      <vt:lpstr>Average system capacity by year by metering type</vt:lpstr>
      <vt:lpstr> Bill Impacts Methodology  </vt:lpstr>
      <vt:lpstr> Data Needed</vt:lpstr>
      <vt:lpstr> Data Challenges  </vt:lpstr>
      <vt:lpstr> Bill Impacts </vt:lpstr>
      <vt:lpstr> Bill Impacts  – First-year tenant daily kWh, pre- and post- </vt:lpstr>
      <vt:lpstr> Bill Impacts  - Tenant change in annual kWh Vs change in annual bill </vt:lpstr>
      <vt:lpstr> Bill Impacts - Tenant kWh used (from solar and grid) Vs  kWh purchased (from grid) </vt:lpstr>
      <vt:lpstr> Bill Impacts – CARE V. non-CARE </vt:lpstr>
      <vt:lpstr>Total Electrical System Benefits - Approach</vt:lpstr>
      <vt:lpstr>Total Electrical System Benefits</vt:lpstr>
      <vt:lpstr>Total Electrical System Benefits – Avoided cost</vt:lpstr>
      <vt:lpstr>Total Environmental Benefits</vt:lpstr>
      <vt:lpstr>Total Environmental Benefits</vt:lpstr>
      <vt:lpstr>Program Cost Assessment - Approach</vt:lpstr>
      <vt:lpstr>Program Cost Assessment: Completed projects</vt:lpstr>
      <vt:lpstr>Program Cost Assessment: Completed projects</vt:lpstr>
      <vt:lpstr>Program Cost Assessment: Administrative Costs</vt:lpstr>
      <vt:lpstr>Program Cost Assessment: Marketing, Education,     and Outreach</vt:lpstr>
      <vt:lpstr>Benefit Cost Assessment - Approach</vt:lpstr>
      <vt:lpstr>Benefit Cost Assessment</vt:lpstr>
      <vt:lpstr>Benefit Cost Assessment</vt:lpstr>
      <vt:lpstr>In Summary…</vt:lpstr>
      <vt:lpstr>Thank you. Questions?</vt:lpstr>
    </vt:vector>
  </TitlesOfParts>
  <Company>DNV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Energy Efficiency Market Study</dc:title>
  <dc:creator>Watkins, Amber</dc:creator>
  <cp:lastModifiedBy>Ovaska, Megan</cp:lastModifiedBy>
  <cp:revision>2</cp:revision>
  <dcterms:created xsi:type="dcterms:W3CDTF">2021-08-12T21:09:58Z</dcterms:created>
  <dcterms:modified xsi:type="dcterms:W3CDTF">2023-05-03T22:30:01Z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MSIP_Label_22fbb032-08bf-4f1e-af46-2528cd3f96ca_Enabled">
    <vt:lpwstr>true</vt:lpwstr>
  </property>
  <property fmtid="{D5CDD505-2E9C-101B-9397-08002B2CF9AE}" pid="5" name="MSIP_Label_22fbb032-08bf-4f1e-af46-2528cd3f96ca_SetDate">
    <vt:lpwstr>2021-08-12T21:12:22Z</vt:lpwstr>
  </property>
  <property fmtid="{D5CDD505-2E9C-101B-9397-08002B2CF9AE}" pid="6" name="MSIP_Label_22fbb032-08bf-4f1e-af46-2528cd3f96ca_Method">
    <vt:lpwstr>Privileged</vt:lpwstr>
  </property>
  <property fmtid="{D5CDD505-2E9C-101B-9397-08002B2CF9AE}" pid="7" name="MSIP_Label_22fbb032-08bf-4f1e-af46-2528cd3f96ca_Name">
    <vt:lpwstr>22fbb032-08bf-4f1e-af46-2528cd3f96ca</vt:lpwstr>
  </property>
  <property fmtid="{D5CDD505-2E9C-101B-9397-08002B2CF9AE}" pid="8" name="MSIP_Label_22fbb032-08bf-4f1e-af46-2528cd3f96ca_SiteId">
    <vt:lpwstr>adf10e2b-b6e9-41d6-be2f-c12bb566019c</vt:lpwstr>
  </property>
  <property fmtid="{D5CDD505-2E9C-101B-9397-08002B2CF9AE}" pid="9" name="MSIP_Label_22fbb032-08bf-4f1e-af46-2528cd3f96ca_ActionId">
    <vt:lpwstr>cb27fd40-b48c-4490-83f9-d043369d8903</vt:lpwstr>
  </property>
  <property fmtid="{D5CDD505-2E9C-101B-9397-08002B2CF9AE}" pid="10" name="MSIP_Label_22fbb032-08bf-4f1e-af46-2528cd3f96ca_ContentBits">
    <vt:lpwstr>0</vt:lpwstr>
  </property>
  <property fmtid="{D5CDD505-2E9C-101B-9397-08002B2CF9AE}" pid="11" name="SD_DocumentLanguageString">
    <vt:lpwstr>English (United Kingdom)</vt:lpwstr>
  </property>
  <property fmtid="{D5CDD505-2E9C-101B-9397-08002B2CF9AE}" pid="12" name="SD_UserprofileName">
    <vt:lpwstr/>
  </property>
  <property fmtid="{D5CDD505-2E9C-101B-9397-08002B2CF9AE}" pid="13" name="ContentTypeId">
    <vt:lpwstr>0x0101002FDF4478CCE2294C8CB3B5C5E77658D5</vt:lpwstr>
  </property>
  <property fmtid="{D5CDD505-2E9C-101B-9397-08002B2CF9AE}" pid="14" name="SD_DocumentLanguage">
    <vt:lpwstr>en-GB</vt:lpwstr>
  </property>
  <property fmtid="{D5CDD505-2E9C-101B-9397-08002B2CF9AE}" pid="15" name="sdDocumentDate">
    <vt:lpwstr>44666</vt:lpwstr>
  </property>
  <property fmtid="{D5CDD505-2E9C-101B-9397-08002B2CF9AE}" pid="16" name="sdDocumentDateFormat">
    <vt:lpwstr>en-GB:dd MMMM yyyy</vt:lpwstr>
  </property>
  <property fmtid="{D5CDD505-2E9C-101B-9397-08002B2CF9AE}" pid="17" name="MediaServiceImageTags">
    <vt:lpwstr/>
  </property>
</Properties>
</file>